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71" r:id="rId4"/>
    <p:sldId id="474" r:id="rId5"/>
    <p:sldId id="473" r:id="rId6"/>
    <p:sldId id="470" r:id="rId7"/>
    <p:sldId id="476" r:id="rId8"/>
    <p:sldId id="477" r:id="rId9"/>
    <p:sldId id="447" r:id="rId10"/>
    <p:sldId id="448" r:id="rId11"/>
    <p:sldId id="465" r:id="rId12"/>
    <p:sldId id="452" r:id="rId13"/>
    <p:sldId id="459" r:id="rId14"/>
    <p:sldId id="460" r:id="rId15"/>
    <p:sldId id="4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DD21A1"/>
    <a:srgbClr val="C67A8A"/>
    <a:srgbClr val="DE12DB"/>
    <a:srgbClr val="FF8888"/>
    <a:srgbClr val="DC54D4"/>
    <a:srgbClr val="A7C2D9"/>
    <a:srgbClr val="D21EBB"/>
    <a:srgbClr val="70BAE4"/>
    <a:srgbClr val="517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521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</a:t>
            </a:r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温控系统（二）</a:t>
            </a:r>
            <a:endParaRPr lang="zh-CN" sz="36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5005" y="1581150"/>
            <a:ext cx="39223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一、温控系统</a:t>
            </a:r>
            <a:r>
              <a:rPr lang="zh-CN" altLang="en-US" sz="2400">
                <a:sym typeface="+mn-ea"/>
              </a:rPr>
              <a:t>介绍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二、温控</a:t>
            </a:r>
            <a:r>
              <a:rPr lang="zh-CN" altLang="en-US" sz="2400">
                <a:sym typeface="+mn-ea"/>
              </a:rPr>
              <a:t>系统控制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335" y="57404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慢冷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454140" y="3349625"/>
            <a:ext cx="875665" cy="350520"/>
          </a:xfrm>
          <a:prstGeom prst="rect">
            <a:avLst/>
          </a:prstGeom>
          <a:solidFill>
            <a:srgbClr val="DD21A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热交换器</a:t>
            </a:r>
            <a:endParaRPr lang="zh-CN" altLang="en-US" sz="1000"/>
          </a:p>
        </p:txBody>
      </p:sp>
      <p:grpSp>
        <p:nvGrpSpPr>
          <p:cNvPr id="61" name="组合 60"/>
          <p:cNvGrpSpPr/>
          <p:nvPr/>
        </p:nvGrpSpPr>
        <p:grpSpPr>
          <a:xfrm rot="10800000">
            <a:off x="7570470" y="1454785"/>
            <a:ext cx="798830" cy="523875"/>
            <a:chOff x="5720" y="7484"/>
            <a:chExt cx="1258" cy="825"/>
          </a:xfrm>
          <a:solidFill>
            <a:srgbClr val="00B0F0"/>
          </a:solidFill>
        </p:grpSpPr>
        <p:sp>
          <p:nvSpPr>
            <p:cNvPr id="62" name="椭圆 61"/>
            <p:cNvSpPr/>
            <p:nvPr/>
          </p:nvSpPr>
          <p:spPr>
            <a:xfrm rot="10800000">
              <a:off x="5720" y="7484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63" name="椭圆 62"/>
            <p:cNvSpPr/>
            <p:nvPr/>
          </p:nvSpPr>
          <p:spPr>
            <a:xfrm rot="10800000">
              <a:off x="6167" y="7927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64" name="椭圆 63"/>
            <p:cNvSpPr/>
            <p:nvPr/>
          </p:nvSpPr>
          <p:spPr>
            <a:xfrm rot="10800000">
              <a:off x="6610" y="7496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66" name="梯形 65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梯形 66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梯形 67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9937115" y="3173730"/>
            <a:ext cx="594360" cy="1235075"/>
          </a:xfrm>
          <a:prstGeom prst="rect">
            <a:avLst/>
          </a:prstGeom>
          <a:gradFill>
            <a:gsLst>
              <a:gs pos="0">
                <a:srgbClr val="FF0000">
                  <a:alpha val="63000"/>
                </a:srgbClr>
              </a:gs>
              <a:gs pos="100000">
                <a:srgbClr val="FF0000">
                  <a:alpha val="100000"/>
                </a:srgbClr>
              </a:gs>
            </a:gsLst>
            <a:lin ang="1674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高</a:t>
            </a:r>
            <a:endParaRPr lang="zh-CN" altLang="en-US" sz="1000"/>
          </a:p>
          <a:p>
            <a:pPr algn="ctr"/>
            <a:r>
              <a:rPr lang="zh-CN" altLang="en-US" sz="1000"/>
              <a:t>压</a:t>
            </a:r>
            <a:endParaRPr lang="zh-CN" altLang="en-US" sz="1000"/>
          </a:p>
          <a:p>
            <a:pPr algn="ctr"/>
            <a:r>
              <a:rPr lang="zh-CN" altLang="en-US" sz="1000"/>
              <a:t>电</a:t>
            </a:r>
            <a:endParaRPr lang="zh-CN" altLang="en-US" sz="1000"/>
          </a:p>
          <a:p>
            <a:pPr algn="ctr"/>
            <a:r>
              <a:rPr lang="zh-CN" altLang="en-US" sz="1000"/>
              <a:t>池</a:t>
            </a:r>
            <a:endParaRPr lang="zh-CN" altLang="en-US" sz="1000"/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6890385" y="3700145"/>
            <a:ext cx="1270" cy="1003300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896100" y="4701540"/>
            <a:ext cx="635" cy="689610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896735" y="5391150"/>
            <a:ext cx="1272540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>
            <a:off x="9097010" y="5227320"/>
            <a:ext cx="320040" cy="316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93" name="直接连接符 92"/>
          <p:cNvCxnSpPr>
            <a:endCxn id="91" idx="2"/>
          </p:cNvCxnSpPr>
          <p:nvPr/>
        </p:nvCxnSpPr>
        <p:spPr>
          <a:xfrm flipV="1">
            <a:off x="8471535" y="5385435"/>
            <a:ext cx="625475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9417050" y="5385435"/>
            <a:ext cx="815340" cy="8255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 flipV="1">
            <a:off x="10231755" y="4422140"/>
            <a:ext cx="635" cy="971550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 flipV="1">
            <a:off x="10222865" y="1842135"/>
            <a:ext cx="8890" cy="133159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H="1" flipV="1">
            <a:off x="8369300" y="1846580"/>
            <a:ext cx="1853565" cy="444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6891655" y="1842135"/>
            <a:ext cx="3175" cy="149669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 flipV="1">
            <a:off x="6891655" y="1852295"/>
            <a:ext cx="711835" cy="63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 rot="10800000">
            <a:off x="8151495" y="5337175"/>
            <a:ext cx="311785" cy="172720"/>
            <a:chOff x="6051" y="1944"/>
            <a:chExt cx="491" cy="272"/>
          </a:xfrm>
        </p:grpSpPr>
        <p:cxnSp>
          <p:nvCxnSpPr>
            <p:cNvPr id="145" name="直接连接符 144"/>
            <p:cNvCxnSpPr/>
            <p:nvPr/>
          </p:nvCxnSpPr>
          <p:spPr>
            <a:xfrm>
              <a:off x="6051" y="2197"/>
              <a:ext cx="4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6358" y="2105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6078" y="2110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232" y="1959"/>
              <a:ext cx="13" cy="15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52" y="1944"/>
              <a:ext cx="3" cy="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526" y="2089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066" y="2094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flipV="1">
              <a:off x="6243" y="1959"/>
              <a:ext cx="95" cy="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7518400" y="201231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电磁</a:t>
            </a:r>
            <a:r>
              <a:rPr lang="zh-CN" altLang="en-US" sz="1200"/>
              <a:t>三通阀</a:t>
            </a: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8871585" y="554355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电动</a:t>
            </a:r>
            <a:r>
              <a:rPr lang="zh-CN" altLang="en-US" sz="1200"/>
              <a:t>水泵</a:t>
            </a:r>
            <a:endParaRPr lang="zh-CN" altLang="en-US" sz="1200"/>
          </a:p>
        </p:txBody>
      </p:sp>
      <p:sp>
        <p:nvSpPr>
          <p:cNvPr id="40" name="文本框 39"/>
          <p:cNvSpPr txBox="1"/>
          <p:nvPr/>
        </p:nvSpPr>
        <p:spPr>
          <a:xfrm>
            <a:off x="7951470" y="4960620"/>
            <a:ext cx="640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三通阀</a:t>
            </a:r>
            <a:endParaRPr lang="zh-CN" altLang="en-US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0065" y="42735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快冷模式</a:t>
            </a:r>
            <a:endParaRPr lang="zh-CN" altLang="en-US" sz="2400"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31670" y="1844040"/>
            <a:ext cx="4474845" cy="3941445"/>
            <a:chOff x="3042" y="2904"/>
            <a:chExt cx="7047" cy="6207"/>
          </a:xfrm>
        </p:grpSpPr>
        <p:grpSp>
          <p:nvGrpSpPr>
            <p:cNvPr id="180" name="组合 179"/>
            <p:cNvGrpSpPr/>
            <p:nvPr/>
          </p:nvGrpSpPr>
          <p:grpSpPr>
            <a:xfrm rot="16200000">
              <a:off x="5682" y="7169"/>
              <a:ext cx="418" cy="2471"/>
              <a:chOff x="925" y="3751"/>
              <a:chExt cx="715" cy="3019"/>
            </a:xfrm>
            <a:gradFill>
              <a:gsLst>
                <a:gs pos="0">
                  <a:srgbClr val="DC54D4">
                    <a:alpha val="51000"/>
                    <a:lumMod val="57000"/>
                  </a:srgbClr>
                </a:gs>
                <a:gs pos="100000">
                  <a:srgbClr val="FF0000"/>
                </a:gs>
              </a:gsLst>
              <a:lin ang="15720000" scaled="0"/>
            </a:gradFill>
          </p:grpSpPr>
          <p:sp>
            <p:nvSpPr>
              <p:cNvPr id="2" name="流程图: 延期 1"/>
              <p:cNvSpPr/>
              <p:nvPr/>
            </p:nvSpPr>
            <p:spPr>
              <a:xfrm rot="16200000">
                <a:off x="940" y="3736"/>
                <a:ext cx="679" cy="709"/>
              </a:xfrm>
              <a:prstGeom prst="flowChartDelay">
                <a:avLst/>
              </a:prstGeom>
              <a:grpFill/>
              <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流程图: 延期 2"/>
              <p:cNvSpPr/>
              <p:nvPr/>
            </p:nvSpPr>
            <p:spPr>
              <a:xfrm rot="5400000">
                <a:off x="940" y="6077"/>
                <a:ext cx="679" cy="709"/>
              </a:xfrm>
              <a:prstGeom prst="flowChartDelay">
                <a:avLst/>
              </a:prstGeom>
              <a:grpFill/>
              <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1632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494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356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218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080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942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直接连接符 80"/>
            <p:cNvCxnSpPr/>
            <p:nvPr/>
          </p:nvCxnSpPr>
          <p:spPr>
            <a:xfrm>
              <a:off x="3787" y="3982"/>
              <a:ext cx="0" cy="11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772" y="8419"/>
              <a:ext cx="884" cy="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>
              <a:endCxn id="193" idx="2"/>
            </p:cNvCxnSpPr>
            <p:nvPr/>
          </p:nvCxnSpPr>
          <p:spPr>
            <a:xfrm flipH="1" flipV="1">
              <a:off x="7858" y="6019"/>
              <a:ext cx="5" cy="2380"/>
            </a:xfrm>
            <a:prstGeom prst="line">
              <a:avLst/>
            </a:prstGeom>
            <a:ln w="19050">
              <a:solidFill>
                <a:srgbClr val="DC5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3042" y="5097"/>
              <a:ext cx="1486" cy="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/>
                <a:t>电动压缩机</a:t>
              </a:r>
              <a:endParaRPr lang="zh-CN" altLang="en-US" sz="1200"/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3783" y="6019"/>
              <a:ext cx="4" cy="2425"/>
            </a:xfrm>
            <a:prstGeom prst="line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97" idx="3"/>
            </p:cNvCxnSpPr>
            <p:nvPr/>
          </p:nvCxnSpPr>
          <p:spPr>
            <a:xfrm flipH="1">
              <a:off x="3787" y="3969"/>
              <a:ext cx="909" cy="7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8503" y="7067"/>
              <a:ext cx="1503" cy="3"/>
            </a:xfrm>
            <a:prstGeom prst="line">
              <a:avLst/>
            </a:prstGeom>
            <a:ln w="19050">
              <a:solidFill>
                <a:srgbClr val="DC54D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V="1">
              <a:off x="10006" y="5803"/>
              <a:ext cx="0" cy="1282"/>
            </a:xfrm>
            <a:prstGeom prst="line">
              <a:avLst/>
            </a:prstGeom>
            <a:ln w="19050">
              <a:solidFill>
                <a:srgbClr val="DC54D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flipV="1">
              <a:off x="10006" y="4428"/>
              <a:ext cx="0" cy="1360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7127" y="8402"/>
              <a:ext cx="721" cy="8"/>
            </a:xfrm>
            <a:prstGeom prst="line">
              <a:avLst/>
            </a:prstGeom>
            <a:ln w="19050">
              <a:solidFill>
                <a:srgbClr val="DC54D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组合 191"/>
            <p:cNvGrpSpPr/>
            <p:nvPr/>
          </p:nvGrpSpPr>
          <p:grpSpPr>
            <a:xfrm rot="0">
              <a:off x="9403" y="6775"/>
              <a:ext cx="368" cy="552"/>
              <a:chOff x="9388" y="6430"/>
              <a:chExt cx="368" cy="552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9388" y="6430"/>
                <a:ext cx="369" cy="5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/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 flipH="1">
                <a:off x="9394" y="6440"/>
                <a:ext cx="355" cy="5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组合 183"/>
            <p:cNvGrpSpPr/>
            <p:nvPr/>
          </p:nvGrpSpPr>
          <p:grpSpPr>
            <a:xfrm rot="16200000">
              <a:off x="7460" y="6649"/>
              <a:ext cx="1258" cy="825"/>
              <a:chOff x="5720" y="7484"/>
              <a:chExt cx="1258" cy="825"/>
            </a:xfrm>
          </p:grpSpPr>
          <p:sp>
            <p:nvSpPr>
              <p:cNvPr id="185" name="椭圆 184"/>
              <p:cNvSpPr/>
              <p:nvPr/>
            </p:nvSpPr>
            <p:spPr>
              <a:xfrm>
                <a:off x="5720" y="7484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6167" y="7927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3</a:t>
                </a:r>
                <a:endParaRPr lang="en-US" altLang="zh-CN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6610" y="7496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1</a:t>
                </a:r>
                <a:endParaRPr lang="en-US" altLang="zh-CN"/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6250" y="7594"/>
                <a:ext cx="200" cy="1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189" name="梯形 188"/>
              <p:cNvSpPr/>
              <p:nvPr/>
            </p:nvSpPr>
            <p:spPr>
              <a:xfrm>
                <a:off x="6280" y="7781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0" name="梯形 189"/>
              <p:cNvSpPr/>
              <p:nvPr/>
            </p:nvSpPr>
            <p:spPr>
              <a:xfrm rot="5580000">
                <a:off x="609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1" name="梯形 190"/>
              <p:cNvSpPr/>
              <p:nvPr/>
            </p:nvSpPr>
            <p:spPr>
              <a:xfrm rot="16200000">
                <a:off x="645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3" name="矩形 192"/>
            <p:cNvSpPr/>
            <p:nvPr/>
          </p:nvSpPr>
          <p:spPr>
            <a:xfrm>
              <a:off x="7758" y="5249"/>
              <a:ext cx="200" cy="7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4" name="弧形 193"/>
            <p:cNvSpPr/>
            <p:nvPr/>
          </p:nvSpPr>
          <p:spPr>
            <a:xfrm rot="1440000">
              <a:off x="6875" y="5107"/>
              <a:ext cx="911" cy="1482"/>
            </a:xfrm>
            <a:prstGeom prst="arc">
              <a:avLst>
                <a:gd name="adj1" fmla="val 1695804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5" name="弧形 194"/>
            <p:cNvSpPr/>
            <p:nvPr/>
          </p:nvSpPr>
          <p:spPr>
            <a:xfrm rot="12120000">
              <a:off x="7926" y="4701"/>
              <a:ext cx="911" cy="1482"/>
            </a:xfrm>
            <a:prstGeom prst="arc">
              <a:avLst>
                <a:gd name="adj1" fmla="val 16958045"/>
                <a:gd name="adj2" fmla="val 14560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6" name="组合 195"/>
            <p:cNvGrpSpPr/>
            <p:nvPr/>
          </p:nvGrpSpPr>
          <p:grpSpPr>
            <a:xfrm rot="16200000">
              <a:off x="5723" y="2731"/>
              <a:ext cx="418" cy="2471"/>
              <a:chOff x="925" y="3751"/>
              <a:chExt cx="715" cy="3019"/>
            </a:xfrm>
            <a:gradFill>
              <a:gsLst>
                <a:gs pos="0">
                  <a:srgbClr val="00B0F0"/>
                </a:gs>
                <a:gs pos="100000">
                  <a:srgbClr val="0070C0">
                    <a:alpha val="73000"/>
                  </a:srgbClr>
                </a:gs>
              </a:gsLst>
              <a:lin ang="15720000" scaled="0"/>
            </a:gradFill>
          </p:grpSpPr>
          <p:sp>
            <p:nvSpPr>
              <p:cNvPr id="197" name="流程图: 延期 196"/>
              <p:cNvSpPr/>
              <p:nvPr/>
            </p:nvSpPr>
            <p:spPr>
              <a:xfrm rot="16200000">
                <a:off x="940" y="3736"/>
                <a:ext cx="679" cy="709"/>
              </a:xfrm>
              <a:prstGeom prst="flowChartDelay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8" name="流程图: 延期 197"/>
              <p:cNvSpPr/>
              <p:nvPr/>
            </p:nvSpPr>
            <p:spPr>
              <a:xfrm rot="5400000">
                <a:off x="940" y="6077"/>
                <a:ext cx="679" cy="709"/>
              </a:xfrm>
              <a:prstGeom prst="flowChartDelay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9" name="直接连接符 198"/>
              <p:cNvCxnSpPr/>
              <p:nvPr/>
            </p:nvCxnSpPr>
            <p:spPr>
              <a:xfrm>
                <a:off x="1632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1494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1356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1218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1080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>
                <a:off x="942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肘形连接符 205"/>
            <p:cNvCxnSpPr>
              <a:stCxn id="193" idx="0"/>
              <a:endCxn id="198" idx="3"/>
            </p:cNvCxnSpPr>
            <p:nvPr/>
          </p:nvCxnSpPr>
          <p:spPr>
            <a:xfrm rot="16200000" flipV="1">
              <a:off x="6872" y="4264"/>
              <a:ext cx="1281" cy="689"/>
            </a:xfrm>
            <a:prstGeom prst="bent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肘形连接符 3"/>
            <p:cNvCxnSpPr/>
            <p:nvPr/>
          </p:nvCxnSpPr>
          <p:spPr>
            <a:xfrm rot="10800000">
              <a:off x="4195" y="2904"/>
              <a:ext cx="5810" cy="1524"/>
            </a:xfrm>
            <a:prstGeom prst="bentConnector3">
              <a:avLst>
                <a:gd name="adj1" fmla="val 103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4195" y="2904"/>
              <a:ext cx="15" cy="10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9081" y="7376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电磁阀</a:t>
              </a:r>
              <a:endParaRPr lang="zh-CN" altLang="en-US" sz="12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360" y="6813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电磁</a:t>
              </a:r>
              <a:r>
                <a:rPr lang="zh-CN" altLang="en-US" sz="1200"/>
                <a:t>三通阀</a:t>
              </a:r>
              <a:endParaRPr lang="zh-CN" altLang="en-US" sz="12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8677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冷凝器</a:t>
              </a:r>
              <a:endParaRPr lang="zh-CN" altLang="en-US" sz="12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41" y="4176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蒸发器</a:t>
              </a:r>
              <a:endParaRPr lang="zh-CN" altLang="en-US" sz="12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01" y="5399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节流阀</a:t>
              </a:r>
              <a:endParaRPr lang="zh-CN" altLang="en-US" sz="1200"/>
            </a:p>
          </p:txBody>
        </p:sp>
      </p:grpSp>
      <p:sp>
        <p:nvSpPr>
          <p:cNvPr id="114" name="矩形 113"/>
          <p:cNvSpPr/>
          <p:nvPr/>
        </p:nvSpPr>
        <p:spPr>
          <a:xfrm>
            <a:off x="6200140" y="3338195"/>
            <a:ext cx="875665" cy="3505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热交换器</a:t>
            </a:r>
            <a:endParaRPr lang="zh-CN" altLang="en-US" sz="1000"/>
          </a:p>
        </p:txBody>
      </p:sp>
      <p:grpSp>
        <p:nvGrpSpPr>
          <p:cNvPr id="33" name="组合 32"/>
          <p:cNvGrpSpPr/>
          <p:nvPr/>
        </p:nvGrpSpPr>
        <p:grpSpPr>
          <a:xfrm>
            <a:off x="6894830" y="1454785"/>
            <a:ext cx="3646170" cy="4364355"/>
            <a:chOff x="10858" y="2291"/>
            <a:chExt cx="5742" cy="6873"/>
          </a:xfrm>
        </p:grpSpPr>
        <p:grpSp>
          <p:nvGrpSpPr>
            <p:cNvPr id="115" name="组合 114"/>
            <p:cNvGrpSpPr/>
            <p:nvPr/>
          </p:nvGrpSpPr>
          <p:grpSpPr>
            <a:xfrm rot="10800000">
              <a:off x="11937" y="2291"/>
              <a:ext cx="1258" cy="825"/>
              <a:chOff x="5720" y="7484"/>
              <a:chExt cx="1258" cy="825"/>
            </a:xfrm>
            <a:solidFill>
              <a:srgbClr val="00B0F0"/>
            </a:solidFill>
          </p:grpSpPr>
          <p:sp>
            <p:nvSpPr>
              <p:cNvPr id="116" name="椭圆 115"/>
              <p:cNvSpPr/>
              <p:nvPr/>
            </p:nvSpPr>
            <p:spPr>
              <a:xfrm rot="10800000">
                <a:off x="5720" y="7484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1</a:t>
                </a:r>
                <a:endParaRPr lang="en-US" altLang="zh-CN"/>
              </a:p>
            </p:txBody>
          </p:sp>
          <p:sp>
            <p:nvSpPr>
              <p:cNvPr id="117" name="椭圆 116"/>
              <p:cNvSpPr/>
              <p:nvPr/>
            </p:nvSpPr>
            <p:spPr>
              <a:xfrm rot="10800000">
                <a:off x="6167" y="7927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3</a:t>
                </a:r>
                <a:endParaRPr lang="en-US" altLang="zh-CN"/>
              </a:p>
            </p:txBody>
          </p:sp>
          <p:sp>
            <p:nvSpPr>
              <p:cNvPr id="118" name="椭圆 117"/>
              <p:cNvSpPr/>
              <p:nvPr/>
            </p:nvSpPr>
            <p:spPr>
              <a:xfrm rot="10800000">
                <a:off x="6610" y="7496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6250" y="7594"/>
                <a:ext cx="200" cy="187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120" name="梯形 119"/>
              <p:cNvSpPr/>
              <p:nvPr/>
            </p:nvSpPr>
            <p:spPr>
              <a:xfrm>
                <a:off x="6280" y="7781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1" name="梯形 120"/>
              <p:cNvSpPr/>
              <p:nvPr/>
            </p:nvSpPr>
            <p:spPr>
              <a:xfrm rot="5580000">
                <a:off x="6090" y="7606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 rot="16200000">
                <a:off x="6450" y="7606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5664" y="4998"/>
              <a:ext cx="936" cy="1945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34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高</a:t>
              </a:r>
              <a:endParaRPr lang="zh-CN" altLang="en-US" sz="1000"/>
            </a:p>
            <a:p>
              <a:pPr algn="ctr"/>
              <a:r>
                <a:rPr lang="zh-CN" altLang="en-US" sz="1000"/>
                <a:t>压</a:t>
              </a:r>
              <a:endParaRPr lang="zh-CN" altLang="en-US" sz="1000"/>
            </a:p>
            <a:p>
              <a:pPr algn="ctr"/>
              <a:r>
                <a:rPr lang="zh-CN" altLang="en-US" sz="1000"/>
                <a:t>电</a:t>
              </a:r>
              <a:endParaRPr lang="zh-CN" altLang="en-US" sz="1000"/>
            </a:p>
            <a:p>
              <a:pPr algn="ctr"/>
              <a:r>
                <a:rPr lang="zh-CN" altLang="en-US" sz="1000"/>
                <a:t>池</a:t>
              </a:r>
              <a:endParaRPr lang="zh-CN" altLang="en-US" sz="1000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14341" y="8232"/>
              <a:ext cx="504" cy="49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131" name="直接连接符 130"/>
            <p:cNvCxnSpPr/>
            <p:nvPr/>
          </p:nvCxnSpPr>
          <p:spPr>
            <a:xfrm flipH="1" flipV="1">
              <a:off x="16114" y="2901"/>
              <a:ext cx="14" cy="2097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H="1" flipV="1">
              <a:off x="13195" y="2908"/>
              <a:ext cx="2919" cy="7"/>
            </a:xfrm>
            <a:prstGeom prst="straightConnector1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10868" y="2901"/>
              <a:ext cx="5" cy="2357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 flipH="1" flipV="1">
              <a:off x="10868" y="2917"/>
              <a:ext cx="1121" cy="1"/>
            </a:xfrm>
            <a:prstGeom prst="straightConnector1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1840" y="3169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电磁</a:t>
              </a:r>
              <a:r>
                <a:rPr lang="zh-CN" altLang="en-US" sz="1200"/>
                <a:t>三通阀</a:t>
              </a:r>
              <a:endParaRPr lang="zh-CN" altLang="en-US" sz="12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971" y="8730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水泵</a:t>
              </a:r>
              <a:endParaRPr lang="zh-CN" altLang="en-US" sz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522" y="7812"/>
              <a:ext cx="100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>
                  <a:sym typeface="+mn-ea"/>
                </a:rPr>
                <a:t>三通阀</a:t>
              </a:r>
              <a:endParaRPr lang="zh-CN" altLang="en-US" sz="1200">
                <a:sym typeface="+mn-ea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 rot="10800000">
              <a:off x="12852" y="8405"/>
              <a:ext cx="491" cy="272"/>
              <a:chOff x="6051" y="1944"/>
              <a:chExt cx="491" cy="272"/>
            </a:xfrm>
          </p:grpSpPr>
          <p:cxnSp>
            <p:nvCxnSpPr>
              <p:cNvPr id="169" name="直接连接符 168"/>
              <p:cNvCxnSpPr/>
              <p:nvPr/>
            </p:nvCxnSpPr>
            <p:spPr>
              <a:xfrm>
                <a:off x="6051" y="2197"/>
                <a:ext cx="491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6358" y="2105"/>
                <a:ext cx="166" cy="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6078" y="2110"/>
                <a:ext cx="166" cy="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6232" y="1959"/>
                <a:ext cx="13" cy="1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6352" y="1944"/>
                <a:ext cx="3" cy="17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6526" y="2089"/>
                <a:ext cx="0" cy="12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066" y="2094"/>
                <a:ext cx="0" cy="12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V="1">
                <a:off x="6243" y="1959"/>
                <a:ext cx="95" cy="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接连接符 21"/>
            <p:cNvCxnSpPr/>
            <p:nvPr/>
          </p:nvCxnSpPr>
          <p:spPr>
            <a:xfrm>
              <a:off x="10864" y="5230"/>
              <a:ext cx="0" cy="2159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858" y="7359"/>
              <a:ext cx="6" cy="1144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873" y="8488"/>
              <a:ext cx="2004" cy="14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3353" y="8479"/>
              <a:ext cx="985" cy="14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4842" y="8494"/>
              <a:ext cx="1284" cy="13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16125" y="6977"/>
              <a:ext cx="1" cy="1530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DD21A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896735" y="3314700"/>
            <a:ext cx="3810" cy="2078355"/>
            <a:chOff x="10861" y="5220"/>
            <a:chExt cx="6" cy="3273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10867" y="5220"/>
              <a:ext cx="0" cy="2159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10861" y="7349"/>
              <a:ext cx="6" cy="114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6906260" y="5386070"/>
            <a:ext cx="3335655" cy="12700"/>
            <a:chOff x="10876" y="8478"/>
            <a:chExt cx="5253" cy="20"/>
          </a:xfrm>
        </p:grpSpPr>
        <p:cxnSp>
          <p:nvCxnSpPr>
            <p:cNvPr id="126" name="直接连接符 125"/>
            <p:cNvCxnSpPr/>
            <p:nvPr/>
          </p:nvCxnSpPr>
          <p:spPr>
            <a:xfrm>
              <a:off x="10876" y="8478"/>
              <a:ext cx="2004" cy="1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13356" y="8484"/>
              <a:ext cx="985" cy="14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14845" y="8484"/>
              <a:ext cx="1284" cy="13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9946640" y="3175635"/>
            <a:ext cx="594360" cy="2219960"/>
            <a:chOff x="15664" y="5001"/>
            <a:chExt cx="936" cy="3496"/>
          </a:xfrm>
        </p:grpSpPr>
        <p:cxnSp>
          <p:nvCxnSpPr>
            <p:cNvPr id="130" name="直接连接符 129"/>
            <p:cNvCxnSpPr/>
            <p:nvPr/>
          </p:nvCxnSpPr>
          <p:spPr>
            <a:xfrm flipH="1" flipV="1">
              <a:off x="16128" y="6967"/>
              <a:ext cx="1" cy="1530"/>
            </a:xfrm>
            <a:prstGeom prst="lin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5664" y="5001"/>
              <a:ext cx="936" cy="1945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70BAE4"/>
                </a:gs>
              </a:gsLst>
              <a:lin ang="534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高</a:t>
              </a:r>
              <a:endParaRPr lang="zh-CN" altLang="en-US" sz="1000"/>
            </a:p>
            <a:p>
              <a:pPr algn="ctr"/>
              <a:r>
                <a:rPr lang="zh-CN" altLang="en-US" sz="1000"/>
                <a:t>压</a:t>
              </a:r>
              <a:endParaRPr lang="zh-CN" altLang="en-US" sz="1000"/>
            </a:p>
            <a:p>
              <a:pPr algn="ctr"/>
              <a:r>
                <a:rPr lang="zh-CN" altLang="en-US" sz="1000"/>
                <a:t>电</a:t>
              </a:r>
              <a:endParaRPr lang="zh-CN" altLang="en-US" sz="1000"/>
            </a:p>
            <a:p>
              <a:pPr algn="ctr"/>
              <a:r>
                <a:rPr lang="zh-CN" altLang="en-US" sz="1000"/>
                <a:t>池</a:t>
              </a:r>
              <a:endParaRPr lang="zh-CN" alt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 152"/>
          <p:cNvGrpSpPr/>
          <p:nvPr/>
        </p:nvGrpSpPr>
        <p:grpSpPr>
          <a:xfrm>
            <a:off x="2085340" y="1102995"/>
            <a:ext cx="8477250" cy="4836160"/>
            <a:chOff x="4343" y="1721"/>
            <a:chExt cx="13350" cy="7616"/>
          </a:xfrm>
        </p:grpSpPr>
        <p:sp>
          <p:nvSpPr>
            <p:cNvPr id="5" name="流程图: 延期 4"/>
            <p:cNvSpPr/>
            <p:nvPr/>
          </p:nvSpPr>
          <p:spPr>
            <a:xfrm rot="16200000">
              <a:off x="4358" y="3766"/>
              <a:ext cx="679" cy="70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流程图: 延期 5"/>
            <p:cNvSpPr/>
            <p:nvPr/>
          </p:nvSpPr>
          <p:spPr>
            <a:xfrm rot="5400000">
              <a:off x="4358" y="6107"/>
              <a:ext cx="679" cy="70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050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912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774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636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498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0" y="4460"/>
              <a:ext cx="9" cy="16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88" y="3116"/>
              <a:ext cx="14" cy="6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endCxn id="6" idx="3"/>
            </p:cNvCxnSpPr>
            <p:nvPr/>
          </p:nvCxnSpPr>
          <p:spPr>
            <a:xfrm flipH="1" flipV="1">
              <a:off x="4698" y="6801"/>
              <a:ext cx="4" cy="87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702" y="7675"/>
              <a:ext cx="101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7944" y="5849"/>
              <a:ext cx="7" cy="549"/>
            </a:xfrm>
            <a:prstGeom prst="line">
              <a:avLst/>
            </a:prstGeom>
            <a:ln w="19050">
              <a:solidFill>
                <a:srgbClr val="DC54D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5720" y="7484"/>
              <a:ext cx="1258" cy="825"/>
              <a:chOff x="5720" y="7484"/>
              <a:chExt cx="1258" cy="82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720" y="7484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167" y="7927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3</a:t>
                </a:r>
                <a:endParaRPr lang="en-US" alt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610" y="7496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1</a:t>
                </a:r>
                <a:endParaRPr lang="en-US" alt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250" y="7594"/>
                <a:ext cx="200" cy="1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24" name="梯形 23"/>
              <p:cNvSpPr/>
              <p:nvPr/>
            </p:nvSpPr>
            <p:spPr>
              <a:xfrm>
                <a:off x="6280" y="7781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梯形 24"/>
              <p:cNvSpPr/>
              <p:nvPr/>
            </p:nvSpPr>
            <p:spPr>
              <a:xfrm rot="5580000">
                <a:off x="609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梯形 25"/>
              <p:cNvSpPr/>
              <p:nvPr/>
            </p:nvSpPr>
            <p:spPr>
              <a:xfrm rot="16200000">
                <a:off x="645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7" name="直接连接符 26"/>
            <p:cNvCxnSpPr>
              <a:endCxn id="29" idx="2"/>
            </p:cNvCxnSpPr>
            <p:nvPr/>
          </p:nvCxnSpPr>
          <p:spPr>
            <a:xfrm flipH="1" flipV="1">
              <a:off x="7962" y="6958"/>
              <a:ext cx="7" cy="7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6990" y="7667"/>
              <a:ext cx="961" cy="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7272" y="6406"/>
              <a:ext cx="1379" cy="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驱动电机</a:t>
              </a:r>
              <a:endParaRPr lang="zh-CN" altLang="en-US" sz="10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72" y="5290"/>
              <a:ext cx="1379" cy="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车载充电器</a:t>
              </a:r>
              <a:endParaRPr lang="zh-CN" altLang="en-US" sz="10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7272" y="4184"/>
              <a:ext cx="1379" cy="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电机控制器</a:t>
              </a:r>
              <a:endParaRPr lang="zh-CN" altLang="en-US" sz="1000"/>
            </a:p>
          </p:txBody>
        </p:sp>
        <p:cxnSp>
          <p:nvCxnSpPr>
            <p:cNvPr id="32" name="直接连接符 31"/>
            <p:cNvCxnSpPr>
              <a:stCxn id="31" idx="2"/>
            </p:cNvCxnSpPr>
            <p:nvPr/>
          </p:nvCxnSpPr>
          <p:spPr>
            <a:xfrm flipH="1">
              <a:off x="7951" y="4736"/>
              <a:ext cx="11" cy="554"/>
            </a:xfrm>
            <a:prstGeom prst="line">
              <a:avLst/>
            </a:prstGeom>
            <a:ln w="19050">
              <a:solidFill>
                <a:srgbClr val="DC54D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936" y="3086"/>
              <a:ext cx="1" cy="1086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6990" y="2854"/>
              <a:ext cx="504" cy="4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6527" y="3103"/>
              <a:ext cx="448" cy="13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5119" y="2913"/>
              <a:ext cx="491" cy="272"/>
              <a:chOff x="6051" y="1944"/>
              <a:chExt cx="491" cy="272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6051" y="2197"/>
                <a:ext cx="49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6358" y="2105"/>
                <a:ext cx="166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078" y="2110"/>
                <a:ext cx="166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6232" y="1959"/>
                <a:ext cx="13" cy="1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338" y="1944"/>
                <a:ext cx="3" cy="1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526" y="2089"/>
                <a:ext cx="0" cy="1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6066" y="2094"/>
                <a:ext cx="0" cy="1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229" y="1959"/>
                <a:ext cx="95" cy="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接连接符 55"/>
            <p:cNvCxnSpPr/>
            <p:nvPr/>
          </p:nvCxnSpPr>
          <p:spPr>
            <a:xfrm flipV="1">
              <a:off x="5589" y="3103"/>
              <a:ext cx="448" cy="13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4702" y="3118"/>
              <a:ext cx="448" cy="13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7509" y="3088"/>
              <a:ext cx="448" cy="13"/>
            </a:xfrm>
            <a:prstGeom prst="line">
              <a:avLst/>
            </a:prstGeom>
            <a:ln w="1905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/>
            <p:cNvGrpSpPr/>
            <p:nvPr/>
          </p:nvGrpSpPr>
          <p:grpSpPr>
            <a:xfrm rot="10800000">
              <a:off x="13030" y="2306"/>
              <a:ext cx="1258" cy="825"/>
              <a:chOff x="5720" y="7484"/>
              <a:chExt cx="1258" cy="825"/>
            </a:xfrm>
            <a:solidFill>
              <a:srgbClr val="00B0F0"/>
            </a:solidFill>
          </p:grpSpPr>
          <p:sp>
            <p:nvSpPr>
              <p:cNvPr id="62" name="椭圆 61"/>
              <p:cNvSpPr/>
              <p:nvPr/>
            </p:nvSpPr>
            <p:spPr>
              <a:xfrm rot="10800000">
                <a:off x="5720" y="7484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1</a:t>
                </a:r>
                <a:endParaRPr lang="en-US" altLang="zh-CN"/>
              </a:p>
            </p:txBody>
          </p:sp>
          <p:sp>
            <p:nvSpPr>
              <p:cNvPr id="63" name="椭圆 62"/>
              <p:cNvSpPr/>
              <p:nvPr/>
            </p:nvSpPr>
            <p:spPr>
              <a:xfrm rot="10800000">
                <a:off x="6167" y="7927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3</a:t>
                </a:r>
                <a:endParaRPr lang="en-US" altLang="zh-CN"/>
              </a:p>
            </p:txBody>
          </p:sp>
          <p:sp>
            <p:nvSpPr>
              <p:cNvPr id="64" name="椭圆 63"/>
              <p:cNvSpPr/>
              <p:nvPr/>
            </p:nvSpPr>
            <p:spPr>
              <a:xfrm rot="10800000">
                <a:off x="6610" y="7496"/>
                <a:ext cx="368" cy="383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6250" y="7594"/>
                <a:ext cx="200" cy="187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66" name="梯形 65"/>
              <p:cNvSpPr/>
              <p:nvPr/>
            </p:nvSpPr>
            <p:spPr>
              <a:xfrm>
                <a:off x="6280" y="7781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梯形 66"/>
              <p:cNvSpPr/>
              <p:nvPr/>
            </p:nvSpPr>
            <p:spPr>
              <a:xfrm rot="5580000">
                <a:off x="6090" y="7606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梯形 67"/>
              <p:cNvSpPr/>
              <p:nvPr/>
            </p:nvSpPr>
            <p:spPr>
              <a:xfrm rot="16200000">
                <a:off x="6450" y="7606"/>
                <a:ext cx="150" cy="146"/>
              </a:xfrm>
              <a:prstGeom prst="trapezoid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9" name="矩形 68"/>
            <p:cNvSpPr/>
            <p:nvPr/>
          </p:nvSpPr>
          <p:spPr>
            <a:xfrm>
              <a:off x="16757" y="5013"/>
              <a:ext cx="936" cy="1945"/>
            </a:xfrm>
            <a:prstGeom prst="rect">
              <a:avLst/>
            </a:prstGeom>
            <a:gradFill>
              <a:gsLst>
                <a:gs pos="19000">
                  <a:srgbClr val="70BAE4">
                    <a:alpha val="100000"/>
                  </a:srgbClr>
                </a:gs>
                <a:gs pos="100000">
                  <a:srgbClr val="FF0000">
                    <a:alpha val="77000"/>
                  </a:srgbClr>
                </a:gs>
              </a:gsLst>
              <a:lin ang="492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高</a:t>
              </a:r>
              <a:endParaRPr lang="zh-CN" altLang="en-US" sz="1000"/>
            </a:p>
            <a:p>
              <a:pPr algn="ctr"/>
              <a:r>
                <a:rPr lang="zh-CN" altLang="en-US" sz="1000"/>
                <a:t>压</a:t>
              </a:r>
              <a:endParaRPr lang="zh-CN" altLang="en-US" sz="1000"/>
            </a:p>
            <a:p>
              <a:pPr algn="ctr"/>
              <a:r>
                <a:rPr lang="zh-CN" altLang="en-US" sz="1000"/>
                <a:t>电</a:t>
              </a:r>
              <a:endParaRPr lang="zh-CN" altLang="en-US" sz="1000"/>
            </a:p>
            <a:p>
              <a:pPr algn="ctr"/>
              <a:r>
                <a:rPr lang="zh-CN" altLang="en-US" sz="1000"/>
                <a:t>池</a:t>
              </a:r>
              <a:endParaRPr lang="zh-CN" altLang="en-US" sz="1000"/>
            </a:p>
          </p:txBody>
        </p:sp>
        <p:sp>
          <p:nvSpPr>
            <p:cNvPr id="91" name="椭圆 90"/>
            <p:cNvSpPr/>
            <p:nvPr/>
          </p:nvSpPr>
          <p:spPr>
            <a:xfrm>
              <a:off x="15434" y="8247"/>
              <a:ext cx="504" cy="49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cxnSp>
          <p:nvCxnSpPr>
            <p:cNvPr id="93" name="直接连接符 92"/>
            <p:cNvCxnSpPr>
              <a:endCxn id="91" idx="2"/>
            </p:cNvCxnSpPr>
            <p:nvPr/>
          </p:nvCxnSpPr>
          <p:spPr>
            <a:xfrm flipV="1">
              <a:off x="14449" y="8496"/>
              <a:ext cx="985" cy="14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15938" y="8496"/>
              <a:ext cx="1284" cy="13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17221" y="6979"/>
              <a:ext cx="1" cy="1530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 flipV="1">
              <a:off x="17207" y="2916"/>
              <a:ext cx="14" cy="2097"/>
            </a:xfrm>
            <a:prstGeom prst="lin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 flipH="1" flipV="1">
              <a:off x="14288" y="2923"/>
              <a:ext cx="2919" cy="7"/>
            </a:xfrm>
            <a:prstGeom prst="straightConnector1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肘形连接符 99"/>
            <p:cNvCxnSpPr>
              <a:stCxn id="63" idx="0"/>
            </p:cNvCxnSpPr>
            <p:nvPr/>
          </p:nvCxnSpPr>
          <p:spPr>
            <a:xfrm rot="16200000" flipV="1">
              <a:off x="9232" y="-2120"/>
              <a:ext cx="569" cy="8280"/>
            </a:xfrm>
            <a:prstGeom prst="bentConnector2">
              <a:avLst/>
            </a:prstGeom>
            <a:ln w="1905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5350" y="1721"/>
              <a:ext cx="12" cy="1193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/>
            <p:cNvCxnSpPr/>
            <p:nvPr/>
          </p:nvCxnSpPr>
          <p:spPr>
            <a:xfrm flipV="1">
              <a:off x="14188" y="8685"/>
              <a:ext cx="6" cy="6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肘形连接符 102"/>
            <p:cNvCxnSpPr>
              <a:stCxn id="20" idx="4"/>
            </p:cNvCxnSpPr>
            <p:nvPr/>
          </p:nvCxnSpPr>
          <p:spPr>
            <a:xfrm rot="5400000" flipV="1">
              <a:off x="9764" y="4897"/>
              <a:ext cx="1027" cy="7852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597" y="2294"/>
              <a:ext cx="9" cy="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58" y="2294"/>
              <a:ext cx="9" cy="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36" y="2669"/>
              <a:ext cx="5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047" y="2239"/>
              <a:ext cx="182" cy="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6394" y="2239"/>
              <a:ext cx="203" cy="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6408" y="2084"/>
              <a:ext cx="14" cy="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6244" y="2102"/>
              <a:ext cx="14" cy="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6230" y="2130"/>
              <a:ext cx="164" cy="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6275" y="2660"/>
              <a:ext cx="14" cy="2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>
              <a:off x="6036" y="2894"/>
              <a:ext cx="491" cy="272"/>
              <a:chOff x="6051" y="1944"/>
              <a:chExt cx="491" cy="272"/>
            </a:xfrm>
          </p:grpSpPr>
          <p:cxnSp>
            <p:nvCxnSpPr>
              <p:cNvPr id="109" name="直接连接符 108"/>
              <p:cNvCxnSpPr/>
              <p:nvPr/>
            </p:nvCxnSpPr>
            <p:spPr>
              <a:xfrm>
                <a:off x="6051" y="2197"/>
                <a:ext cx="49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358" y="2105"/>
                <a:ext cx="166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078" y="2110"/>
                <a:ext cx="166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6246" y="1959"/>
                <a:ext cx="13" cy="1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6352" y="1944"/>
                <a:ext cx="3" cy="1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>
                <a:off x="6526" y="2089"/>
                <a:ext cx="0" cy="1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66" y="2094"/>
                <a:ext cx="0" cy="1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6243" y="1959"/>
                <a:ext cx="95" cy="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组合 143"/>
            <p:cNvGrpSpPr/>
            <p:nvPr/>
          </p:nvGrpSpPr>
          <p:grpSpPr>
            <a:xfrm rot="10800000">
              <a:off x="13945" y="8420"/>
              <a:ext cx="491" cy="272"/>
              <a:chOff x="6051" y="1944"/>
              <a:chExt cx="491" cy="272"/>
            </a:xfrm>
          </p:grpSpPr>
          <p:cxnSp>
            <p:nvCxnSpPr>
              <p:cNvPr id="145" name="直接连接符 144"/>
              <p:cNvCxnSpPr/>
              <p:nvPr/>
            </p:nvCxnSpPr>
            <p:spPr>
              <a:xfrm>
                <a:off x="6051" y="2197"/>
                <a:ext cx="491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6358" y="2105"/>
                <a:ext cx="166" cy="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6078" y="2110"/>
                <a:ext cx="166" cy="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6232" y="1959"/>
                <a:ext cx="13" cy="15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6352" y="1944"/>
                <a:ext cx="3" cy="17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6526" y="2089"/>
                <a:ext cx="0" cy="12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6066" y="2094"/>
                <a:ext cx="0" cy="12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V="1">
                <a:off x="6243" y="1959"/>
                <a:ext cx="95" cy="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353060" y="49847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电机余温加热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组合 179"/>
          <p:cNvGrpSpPr/>
          <p:nvPr/>
        </p:nvGrpSpPr>
        <p:grpSpPr>
          <a:xfrm rot="5400000">
            <a:off x="4961255" y="2665730"/>
            <a:ext cx="409575" cy="1345565"/>
            <a:chOff x="925" y="3751"/>
            <a:chExt cx="715" cy="3019"/>
          </a:xfrm>
          <a:gradFill>
            <a:gsLst>
              <a:gs pos="0">
                <a:srgbClr val="DC54D4">
                  <a:alpha val="51000"/>
                  <a:lumMod val="57000"/>
                </a:srgbClr>
              </a:gs>
              <a:gs pos="100000">
                <a:srgbClr val="FF0000"/>
              </a:gs>
            </a:gsLst>
            <a:lin ang="15720000" scaled="0"/>
          </a:gradFill>
        </p:grpSpPr>
        <p:sp>
          <p:nvSpPr>
            <p:cNvPr id="2" name="流程图: 延期 1"/>
            <p:cNvSpPr/>
            <p:nvPr/>
          </p:nvSpPr>
          <p:spPr>
            <a:xfrm rot="16200000">
              <a:off x="940" y="3736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流程图: 延期 2"/>
            <p:cNvSpPr/>
            <p:nvPr/>
          </p:nvSpPr>
          <p:spPr>
            <a:xfrm rot="5400000">
              <a:off x="940" y="6077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632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494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356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218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0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942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连接符 80"/>
          <p:cNvCxnSpPr/>
          <p:nvPr/>
        </p:nvCxnSpPr>
        <p:spPr>
          <a:xfrm>
            <a:off x="2673350" y="1408430"/>
            <a:ext cx="9525" cy="140906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3246120" y="4264660"/>
            <a:ext cx="943610" cy="52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PTC</a:t>
            </a:r>
            <a:r>
              <a:rPr lang="zh-CN" altLang="en-US" sz="1200"/>
              <a:t>加热器</a:t>
            </a:r>
            <a:endParaRPr lang="zh-CN" altLang="en-US" sz="1200"/>
          </a:p>
        </p:txBody>
      </p:sp>
      <p:cxnSp>
        <p:nvCxnSpPr>
          <p:cNvPr id="98" name="直接连接符 97"/>
          <p:cNvCxnSpPr>
            <a:stCxn id="186" idx="4"/>
            <a:endCxn id="2" idx="3"/>
          </p:cNvCxnSpPr>
          <p:nvPr/>
        </p:nvCxnSpPr>
        <p:spPr>
          <a:xfrm flipH="1" flipV="1">
            <a:off x="5838825" y="3336925"/>
            <a:ext cx="377825" cy="635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4189730" y="4523740"/>
            <a:ext cx="2308225" cy="635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6066155" y="2817495"/>
            <a:ext cx="1000125" cy="108204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/>
          </a:p>
        </p:txBody>
      </p:sp>
      <p:grpSp>
        <p:nvGrpSpPr>
          <p:cNvPr id="115" name="组合 114"/>
          <p:cNvGrpSpPr/>
          <p:nvPr/>
        </p:nvGrpSpPr>
        <p:grpSpPr>
          <a:xfrm rot="10800000">
            <a:off x="7570470" y="1035685"/>
            <a:ext cx="798830" cy="523875"/>
            <a:chOff x="5720" y="7484"/>
            <a:chExt cx="1258" cy="825"/>
          </a:xfrm>
          <a:solidFill>
            <a:srgbClr val="00B0F0"/>
          </a:solidFill>
        </p:grpSpPr>
        <p:sp>
          <p:nvSpPr>
            <p:cNvPr id="116" name="椭圆 115"/>
            <p:cNvSpPr/>
            <p:nvPr/>
          </p:nvSpPr>
          <p:spPr>
            <a:xfrm rot="10800000">
              <a:off x="5720" y="7484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17" name="椭圆 116"/>
            <p:cNvSpPr/>
            <p:nvPr/>
          </p:nvSpPr>
          <p:spPr>
            <a:xfrm rot="10800000">
              <a:off x="6167" y="7927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118" name="椭圆 117"/>
            <p:cNvSpPr/>
            <p:nvPr/>
          </p:nvSpPr>
          <p:spPr>
            <a:xfrm rot="10800000">
              <a:off x="6610" y="7496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20" name="梯形 119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梯形 120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3" name="矩形 122"/>
          <p:cNvSpPr/>
          <p:nvPr/>
        </p:nvSpPr>
        <p:spPr>
          <a:xfrm>
            <a:off x="9937115" y="2754630"/>
            <a:ext cx="594360" cy="1235075"/>
          </a:xfrm>
          <a:prstGeom prst="rect">
            <a:avLst/>
          </a:prstGeom>
          <a:gradFill>
            <a:gsLst>
              <a:gs pos="100000">
                <a:srgbClr val="C13838">
                  <a:alpha val="28000"/>
                  <a:lumMod val="0"/>
                  <a:lumOff val="100000"/>
                </a:srgbClr>
              </a:gs>
              <a:gs pos="98000">
                <a:srgbClr val="70BAE4">
                  <a:alpha val="70000"/>
                </a:srgbClr>
              </a:gs>
              <a:gs pos="0">
                <a:srgbClr val="FFA2A2">
                  <a:alpha val="100000"/>
                </a:srgbClr>
              </a:gs>
              <a:gs pos="0">
                <a:srgbClr val="FE4444">
                  <a:lumMod val="77000"/>
                </a:srgbClr>
              </a:gs>
              <a:gs pos="100000">
                <a:srgbClr val="70BAE4"/>
              </a:gs>
            </a:gsLst>
            <a:lin ang="1716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高</a:t>
            </a:r>
            <a:endParaRPr lang="zh-CN" altLang="en-US" sz="1000"/>
          </a:p>
          <a:p>
            <a:pPr algn="ctr"/>
            <a:r>
              <a:rPr lang="zh-CN" altLang="en-US" sz="1000"/>
              <a:t>压</a:t>
            </a:r>
            <a:endParaRPr lang="zh-CN" altLang="en-US" sz="1000"/>
          </a:p>
          <a:p>
            <a:pPr algn="ctr"/>
            <a:r>
              <a:rPr lang="zh-CN" altLang="en-US" sz="1000"/>
              <a:t>电</a:t>
            </a:r>
            <a:endParaRPr lang="zh-CN" altLang="en-US" sz="1000"/>
          </a:p>
          <a:p>
            <a:pPr algn="ctr"/>
            <a:r>
              <a:rPr lang="zh-CN" altLang="en-US" sz="1000"/>
              <a:t>池</a:t>
            </a:r>
            <a:endParaRPr lang="zh-CN" altLang="en-US" sz="1000"/>
          </a:p>
        </p:txBody>
      </p:sp>
      <p:cxnSp>
        <p:nvCxnSpPr>
          <p:cNvPr id="124" name="直接连接符 123"/>
          <p:cNvCxnSpPr/>
          <p:nvPr/>
        </p:nvCxnSpPr>
        <p:spPr>
          <a:xfrm>
            <a:off x="6891020" y="2824480"/>
            <a:ext cx="0" cy="143065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>
            <a:off x="6887210" y="4245610"/>
            <a:ext cx="3810" cy="72644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6896735" y="4962525"/>
            <a:ext cx="1272540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椭圆 126"/>
          <p:cNvSpPr/>
          <p:nvPr/>
        </p:nvSpPr>
        <p:spPr>
          <a:xfrm>
            <a:off x="9097010" y="4808220"/>
            <a:ext cx="320040" cy="316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30" name="直接连接符 129"/>
          <p:cNvCxnSpPr/>
          <p:nvPr/>
        </p:nvCxnSpPr>
        <p:spPr>
          <a:xfrm flipH="1" flipV="1">
            <a:off x="10234295" y="4000500"/>
            <a:ext cx="635" cy="971550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H="1" flipV="1">
            <a:off x="10222865" y="1423035"/>
            <a:ext cx="8890" cy="1331595"/>
          </a:xfrm>
          <a:prstGeom prst="line">
            <a:avLst/>
          </a:prstGeom>
          <a:solidFill>
            <a:srgbClr val="00B0F0"/>
          </a:solidFill>
          <a:ln w="19050">
            <a:solidFill>
              <a:srgbClr val="D21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/>
          <p:nvPr/>
        </p:nvCxnSpPr>
        <p:spPr>
          <a:xfrm flipH="1" flipV="1">
            <a:off x="8369300" y="1427480"/>
            <a:ext cx="1853565" cy="444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D21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组合 167"/>
          <p:cNvGrpSpPr/>
          <p:nvPr/>
        </p:nvGrpSpPr>
        <p:grpSpPr>
          <a:xfrm rot="10800000">
            <a:off x="8151495" y="4918075"/>
            <a:ext cx="311785" cy="172720"/>
            <a:chOff x="6051" y="1944"/>
            <a:chExt cx="491" cy="272"/>
          </a:xfrm>
        </p:grpSpPr>
        <p:cxnSp>
          <p:nvCxnSpPr>
            <p:cNvPr id="169" name="直接连接符 168"/>
            <p:cNvCxnSpPr/>
            <p:nvPr/>
          </p:nvCxnSpPr>
          <p:spPr>
            <a:xfrm>
              <a:off x="6051" y="2197"/>
              <a:ext cx="4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6358" y="2105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6078" y="2110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232" y="1959"/>
              <a:ext cx="13" cy="15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352" y="1944"/>
              <a:ext cx="3" cy="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6526" y="2089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6066" y="2094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6243" y="1959"/>
              <a:ext cx="95" cy="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直接连接符 176"/>
          <p:cNvCxnSpPr/>
          <p:nvPr/>
        </p:nvCxnSpPr>
        <p:spPr>
          <a:xfrm flipH="1" flipV="1">
            <a:off x="6481445" y="3596005"/>
            <a:ext cx="6350" cy="915035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 flipV="1">
            <a:off x="6482080" y="2232660"/>
            <a:ext cx="0" cy="8636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组合 183"/>
          <p:cNvGrpSpPr/>
          <p:nvPr/>
        </p:nvGrpSpPr>
        <p:grpSpPr>
          <a:xfrm rot="5400000">
            <a:off x="6134100" y="3161030"/>
            <a:ext cx="517525" cy="351790"/>
            <a:chOff x="5720" y="7484"/>
            <a:chExt cx="1258" cy="825"/>
          </a:xfrm>
        </p:grpSpPr>
        <p:sp>
          <p:nvSpPr>
            <p:cNvPr id="185" name="椭圆 184"/>
            <p:cNvSpPr/>
            <p:nvPr/>
          </p:nvSpPr>
          <p:spPr>
            <a:xfrm>
              <a:off x="5720" y="7484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/>
                <a:t>2</a:t>
              </a:r>
              <a:endParaRPr lang="en-US" altLang="zh-CN" sz="1400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6167" y="7927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/>
                <a:t>3</a:t>
              </a:r>
              <a:endParaRPr lang="en-US" altLang="zh-CN" sz="1400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6610" y="7496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/>
                <a:t>1</a:t>
              </a:r>
              <a:endParaRPr lang="en-US" altLang="zh-CN" sz="1400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89" name="梯形 188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0" name="梯形 189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1" name="梯形 190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4" name="肘形连接符 3"/>
          <p:cNvCxnSpPr/>
          <p:nvPr/>
        </p:nvCxnSpPr>
        <p:spPr>
          <a:xfrm rot="10800000">
            <a:off x="3813810" y="1424940"/>
            <a:ext cx="2664460" cy="824230"/>
          </a:xfrm>
          <a:prstGeom prst="bentConnector3">
            <a:avLst>
              <a:gd name="adj1" fmla="val -23"/>
            </a:avLst>
          </a:prstGeom>
          <a:ln w="19050">
            <a:solidFill>
              <a:srgbClr val="D21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70755" y="3538855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暖风</a:t>
            </a:r>
            <a:r>
              <a:rPr lang="zh-CN" altLang="en-US" sz="1200"/>
              <a:t>水箱</a:t>
            </a:r>
            <a:endParaRPr lang="zh-CN" altLang="en-US" sz="1200"/>
          </a:p>
        </p:txBody>
      </p:sp>
      <p:sp>
        <p:nvSpPr>
          <p:cNvPr id="12" name="椭圆 11"/>
          <p:cNvSpPr/>
          <p:nvPr/>
        </p:nvSpPr>
        <p:spPr>
          <a:xfrm>
            <a:off x="2517775" y="2817495"/>
            <a:ext cx="320040" cy="316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2673350" y="3133725"/>
            <a:ext cx="0" cy="13684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887210" y="4245610"/>
            <a:ext cx="3810" cy="726440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96735" y="4962525"/>
            <a:ext cx="1272540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471535" y="4957445"/>
            <a:ext cx="625475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7050" y="4971415"/>
            <a:ext cx="815340" cy="825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96735" y="1423035"/>
            <a:ext cx="5715" cy="139192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6887210" y="1422400"/>
            <a:ext cx="711835" cy="63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63825" y="4511040"/>
            <a:ext cx="582295" cy="635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178300" y="2939415"/>
            <a:ext cx="9525" cy="393065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168775" y="2939415"/>
            <a:ext cx="2309495" cy="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4168775" y="3332480"/>
            <a:ext cx="323850" cy="444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445510" y="1142365"/>
            <a:ext cx="361315" cy="373380"/>
            <a:chOff x="4928" y="2069"/>
            <a:chExt cx="569" cy="58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489" y="2279"/>
              <a:ext cx="9" cy="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50" y="2279"/>
              <a:ext cx="9" cy="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928" y="2654"/>
              <a:ext cx="5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939" y="2224"/>
              <a:ext cx="182" cy="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5286" y="2224"/>
              <a:ext cx="203" cy="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5300" y="2069"/>
              <a:ext cx="14" cy="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5136" y="2087"/>
              <a:ext cx="14" cy="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5122" y="2115"/>
              <a:ext cx="164" cy="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接箭头连接符 28"/>
          <p:cNvCxnSpPr/>
          <p:nvPr/>
        </p:nvCxnSpPr>
        <p:spPr>
          <a:xfrm flipH="1" flipV="1">
            <a:off x="2673350" y="1415415"/>
            <a:ext cx="791845" cy="63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42925" y="484505"/>
            <a:ext cx="18624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加热模式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3715" y="38671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温控</a:t>
            </a:r>
            <a:r>
              <a:rPr lang="zh-CN" altLang="en-US" sz="2400">
                <a:sym typeface="+mn-ea"/>
              </a:rPr>
              <a:t>系统</a:t>
            </a:r>
            <a:endParaRPr lang="zh-CN" altLang="en-US" sz="2400">
              <a:sym typeface="+mn-ea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2075180" y="1091565"/>
            <a:ext cx="8477250" cy="4836160"/>
            <a:chOff x="3268" y="1719"/>
            <a:chExt cx="13350" cy="7616"/>
          </a:xfrm>
        </p:grpSpPr>
        <p:grpSp>
          <p:nvGrpSpPr>
            <p:cNvPr id="154" name="组合 153"/>
            <p:cNvGrpSpPr/>
            <p:nvPr/>
          </p:nvGrpSpPr>
          <p:grpSpPr>
            <a:xfrm>
              <a:off x="3268" y="1719"/>
              <a:ext cx="13350" cy="7616"/>
              <a:chOff x="3268" y="1719"/>
              <a:chExt cx="13350" cy="7616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3268" y="1719"/>
                <a:ext cx="13350" cy="7616"/>
                <a:chOff x="4343" y="1721"/>
                <a:chExt cx="13350" cy="7616"/>
              </a:xfrm>
            </p:grpSpPr>
            <p:sp>
              <p:nvSpPr>
                <p:cNvPr id="6" name="流程图: 延期 5"/>
                <p:cNvSpPr/>
                <p:nvPr/>
              </p:nvSpPr>
              <p:spPr>
                <a:xfrm rot="16200000">
                  <a:off x="4358" y="3766"/>
                  <a:ext cx="679" cy="709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" name="流程图: 延期 6"/>
                <p:cNvSpPr/>
                <p:nvPr/>
              </p:nvSpPr>
              <p:spPr>
                <a:xfrm rot="5400000">
                  <a:off x="4358" y="6107"/>
                  <a:ext cx="679" cy="709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5050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4912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4774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4636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4498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4360" y="4460"/>
                  <a:ext cx="9" cy="16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4688" y="3116"/>
                  <a:ext cx="14" cy="6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33"/>
                <p:cNvCxnSpPr>
                  <a:endCxn id="7" idx="3"/>
                </p:cNvCxnSpPr>
                <p:nvPr/>
              </p:nvCxnSpPr>
              <p:spPr>
                <a:xfrm flipH="1" flipV="1">
                  <a:off x="4698" y="6801"/>
                  <a:ext cx="4" cy="87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4702" y="7675"/>
                  <a:ext cx="101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7944" y="5849"/>
                  <a:ext cx="7" cy="549"/>
                </a:xfrm>
                <a:prstGeom prst="line">
                  <a:avLst/>
                </a:prstGeom>
                <a:ln w="19050">
                  <a:solidFill>
                    <a:srgbClr val="DC54D4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组合 59"/>
                <p:cNvGrpSpPr/>
                <p:nvPr/>
              </p:nvGrpSpPr>
              <p:grpSpPr>
                <a:xfrm>
                  <a:off x="5720" y="7484"/>
                  <a:ext cx="1258" cy="825"/>
                  <a:chOff x="5720" y="7484"/>
                  <a:chExt cx="1258" cy="825"/>
                </a:xfrm>
              </p:grpSpPr>
              <p:sp>
                <p:nvSpPr>
                  <p:cNvPr id="38" name="椭圆 37"/>
                  <p:cNvSpPr/>
                  <p:nvPr/>
                </p:nvSpPr>
                <p:spPr>
                  <a:xfrm>
                    <a:off x="5720" y="7484"/>
                    <a:ext cx="368" cy="3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2</a:t>
                    </a:r>
                    <a:endParaRPr lang="en-US" altLang="zh-CN"/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6167" y="7927"/>
                    <a:ext cx="368" cy="3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3</a:t>
                    </a:r>
                    <a:endParaRPr lang="en-US" altLang="zh-CN"/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6610" y="7496"/>
                    <a:ext cx="368" cy="3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1</a:t>
                    </a:r>
                    <a:endParaRPr lang="en-US" altLang="zh-CN"/>
                  </a:p>
                </p:txBody>
              </p:sp>
              <p:sp>
                <p:nvSpPr>
                  <p:cNvPr id="41" name="椭圆 40"/>
                  <p:cNvSpPr/>
                  <p:nvPr/>
                </p:nvSpPr>
                <p:spPr>
                  <a:xfrm>
                    <a:off x="6250" y="7594"/>
                    <a:ext cx="200" cy="18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altLang="zh-CN"/>
                  </a:p>
                </p:txBody>
              </p:sp>
              <p:sp>
                <p:nvSpPr>
                  <p:cNvPr id="42" name="梯形 41"/>
                  <p:cNvSpPr/>
                  <p:nvPr/>
                </p:nvSpPr>
                <p:spPr>
                  <a:xfrm>
                    <a:off x="6280" y="7781"/>
                    <a:ext cx="150" cy="146"/>
                  </a:xfrm>
                  <a:prstGeom prst="trapezoi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梯形 42"/>
                  <p:cNvSpPr/>
                  <p:nvPr/>
                </p:nvSpPr>
                <p:spPr>
                  <a:xfrm rot="5580000">
                    <a:off x="6090" y="7606"/>
                    <a:ext cx="150" cy="146"/>
                  </a:xfrm>
                  <a:prstGeom prst="trapezoi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" name="梯形 43"/>
                  <p:cNvSpPr/>
                  <p:nvPr/>
                </p:nvSpPr>
                <p:spPr>
                  <a:xfrm rot="16200000">
                    <a:off x="6450" y="7606"/>
                    <a:ext cx="150" cy="146"/>
                  </a:xfrm>
                  <a:prstGeom prst="trapezoi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45" name="直接连接符 44"/>
                <p:cNvCxnSpPr>
                  <a:endCxn id="47" idx="2"/>
                </p:cNvCxnSpPr>
                <p:nvPr/>
              </p:nvCxnSpPr>
              <p:spPr>
                <a:xfrm flipH="1" flipV="1">
                  <a:off x="7962" y="6958"/>
                  <a:ext cx="7" cy="70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/>
                <p:cNvCxnSpPr/>
                <p:nvPr/>
              </p:nvCxnSpPr>
              <p:spPr>
                <a:xfrm flipH="1">
                  <a:off x="6990" y="7667"/>
                  <a:ext cx="961" cy="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矩形 46"/>
                <p:cNvSpPr/>
                <p:nvPr/>
              </p:nvSpPr>
              <p:spPr>
                <a:xfrm>
                  <a:off x="7272" y="6406"/>
                  <a:ext cx="1379" cy="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1000"/>
                    <a:t>驱动电机</a:t>
                  </a:r>
                  <a:endParaRPr lang="zh-CN" altLang="en-US" sz="1000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7272" y="5290"/>
                  <a:ext cx="1379" cy="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1000"/>
                    <a:t>车载充电器</a:t>
                  </a:r>
                  <a:endParaRPr lang="zh-CN" altLang="en-US" sz="1000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7272" y="4184"/>
                  <a:ext cx="1379" cy="5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1000"/>
                    <a:t>电机控制器</a:t>
                  </a:r>
                  <a:endParaRPr lang="zh-CN" altLang="en-US" sz="1000"/>
                </a:p>
              </p:txBody>
            </p:sp>
            <p:cxnSp>
              <p:nvCxnSpPr>
                <p:cNvPr id="50" name="直接连接符 49"/>
                <p:cNvCxnSpPr>
                  <a:stCxn id="49" idx="2"/>
                </p:cNvCxnSpPr>
                <p:nvPr/>
              </p:nvCxnSpPr>
              <p:spPr>
                <a:xfrm flipH="1">
                  <a:off x="7951" y="4736"/>
                  <a:ext cx="11" cy="554"/>
                </a:xfrm>
                <a:prstGeom prst="line">
                  <a:avLst/>
                </a:prstGeom>
                <a:ln w="19050">
                  <a:solidFill>
                    <a:srgbClr val="DC54D4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7936" y="3086"/>
                  <a:ext cx="1" cy="1086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椭圆 51"/>
                <p:cNvSpPr/>
                <p:nvPr/>
              </p:nvSpPr>
              <p:spPr>
                <a:xfrm>
                  <a:off x="6990" y="2854"/>
                  <a:ext cx="504" cy="4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M</a:t>
                  </a:r>
                  <a:endParaRPr lang="en-US" altLang="zh-CN"/>
                </a:p>
              </p:txBody>
            </p:sp>
            <p:cxnSp>
              <p:nvCxnSpPr>
                <p:cNvPr id="53" name="直接连接符 52"/>
                <p:cNvCxnSpPr/>
                <p:nvPr/>
              </p:nvCxnSpPr>
              <p:spPr>
                <a:xfrm flipV="1">
                  <a:off x="6527" y="3103"/>
                  <a:ext cx="448" cy="13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组合 53"/>
                <p:cNvGrpSpPr/>
                <p:nvPr/>
              </p:nvGrpSpPr>
              <p:grpSpPr>
                <a:xfrm>
                  <a:off x="5119" y="2913"/>
                  <a:ext cx="491" cy="272"/>
                  <a:chOff x="6051" y="1944"/>
                  <a:chExt cx="491" cy="272"/>
                </a:xfrm>
              </p:grpSpPr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6051" y="2197"/>
                    <a:ext cx="491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6358" y="2105"/>
                    <a:ext cx="166" cy="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6078" y="2110"/>
                    <a:ext cx="166" cy="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>
                    <a:off x="6232" y="1959"/>
                    <a:ext cx="13" cy="15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6338" y="1944"/>
                    <a:ext cx="3" cy="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>
                    <a:off x="6526" y="2089"/>
                    <a:ext cx="0" cy="1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6066" y="2094"/>
                    <a:ext cx="0" cy="1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V="1">
                    <a:off x="6229" y="1959"/>
                    <a:ext cx="95" cy="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直接连接符 68"/>
                <p:cNvCxnSpPr/>
                <p:nvPr/>
              </p:nvCxnSpPr>
              <p:spPr>
                <a:xfrm flipV="1">
                  <a:off x="5589" y="3103"/>
                  <a:ext cx="448" cy="13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V="1">
                  <a:off x="4702" y="3118"/>
                  <a:ext cx="448" cy="13"/>
                </a:xfrm>
                <a:prstGeom prst="line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V="1">
                  <a:off x="7509" y="3088"/>
                  <a:ext cx="448" cy="13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组合 71"/>
                <p:cNvGrpSpPr/>
                <p:nvPr/>
              </p:nvGrpSpPr>
              <p:grpSpPr>
                <a:xfrm rot="10800000">
                  <a:off x="13030" y="2306"/>
                  <a:ext cx="1258" cy="825"/>
                  <a:chOff x="5720" y="7484"/>
                  <a:chExt cx="1258" cy="825"/>
                </a:xfrm>
                <a:solidFill>
                  <a:srgbClr val="00B0F0"/>
                </a:solidFill>
              </p:grpSpPr>
              <p:sp>
                <p:nvSpPr>
                  <p:cNvPr id="73" name="椭圆 72"/>
                  <p:cNvSpPr/>
                  <p:nvPr/>
                </p:nvSpPr>
                <p:spPr>
                  <a:xfrm rot="10800000">
                    <a:off x="5720" y="7484"/>
                    <a:ext cx="368" cy="383"/>
                  </a:xfrm>
                  <a:prstGeom prst="ellipse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1</a:t>
                    </a:r>
                    <a:endParaRPr lang="en-US" altLang="zh-CN"/>
                  </a:p>
                </p:txBody>
              </p:sp>
              <p:sp>
                <p:nvSpPr>
                  <p:cNvPr id="74" name="椭圆 73"/>
                  <p:cNvSpPr/>
                  <p:nvPr/>
                </p:nvSpPr>
                <p:spPr>
                  <a:xfrm rot="10800000">
                    <a:off x="6167" y="7927"/>
                    <a:ext cx="368" cy="383"/>
                  </a:xfrm>
                  <a:prstGeom prst="ellipse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3</a:t>
                    </a:r>
                    <a:endParaRPr lang="en-US" altLang="zh-CN"/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 rot="10800000">
                    <a:off x="6610" y="7496"/>
                    <a:ext cx="368" cy="383"/>
                  </a:xfrm>
                  <a:prstGeom prst="ellipse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r>
                      <a:rPr lang="en-US" altLang="zh-CN"/>
                      <a:t>2</a:t>
                    </a:r>
                    <a:endParaRPr lang="en-US" altLang="zh-CN"/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6250" y="7594"/>
                    <a:ext cx="200" cy="187"/>
                  </a:xfrm>
                  <a:prstGeom prst="ellipse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en-US" altLang="zh-CN"/>
                  </a:p>
                </p:txBody>
              </p:sp>
              <p:sp>
                <p:nvSpPr>
                  <p:cNvPr id="78" name="梯形 77"/>
                  <p:cNvSpPr/>
                  <p:nvPr/>
                </p:nvSpPr>
                <p:spPr>
                  <a:xfrm>
                    <a:off x="6280" y="7781"/>
                    <a:ext cx="150" cy="146"/>
                  </a:xfrm>
                  <a:prstGeom prst="trapezoid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梯形 78"/>
                  <p:cNvSpPr/>
                  <p:nvPr/>
                </p:nvSpPr>
                <p:spPr>
                  <a:xfrm rot="5580000">
                    <a:off x="6090" y="7606"/>
                    <a:ext cx="150" cy="146"/>
                  </a:xfrm>
                  <a:prstGeom prst="trapezoid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梯形 79"/>
                  <p:cNvSpPr/>
                  <p:nvPr/>
                </p:nvSpPr>
                <p:spPr>
                  <a:xfrm rot="16200000">
                    <a:off x="6450" y="7606"/>
                    <a:ext cx="150" cy="146"/>
                  </a:xfrm>
                  <a:prstGeom prst="trapezoid">
                    <a:avLst/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2" name="矩形 81"/>
                <p:cNvSpPr/>
                <p:nvPr/>
              </p:nvSpPr>
              <p:spPr>
                <a:xfrm>
                  <a:off x="16757" y="5013"/>
                  <a:ext cx="936" cy="1945"/>
                </a:xfrm>
                <a:prstGeom prst="rect">
                  <a:avLst/>
                </a:prstGeom>
                <a:gradFill>
                  <a:gsLst>
                    <a:gs pos="0">
                      <a:srgbClr val="FF6D6D"/>
                    </a:gs>
                    <a:gs pos="100000">
                      <a:srgbClr val="FF0000">
                        <a:alpha val="77000"/>
                      </a:srgbClr>
                    </a:gs>
                  </a:gsLst>
                  <a:lin ang="492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sz="1000"/>
                    <a:t>高</a:t>
                  </a:r>
                  <a:endParaRPr lang="zh-CN" altLang="en-US" sz="1000"/>
                </a:p>
                <a:p>
                  <a:pPr algn="ctr"/>
                  <a:r>
                    <a:rPr lang="zh-CN" altLang="en-US" sz="1000"/>
                    <a:t>压</a:t>
                  </a:r>
                  <a:endParaRPr lang="zh-CN" altLang="en-US" sz="1000"/>
                </a:p>
                <a:p>
                  <a:pPr algn="ctr"/>
                  <a:r>
                    <a:rPr lang="zh-CN" altLang="en-US" sz="1000"/>
                    <a:t>电</a:t>
                  </a:r>
                  <a:endParaRPr lang="zh-CN" altLang="en-US" sz="1000"/>
                </a:p>
                <a:p>
                  <a:pPr algn="ctr"/>
                  <a:r>
                    <a:rPr lang="zh-CN" altLang="en-US" sz="1000"/>
                    <a:t>池</a:t>
                  </a:r>
                  <a:endParaRPr lang="zh-CN" altLang="en-US" sz="1000"/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15434" y="8247"/>
                  <a:ext cx="504" cy="49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M</a:t>
                  </a:r>
                  <a:endParaRPr lang="en-US" altLang="zh-CN"/>
                </a:p>
              </p:txBody>
            </p:sp>
            <p:cxnSp>
              <p:nvCxnSpPr>
                <p:cNvPr id="93" name="直接连接符 92"/>
                <p:cNvCxnSpPr/>
                <p:nvPr/>
              </p:nvCxnSpPr>
              <p:spPr>
                <a:xfrm flipV="1">
                  <a:off x="14449" y="8466"/>
                  <a:ext cx="985" cy="14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5938" y="8481"/>
                  <a:ext cx="1284" cy="13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 flipH="1" flipV="1">
                  <a:off x="17221" y="6964"/>
                  <a:ext cx="1" cy="1530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 flipH="1" flipV="1">
                  <a:off x="17207" y="2916"/>
                  <a:ext cx="14" cy="2097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箭头连接符 82"/>
                <p:cNvCxnSpPr/>
                <p:nvPr/>
              </p:nvCxnSpPr>
              <p:spPr>
                <a:xfrm flipH="1" flipV="1">
                  <a:off x="14288" y="2923"/>
                  <a:ext cx="2919" cy="7"/>
                </a:xfrm>
                <a:prstGeom prst="straightConnector1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肘形连接符 99"/>
                <p:cNvCxnSpPr>
                  <a:stCxn id="74" idx="0"/>
                </p:cNvCxnSpPr>
                <p:nvPr/>
              </p:nvCxnSpPr>
              <p:spPr>
                <a:xfrm rot="16200000" flipV="1">
                  <a:off x="9232" y="-2120"/>
                  <a:ext cx="569" cy="8280"/>
                </a:xfrm>
                <a:prstGeom prst="bentConnector2">
                  <a:avLst/>
                </a:prstGeom>
                <a:ln w="190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flipH="1">
                  <a:off x="5350" y="1721"/>
                  <a:ext cx="12" cy="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箭头连接符 101"/>
                <p:cNvCxnSpPr/>
                <p:nvPr/>
              </p:nvCxnSpPr>
              <p:spPr>
                <a:xfrm flipV="1">
                  <a:off x="14188" y="8685"/>
                  <a:ext cx="6" cy="65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肘形连接符 102"/>
                <p:cNvCxnSpPr>
                  <a:stCxn id="39" idx="4"/>
                </p:cNvCxnSpPr>
                <p:nvPr/>
              </p:nvCxnSpPr>
              <p:spPr>
                <a:xfrm rot="5400000" flipV="1">
                  <a:off x="9764" y="4897"/>
                  <a:ext cx="1027" cy="7852"/>
                </a:xfrm>
                <a:prstGeom prst="bentConnector2">
                  <a:avLst/>
                </a:prstGeom>
                <a:ln w="190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6597" y="2294"/>
                  <a:ext cx="9" cy="37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6058" y="2294"/>
                  <a:ext cx="9" cy="37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6036" y="2669"/>
                  <a:ext cx="56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flipH="1">
                  <a:off x="6047" y="2239"/>
                  <a:ext cx="182" cy="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 flipV="1">
                  <a:off x="6394" y="2239"/>
                  <a:ext cx="203" cy="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V="1">
                  <a:off x="6408" y="2084"/>
                  <a:ext cx="14" cy="1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flipV="1">
                  <a:off x="6244" y="2102"/>
                  <a:ext cx="14" cy="1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flipV="1">
                  <a:off x="6230" y="2130"/>
                  <a:ext cx="164" cy="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flipH="1">
                  <a:off x="6275" y="2660"/>
                  <a:ext cx="14" cy="25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" name="组合 107"/>
                <p:cNvGrpSpPr/>
                <p:nvPr/>
              </p:nvGrpSpPr>
              <p:grpSpPr>
                <a:xfrm>
                  <a:off x="6036" y="2894"/>
                  <a:ext cx="491" cy="272"/>
                  <a:chOff x="6051" y="1944"/>
                  <a:chExt cx="491" cy="272"/>
                </a:xfrm>
              </p:grpSpPr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6051" y="2197"/>
                    <a:ext cx="491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6358" y="2105"/>
                    <a:ext cx="166" cy="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6078" y="2110"/>
                    <a:ext cx="166" cy="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6246" y="1959"/>
                    <a:ext cx="13" cy="15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6352" y="1944"/>
                    <a:ext cx="3" cy="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6526" y="2089"/>
                    <a:ext cx="0" cy="1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6066" y="2094"/>
                    <a:ext cx="0" cy="1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 flipV="1">
                    <a:off x="6243" y="1959"/>
                    <a:ext cx="95" cy="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组合 143"/>
                <p:cNvGrpSpPr/>
                <p:nvPr/>
              </p:nvGrpSpPr>
              <p:grpSpPr>
                <a:xfrm rot="10800000">
                  <a:off x="13945" y="8420"/>
                  <a:ext cx="491" cy="272"/>
                  <a:chOff x="6051" y="1944"/>
                  <a:chExt cx="491" cy="272"/>
                </a:xfrm>
              </p:grpSpPr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6051" y="2197"/>
                    <a:ext cx="491" cy="0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6358" y="2105"/>
                    <a:ext cx="166" cy="5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6078" y="2110"/>
                    <a:ext cx="166" cy="5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6232" y="1959"/>
                    <a:ext cx="13" cy="155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/>
                  <p:cNvCxnSpPr/>
                  <p:nvPr/>
                </p:nvCxnSpPr>
                <p:spPr>
                  <a:xfrm>
                    <a:off x="6352" y="1944"/>
                    <a:ext cx="3" cy="175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/>
                  <p:cNvCxnSpPr/>
                  <p:nvPr/>
                </p:nvCxnSpPr>
                <p:spPr>
                  <a:xfrm>
                    <a:off x="6526" y="2089"/>
                    <a:ext cx="0" cy="122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6066" y="2094"/>
                    <a:ext cx="0" cy="122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 flipV="1">
                    <a:off x="6243" y="1959"/>
                    <a:ext cx="95" cy="2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4" name="矩形 133"/>
              <p:cNvSpPr/>
              <p:nvPr/>
            </p:nvSpPr>
            <p:spPr>
              <a:xfrm>
                <a:off x="9816" y="5290"/>
                <a:ext cx="1379" cy="55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000"/>
                  <a:t>热交换器</a:t>
                </a:r>
                <a:endParaRPr lang="zh-CN" altLang="en-US" sz="1000"/>
              </a:p>
            </p:txBody>
          </p:sp>
          <p:cxnSp>
            <p:nvCxnSpPr>
              <p:cNvPr id="135" name="直接连接符 134"/>
              <p:cNvCxnSpPr/>
              <p:nvPr/>
            </p:nvCxnSpPr>
            <p:spPr>
              <a:xfrm flipH="1">
                <a:off x="10851" y="5842"/>
                <a:ext cx="2" cy="1580"/>
              </a:xfrm>
              <a:prstGeom prst="line">
                <a:avLst/>
              </a:prstGeom>
              <a:solidFill>
                <a:schemeClr val="accent1"/>
              </a:solidFill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10860" y="7404"/>
                <a:ext cx="1" cy="1086"/>
              </a:xfrm>
              <a:prstGeom prst="line">
                <a:avLst/>
              </a:prstGeom>
              <a:solidFill>
                <a:schemeClr val="accent1"/>
              </a:solidFill>
              <a:ln w="1905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10861" y="8490"/>
                <a:ext cx="2004" cy="14"/>
              </a:xfrm>
              <a:prstGeom prst="line">
                <a:avLst/>
              </a:prstGeom>
              <a:solidFill>
                <a:schemeClr val="accent1"/>
              </a:solidFill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 flipH="1">
                <a:off x="10853" y="2916"/>
                <a:ext cx="5" cy="2357"/>
              </a:xfrm>
              <a:prstGeom prst="line">
                <a:avLst/>
              </a:prstGeom>
              <a:solidFill>
                <a:schemeClr val="accent1"/>
              </a:solidFill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箭头连接符 138"/>
              <p:cNvCxnSpPr/>
              <p:nvPr/>
            </p:nvCxnSpPr>
            <p:spPr>
              <a:xfrm flipH="1" flipV="1">
                <a:off x="10853" y="2932"/>
                <a:ext cx="1121" cy="1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箭头连接符 139"/>
              <p:cNvCxnSpPr/>
              <p:nvPr/>
            </p:nvCxnSpPr>
            <p:spPr>
              <a:xfrm flipV="1">
                <a:off x="10202" y="5847"/>
                <a:ext cx="5" cy="54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箭头连接符 140"/>
              <p:cNvCxnSpPr>
                <a:endCxn id="134" idx="1"/>
              </p:cNvCxnSpPr>
              <p:nvPr/>
            </p:nvCxnSpPr>
            <p:spPr>
              <a:xfrm>
                <a:off x="9283" y="5554"/>
                <a:ext cx="533" cy="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文本框 141"/>
              <p:cNvSpPr txBox="1"/>
              <p:nvPr/>
            </p:nvSpPr>
            <p:spPr>
              <a:xfrm>
                <a:off x="8153" y="5343"/>
                <a:ext cx="1130" cy="43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PTC</a:t>
                </a:r>
                <a:r>
                  <a:rPr lang="zh-CN" altLang="en-US" sz="1200">
                    <a:sym typeface="+mn-ea"/>
                  </a:rPr>
                  <a:t>加热</a:t>
                </a:r>
                <a:endParaRPr lang="zh-CN" altLang="en-US" sz="1200">
                  <a:sym typeface="+mn-ea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9603" y="6365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200">
                    <a:sym typeface="+mn-ea"/>
                  </a:rPr>
                  <a:t>空调制冷</a:t>
                </a:r>
                <a:endParaRPr lang="zh-CN" altLang="en-US" sz="1200">
                  <a:sym typeface="+mn-ea"/>
                </a:endParaRPr>
              </a:p>
            </p:txBody>
          </p:sp>
        </p:grpSp>
        <p:sp>
          <p:nvSpPr>
            <p:cNvPr id="155" name="文本框 154"/>
            <p:cNvSpPr txBox="1"/>
            <p:nvPr/>
          </p:nvSpPr>
          <p:spPr>
            <a:xfrm>
              <a:off x="5617" y="2100"/>
              <a:ext cx="100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200">
                  <a:sym typeface="+mn-ea"/>
                </a:rPr>
                <a:t>膨胀壶</a:t>
              </a:r>
              <a:endParaRPr lang="zh-CN" altLang="en-US" sz="12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828800" y="2296160"/>
            <a:ext cx="8856345" cy="2127512"/>
            <a:chOff x="5032" y="4280"/>
            <a:chExt cx="8689" cy="1846"/>
          </a:xfrm>
        </p:grpSpPr>
        <p:grpSp>
          <p:nvGrpSpPr>
            <p:cNvPr id="45" name="组合 44"/>
            <p:cNvGrpSpPr/>
            <p:nvPr/>
          </p:nvGrpSpPr>
          <p:grpSpPr>
            <a:xfrm>
              <a:off x="5032" y="4280"/>
              <a:ext cx="8689" cy="1461"/>
              <a:chOff x="2406" y="2439"/>
              <a:chExt cx="8689" cy="146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115" y="2547"/>
                <a:ext cx="2762" cy="13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动力电池组</a:t>
                </a:r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922" y="2818"/>
                <a:ext cx="1026" cy="830"/>
                <a:chOff x="3863" y="2665"/>
                <a:chExt cx="1026" cy="830"/>
              </a:xfrm>
              <a:noFill/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3863" y="2665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863" y="2951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3863" y="3237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燕尾形箭头 26"/>
              <p:cNvSpPr/>
              <p:nvPr/>
            </p:nvSpPr>
            <p:spPr>
              <a:xfrm>
                <a:off x="2502" y="2883"/>
                <a:ext cx="1285" cy="544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406" y="2439"/>
                <a:ext cx="1728" cy="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外界空气</a:t>
                </a:r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367" y="2439"/>
                <a:ext cx="1728" cy="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热气排出</a:t>
                </a:r>
                <a:endParaRPr lang="zh-CN" altLang="en-US"/>
              </a:p>
            </p:txBody>
          </p:sp>
          <p:sp>
            <p:nvSpPr>
              <p:cNvPr id="30" name="燕尾形箭头 29"/>
              <p:cNvSpPr/>
              <p:nvPr/>
            </p:nvSpPr>
            <p:spPr>
              <a:xfrm>
                <a:off x="9367" y="2883"/>
                <a:ext cx="1285" cy="544"/>
              </a:xfrm>
              <a:prstGeom prst="notchedRightArrow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059" y="2818"/>
                <a:ext cx="1026" cy="830"/>
                <a:chOff x="3863" y="2665"/>
                <a:chExt cx="1026" cy="830"/>
              </a:xfrm>
            </p:grpSpPr>
            <p:sp>
              <p:nvSpPr>
                <p:cNvPr id="32" name="任意多边形 31"/>
                <p:cNvSpPr/>
                <p:nvPr/>
              </p:nvSpPr>
              <p:spPr>
                <a:xfrm>
                  <a:off x="3863" y="2665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3863" y="2951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3863" y="3237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8596" y="5806"/>
              <a:ext cx="1728" cy="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自然冷却</a:t>
              </a:r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3905" y="5797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自然冷却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2778" y="2408070"/>
            <a:ext cx="9013046" cy="2115844"/>
            <a:chOff x="4599" y="6404"/>
            <a:chExt cx="9248" cy="2118"/>
          </a:xfrm>
        </p:grpSpPr>
        <p:grpSp>
          <p:nvGrpSpPr>
            <p:cNvPr id="46" name="组合 45"/>
            <p:cNvGrpSpPr/>
            <p:nvPr/>
          </p:nvGrpSpPr>
          <p:grpSpPr>
            <a:xfrm>
              <a:off x="4599" y="6404"/>
              <a:ext cx="9248" cy="2118"/>
              <a:chOff x="4610" y="6576"/>
              <a:chExt cx="9248" cy="211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338" y="6821"/>
                <a:ext cx="195" cy="1401"/>
                <a:chOff x="12059" y="1912"/>
                <a:chExt cx="294" cy="2880"/>
              </a:xfrm>
              <a:solidFill>
                <a:schemeClr val="accent6"/>
              </a:solidFill>
            </p:grpSpPr>
            <p:sp>
              <p:nvSpPr>
                <p:cNvPr id="9" name="椭圆 8"/>
                <p:cNvSpPr/>
                <p:nvPr/>
              </p:nvSpPr>
              <p:spPr>
                <a:xfrm>
                  <a:off x="12059" y="1912"/>
                  <a:ext cx="295" cy="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2059" y="3352"/>
                  <a:ext cx="295" cy="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893" y="7093"/>
                <a:ext cx="1026" cy="830"/>
                <a:chOff x="3863" y="2665"/>
                <a:chExt cx="1026" cy="830"/>
              </a:xfrm>
            </p:grpSpPr>
            <p:sp>
              <p:nvSpPr>
                <p:cNvPr id="19" name="任意多边形 18"/>
                <p:cNvSpPr/>
                <p:nvPr/>
              </p:nvSpPr>
              <p:spPr>
                <a:xfrm>
                  <a:off x="3863" y="2665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3863" y="2951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3863" y="3237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燕尾形箭头 34"/>
              <p:cNvSpPr/>
              <p:nvPr/>
            </p:nvSpPr>
            <p:spPr>
              <a:xfrm>
                <a:off x="4664" y="7215"/>
                <a:ext cx="1285" cy="544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610" y="6576"/>
                <a:ext cx="1728" cy="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外界空气</a:t>
                </a:r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691" y="8325"/>
                <a:ext cx="1355" cy="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散热风机</a:t>
                </a:r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0745" y="7171"/>
                <a:ext cx="1026" cy="830"/>
                <a:chOff x="3863" y="2665"/>
                <a:chExt cx="1026" cy="830"/>
              </a:xfrm>
              <a:noFill/>
            </p:grpSpPr>
            <p:sp>
              <p:nvSpPr>
                <p:cNvPr id="39" name="任意多边形 38"/>
                <p:cNvSpPr/>
                <p:nvPr/>
              </p:nvSpPr>
              <p:spPr>
                <a:xfrm>
                  <a:off x="3863" y="2665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3863" y="2951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3863" y="3237"/>
                  <a:ext cx="1026" cy="258"/>
                </a:xfrm>
                <a:custGeom>
                  <a:avLst/>
                  <a:gdLst>
                    <a:gd name="connisteX0" fmla="*/ 0 w 651510"/>
                    <a:gd name="connsiteY0" fmla="*/ 86906 h 164013"/>
                    <a:gd name="connisteX1" fmla="*/ 220345 w 651510"/>
                    <a:gd name="connsiteY1" fmla="*/ 546 h 164013"/>
                    <a:gd name="connisteX2" fmla="*/ 373380 w 651510"/>
                    <a:gd name="connsiteY2" fmla="*/ 125641 h 164013"/>
                    <a:gd name="connisteX3" fmla="*/ 469265 w 651510"/>
                    <a:gd name="connsiteY3" fmla="*/ 163741 h 164013"/>
                    <a:gd name="connisteX4" fmla="*/ 584200 w 651510"/>
                    <a:gd name="connsiteY4" fmla="*/ 116116 h 164013"/>
                    <a:gd name="connisteX5" fmla="*/ 651510 w 651510"/>
                    <a:gd name="connsiteY5" fmla="*/ 58331 h 16401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</a:cxnLst>
                  <a:rect l="l" t="t" r="r" b="b"/>
                  <a:pathLst>
                    <a:path w="651510" h="164013">
                      <a:moveTo>
                        <a:pt x="0" y="86906"/>
                      </a:moveTo>
                      <a:cubicBezTo>
                        <a:pt x="41275" y="67221"/>
                        <a:pt x="145415" y="-7074"/>
                        <a:pt x="220345" y="546"/>
                      </a:cubicBezTo>
                      <a:cubicBezTo>
                        <a:pt x="295275" y="8166"/>
                        <a:pt x="323850" y="93256"/>
                        <a:pt x="373380" y="125641"/>
                      </a:cubicBezTo>
                      <a:cubicBezTo>
                        <a:pt x="422910" y="158026"/>
                        <a:pt x="427355" y="165646"/>
                        <a:pt x="469265" y="163741"/>
                      </a:cubicBezTo>
                      <a:cubicBezTo>
                        <a:pt x="511175" y="161836"/>
                        <a:pt x="548005" y="137071"/>
                        <a:pt x="584200" y="116116"/>
                      </a:cubicBezTo>
                      <a:cubicBezTo>
                        <a:pt x="620395" y="95161"/>
                        <a:pt x="640080" y="69126"/>
                        <a:pt x="651510" y="58331"/>
                      </a:cubicBezTo>
                    </a:path>
                  </a:pathLst>
                </a:custGeom>
                <a:grpFill/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12130" y="6576"/>
                <a:ext cx="1728" cy="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热气排出</a:t>
                </a:r>
                <a:endParaRPr lang="zh-CN" altLang="en-US"/>
              </a:p>
            </p:txBody>
          </p:sp>
          <p:sp>
            <p:nvSpPr>
              <p:cNvPr id="43" name="燕尾形箭头 42"/>
              <p:cNvSpPr/>
              <p:nvPr/>
            </p:nvSpPr>
            <p:spPr>
              <a:xfrm>
                <a:off x="12129" y="7236"/>
                <a:ext cx="1285" cy="544"/>
              </a:xfrm>
              <a:prstGeom prst="notchedRightArrow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951" y="6821"/>
                <a:ext cx="2762" cy="13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动力电池组</a:t>
                </a:r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8703" y="8050"/>
              <a:ext cx="1235" cy="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风冷散热</a:t>
              </a:r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3905" y="5797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风冷散热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 rot="0">
            <a:off x="5043170" y="3246755"/>
            <a:ext cx="651510" cy="527050"/>
            <a:chOff x="3863" y="2665"/>
            <a:chExt cx="1026" cy="830"/>
          </a:xfrm>
          <a:noFill/>
        </p:grpSpPr>
        <p:sp>
          <p:nvSpPr>
            <p:cNvPr id="24" name="任意多边形 23"/>
            <p:cNvSpPr/>
            <p:nvPr/>
          </p:nvSpPr>
          <p:spPr>
            <a:xfrm>
              <a:off x="3863" y="2665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grpFill/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863" y="2951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grpFill/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863" y="3237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grpFill/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4784090" y="3101975"/>
            <a:ext cx="123825" cy="889635"/>
            <a:chOff x="12059" y="1912"/>
            <a:chExt cx="294" cy="2880"/>
          </a:xfrm>
          <a:solidFill>
            <a:schemeClr val="accent6"/>
          </a:solidFill>
        </p:grpSpPr>
        <p:sp>
          <p:nvSpPr>
            <p:cNvPr id="9" name="椭圆 8"/>
            <p:cNvSpPr/>
            <p:nvPr/>
          </p:nvSpPr>
          <p:spPr>
            <a:xfrm>
              <a:off x="12059" y="1912"/>
              <a:ext cx="295" cy="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2059" y="3352"/>
              <a:ext cx="295" cy="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3575050" y="3228975"/>
            <a:ext cx="651510" cy="527050"/>
            <a:chOff x="3863" y="2665"/>
            <a:chExt cx="1026" cy="830"/>
          </a:xfrm>
        </p:grpSpPr>
        <p:sp>
          <p:nvSpPr>
            <p:cNvPr id="19" name="任意多边形 18"/>
            <p:cNvSpPr/>
            <p:nvPr/>
          </p:nvSpPr>
          <p:spPr>
            <a:xfrm>
              <a:off x="3863" y="2665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863" y="2951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863" y="3237"/>
              <a:ext cx="1026" cy="258"/>
            </a:xfrm>
            <a:custGeom>
              <a:avLst/>
              <a:gdLst>
                <a:gd name="connisteX0" fmla="*/ 0 w 651510"/>
                <a:gd name="connsiteY0" fmla="*/ 86906 h 164013"/>
                <a:gd name="connisteX1" fmla="*/ 220345 w 651510"/>
                <a:gd name="connsiteY1" fmla="*/ 546 h 164013"/>
                <a:gd name="connisteX2" fmla="*/ 373380 w 651510"/>
                <a:gd name="connsiteY2" fmla="*/ 125641 h 164013"/>
                <a:gd name="connisteX3" fmla="*/ 469265 w 651510"/>
                <a:gd name="connsiteY3" fmla="*/ 163741 h 164013"/>
                <a:gd name="connisteX4" fmla="*/ 584200 w 651510"/>
                <a:gd name="connsiteY4" fmla="*/ 116116 h 164013"/>
                <a:gd name="connisteX5" fmla="*/ 651510 w 651510"/>
                <a:gd name="connsiteY5" fmla="*/ 58331 h 16401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51510" h="164013">
                  <a:moveTo>
                    <a:pt x="0" y="86906"/>
                  </a:moveTo>
                  <a:cubicBezTo>
                    <a:pt x="41275" y="67221"/>
                    <a:pt x="145415" y="-7074"/>
                    <a:pt x="220345" y="546"/>
                  </a:cubicBezTo>
                  <a:cubicBezTo>
                    <a:pt x="295275" y="8166"/>
                    <a:pt x="323850" y="93256"/>
                    <a:pt x="373380" y="125641"/>
                  </a:cubicBezTo>
                  <a:cubicBezTo>
                    <a:pt x="422910" y="158026"/>
                    <a:pt x="427355" y="165646"/>
                    <a:pt x="469265" y="163741"/>
                  </a:cubicBezTo>
                  <a:cubicBezTo>
                    <a:pt x="511175" y="161836"/>
                    <a:pt x="548005" y="137071"/>
                    <a:pt x="584200" y="116116"/>
                  </a:cubicBezTo>
                  <a:cubicBezTo>
                    <a:pt x="620395" y="95161"/>
                    <a:pt x="640080" y="69126"/>
                    <a:pt x="651510" y="583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5" name="燕尾形箭头 34"/>
          <p:cNvSpPr/>
          <p:nvPr/>
        </p:nvSpPr>
        <p:spPr>
          <a:xfrm>
            <a:off x="2704465" y="3319780"/>
            <a:ext cx="815975" cy="3454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129790" y="2792730"/>
            <a:ext cx="411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外</a:t>
            </a:r>
            <a:endParaRPr lang="zh-CN" altLang="en-US"/>
          </a:p>
          <a:p>
            <a:r>
              <a:rPr lang="zh-CN" altLang="en-US"/>
              <a:t>界</a:t>
            </a:r>
            <a:endParaRPr lang="zh-CN" altLang="en-US"/>
          </a:p>
          <a:p>
            <a:r>
              <a:rPr lang="zh-CN" altLang="en-US"/>
              <a:t>空</a:t>
            </a:r>
            <a:endParaRPr lang="zh-CN" altLang="en-US"/>
          </a:p>
          <a:p>
            <a:r>
              <a:rPr lang="zh-CN" altLang="en-US"/>
              <a:t>气</a:t>
            </a:r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 rot="0">
            <a:off x="4222750" y="2748280"/>
            <a:ext cx="461645" cy="1557020"/>
            <a:chOff x="2182" y="4326"/>
            <a:chExt cx="716" cy="3020"/>
          </a:xfrm>
          <a:gradFill>
            <a:gsLst>
              <a:gs pos="2000">
                <a:srgbClr val="FF0000"/>
              </a:gs>
              <a:gs pos="35000">
                <a:srgbClr val="FF8F8E"/>
              </a:gs>
              <a:gs pos="36000">
                <a:srgbClr val="FE9E9F"/>
              </a:gs>
              <a:gs pos="100000">
                <a:srgbClr val="70BAE4"/>
              </a:gs>
            </a:gsLst>
            <a:lin ang="5040000" scaled="1"/>
          </a:gradFill>
        </p:grpSpPr>
        <p:sp>
          <p:nvSpPr>
            <p:cNvPr id="99" name="流程图: 延期 98"/>
            <p:cNvSpPr/>
            <p:nvPr/>
          </p:nvSpPr>
          <p:spPr>
            <a:xfrm rot="16200000">
              <a:off x="2197" y="4311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6" name="流程图: 延期 105"/>
            <p:cNvSpPr/>
            <p:nvPr/>
          </p:nvSpPr>
          <p:spPr>
            <a:xfrm rot="5400000">
              <a:off x="2197" y="6652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2889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2751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2613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2475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2337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2199" y="5005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文本框 131"/>
          <p:cNvSpPr txBox="1"/>
          <p:nvPr/>
        </p:nvSpPr>
        <p:spPr>
          <a:xfrm>
            <a:off x="6610350" y="2841625"/>
            <a:ext cx="411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热</a:t>
            </a:r>
            <a:endParaRPr lang="zh-CN" altLang="en-US"/>
          </a:p>
          <a:p>
            <a:r>
              <a:rPr lang="zh-CN" altLang="en-US"/>
              <a:t>气</a:t>
            </a:r>
            <a:endParaRPr lang="zh-CN" altLang="en-US"/>
          </a:p>
          <a:p>
            <a:r>
              <a:rPr lang="zh-CN" altLang="en-US"/>
              <a:t>排</a:t>
            </a:r>
            <a:endParaRPr lang="zh-CN" altLang="en-US"/>
          </a:p>
          <a:p>
            <a:r>
              <a:rPr lang="zh-CN" altLang="en-US"/>
              <a:t>出</a:t>
            </a:r>
            <a:endParaRPr lang="zh-CN" altLang="en-US"/>
          </a:p>
        </p:txBody>
      </p:sp>
      <p:sp>
        <p:nvSpPr>
          <p:cNvPr id="133" name="燕尾形箭头 132"/>
          <p:cNvSpPr/>
          <p:nvPr/>
        </p:nvSpPr>
        <p:spPr>
          <a:xfrm>
            <a:off x="5792470" y="3319780"/>
            <a:ext cx="815975" cy="345440"/>
          </a:xfrm>
          <a:prstGeom prst="notchedRightArrow">
            <a:avLst/>
          </a:prstGeom>
          <a:solidFill>
            <a:srgbClr val="FF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6" name="右箭头 135"/>
          <p:cNvSpPr/>
          <p:nvPr/>
        </p:nvSpPr>
        <p:spPr>
          <a:xfrm rot="5400000">
            <a:off x="4109720" y="4585335"/>
            <a:ext cx="682625" cy="11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7530465" y="4930140"/>
            <a:ext cx="483870" cy="493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139" name="直角上箭头 138"/>
          <p:cNvSpPr/>
          <p:nvPr/>
        </p:nvSpPr>
        <p:spPr>
          <a:xfrm rot="5400000">
            <a:off x="5836285" y="3568065"/>
            <a:ext cx="274955" cy="3093720"/>
          </a:xfrm>
          <a:prstGeom prst="bentUpArrow">
            <a:avLst>
              <a:gd name="adj1" fmla="val 1812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0" name="直角上箭头 139"/>
          <p:cNvSpPr/>
          <p:nvPr/>
        </p:nvSpPr>
        <p:spPr>
          <a:xfrm>
            <a:off x="8023860" y="4062730"/>
            <a:ext cx="1012825" cy="1148715"/>
          </a:xfrm>
          <a:prstGeom prst="bentUpArrow">
            <a:avLst>
              <a:gd name="adj1" fmla="val 4890"/>
              <a:gd name="adj2" fmla="val 8291"/>
              <a:gd name="adj3" fmla="val 1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1" name="直角上箭头 140"/>
          <p:cNvSpPr/>
          <p:nvPr/>
        </p:nvSpPr>
        <p:spPr>
          <a:xfrm rot="16200000">
            <a:off x="6612890" y="191770"/>
            <a:ext cx="628650" cy="4037330"/>
          </a:xfrm>
          <a:prstGeom prst="bentUpArrow">
            <a:avLst>
              <a:gd name="adj1" fmla="val 8636"/>
              <a:gd name="adj2" fmla="val 9116"/>
              <a:gd name="adj3" fmla="val 181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2" name="组合 141"/>
          <p:cNvGrpSpPr/>
          <p:nvPr/>
        </p:nvGrpSpPr>
        <p:grpSpPr>
          <a:xfrm rot="0">
            <a:off x="5417185" y="1221740"/>
            <a:ext cx="361315" cy="373380"/>
            <a:chOff x="4977" y="2100"/>
            <a:chExt cx="569" cy="588"/>
          </a:xfrm>
        </p:grpSpPr>
        <p:cxnSp>
          <p:nvCxnSpPr>
            <p:cNvPr id="143" name="直接连接符 142"/>
            <p:cNvCxnSpPr/>
            <p:nvPr/>
          </p:nvCxnSpPr>
          <p:spPr>
            <a:xfrm>
              <a:off x="5538" y="2310"/>
              <a:ext cx="9" cy="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999" y="2310"/>
              <a:ext cx="9" cy="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4977" y="2685"/>
              <a:ext cx="56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flipH="1">
              <a:off x="4988" y="2255"/>
              <a:ext cx="182" cy="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 flipV="1">
              <a:off x="5335" y="2255"/>
              <a:ext cx="203" cy="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flipV="1">
              <a:off x="5349" y="2100"/>
              <a:ext cx="14" cy="1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V="1">
              <a:off x="5185" y="2118"/>
              <a:ext cx="14" cy="1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V="1">
              <a:off x="5171" y="2146"/>
              <a:ext cx="164" cy="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右箭头 169"/>
          <p:cNvSpPr/>
          <p:nvPr/>
        </p:nvSpPr>
        <p:spPr>
          <a:xfrm rot="5400000">
            <a:off x="5422265" y="1697990"/>
            <a:ext cx="337185" cy="121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8514715" y="2538730"/>
            <a:ext cx="833755" cy="150558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70BAE4"/>
              </a:gs>
            </a:gsLst>
            <a:lin ang="5340000" scaled="0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高</a:t>
            </a:r>
            <a:endParaRPr lang="zh-CN" altLang="en-US" sz="1000"/>
          </a:p>
          <a:p>
            <a:pPr algn="ctr"/>
            <a:r>
              <a:rPr lang="zh-CN" altLang="en-US" sz="1000"/>
              <a:t>压</a:t>
            </a:r>
            <a:endParaRPr lang="zh-CN" altLang="en-US" sz="1000"/>
          </a:p>
          <a:p>
            <a:pPr algn="ctr"/>
            <a:r>
              <a:rPr lang="zh-CN" altLang="en-US" sz="1000"/>
              <a:t>电</a:t>
            </a:r>
            <a:endParaRPr lang="zh-CN" altLang="en-US" sz="1000"/>
          </a:p>
          <a:p>
            <a:pPr algn="ctr"/>
            <a:r>
              <a:rPr lang="zh-CN" altLang="en-US" sz="1000"/>
              <a:t>池</a:t>
            </a:r>
            <a:endParaRPr lang="zh-CN" altLang="en-US" sz="1000"/>
          </a:p>
        </p:txBody>
      </p:sp>
      <p:sp>
        <p:nvSpPr>
          <p:cNvPr id="175" name="直角上箭头 174"/>
          <p:cNvSpPr/>
          <p:nvPr/>
        </p:nvSpPr>
        <p:spPr>
          <a:xfrm rot="10800000">
            <a:off x="4392930" y="1924685"/>
            <a:ext cx="516255" cy="823595"/>
          </a:xfrm>
          <a:prstGeom prst="bentUpArrow">
            <a:avLst>
              <a:gd name="adj1" fmla="val 8342"/>
              <a:gd name="adj2" fmla="val 8291"/>
              <a:gd name="adj3" fmla="val 124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6" name="文本框 175"/>
          <p:cNvSpPr txBox="1"/>
          <p:nvPr/>
        </p:nvSpPr>
        <p:spPr>
          <a:xfrm>
            <a:off x="7223760" y="44602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电动水泵</a:t>
            </a:r>
            <a:endParaRPr lang="zh-CN" altLang="en-US"/>
          </a:p>
        </p:txBody>
      </p:sp>
      <p:sp>
        <p:nvSpPr>
          <p:cNvPr id="177" name="文本框 176"/>
          <p:cNvSpPr txBox="1"/>
          <p:nvPr/>
        </p:nvSpPr>
        <p:spPr>
          <a:xfrm>
            <a:off x="5160645" y="81724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储水壶</a:t>
            </a:r>
            <a:endParaRPr lang="zh-CN" altLang="en-US"/>
          </a:p>
        </p:txBody>
      </p:sp>
      <p:sp>
        <p:nvSpPr>
          <p:cNvPr id="178" name="文本框 177"/>
          <p:cNvSpPr txBox="1"/>
          <p:nvPr/>
        </p:nvSpPr>
        <p:spPr>
          <a:xfrm>
            <a:off x="3338830" y="404050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散热器</a:t>
            </a:r>
            <a:endParaRPr lang="zh-CN" altLang="en-US"/>
          </a:p>
        </p:txBody>
      </p:sp>
      <p:sp>
        <p:nvSpPr>
          <p:cNvPr id="179" name="文本框 178"/>
          <p:cNvSpPr txBox="1"/>
          <p:nvPr/>
        </p:nvSpPr>
        <p:spPr>
          <a:xfrm>
            <a:off x="4695190" y="40462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散热风扇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3905" y="5797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水冷散热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2482850" y="1430020"/>
            <a:ext cx="7225665" cy="3997325"/>
            <a:chOff x="3326" y="2935"/>
            <a:chExt cx="11379" cy="6295"/>
          </a:xfrm>
        </p:grpSpPr>
        <p:grpSp>
          <p:nvGrpSpPr>
            <p:cNvPr id="180" name="组合 179"/>
            <p:cNvGrpSpPr/>
            <p:nvPr/>
          </p:nvGrpSpPr>
          <p:grpSpPr>
            <a:xfrm rot="16200000">
              <a:off x="5966" y="7288"/>
              <a:ext cx="418" cy="2471"/>
              <a:chOff x="925" y="3751"/>
              <a:chExt cx="715" cy="3019"/>
            </a:xfrm>
            <a:gradFill>
              <a:gsLst>
                <a:gs pos="0">
                  <a:srgbClr val="DC54D4">
                    <a:alpha val="51000"/>
                    <a:lumMod val="57000"/>
                  </a:srgbClr>
                </a:gs>
                <a:gs pos="100000">
                  <a:srgbClr val="FF0000"/>
                </a:gs>
              </a:gsLst>
              <a:lin ang="15720000" scaled="0"/>
            </a:gradFill>
          </p:grpSpPr>
          <p:sp>
            <p:nvSpPr>
              <p:cNvPr id="41" name="流程图: 延期 40"/>
              <p:cNvSpPr/>
              <p:nvPr/>
            </p:nvSpPr>
            <p:spPr>
              <a:xfrm rot="16200000">
                <a:off x="940" y="3736"/>
                <a:ext cx="679" cy="709"/>
              </a:xfrm>
              <a:prstGeom prst="flowChartDelay">
                <a:avLst/>
              </a:prstGeom>
              <a:grpFill/>
              <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流程图: 延期 41"/>
              <p:cNvSpPr/>
              <p:nvPr/>
            </p:nvSpPr>
            <p:spPr>
              <a:xfrm rot="5400000">
                <a:off x="940" y="6077"/>
                <a:ext cx="679" cy="709"/>
              </a:xfrm>
              <a:prstGeom prst="flowChartDelay">
                <a:avLst/>
              </a:prstGeom>
              <a:grpFill/>
              <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632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494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356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218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080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942" y="4430"/>
                <a:ext cx="9" cy="1658"/>
              </a:xfrm>
              <a:prstGeom prst="line">
                <a:avLst/>
              </a:prstGeom>
              <a:grpFill/>
              <a:ln w="1905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直接连接符 80"/>
            <p:cNvCxnSpPr/>
            <p:nvPr/>
          </p:nvCxnSpPr>
          <p:spPr>
            <a:xfrm>
              <a:off x="4071" y="4101"/>
              <a:ext cx="0" cy="111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4056" y="8538"/>
              <a:ext cx="884" cy="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endCxn id="193" idx="2"/>
            </p:cNvCxnSpPr>
            <p:nvPr/>
          </p:nvCxnSpPr>
          <p:spPr>
            <a:xfrm flipH="1" flipV="1">
              <a:off x="8142" y="6138"/>
              <a:ext cx="5" cy="2380"/>
            </a:xfrm>
            <a:prstGeom prst="line">
              <a:avLst/>
            </a:prstGeom>
            <a:ln w="19050">
              <a:solidFill>
                <a:srgbClr val="DC5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3326" y="5216"/>
              <a:ext cx="1486" cy="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/>
                <a:t>电动压缩机</a:t>
              </a:r>
              <a:endParaRPr lang="zh-CN" altLang="en-US" sz="1200"/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4067" y="6138"/>
              <a:ext cx="4" cy="2425"/>
            </a:xfrm>
            <a:prstGeom prst="line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4071" y="4088"/>
              <a:ext cx="909" cy="7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8787" y="7186"/>
              <a:ext cx="5277" cy="8"/>
            </a:xfrm>
            <a:prstGeom prst="line">
              <a:avLst/>
            </a:prstGeom>
            <a:ln w="1905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V="1">
              <a:off x="14049" y="6647"/>
              <a:ext cx="14" cy="532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flipV="1">
              <a:off x="14048" y="2935"/>
              <a:ext cx="0" cy="1360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7411" y="8521"/>
              <a:ext cx="721" cy="8"/>
            </a:xfrm>
            <a:prstGeom prst="line">
              <a:avLst/>
            </a:prstGeom>
            <a:ln w="19050">
              <a:solidFill>
                <a:srgbClr val="DC54D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组合 191"/>
            <p:cNvGrpSpPr/>
            <p:nvPr/>
          </p:nvGrpSpPr>
          <p:grpSpPr>
            <a:xfrm rot="0">
              <a:off x="9687" y="6894"/>
              <a:ext cx="368" cy="552"/>
              <a:chOff x="9388" y="6430"/>
              <a:chExt cx="368" cy="552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9388" y="6430"/>
                <a:ext cx="369" cy="5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/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 flipH="1">
                <a:off x="9394" y="6440"/>
                <a:ext cx="355" cy="5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组合 183"/>
            <p:cNvGrpSpPr/>
            <p:nvPr/>
          </p:nvGrpSpPr>
          <p:grpSpPr>
            <a:xfrm rot="16200000">
              <a:off x="7744" y="6768"/>
              <a:ext cx="1258" cy="825"/>
              <a:chOff x="5720" y="7484"/>
              <a:chExt cx="1258" cy="825"/>
            </a:xfrm>
          </p:grpSpPr>
          <p:sp>
            <p:nvSpPr>
              <p:cNvPr id="185" name="椭圆 184"/>
              <p:cNvSpPr/>
              <p:nvPr/>
            </p:nvSpPr>
            <p:spPr>
              <a:xfrm>
                <a:off x="5720" y="7484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6167" y="7927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3</a:t>
                </a:r>
                <a:endParaRPr lang="en-US" altLang="zh-CN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6610" y="7496"/>
                <a:ext cx="368" cy="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1</a:t>
                </a:r>
                <a:endParaRPr lang="en-US" altLang="zh-CN"/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6250" y="7594"/>
                <a:ext cx="200" cy="1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189" name="梯形 188"/>
              <p:cNvSpPr/>
              <p:nvPr/>
            </p:nvSpPr>
            <p:spPr>
              <a:xfrm>
                <a:off x="6280" y="7781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0" name="梯形 189"/>
              <p:cNvSpPr/>
              <p:nvPr/>
            </p:nvSpPr>
            <p:spPr>
              <a:xfrm rot="5580000">
                <a:off x="609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1" name="梯形 190"/>
              <p:cNvSpPr/>
              <p:nvPr/>
            </p:nvSpPr>
            <p:spPr>
              <a:xfrm rot="16200000">
                <a:off x="6450" y="7606"/>
                <a:ext cx="150" cy="14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3" name="矩形 192"/>
            <p:cNvSpPr/>
            <p:nvPr/>
          </p:nvSpPr>
          <p:spPr>
            <a:xfrm>
              <a:off x="8042" y="5368"/>
              <a:ext cx="200" cy="7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4" name="弧形 193"/>
            <p:cNvSpPr/>
            <p:nvPr/>
          </p:nvSpPr>
          <p:spPr>
            <a:xfrm rot="1440000">
              <a:off x="7159" y="5226"/>
              <a:ext cx="911" cy="1482"/>
            </a:xfrm>
            <a:prstGeom prst="arc">
              <a:avLst>
                <a:gd name="adj1" fmla="val 1695804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5" name="弧形 194"/>
            <p:cNvSpPr/>
            <p:nvPr/>
          </p:nvSpPr>
          <p:spPr>
            <a:xfrm rot="12120000">
              <a:off x="8210" y="4820"/>
              <a:ext cx="911" cy="1482"/>
            </a:xfrm>
            <a:prstGeom prst="arc">
              <a:avLst>
                <a:gd name="adj1" fmla="val 16958045"/>
                <a:gd name="adj2" fmla="val 14560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6" name="组合 195"/>
            <p:cNvGrpSpPr/>
            <p:nvPr/>
          </p:nvGrpSpPr>
          <p:grpSpPr>
            <a:xfrm rot="16200000">
              <a:off x="6007" y="2850"/>
              <a:ext cx="418" cy="2471"/>
              <a:chOff x="925" y="3751"/>
              <a:chExt cx="715" cy="3019"/>
            </a:xfrm>
            <a:gradFill>
              <a:gsLst>
                <a:gs pos="0">
                  <a:srgbClr val="00B0F0"/>
                </a:gs>
                <a:gs pos="100000">
                  <a:srgbClr val="0070C0">
                    <a:alpha val="73000"/>
                  </a:srgbClr>
                </a:gs>
              </a:gsLst>
              <a:lin ang="15720000" scaled="0"/>
            </a:gradFill>
          </p:grpSpPr>
          <p:sp>
            <p:nvSpPr>
              <p:cNvPr id="197" name="流程图: 延期 196"/>
              <p:cNvSpPr/>
              <p:nvPr/>
            </p:nvSpPr>
            <p:spPr>
              <a:xfrm rot="16200000">
                <a:off x="940" y="3736"/>
                <a:ext cx="679" cy="709"/>
              </a:xfrm>
              <a:prstGeom prst="flowChartDelay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8" name="流程图: 延期 197"/>
              <p:cNvSpPr/>
              <p:nvPr/>
            </p:nvSpPr>
            <p:spPr>
              <a:xfrm rot="5400000">
                <a:off x="940" y="6077"/>
                <a:ext cx="679" cy="709"/>
              </a:xfrm>
              <a:prstGeom prst="flowChartDelay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9" name="直接连接符 198"/>
              <p:cNvCxnSpPr/>
              <p:nvPr/>
            </p:nvCxnSpPr>
            <p:spPr>
              <a:xfrm>
                <a:off x="1632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1494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1356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1218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>
                <a:off x="1080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>
                <a:off x="942" y="4430"/>
                <a:ext cx="9" cy="1658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肘形连接符 205"/>
            <p:cNvCxnSpPr>
              <a:stCxn id="193" idx="0"/>
              <a:endCxn id="198" idx="3"/>
            </p:cNvCxnSpPr>
            <p:nvPr/>
          </p:nvCxnSpPr>
          <p:spPr>
            <a:xfrm rot="16200000" flipV="1">
              <a:off x="7172" y="4383"/>
              <a:ext cx="1281" cy="689"/>
            </a:xfrm>
            <a:prstGeom prst="bentConnector2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>
              <a:off x="9365" y="7495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电磁阀</a:t>
              </a:r>
              <a:endParaRPr lang="zh-CN" altLang="en-US" sz="1200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644" y="6932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电磁</a:t>
              </a:r>
              <a:r>
                <a:rPr lang="zh-CN" altLang="en-US" sz="1200"/>
                <a:t>三通阀</a:t>
              </a:r>
              <a:endParaRPr lang="zh-CN" altLang="en-US" sz="120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640" y="8796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冷凝器</a:t>
              </a:r>
              <a:endParaRPr lang="zh-CN" altLang="en-US" sz="120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725" y="4295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蒸发器</a:t>
              </a:r>
              <a:endParaRPr lang="zh-CN" altLang="en-US" sz="120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985" y="5518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节流阀</a:t>
              </a:r>
              <a:endParaRPr lang="zh-CN" altLang="en-US" sz="1200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13392" y="4285"/>
              <a:ext cx="1313" cy="2371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70BAE4"/>
                </a:gs>
              </a:gsLst>
              <a:lin ang="5340000" scaled="0"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/>
                <a:t>高</a:t>
              </a:r>
              <a:endParaRPr lang="zh-CN" altLang="en-US" sz="1400"/>
            </a:p>
            <a:p>
              <a:pPr algn="ctr"/>
              <a:r>
                <a:rPr lang="zh-CN" altLang="en-US" sz="1400"/>
                <a:t>压</a:t>
              </a:r>
              <a:endParaRPr lang="zh-CN" altLang="en-US" sz="1400"/>
            </a:p>
            <a:p>
              <a:pPr algn="ctr"/>
              <a:r>
                <a:rPr lang="zh-CN" altLang="en-US" sz="1400"/>
                <a:t>电</a:t>
              </a:r>
              <a:endParaRPr lang="zh-CN" altLang="en-US" sz="1400"/>
            </a:p>
            <a:p>
              <a:pPr algn="ctr"/>
              <a:r>
                <a:rPr lang="zh-CN" altLang="en-US" sz="1400"/>
                <a:t>池</a:t>
              </a:r>
              <a:endParaRPr lang="zh-CN" altLang="en-US" sz="1400"/>
            </a:p>
            <a:p>
              <a:pPr algn="ctr"/>
              <a:r>
                <a:rPr lang="zh-CN" altLang="en-US" sz="1400"/>
                <a:t>组</a:t>
              </a:r>
              <a:endParaRPr lang="zh-CN" altLang="en-US" sz="1400"/>
            </a:p>
          </p:txBody>
        </p:sp>
        <p:cxnSp>
          <p:nvCxnSpPr>
            <p:cNvPr id="84" name="直接连接符 83"/>
            <p:cNvCxnSpPr/>
            <p:nvPr/>
          </p:nvCxnSpPr>
          <p:spPr>
            <a:xfrm flipH="1">
              <a:off x="5460" y="2983"/>
              <a:ext cx="8589" cy="30"/>
            </a:xfrm>
            <a:prstGeom prst="line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肘形连接符 84"/>
            <p:cNvCxnSpPr/>
            <p:nvPr/>
          </p:nvCxnSpPr>
          <p:spPr>
            <a:xfrm rot="5400000">
              <a:off x="4467" y="3102"/>
              <a:ext cx="1085" cy="908"/>
            </a:xfrm>
            <a:prstGeom prst="bentConnector3">
              <a:avLst>
                <a:gd name="adj1" fmla="val 46"/>
              </a:avLst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763905" y="57975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直冷散热（空调）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>
            <a:off x="763905" y="5797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直接加热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25" y="1387475"/>
            <a:ext cx="6181725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>
            <a:off x="763905" y="579755"/>
            <a:ext cx="1563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/>
              <a:t>PTC</a:t>
            </a:r>
            <a:r>
              <a:rPr lang="zh-CN" altLang="en-US" sz="2400" b="1"/>
              <a:t>加热器</a:t>
            </a:r>
            <a:endParaRPr lang="zh-CN" altLang="en-US" sz="2400" b="1"/>
          </a:p>
        </p:txBody>
      </p:sp>
      <p:pic>
        <p:nvPicPr>
          <p:cNvPr id="4" name="图片 3" descr="67eea0f5375e3561523a2637ab76087"/>
          <p:cNvPicPr>
            <a:picLocks noChangeAspect="1"/>
          </p:cNvPicPr>
          <p:nvPr/>
        </p:nvPicPr>
        <p:blipFill>
          <a:blip r:embed="rId2"/>
          <a:srcRect l="25101" t="1703" r="38042"/>
          <a:stretch>
            <a:fillRect/>
          </a:stretch>
        </p:blipFill>
        <p:spPr>
          <a:xfrm rot="5400000">
            <a:off x="7221855" y="1168400"/>
            <a:ext cx="3013710" cy="4521200"/>
          </a:xfrm>
          <a:prstGeom prst="rect">
            <a:avLst/>
          </a:prstGeom>
        </p:spPr>
      </p:pic>
      <p:pic>
        <p:nvPicPr>
          <p:cNvPr id="6" name="图片 5" descr="147e896e355e82596c400e392c02aa5"/>
          <p:cNvPicPr>
            <a:picLocks noChangeAspect="1"/>
          </p:cNvPicPr>
          <p:nvPr/>
        </p:nvPicPr>
        <p:blipFill>
          <a:blip r:embed="rId3">
            <a:lum bright="12000" contrast="6000"/>
          </a:blip>
          <a:srcRect l="21746" t="9211" r="13826" b="16641"/>
          <a:stretch>
            <a:fillRect/>
          </a:stretch>
        </p:blipFill>
        <p:spPr>
          <a:xfrm rot="10800000">
            <a:off x="878840" y="1922145"/>
            <a:ext cx="4655185" cy="301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255" y="37274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二、电池</a:t>
            </a:r>
            <a:r>
              <a:rPr lang="zh-CN" altLang="en-US" sz="2400">
                <a:sym typeface="+mn-ea"/>
              </a:rPr>
              <a:t>温控系统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7420" y="2075815"/>
            <a:ext cx="3385185" cy="3415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、加热</a:t>
            </a:r>
            <a:r>
              <a:rPr lang="zh-CN" altLang="en-US" sz="2400">
                <a:sym typeface="+mn-ea"/>
              </a:rPr>
              <a:t>形式</a:t>
            </a:r>
            <a:endParaRPr lang="zh-CN" altLang="en-US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      PTC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PTC</a:t>
            </a:r>
            <a:r>
              <a:rPr lang="zh-CN" altLang="en-US" sz="2400">
                <a:sym typeface="+mn-ea"/>
              </a:rPr>
              <a:t>交换器</a:t>
            </a:r>
            <a:endParaRPr lang="zh-CN" altLang="en-US" sz="2400">
              <a:sym typeface="+mn-ea"/>
            </a:endParaRPr>
          </a:p>
          <a:p>
            <a:pPr algn="l"/>
            <a:endParaRPr lang="en-US" altLang="zh-CN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、吉利帝豪</a:t>
            </a:r>
            <a:r>
              <a:rPr lang="zh-CN" altLang="en-US" sz="2400">
                <a:sym typeface="+mn-ea"/>
              </a:rPr>
              <a:t>温控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）慢冷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）快冷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）电机余温加热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</a:t>
            </a:r>
            <a:endParaRPr lang="zh-CN" altLang="en-US" sz="2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7245" y="833120"/>
            <a:ext cx="106565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、冷却</a:t>
            </a:r>
            <a:r>
              <a:rPr lang="zh-CN" altLang="en-US" sz="2400">
                <a:sym typeface="+mn-ea"/>
              </a:rPr>
              <a:t>形式</a:t>
            </a:r>
            <a:endParaRPr lang="zh-CN" altLang="en-US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自然冷却（比亚迪）、风冷（丰田）、水冷（帝豪）、空调（</a:t>
            </a:r>
            <a:r>
              <a:rPr lang="zh-CN" altLang="en-US" sz="2400">
                <a:sym typeface="+mn-ea"/>
              </a:rPr>
              <a:t>特斯拉）</a:t>
            </a:r>
            <a:r>
              <a:rPr lang="zh-CN" altLang="en-US" sz="2400">
                <a:sym typeface="+mn-ea"/>
              </a:rPr>
              <a:t>冷却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454140" y="3349625"/>
            <a:ext cx="875665" cy="3505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热交换器</a:t>
            </a:r>
            <a:endParaRPr lang="zh-CN" altLang="en-US" sz="1000"/>
          </a:p>
        </p:txBody>
      </p:sp>
      <p:grpSp>
        <p:nvGrpSpPr>
          <p:cNvPr id="61" name="组合 60"/>
          <p:cNvGrpSpPr/>
          <p:nvPr/>
        </p:nvGrpSpPr>
        <p:grpSpPr>
          <a:xfrm rot="10800000">
            <a:off x="7570470" y="1454785"/>
            <a:ext cx="798830" cy="523875"/>
            <a:chOff x="5720" y="7484"/>
            <a:chExt cx="1258" cy="825"/>
          </a:xfrm>
          <a:solidFill>
            <a:srgbClr val="00B0F0"/>
          </a:solidFill>
        </p:grpSpPr>
        <p:sp>
          <p:nvSpPr>
            <p:cNvPr id="62" name="椭圆 61"/>
            <p:cNvSpPr/>
            <p:nvPr/>
          </p:nvSpPr>
          <p:spPr>
            <a:xfrm rot="10800000">
              <a:off x="5720" y="7484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63" name="椭圆 62"/>
            <p:cNvSpPr/>
            <p:nvPr/>
          </p:nvSpPr>
          <p:spPr>
            <a:xfrm rot="10800000">
              <a:off x="6167" y="7927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64" name="椭圆 63"/>
            <p:cNvSpPr/>
            <p:nvPr/>
          </p:nvSpPr>
          <p:spPr>
            <a:xfrm rot="10800000">
              <a:off x="6610" y="7496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66" name="梯形 65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梯形 66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梯形 67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9937115" y="3173730"/>
            <a:ext cx="594360" cy="1235075"/>
          </a:xfrm>
          <a:prstGeom prst="rect">
            <a:avLst/>
          </a:prstGeom>
          <a:gradFill>
            <a:gsLst>
              <a:gs pos="0">
                <a:srgbClr val="FE4444">
                  <a:alpha val="68000"/>
                </a:srgbClr>
              </a:gs>
              <a:gs pos="100000">
                <a:srgbClr val="FF8888">
                  <a:alpha val="50000"/>
                </a:srgbClr>
              </a:gs>
            </a:gsLst>
            <a:lin ang="1674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高</a:t>
            </a:r>
            <a:endParaRPr lang="zh-CN" altLang="en-US" sz="1000"/>
          </a:p>
          <a:p>
            <a:pPr algn="ctr"/>
            <a:r>
              <a:rPr lang="zh-CN" altLang="en-US" sz="1000"/>
              <a:t>压</a:t>
            </a:r>
            <a:endParaRPr lang="zh-CN" altLang="en-US" sz="1000"/>
          </a:p>
          <a:p>
            <a:pPr algn="ctr"/>
            <a:r>
              <a:rPr lang="zh-CN" altLang="en-US" sz="1000"/>
              <a:t>电</a:t>
            </a:r>
            <a:endParaRPr lang="zh-CN" altLang="en-US" sz="1000"/>
          </a:p>
          <a:p>
            <a:pPr algn="ctr"/>
            <a:r>
              <a:rPr lang="zh-CN" altLang="en-US" sz="1000"/>
              <a:t>池</a:t>
            </a:r>
            <a:endParaRPr lang="zh-CN" altLang="en-US" sz="1000"/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6890385" y="3700145"/>
            <a:ext cx="1270" cy="100330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896100" y="4701540"/>
            <a:ext cx="635" cy="68961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896735" y="5391150"/>
            <a:ext cx="1272540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>
            <a:off x="9097010" y="5227320"/>
            <a:ext cx="320040" cy="316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93" name="直接连接符 92"/>
          <p:cNvCxnSpPr>
            <a:endCxn id="91" idx="2"/>
          </p:cNvCxnSpPr>
          <p:nvPr/>
        </p:nvCxnSpPr>
        <p:spPr>
          <a:xfrm flipV="1">
            <a:off x="8471535" y="5385435"/>
            <a:ext cx="625475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9417050" y="5385435"/>
            <a:ext cx="815340" cy="8255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 flipV="1">
            <a:off x="10231755" y="4422140"/>
            <a:ext cx="635" cy="97155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 flipV="1">
            <a:off x="10222865" y="1842135"/>
            <a:ext cx="8890" cy="1331595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H="1" flipV="1">
            <a:off x="8369300" y="1846580"/>
            <a:ext cx="1853565" cy="444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6891655" y="1842135"/>
            <a:ext cx="3175" cy="1496695"/>
          </a:xfrm>
          <a:prstGeom prst="line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 flipV="1">
            <a:off x="6891655" y="1852295"/>
            <a:ext cx="711835" cy="63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DD21A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 rot="10800000">
            <a:off x="8151495" y="5337175"/>
            <a:ext cx="311785" cy="172720"/>
            <a:chOff x="6051" y="1944"/>
            <a:chExt cx="491" cy="272"/>
          </a:xfrm>
        </p:grpSpPr>
        <p:cxnSp>
          <p:nvCxnSpPr>
            <p:cNvPr id="145" name="直接连接符 144"/>
            <p:cNvCxnSpPr/>
            <p:nvPr/>
          </p:nvCxnSpPr>
          <p:spPr>
            <a:xfrm>
              <a:off x="6051" y="2197"/>
              <a:ext cx="4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6358" y="2105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6078" y="2110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232" y="1959"/>
              <a:ext cx="13" cy="15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52" y="1944"/>
              <a:ext cx="3" cy="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526" y="2089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066" y="2094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flipV="1">
              <a:off x="6243" y="1959"/>
              <a:ext cx="95" cy="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521335" y="57404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慢冷</a:t>
            </a:r>
            <a:r>
              <a:rPr lang="zh-CN" altLang="en-US" sz="2400">
                <a:sym typeface="+mn-ea"/>
              </a:rPr>
              <a:t>模式</a:t>
            </a:r>
            <a:endParaRPr lang="zh-CN" altLang="en-US" sz="2400"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18400" y="201231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电磁</a:t>
            </a:r>
            <a:r>
              <a:rPr lang="zh-CN" altLang="en-US" sz="1200"/>
              <a:t>三通阀</a:t>
            </a: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8871585" y="554355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电动</a:t>
            </a:r>
            <a:r>
              <a:rPr lang="zh-CN" altLang="en-US" sz="1200"/>
              <a:t>水泵</a:t>
            </a:r>
            <a:endParaRPr lang="zh-CN" altLang="en-US" sz="1200"/>
          </a:p>
        </p:txBody>
      </p:sp>
      <p:sp>
        <p:nvSpPr>
          <p:cNvPr id="40" name="文本框 39"/>
          <p:cNvSpPr txBox="1"/>
          <p:nvPr/>
        </p:nvSpPr>
        <p:spPr>
          <a:xfrm>
            <a:off x="7951470" y="4960620"/>
            <a:ext cx="640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三通阀</a:t>
            </a:r>
            <a:endParaRPr lang="zh-CN" altLang="en-US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宽屏</PresentationFormat>
  <Paragraphs>284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185</cp:revision>
  <dcterms:created xsi:type="dcterms:W3CDTF">2020-10-23T05:41:00Z</dcterms:created>
  <dcterms:modified xsi:type="dcterms:W3CDTF">2021-09-08T11:11:03Z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1E0843B3A3DC4BCF9C3DC222727A1FC8</vt:lpwstr>
  </property>
</Properties>
</file>