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4" r:id="rId4"/>
    <p:sldId id="337" r:id="rId6"/>
    <p:sldId id="338" r:id="rId7"/>
    <p:sldId id="638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47" r:id="rId17"/>
    <p:sldId id="616" r:id="rId18"/>
    <p:sldId id="648" r:id="rId19"/>
    <p:sldId id="649" r:id="rId20"/>
    <p:sldId id="650" r:id="rId21"/>
    <p:sldId id="656" r:id="rId22"/>
    <p:sldId id="655" r:id="rId23"/>
    <p:sldId id="657" r:id="rId24"/>
    <p:sldId id="658" r:id="rId25"/>
    <p:sldId id="659" r:id="rId26"/>
    <p:sldId id="662" r:id="rId27"/>
    <p:sldId id="660" r:id="rId28"/>
    <p:sldId id="663" r:id="rId29"/>
    <p:sldId id="664" r:id="rId30"/>
    <p:sldId id="668" r:id="rId31"/>
    <p:sldId id="670" r:id="rId32"/>
    <p:sldId id="669" r:id="rId33"/>
    <p:sldId id="32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9595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92C0-6517-47E7-B0EF-B9A3591F3B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CC723-FAF1-4705-A8FB-48FAE6E57C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8CA7E8-92C1-4564-8642-CE744917AF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5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5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5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5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158B01-1B94-410B-955F-6A222A70BFA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3A7E1F-F86D-4EC0-8623-A67CB04E39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hemeOverride" Target="../theme/themeOverride10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0" Type="http://schemas.openxmlformats.org/officeDocument/2006/relationships/notesSlide" Target="../notesSlides/notesSlide28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306320" y="2240280"/>
            <a:ext cx="7334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sz="6000" b="1" dirty="0" smtClean="0">
                <a:solidFill>
                  <a:srgbClr val="C00000"/>
                </a:solidFill>
                <a:cs typeface="+mn-ea"/>
                <a:sym typeface="+mn-lt"/>
              </a:rPr>
              <a:t>授课方法与技巧分析</a:t>
            </a:r>
            <a:r>
              <a:rPr lang="zh-CN" altLang="en-US" sz="4800" b="1" dirty="0" smtClean="0">
                <a:solidFill>
                  <a:srgbClr val="C00000"/>
                </a:solidFill>
                <a:cs typeface="+mn-ea"/>
                <a:sym typeface="+mn-lt"/>
              </a:rPr>
              <a:t> </a:t>
            </a:r>
            <a:endParaRPr lang="zh-CN" altLang="en-US" sz="48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95145" y="795655"/>
            <a:ext cx="5099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Analysis of teaching methods and techniques</a:t>
            </a:r>
            <a:endParaRPr lang="en-US" altLang="zh-CN" sz="2400" b="1" dirty="0" smtClean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十字形 18"/>
          <p:cNvSpPr/>
          <p:nvPr/>
        </p:nvSpPr>
        <p:spPr>
          <a:xfrm>
            <a:off x="692102" y="614177"/>
            <a:ext cx="884681" cy="884681"/>
          </a:xfrm>
          <a:prstGeom prst="plus">
            <a:avLst>
              <a:gd name="adj" fmla="val 44016"/>
            </a:avLst>
          </a:prstGeom>
          <a:solidFill>
            <a:schemeClr val="tx1">
              <a:lumMod val="75000"/>
              <a:lumOff val="2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77007" y="4707584"/>
            <a:ext cx="3820487" cy="368300"/>
            <a:chOff x="1503761" y="4565502"/>
            <a:chExt cx="3820487" cy="368300"/>
          </a:xfrm>
        </p:grpSpPr>
        <p:grpSp>
          <p:nvGrpSpPr>
            <p:cNvPr id="5" name="组合 4"/>
            <p:cNvGrpSpPr/>
            <p:nvPr/>
          </p:nvGrpSpPr>
          <p:grpSpPr>
            <a:xfrm>
              <a:off x="1503761" y="4579332"/>
              <a:ext cx="809133" cy="341673"/>
              <a:chOff x="1503761" y="4579332"/>
              <a:chExt cx="809133" cy="341673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1503761" y="4579332"/>
                <a:ext cx="809133" cy="3416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右箭头 2"/>
              <p:cNvSpPr/>
              <p:nvPr/>
            </p:nvSpPr>
            <p:spPr>
              <a:xfrm>
                <a:off x="1583657" y="4616847"/>
                <a:ext cx="649340" cy="266643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92790" y="4565502"/>
              <a:ext cx="29314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教学管理中心</a:t>
              </a:r>
              <a:endParaRPr lang="zh-CN" altLang="en-US" dirty="0"/>
            </a:p>
          </p:txBody>
        </p:sp>
      </p:grp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0" y="5076190"/>
            <a:ext cx="3293110" cy="231267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815465" y="1257935"/>
            <a:ext cx="5079365" cy="12700"/>
          </a:xfrm>
          <a:prstGeom prst="line">
            <a:avLst/>
          </a:prstGeom>
          <a:ln w="539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7.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反证法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1231900"/>
            <a:ext cx="10160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从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反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的方向验证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正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向的问题。可以利用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假设法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。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8.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承诺与兑现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长线、中线、短线、寸线承诺相结合，先实现寸线、短线、展望中线、长线。</a:t>
            </a:r>
            <a:endParaRPr lang="zh-CN" altLang="en-US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7305" y="2494915"/>
            <a:ext cx="10160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承诺要有吸引力、要具有</a:t>
            </a:r>
            <a:r>
              <a:rPr lang="en-US" alt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貌似</a:t>
            </a:r>
            <a:r>
              <a:rPr lang="en-US" alt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不可实现的鲜明特征。</a:t>
            </a:r>
            <a:endParaRPr lang="zh-CN" altLang="en-US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9.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拔高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从操作拔高到理论</a:t>
            </a:r>
            <a:endParaRPr lang="zh-CN" altLang="en-US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2093595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从讲技术拔高到讲人生</a:t>
            </a:r>
            <a:endParaRPr lang="zh-CN" altLang="en-US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0160" y="320167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从讲修车拔高到讲境界</a:t>
            </a:r>
            <a:endParaRPr lang="zh-CN" altLang="en-US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10.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技思一体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将技术、人生、境界融为一体，依靠短线的承诺与兑现等方法，制造学生的崇拜心理，提升北方品牌效应。</a:t>
            </a:r>
            <a:endParaRPr lang="zh-CN" altLang="en-US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1975" y="2428240"/>
            <a:ext cx="828929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二、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常用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方法与技巧</a:t>
            </a:r>
            <a:endParaRPr lang="zh-CN" altLang="en-US" sz="6000" b="1" dirty="0" smtClean="0"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4699635" y="1889125"/>
            <a:ext cx="2534920" cy="2446655"/>
            <a:chOff x="2160" y="1632"/>
            <a:chExt cx="1248" cy="1152"/>
          </a:xfrm>
        </p:grpSpPr>
        <p:sp>
          <p:nvSpPr>
            <p:cNvPr id="19458" name="Oval 9"/>
            <p:cNvSpPr/>
            <p:nvPr/>
          </p:nvSpPr>
          <p:spPr>
            <a:xfrm>
              <a:off x="2160" y="1632"/>
              <a:ext cx="1248" cy="1152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4000"/>
                  </a:srgbClr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sz="3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1" name="Text Box 10"/>
            <p:cNvSpPr txBox="1"/>
            <p:nvPr/>
          </p:nvSpPr>
          <p:spPr>
            <a:xfrm>
              <a:off x="2243" y="1718"/>
              <a:ext cx="1008" cy="1021"/>
            </a:xfrm>
            <a:prstGeom prst="rect">
              <a:avLst/>
            </a:prstGeom>
            <a:noFill/>
            <a:ln w="5715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5400" b="1" noProof="1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常用</a:t>
              </a:r>
              <a:endParaRPr lang="zh-CN" altLang="en-US" sz="5400" b="1" noProof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5400" b="1" noProof="1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方法</a:t>
              </a:r>
              <a:r>
                <a:rPr lang="zh-CN" altLang="en-US" sz="3600" b="1" noProof="1" dirty="0">
                  <a:latin typeface="黑体" panose="02010609060101010101" charset="-122"/>
                  <a:ea typeface="黑体" panose="02010609060101010101" charset="-122"/>
                  <a:cs typeface="+mn-cs"/>
                </a:rPr>
                <a:t> </a:t>
              </a:r>
              <a:endParaRPr lang="zh-CN" altLang="en-US" sz="3600" b="1" noProof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9475" name="Text Box 19"/>
          <p:cNvSpPr txBox="1"/>
          <p:nvPr/>
        </p:nvSpPr>
        <p:spPr>
          <a:xfrm>
            <a:off x="8134985" y="2480310"/>
            <a:ext cx="250507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实物演示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4" name="Text Box 28"/>
          <p:cNvSpPr txBox="1"/>
          <p:nvPr/>
        </p:nvSpPr>
        <p:spPr>
          <a:xfrm>
            <a:off x="4787265" y="340360"/>
            <a:ext cx="261747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举例类比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5" name="Text Box 29"/>
          <p:cNvSpPr txBox="1"/>
          <p:nvPr/>
        </p:nvSpPr>
        <p:spPr>
          <a:xfrm>
            <a:off x="7875270" y="3703320"/>
            <a:ext cx="247904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实物展示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6" name="Text Box 30"/>
          <p:cNvSpPr txBox="1"/>
          <p:nvPr/>
        </p:nvSpPr>
        <p:spPr>
          <a:xfrm>
            <a:off x="4603115" y="5398135"/>
            <a:ext cx="254317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图片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7" name="Text Box 31"/>
          <p:cNvSpPr txBox="1"/>
          <p:nvPr/>
        </p:nvSpPr>
        <p:spPr>
          <a:xfrm>
            <a:off x="7234555" y="4697095"/>
            <a:ext cx="218440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实验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8" name="Text Box 32"/>
          <p:cNvSpPr txBox="1"/>
          <p:nvPr/>
        </p:nvSpPr>
        <p:spPr>
          <a:xfrm>
            <a:off x="7682865" y="1205865"/>
            <a:ext cx="243967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教具模拟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9" name="Text Box 33"/>
          <p:cNvSpPr txBox="1"/>
          <p:nvPr/>
        </p:nvSpPr>
        <p:spPr>
          <a:xfrm>
            <a:off x="1576070" y="3589020"/>
            <a:ext cx="222313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视频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0" name="Text Box 34"/>
          <p:cNvSpPr txBox="1"/>
          <p:nvPr/>
        </p:nvSpPr>
        <p:spPr>
          <a:xfrm>
            <a:off x="2059940" y="4742815"/>
            <a:ext cx="242760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动画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1" name="Text Box 35"/>
          <p:cNvSpPr txBox="1"/>
          <p:nvPr/>
        </p:nvSpPr>
        <p:spPr>
          <a:xfrm>
            <a:off x="1595755" y="2301875"/>
            <a:ext cx="231267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逻辑推理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2" name="Text Box 36"/>
          <p:cNvSpPr txBox="1"/>
          <p:nvPr/>
        </p:nvSpPr>
        <p:spPr>
          <a:xfrm>
            <a:off x="2250440" y="1205865"/>
            <a:ext cx="239268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动手操作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4" name="AutoShape 38"/>
          <p:cNvSpPr/>
          <p:nvPr/>
        </p:nvSpPr>
        <p:spPr>
          <a:xfrm rot="5400000">
            <a:off x="5690235" y="4450715"/>
            <a:ext cx="403860" cy="58293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7" name="AutoShape 41"/>
          <p:cNvSpPr/>
          <p:nvPr/>
        </p:nvSpPr>
        <p:spPr>
          <a:xfrm rot="3059371">
            <a:off x="6789420" y="4116705"/>
            <a:ext cx="403225" cy="57594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8" name="AutoShape 42"/>
          <p:cNvSpPr/>
          <p:nvPr/>
        </p:nvSpPr>
        <p:spPr>
          <a:xfrm rot="1135217">
            <a:off x="7313930" y="3460115"/>
            <a:ext cx="403225" cy="55626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9" name="AutoShape 43"/>
          <p:cNvSpPr/>
          <p:nvPr/>
        </p:nvSpPr>
        <p:spPr>
          <a:xfrm rot="-941373">
            <a:off x="7400925" y="2547620"/>
            <a:ext cx="567690" cy="51943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0" name="AutoShape 44"/>
          <p:cNvSpPr/>
          <p:nvPr/>
        </p:nvSpPr>
        <p:spPr>
          <a:xfrm rot="-2452823">
            <a:off x="6984365" y="1706880"/>
            <a:ext cx="425450" cy="51943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1" name="AutoShape 45"/>
          <p:cNvSpPr/>
          <p:nvPr/>
        </p:nvSpPr>
        <p:spPr>
          <a:xfrm rot="-5400000">
            <a:off x="5771515" y="1242695"/>
            <a:ext cx="403225" cy="57213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2" name="AutoShape 46"/>
          <p:cNvSpPr/>
          <p:nvPr/>
        </p:nvSpPr>
        <p:spPr>
          <a:xfrm rot="13550233">
            <a:off x="4728210" y="1650365"/>
            <a:ext cx="403225" cy="53403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36" name="AutoShape 47"/>
          <p:cNvSpPr/>
          <p:nvPr/>
        </p:nvSpPr>
        <p:spPr>
          <a:xfrm rot="-10144744">
            <a:off x="4137660" y="2334895"/>
            <a:ext cx="403860" cy="58166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37" name="AutoShape 48"/>
          <p:cNvSpPr/>
          <p:nvPr/>
        </p:nvSpPr>
        <p:spPr>
          <a:xfrm rot="10016691">
            <a:off x="4010025" y="3401695"/>
            <a:ext cx="533400" cy="49720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5" name="AutoShape 49"/>
          <p:cNvSpPr/>
          <p:nvPr/>
        </p:nvSpPr>
        <p:spPr>
          <a:xfrm rot="8330570">
            <a:off x="4572000" y="4250690"/>
            <a:ext cx="472440" cy="48006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9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9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9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9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9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9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9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2" presetClass="entr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2" presetClass="entr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9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bldLvl="0" animBg="1"/>
      <p:bldP spid="19494" grpId="1" bldLvl="0" animBg="1"/>
      <p:bldP spid="19497" grpId="0" bldLvl="0" animBg="1"/>
      <p:bldP spid="19497" grpId="1" bldLvl="0" animBg="1"/>
      <p:bldP spid="19498" grpId="0" bldLvl="0" animBg="1"/>
      <p:bldP spid="19498" grpId="1" bldLvl="0" animBg="1"/>
      <p:bldP spid="19499" grpId="0" bldLvl="0" animBg="1"/>
      <p:bldP spid="19499" grpId="1" bldLvl="0" animBg="1"/>
      <p:bldP spid="19500" grpId="0" bldLvl="0" animBg="1"/>
      <p:bldP spid="19500" grpId="1" bldLvl="0" animBg="1"/>
      <p:bldP spid="19501" grpId="0" bldLvl="0" animBg="1"/>
      <p:bldP spid="19501" grpId="1" bldLvl="0" animBg="1"/>
      <p:bldP spid="19502" grpId="0" bldLvl="0" animBg="1"/>
      <p:bldP spid="19502" grpId="1" bldLvl="0" animBg="1"/>
      <p:bldP spid="4136" grpId="0" bldLvl="0" animBg="1"/>
      <p:bldP spid="4136" grpId="1" bldLvl="0" animBg="1"/>
      <p:bldP spid="4137" grpId="0" bldLvl="0" animBg="1"/>
      <p:bldP spid="4137" grpId="1" bldLvl="0" animBg="1"/>
      <p:bldP spid="19505" grpId="0" bldLvl="0" animBg="1"/>
      <p:bldP spid="19505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4699635" y="2112645"/>
            <a:ext cx="2534920" cy="2446655"/>
            <a:chOff x="2160" y="1632"/>
            <a:chExt cx="1248" cy="1152"/>
          </a:xfrm>
        </p:grpSpPr>
        <p:sp>
          <p:nvSpPr>
            <p:cNvPr id="19458" name="Oval 9"/>
            <p:cNvSpPr/>
            <p:nvPr/>
          </p:nvSpPr>
          <p:spPr>
            <a:xfrm>
              <a:off x="2160" y="1632"/>
              <a:ext cx="1248" cy="1152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4000"/>
                  </a:srgbClr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sz="3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1" name="Text Box 10"/>
            <p:cNvSpPr txBox="1"/>
            <p:nvPr/>
          </p:nvSpPr>
          <p:spPr>
            <a:xfrm>
              <a:off x="2243" y="1718"/>
              <a:ext cx="1008" cy="1021"/>
            </a:xfrm>
            <a:prstGeom prst="rect">
              <a:avLst/>
            </a:prstGeom>
            <a:noFill/>
            <a:ln w="5715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5400" b="1" noProof="1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常用</a:t>
              </a:r>
              <a:endParaRPr lang="zh-CN" altLang="en-US" sz="5400" b="1" noProof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5400" b="1" noProof="1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技巧</a:t>
              </a:r>
              <a:r>
                <a:rPr lang="zh-CN" altLang="en-US" sz="3600" b="1" noProof="1" dirty="0">
                  <a:latin typeface="黑体" panose="02010609060101010101" charset="-122"/>
                  <a:ea typeface="黑体" panose="02010609060101010101" charset="-122"/>
                  <a:cs typeface="+mn-cs"/>
                </a:rPr>
                <a:t> </a:t>
              </a:r>
              <a:endParaRPr lang="zh-CN" altLang="en-US" sz="3600" b="1" noProof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9475" name="Text Box 19"/>
          <p:cNvSpPr txBox="1"/>
          <p:nvPr/>
        </p:nvSpPr>
        <p:spPr>
          <a:xfrm>
            <a:off x="8025765" y="2712720"/>
            <a:ext cx="250507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夸张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4" name="Text Box 28"/>
          <p:cNvSpPr txBox="1"/>
          <p:nvPr/>
        </p:nvSpPr>
        <p:spPr>
          <a:xfrm>
            <a:off x="4867910" y="438785"/>
            <a:ext cx="2632710" cy="95313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28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语气：一口唾沫一个钉</a:t>
            </a:r>
            <a:endParaRPr lang="zh-CN" altLang="en-US" sz="28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5" name="Text Box 29"/>
          <p:cNvSpPr txBox="1"/>
          <p:nvPr/>
        </p:nvSpPr>
        <p:spPr>
          <a:xfrm>
            <a:off x="7875270" y="3926840"/>
            <a:ext cx="247904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出其不意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6" name="Text Box 30"/>
          <p:cNvSpPr txBox="1"/>
          <p:nvPr/>
        </p:nvSpPr>
        <p:spPr>
          <a:xfrm>
            <a:off x="3960495" y="5673090"/>
            <a:ext cx="376999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瞪眼睛说实</a:t>
            </a:r>
            <a:r>
              <a:rPr lang="en-US" altLang="zh-CN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</a:t>
            </a: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瞎话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7" name="Text Box 31"/>
          <p:cNvSpPr txBox="1"/>
          <p:nvPr/>
        </p:nvSpPr>
        <p:spPr>
          <a:xfrm>
            <a:off x="7234555" y="4920615"/>
            <a:ext cx="218440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名词替换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8" name="Text Box 32"/>
          <p:cNvSpPr txBox="1"/>
          <p:nvPr/>
        </p:nvSpPr>
        <p:spPr>
          <a:xfrm>
            <a:off x="7682865" y="1429385"/>
            <a:ext cx="295719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多用象声词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89" name="Text Box 33"/>
          <p:cNvSpPr txBox="1"/>
          <p:nvPr/>
        </p:nvSpPr>
        <p:spPr>
          <a:xfrm>
            <a:off x="908685" y="3431540"/>
            <a:ext cx="2999740" cy="119888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入歧途拨正、用诈法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0" name="Text Box 34"/>
          <p:cNvSpPr txBox="1"/>
          <p:nvPr/>
        </p:nvSpPr>
        <p:spPr>
          <a:xfrm>
            <a:off x="1595120" y="4865370"/>
            <a:ext cx="2877185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无谓的重复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1" name="Text Box 35"/>
          <p:cNvSpPr txBox="1"/>
          <p:nvPr/>
        </p:nvSpPr>
        <p:spPr>
          <a:xfrm>
            <a:off x="1595755" y="2148205"/>
            <a:ext cx="2312670" cy="119888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字正腔圆、拿腔作调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2" name="Text Box 36"/>
          <p:cNvSpPr txBox="1"/>
          <p:nvPr/>
        </p:nvSpPr>
        <p:spPr>
          <a:xfrm>
            <a:off x="1534160" y="1429385"/>
            <a:ext cx="3100070" cy="645160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600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层进式堆图法</a:t>
            </a:r>
            <a:endParaRPr lang="zh-CN" altLang="en-US" sz="3600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94" name="AutoShape 38"/>
          <p:cNvSpPr/>
          <p:nvPr/>
        </p:nvSpPr>
        <p:spPr>
          <a:xfrm rot="5400000">
            <a:off x="5733415" y="4824730"/>
            <a:ext cx="403860" cy="58293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7" name="AutoShape 41"/>
          <p:cNvSpPr/>
          <p:nvPr/>
        </p:nvSpPr>
        <p:spPr>
          <a:xfrm rot="3059371">
            <a:off x="6789420" y="4340225"/>
            <a:ext cx="403225" cy="57594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8" name="AutoShape 42"/>
          <p:cNvSpPr/>
          <p:nvPr/>
        </p:nvSpPr>
        <p:spPr>
          <a:xfrm rot="1135217">
            <a:off x="7313930" y="3683635"/>
            <a:ext cx="403225" cy="55626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99" name="AutoShape 43"/>
          <p:cNvSpPr/>
          <p:nvPr/>
        </p:nvSpPr>
        <p:spPr>
          <a:xfrm rot="-941373">
            <a:off x="7400925" y="2771140"/>
            <a:ext cx="567690" cy="51943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0" name="AutoShape 44"/>
          <p:cNvSpPr/>
          <p:nvPr/>
        </p:nvSpPr>
        <p:spPr>
          <a:xfrm rot="-2452823">
            <a:off x="6984365" y="1930400"/>
            <a:ext cx="425450" cy="51943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1" name="AutoShape 45"/>
          <p:cNvSpPr/>
          <p:nvPr/>
        </p:nvSpPr>
        <p:spPr>
          <a:xfrm rot="-5400000">
            <a:off x="5765800" y="1466215"/>
            <a:ext cx="403225" cy="57213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2" name="AutoShape 46"/>
          <p:cNvSpPr/>
          <p:nvPr/>
        </p:nvSpPr>
        <p:spPr>
          <a:xfrm rot="13550233">
            <a:off x="4728210" y="1873885"/>
            <a:ext cx="403225" cy="53403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36" name="AutoShape 47"/>
          <p:cNvSpPr/>
          <p:nvPr/>
        </p:nvSpPr>
        <p:spPr>
          <a:xfrm rot="-10144744">
            <a:off x="4137660" y="2558415"/>
            <a:ext cx="403860" cy="58166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37" name="AutoShape 48"/>
          <p:cNvSpPr/>
          <p:nvPr/>
        </p:nvSpPr>
        <p:spPr>
          <a:xfrm rot="10016691">
            <a:off x="4010025" y="3625215"/>
            <a:ext cx="533400" cy="497205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05" name="AutoShape 49"/>
          <p:cNvSpPr/>
          <p:nvPr/>
        </p:nvSpPr>
        <p:spPr>
          <a:xfrm rot="8330570">
            <a:off x="4572000" y="4474210"/>
            <a:ext cx="472440" cy="480060"/>
          </a:xfrm>
          <a:prstGeom prst="rightArrow">
            <a:avLst>
              <a:gd name="adj1" fmla="val 73824"/>
              <a:gd name="adj2" fmla="val 33314"/>
            </a:avLst>
          </a:prstGeom>
          <a:gradFill rotWithShape="1">
            <a:gsLst>
              <a:gs pos="0">
                <a:srgbClr val="CC0000"/>
              </a:gs>
              <a:gs pos="100000">
                <a:srgbClr val="5E0000">
                  <a:alpha val="75998"/>
                </a:srgbClr>
              </a:gs>
            </a:gsLst>
            <a:lin ang="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9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9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9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9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9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9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9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2" presetClass="entr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2" presetClass="entr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9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bldLvl="0" animBg="1"/>
      <p:bldP spid="19494" grpId="1" bldLvl="0" animBg="1"/>
      <p:bldP spid="19497" grpId="0" bldLvl="0" animBg="1"/>
      <p:bldP spid="19497" grpId="1" bldLvl="0" animBg="1"/>
      <p:bldP spid="19498" grpId="0" bldLvl="0" animBg="1"/>
      <p:bldP spid="19498" grpId="1" bldLvl="0" animBg="1"/>
      <p:bldP spid="19499" grpId="0" bldLvl="0" animBg="1"/>
      <p:bldP spid="19499" grpId="1" bldLvl="0" animBg="1"/>
      <p:bldP spid="19500" grpId="0" bldLvl="0" animBg="1"/>
      <p:bldP spid="19500" grpId="1" bldLvl="0" animBg="1"/>
      <p:bldP spid="19501" grpId="0" bldLvl="0" animBg="1"/>
      <p:bldP spid="19501" grpId="1" bldLvl="0" animBg="1"/>
      <p:bldP spid="19502" grpId="0" bldLvl="0" animBg="1"/>
      <p:bldP spid="19502" grpId="1" bldLvl="0" animBg="1"/>
      <p:bldP spid="4136" grpId="0" bldLvl="0" animBg="1"/>
      <p:bldP spid="4136" grpId="1" bldLvl="0" animBg="1"/>
      <p:bldP spid="4137" grpId="0" bldLvl="0" animBg="1"/>
      <p:bldP spid="4137" grpId="1" bldLvl="0" animBg="1"/>
      <p:bldP spid="19505" grpId="0" bldLvl="0" animBg="1"/>
      <p:bldP spid="1950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9760" y="2428240"/>
            <a:ext cx="82022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三、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关于</a:t>
            </a:r>
            <a:r>
              <a:rPr lang="en-US" altLang="zh-CN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“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引入</a:t>
            </a:r>
            <a:r>
              <a:rPr lang="en-US" altLang="zh-CN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”</a:t>
            </a:r>
            <a:endParaRPr lang="en-US" altLang="zh-CN" sz="6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65112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1.</a:t>
            </a:r>
            <a:r>
              <a:rPr lang="en-US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寒暄</a:t>
            </a:r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引入法</a:t>
            </a:r>
            <a:endParaRPr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讲课之前先寒暄，然后话锋一转。</a:t>
            </a:r>
            <a:endParaRPr lang="zh-CN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r>
              <a:rPr lang="en-US" alt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要点：</a:t>
            </a:r>
            <a:r>
              <a:rPr 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寒暄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不是仅仅为了拉感情，内容要与授课内容有联系，不能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驴尾巴挂棒槌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。</a:t>
            </a:r>
            <a:endParaRPr lang="zh-CN" altLang="en-US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</a:t>
            </a:r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.作用引入法</a:t>
            </a:r>
            <a:endParaRPr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作用引入法的技巧是先不要直接说出作用，而是先说为什么需要这个作用，从而说出作用，进而说出系统或部件。</a:t>
            </a:r>
            <a:endParaRPr lang="zh-CN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65350" y="86360"/>
            <a:ext cx="21418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accent3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目录</a:t>
            </a:r>
            <a:endParaRPr lang="zh-CN" altLang="en-US" sz="6000" b="1" dirty="0" smtClean="0">
              <a:solidFill>
                <a:schemeClr val="accent3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19705" y="985520"/>
            <a:ext cx="79692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一、授课思想</a:t>
            </a:r>
            <a:endParaRPr lang="zh-CN" altLang="en-US" sz="6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9705" y="2061845"/>
            <a:ext cx="79692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二、常用方法与技巧</a:t>
            </a:r>
            <a:endParaRPr lang="zh-CN" altLang="en-US" sz="6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20975" y="4214495"/>
            <a:ext cx="79692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四、关于</a:t>
            </a:r>
            <a:r>
              <a:rPr lang="en-US" altLang="zh-CN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“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语言</a:t>
            </a:r>
            <a:r>
              <a:rPr lang="en-US" altLang="zh-CN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”</a:t>
            </a:r>
            <a:endParaRPr lang="en-US" altLang="zh-CN" sz="6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0975" y="3138170"/>
            <a:ext cx="79686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三、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关于“引入”</a:t>
            </a:r>
            <a:endParaRPr lang="zh-CN" altLang="en-US" sz="6000" b="1" dirty="0" smtClean="0"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20975" y="5290820"/>
            <a:ext cx="79692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五、</a:t>
            </a:r>
            <a:r>
              <a:rPr lang="zh-CN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一步到位法</a:t>
            </a:r>
            <a:endParaRPr lang="zh-CN" sz="6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/>
      <p:bldP spid="11" grpId="0"/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3</a:t>
            </a:r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.复习引入法</a:t>
            </a:r>
            <a:endParaRPr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36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复习引入法要注意与上节课的衔接关系，并用衔接的语句连接起来，衔接方式一般有以下方式：总分式——本节课与上节课内容是总分关系；顺承式——本节课与上节课内容是顺承关系，一般使用顺承语言如“下面我们接着学习xxx”；并列式——本节课与上节课内容是顺承关系，一般不宜过多回顾上节内容，可以使用的语言如“下面我们学习另一种xxx”；综合式式——本节课总结归纳上节或上几节的内容，需要简单扼要的回顾以上内容。</a:t>
            </a:r>
            <a:endParaRPr lang="zh-CN" sz="36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4</a:t>
            </a:r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.结果引入法</a:t>
            </a:r>
            <a:endParaRPr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结果引入法适用于项目化的课程，直接将结果说出，可以牵引学生的思维。</a:t>
            </a:r>
            <a:endParaRPr lang="zh-CN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70110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5</a:t>
            </a:r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.案例引入法</a:t>
            </a:r>
            <a:endParaRPr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985520"/>
            <a:ext cx="101600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案例引入法要注意案例表达的内容和本节课的主要内容要一致，如果案例中提到的问题没有解决，则在授课结束时要把问题解决掉。</a:t>
            </a:r>
            <a:endParaRPr lang="zh-CN" sz="4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70110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6</a:t>
            </a:r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故事</a:t>
            </a:r>
            <a:r>
              <a:rPr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引入法</a:t>
            </a:r>
            <a:endParaRPr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0170" y="1189355"/>
            <a:ext cx="106419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需要注意的两点：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好故事越来越少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忌讲连续剧——有固定的主人翁，有各种不同经历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endParaRPr 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要求：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1.故事要好，不好则弃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2.忌完整，应只讲与主题相关的片段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3.故事要重点突出，弱化人物防止喧宾夺主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9760" y="2428240"/>
            <a:ext cx="82022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四、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关于</a:t>
            </a:r>
            <a:r>
              <a:rPr lang="en-US" altLang="zh-CN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“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语言</a:t>
            </a:r>
            <a:r>
              <a:rPr lang="en-US" altLang="zh-CN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”</a:t>
            </a:r>
            <a:endParaRPr lang="en-US" altLang="zh-CN" sz="6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9395" y="1251585"/>
            <a:ext cx="97091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抑扬顿挫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方法：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音节——长短不一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音调——高低不平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给听众留下思考空间——让听众的灵魂跟上你的语速</a:t>
            </a:r>
            <a:endParaRPr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方法：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buNone/>
            </a:pPr>
            <a:r>
              <a:rPr 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语气缓、稍停、做提示</a:t>
            </a:r>
            <a:endParaRPr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9760" y="2428240"/>
            <a:ext cx="82022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五、</a:t>
            </a:r>
            <a:r>
              <a:rPr lang="zh-CN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一步到位法</a:t>
            </a:r>
            <a:endParaRPr lang="zh-CN" sz="6000" b="1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2323214" y="196640"/>
            <a:ext cx="4024846" cy="82804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760000">
                  <a:alpha val="78000"/>
                </a:srgbClr>
              </a:gs>
              <a:gs pos="100000">
                <a:srgbClr val="FF0000"/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4785" b="1" noProof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综合故障讲授</a:t>
            </a:r>
            <a:endParaRPr lang="zh-CN" altLang="en-US" sz="4785" b="1" noProof="1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1615315" y="2518298"/>
            <a:ext cx="2202628" cy="64325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585" b="1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故障现象</a:t>
            </a:r>
            <a:endParaRPr lang="zh-CN" altLang="en-US" sz="3585" b="1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4577132" y="3492538"/>
            <a:ext cx="2202628" cy="64325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585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故障原因</a:t>
            </a:r>
            <a:endParaRPr lang="zh-CN" altLang="en-US" sz="3585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7538949" y="4416273"/>
            <a:ext cx="3037574" cy="64325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585" b="1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故障分析诊断</a:t>
            </a:r>
            <a:endParaRPr lang="zh-CN" altLang="en-US" sz="3585" b="1" noProof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3560" name="AutoShape 8"/>
          <p:cNvCxnSpPr/>
          <p:nvPr/>
        </p:nvCxnSpPr>
        <p:spPr>
          <a:xfrm>
            <a:off x="3893698" y="3125161"/>
            <a:ext cx="607678" cy="456165"/>
          </a:xfrm>
          <a:prstGeom prst="bentConnector3">
            <a:avLst>
              <a:gd name="adj1" fmla="val 50000"/>
            </a:avLst>
          </a:prstGeom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3561" name="AutoShape 9"/>
          <p:cNvCxnSpPr/>
          <p:nvPr/>
        </p:nvCxnSpPr>
        <p:spPr>
          <a:xfrm>
            <a:off x="6855516" y="4112434"/>
            <a:ext cx="607678" cy="456165"/>
          </a:xfrm>
          <a:prstGeom prst="bentConnector3">
            <a:avLst>
              <a:gd name="adj1" fmla="val 50000"/>
            </a:avLst>
          </a:prstGeom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9" name="圆角矩形 8"/>
          <p:cNvSpPr/>
          <p:nvPr/>
        </p:nvSpPr>
        <p:spPr bwMode="auto">
          <a:xfrm>
            <a:off x="2374505" y="2594054"/>
            <a:ext cx="7290502" cy="2733735"/>
          </a:xfrm>
          <a:prstGeom prst="roundRect">
            <a:avLst/>
          </a:prstGeom>
          <a:solidFill>
            <a:srgbClr val="00B0F0"/>
          </a:solidFill>
          <a:ln w="508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71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一步到位</a:t>
            </a:r>
            <a:endParaRPr kumimoji="0" lang="en-US" altLang="zh-CN" sz="95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71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QQ截图201601041618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40000">
            <a:off x="7625295" y="1146544"/>
            <a:ext cx="2540679" cy="808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QQ截图20160104154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">
            <a:off x="7003769" y="3292965"/>
            <a:ext cx="1984320" cy="76407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" name="直接连接符 22"/>
          <p:cNvCxnSpPr/>
          <p:nvPr/>
        </p:nvCxnSpPr>
        <p:spPr>
          <a:xfrm flipH="1">
            <a:off x="6598923" y="3429000"/>
            <a:ext cx="645148" cy="0"/>
          </a:xfrm>
          <a:prstGeom prst="line">
            <a:avLst/>
          </a:prstGeom>
          <a:ln w="98425" cmpd="sng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598923" y="3859099"/>
            <a:ext cx="645148" cy="0"/>
          </a:xfrm>
          <a:prstGeom prst="line">
            <a:avLst/>
          </a:prstGeom>
          <a:ln w="98425" cmpd="sng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文本框 17411"/>
          <p:cNvSpPr txBox="1"/>
          <p:nvPr/>
        </p:nvSpPr>
        <p:spPr>
          <a:xfrm>
            <a:off x="2323662" y="58373"/>
            <a:ext cx="3905917" cy="70485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985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一步到位诊断法</a:t>
            </a:r>
            <a:endParaRPr lang="zh-CN" altLang="en-US" sz="3985" b="1" noProof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20092610512939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544" y="4434193"/>
            <a:ext cx="1427961" cy="151349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H="1" flipV="1">
            <a:off x="2938195" y="4074963"/>
            <a:ext cx="8961" cy="448835"/>
          </a:xfrm>
          <a:prstGeom prst="line">
            <a:avLst/>
          </a:prstGeom>
          <a:ln w="1047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2077182" y="4065188"/>
            <a:ext cx="869973" cy="9775"/>
          </a:xfrm>
          <a:prstGeom prst="line">
            <a:avLst/>
          </a:prstGeom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55189" y="4090440"/>
            <a:ext cx="21994" cy="702169"/>
          </a:xfrm>
          <a:prstGeom prst="line">
            <a:avLst/>
          </a:prstGeom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84127" y="4760026"/>
            <a:ext cx="337237" cy="32583"/>
          </a:xfrm>
          <a:prstGeom prst="line">
            <a:avLst/>
          </a:prstGeom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QQ截图201601041534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133" y="1131881"/>
            <a:ext cx="738825" cy="72334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3830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</p:pic>
      <p:pic>
        <p:nvPicPr>
          <p:cNvPr id="12" name="图片 11" descr="QQ截图201601041547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77865" y="5079342"/>
            <a:ext cx="1322066" cy="10296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QQ截图201601041547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022" y="5079342"/>
            <a:ext cx="1277263" cy="1029631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/>
        </p:nvCxnSpPr>
        <p:spPr>
          <a:xfrm>
            <a:off x="6168824" y="6012852"/>
            <a:ext cx="21994" cy="700540"/>
          </a:xfrm>
          <a:prstGeom prst="line">
            <a:avLst/>
          </a:prstGeom>
          <a:ln w="9842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97762" y="6681623"/>
            <a:ext cx="337237" cy="31769"/>
          </a:xfrm>
          <a:prstGeom prst="line">
            <a:avLst/>
          </a:prstGeom>
          <a:ln w="9842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459935" y="6012852"/>
            <a:ext cx="21994" cy="700540"/>
          </a:xfrm>
          <a:prstGeom prst="line">
            <a:avLst/>
          </a:prstGeom>
          <a:ln w="9842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288873" y="6681623"/>
            <a:ext cx="337237" cy="31769"/>
          </a:xfrm>
          <a:prstGeom prst="line">
            <a:avLst/>
          </a:prstGeom>
          <a:ln w="9842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3512474" y="1706161"/>
            <a:ext cx="7331" cy="3032686"/>
          </a:xfrm>
          <a:prstGeom prst="line">
            <a:avLst/>
          </a:prstGeom>
          <a:ln w="1047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512474" y="1706161"/>
            <a:ext cx="1722840" cy="9775"/>
          </a:xfrm>
          <a:prstGeom prst="line">
            <a:avLst/>
          </a:prstGeom>
          <a:ln w="1047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594544" y="1706161"/>
            <a:ext cx="1004379" cy="9775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598923" y="1706161"/>
            <a:ext cx="0" cy="1722840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598923" y="3859099"/>
            <a:ext cx="0" cy="1149374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168824" y="5008473"/>
            <a:ext cx="1291111" cy="0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68824" y="5008473"/>
            <a:ext cx="0" cy="215049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459935" y="5008473"/>
            <a:ext cx="0" cy="215049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7411"/>
          <p:cNvSpPr txBox="1"/>
          <p:nvPr/>
        </p:nvSpPr>
        <p:spPr>
          <a:xfrm>
            <a:off x="7530804" y="701782"/>
            <a:ext cx="2345994" cy="58166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190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换件法</a:t>
            </a:r>
            <a:endParaRPr lang="zh-CN" altLang="en-US" sz="3190" b="1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17411"/>
          <p:cNvSpPr txBox="1"/>
          <p:nvPr/>
        </p:nvSpPr>
        <p:spPr>
          <a:xfrm>
            <a:off x="7657804" y="828782"/>
            <a:ext cx="2345994" cy="58166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190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经验法</a:t>
            </a:r>
            <a:endParaRPr lang="zh-CN" altLang="en-US" sz="3190" b="1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文本框 17411"/>
          <p:cNvSpPr txBox="1"/>
          <p:nvPr/>
        </p:nvSpPr>
        <p:spPr>
          <a:xfrm>
            <a:off x="7603301" y="701782"/>
            <a:ext cx="2345180" cy="58166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190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逐一排除法</a:t>
            </a:r>
            <a:endParaRPr lang="zh-CN" altLang="en-US" sz="3190" b="1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805215" y="989329"/>
            <a:ext cx="1323695" cy="881377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29000"/>
                  <a:alpha val="4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  <p:sp>
        <p:nvSpPr>
          <p:cNvPr id="32" name="椭圆 31"/>
          <p:cNvSpPr/>
          <p:nvPr/>
        </p:nvSpPr>
        <p:spPr>
          <a:xfrm>
            <a:off x="6741474" y="3213951"/>
            <a:ext cx="2287344" cy="881377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29000"/>
                  <a:alpha val="4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  <p:sp>
        <p:nvSpPr>
          <p:cNvPr id="35" name="椭圆 34"/>
          <p:cNvSpPr/>
          <p:nvPr/>
        </p:nvSpPr>
        <p:spPr>
          <a:xfrm>
            <a:off x="5197028" y="4786907"/>
            <a:ext cx="3183383" cy="142959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29000"/>
                  <a:alpha val="4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  <p:sp>
        <p:nvSpPr>
          <p:cNvPr id="36" name="文本框 17411"/>
          <p:cNvSpPr txBox="1"/>
          <p:nvPr/>
        </p:nvSpPr>
        <p:spPr>
          <a:xfrm>
            <a:off x="7601672" y="701782"/>
            <a:ext cx="2346809" cy="58166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190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一步到位法</a:t>
            </a:r>
            <a:endParaRPr lang="zh-CN" altLang="en-US" sz="3190" b="1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928116" y="3401304"/>
            <a:ext cx="804806" cy="525405"/>
            <a:chOff x="12644" y="5173"/>
            <a:chExt cx="1272" cy="1055"/>
          </a:xfrm>
        </p:grpSpPr>
        <p:sp>
          <p:nvSpPr>
            <p:cNvPr id="37" name="任意多边形 36"/>
            <p:cNvSpPr/>
            <p:nvPr/>
          </p:nvSpPr>
          <p:spPr>
            <a:xfrm>
              <a:off x="12644" y="5173"/>
              <a:ext cx="282" cy="148"/>
            </a:xfrm>
            <a:custGeom>
              <a:avLst/>
              <a:gdLst>
                <a:gd name="connisteX0" fmla="*/ 0 w 66040"/>
                <a:gd name="connsiteY0" fmla="*/ 0 h 0"/>
                <a:gd name="connisteX1" fmla="*/ 66040 w 66040"/>
                <a:gd name="connsiteY1" fmla="*/ 0 h 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66040">
                  <a:moveTo>
                    <a:pt x="0" y="0"/>
                  </a:moveTo>
                  <a:cubicBezTo>
                    <a:pt x="22225" y="0"/>
                    <a:pt x="43815" y="0"/>
                    <a:pt x="66040" y="0"/>
                  </a:cubicBezTo>
                </a:path>
              </a:pathLst>
            </a:custGeom>
            <a:noFill/>
            <a:ln w="825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2644" y="6080"/>
              <a:ext cx="282" cy="148"/>
            </a:xfrm>
            <a:custGeom>
              <a:avLst/>
              <a:gdLst>
                <a:gd name="connisteX0" fmla="*/ 0 w 66040"/>
                <a:gd name="connsiteY0" fmla="*/ 0 h 0"/>
                <a:gd name="connisteX1" fmla="*/ 66040 w 66040"/>
                <a:gd name="connsiteY1" fmla="*/ 0 h 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66040">
                  <a:moveTo>
                    <a:pt x="0" y="0"/>
                  </a:moveTo>
                  <a:cubicBezTo>
                    <a:pt x="22225" y="0"/>
                    <a:pt x="43815" y="0"/>
                    <a:pt x="66040" y="0"/>
                  </a:cubicBezTo>
                </a:path>
              </a:pathLst>
            </a:custGeom>
            <a:noFill/>
            <a:ln w="825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2870" y="5173"/>
              <a:ext cx="1046" cy="920"/>
            </a:xfrm>
            <a:custGeom>
              <a:avLst/>
              <a:gdLst>
                <a:gd name="connisteX0" fmla="*/ 0 w 664421"/>
                <a:gd name="connsiteY0" fmla="*/ 18132 h 584396"/>
                <a:gd name="connisteX1" fmla="*/ 66040 w 664421"/>
                <a:gd name="connsiteY1" fmla="*/ 4797 h 584396"/>
                <a:gd name="connisteX2" fmla="*/ 131445 w 664421"/>
                <a:gd name="connsiteY2" fmla="*/ 4797 h 584396"/>
                <a:gd name="connisteX3" fmla="*/ 210820 w 664421"/>
                <a:gd name="connsiteY3" fmla="*/ 4797 h 584396"/>
                <a:gd name="connisteX4" fmla="*/ 276225 w 664421"/>
                <a:gd name="connsiteY4" fmla="*/ 4797 h 584396"/>
                <a:gd name="connisteX5" fmla="*/ 342265 w 664421"/>
                <a:gd name="connsiteY5" fmla="*/ 4797 h 584396"/>
                <a:gd name="connisteX6" fmla="*/ 421005 w 664421"/>
                <a:gd name="connsiteY6" fmla="*/ 4797 h 584396"/>
                <a:gd name="connisteX7" fmla="*/ 500380 w 664421"/>
                <a:gd name="connsiteY7" fmla="*/ 57502 h 584396"/>
                <a:gd name="connisteX8" fmla="*/ 553085 w 664421"/>
                <a:gd name="connsiteY8" fmla="*/ 123542 h 584396"/>
                <a:gd name="connisteX9" fmla="*/ 618490 w 664421"/>
                <a:gd name="connsiteY9" fmla="*/ 202282 h 584396"/>
                <a:gd name="connisteX10" fmla="*/ 645160 w 664421"/>
                <a:gd name="connsiteY10" fmla="*/ 268322 h 584396"/>
                <a:gd name="connisteX11" fmla="*/ 658495 w 664421"/>
                <a:gd name="connsiteY11" fmla="*/ 333727 h 584396"/>
                <a:gd name="connisteX12" fmla="*/ 658495 w 664421"/>
                <a:gd name="connsiteY12" fmla="*/ 413102 h 584396"/>
                <a:gd name="connisteX13" fmla="*/ 658495 w 664421"/>
                <a:gd name="connsiteY13" fmla="*/ 491842 h 584396"/>
                <a:gd name="connisteX14" fmla="*/ 592455 w 664421"/>
                <a:gd name="connsiteY14" fmla="*/ 531212 h 584396"/>
                <a:gd name="connisteX15" fmla="*/ 526415 w 664421"/>
                <a:gd name="connsiteY15" fmla="*/ 544547 h 584396"/>
                <a:gd name="connisteX16" fmla="*/ 447675 w 664421"/>
                <a:gd name="connsiteY16" fmla="*/ 544547 h 584396"/>
                <a:gd name="connisteX17" fmla="*/ 381635 w 664421"/>
                <a:gd name="connsiteY17" fmla="*/ 544547 h 584396"/>
                <a:gd name="connisteX18" fmla="*/ 302895 w 664421"/>
                <a:gd name="connsiteY18" fmla="*/ 544547 h 584396"/>
                <a:gd name="connisteX19" fmla="*/ 236855 w 664421"/>
                <a:gd name="connsiteY19" fmla="*/ 544547 h 584396"/>
                <a:gd name="connisteX20" fmla="*/ 171450 w 664421"/>
                <a:gd name="connsiteY20" fmla="*/ 544547 h 584396"/>
                <a:gd name="connisteX21" fmla="*/ 105410 w 664421"/>
                <a:gd name="connsiteY21" fmla="*/ 583917 h 584396"/>
                <a:gd name="connisteX22" fmla="*/ 66040 w 664421"/>
                <a:gd name="connsiteY22" fmla="*/ 517877 h 5843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</a:cxnLst>
              <a:rect l="l" t="t" r="r" b="b"/>
              <a:pathLst>
                <a:path w="664422" h="584397">
                  <a:moveTo>
                    <a:pt x="0" y="18133"/>
                  </a:moveTo>
                  <a:cubicBezTo>
                    <a:pt x="12065" y="15593"/>
                    <a:pt x="40005" y="7338"/>
                    <a:pt x="66040" y="4798"/>
                  </a:cubicBezTo>
                  <a:cubicBezTo>
                    <a:pt x="92075" y="2258"/>
                    <a:pt x="102235" y="4798"/>
                    <a:pt x="131445" y="4798"/>
                  </a:cubicBezTo>
                  <a:cubicBezTo>
                    <a:pt x="160655" y="4798"/>
                    <a:pt x="181610" y="4798"/>
                    <a:pt x="210820" y="4798"/>
                  </a:cubicBezTo>
                  <a:cubicBezTo>
                    <a:pt x="240030" y="4798"/>
                    <a:pt x="250190" y="4798"/>
                    <a:pt x="276225" y="4798"/>
                  </a:cubicBezTo>
                  <a:cubicBezTo>
                    <a:pt x="302260" y="4798"/>
                    <a:pt x="313055" y="4798"/>
                    <a:pt x="342265" y="4798"/>
                  </a:cubicBezTo>
                  <a:cubicBezTo>
                    <a:pt x="371475" y="4798"/>
                    <a:pt x="389255" y="-5997"/>
                    <a:pt x="421005" y="4798"/>
                  </a:cubicBezTo>
                  <a:cubicBezTo>
                    <a:pt x="452755" y="15593"/>
                    <a:pt x="473710" y="34008"/>
                    <a:pt x="500380" y="57503"/>
                  </a:cubicBezTo>
                  <a:cubicBezTo>
                    <a:pt x="527050" y="80998"/>
                    <a:pt x="529590" y="94333"/>
                    <a:pt x="553085" y="123543"/>
                  </a:cubicBezTo>
                  <a:cubicBezTo>
                    <a:pt x="576580" y="152753"/>
                    <a:pt x="600075" y="173073"/>
                    <a:pt x="618490" y="202283"/>
                  </a:cubicBezTo>
                  <a:cubicBezTo>
                    <a:pt x="636905" y="231493"/>
                    <a:pt x="636905" y="242288"/>
                    <a:pt x="645160" y="268323"/>
                  </a:cubicBezTo>
                  <a:cubicBezTo>
                    <a:pt x="653415" y="294358"/>
                    <a:pt x="655955" y="304518"/>
                    <a:pt x="658495" y="333728"/>
                  </a:cubicBezTo>
                  <a:cubicBezTo>
                    <a:pt x="661035" y="362938"/>
                    <a:pt x="658495" y="381353"/>
                    <a:pt x="658495" y="413103"/>
                  </a:cubicBezTo>
                  <a:cubicBezTo>
                    <a:pt x="658495" y="444853"/>
                    <a:pt x="671830" y="468348"/>
                    <a:pt x="658495" y="491843"/>
                  </a:cubicBezTo>
                  <a:cubicBezTo>
                    <a:pt x="645160" y="515338"/>
                    <a:pt x="619125" y="520418"/>
                    <a:pt x="592455" y="531213"/>
                  </a:cubicBezTo>
                  <a:cubicBezTo>
                    <a:pt x="565785" y="542008"/>
                    <a:pt x="555625" y="542008"/>
                    <a:pt x="526415" y="544548"/>
                  </a:cubicBezTo>
                  <a:cubicBezTo>
                    <a:pt x="497205" y="547088"/>
                    <a:pt x="476885" y="544548"/>
                    <a:pt x="447675" y="544548"/>
                  </a:cubicBezTo>
                  <a:cubicBezTo>
                    <a:pt x="418465" y="544548"/>
                    <a:pt x="410845" y="544548"/>
                    <a:pt x="381635" y="544548"/>
                  </a:cubicBezTo>
                  <a:cubicBezTo>
                    <a:pt x="352425" y="544548"/>
                    <a:pt x="332105" y="544548"/>
                    <a:pt x="302895" y="544548"/>
                  </a:cubicBezTo>
                  <a:cubicBezTo>
                    <a:pt x="273685" y="544548"/>
                    <a:pt x="262890" y="544548"/>
                    <a:pt x="236855" y="544548"/>
                  </a:cubicBezTo>
                  <a:cubicBezTo>
                    <a:pt x="210820" y="544548"/>
                    <a:pt x="197485" y="536928"/>
                    <a:pt x="171450" y="544548"/>
                  </a:cubicBezTo>
                  <a:cubicBezTo>
                    <a:pt x="145415" y="552168"/>
                    <a:pt x="126365" y="588998"/>
                    <a:pt x="105410" y="583918"/>
                  </a:cubicBezTo>
                  <a:cubicBezTo>
                    <a:pt x="84455" y="578838"/>
                    <a:pt x="72390" y="531848"/>
                    <a:pt x="66040" y="517878"/>
                  </a:cubicBezTo>
                </a:path>
              </a:pathLst>
            </a:custGeom>
            <a:noFill/>
            <a:ln w="25717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31 0.000015 L 0.015938 0.001906 L 0.029331 0.001906 L 0.042597 0.001906 L 0.055990 0.001906 L 0.069385 0.001906 L 0.082648 0.001906 L 0.096044 0.001906 L 0.112013 0.009381 L 0.117420 0.018656 L 0.122702 0.029912 L 0.125406 0.039188 L 0.128110 0.048552 L 0.130686 0.057918 L 0.130686 0.067193 L 0.130686 0.076559 L 0.136095 0.087725 L 0.136095 0.097091 L 0.141375 0.106455 L 0.144079 0.117622 L 0.149361 0.126988 L 0.152065 0.136263 L 0.154768 0.147520 L 0.160048 0.158686 L 0.160048 0.168051 L 0.170738 0.177327 L 0.170738 0.186691 L 0.173443 0.197858 L 0.176147 0.207224 L 0.181427 0.216589 " pathEditMode="relative" rAng="0" ptsTypes="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4 0.000004 L 0.006679 0.000004 L 0.014789 0.000004 L 0.021471 0.000004 L 0.028218 0.000004 L 0.034966 0.000004 L 0.041648 0.000004 L 0.048396 0.000004 L 0.055143 0.000004 L 0.061825 0.000004 L 0.068573 0.000004 L 0.075256 0.002001 L 0.082003 0.003902 L 0.088749 0.011793 L 0.095432 0.019684 L 0.100817 0.031568 L 0.104904 0.041360 L 0.110224 0.051246 L 0.114311 0.061038 L 0.119696 0.070926 L 0.123719 0.080814 L 0.129103 0.090606 L 0.135786 0.096595 L 0.142533 0.104485 L 0.150578 0.108384 L 0.157325 0.118270 L 0.162710 0.128062 L 0.166732 0.137950 L 0.170755 0.149738 L 0.173479 0.159626 L 0.178865 0.169512 L 0.181525 0.179304 L 0.181525 0.189191 L 0.181525 0.199079 " pathEditMode="relative" rAng="0" ptsTypes="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63958 0.145556 " pathEditMode="relative" rAng="0" ptsTypes="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3 0.146944 L -0.065972 0.211944 " pathEditMode="relative" rAng="0" ptsTypes="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2135 -0.00037037 " pathEditMode="relative" rAng="0" ptsTypes="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1" grpId="0" bldLvl="0" animBg="1"/>
      <p:bldP spid="32" grpId="0" bldLvl="0" animBg="1"/>
      <p:bldP spid="35" grpId="0" bldLvl="0" animBg="1"/>
      <p:bldP spid="32" grpId="1" bldLvl="0" animBg="1"/>
      <p:bldP spid="30" grpId="1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2374149" y="157770"/>
            <a:ext cx="5467469" cy="82804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760000">
                  <a:alpha val="78000"/>
                </a:srgbClr>
              </a:gs>
              <a:gs pos="100000">
                <a:srgbClr val="FF0000"/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4785" b="1" noProof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故障案例分析授课</a:t>
            </a:r>
            <a:endParaRPr lang="zh-CN" altLang="en-US" sz="4785" b="1" noProof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374505" y="1682538"/>
            <a:ext cx="4405255" cy="64325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585" b="1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时间地点与人物</a:t>
            </a:r>
            <a:endParaRPr lang="zh-CN" altLang="en-US" sz="3585" b="1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589860" y="2518298"/>
            <a:ext cx="4404441" cy="64325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585" b="1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场景设置</a:t>
            </a:r>
            <a:endParaRPr lang="zh-CN" altLang="en-US" sz="3585" b="1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4501376" y="3429000"/>
            <a:ext cx="4404441" cy="64325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585" b="1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变他人为自己</a:t>
            </a:r>
            <a:endParaRPr lang="zh-CN" altLang="en-US" sz="3585" b="1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5336322" y="4340516"/>
            <a:ext cx="4404441" cy="643255"/>
          </a:xfrm>
          <a:prstGeom prst="rect">
            <a:avLst/>
          </a:prstGeom>
          <a:gradFill rotWithShape="1">
            <a:gsLst>
              <a:gs pos="0">
                <a:srgbClr val="FF5050">
                  <a:alpha val="62999"/>
                </a:srgbClr>
              </a:gs>
              <a:gs pos="50000">
                <a:srgbClr val="762525"/>
              </a:gs>
              <a:gs pos="100000">
                <a:srgbClr val="FF5050">
                  <a:alpha val="62999"/>
                </a:srgbClr>
              </a:gs>
            </a:gsLst>
            <a:lin ang="5400000" scaled="1"/>
            <a:tileRect/>
          </a:gra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3585" b="1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变自己为他人</a:t>
            </a:r>
            <a:endParaRPr lang="zh-CN" altLang="en-US" sz="3585" b="1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425517" y="1502003"/>
            <a:ext cx="8733125" cy="4480197"/>
          </a:xfrm>
          <a:prstGeom prst="roundRect">
            <a:avLst/>
          </a:prstGeom>
          <a:solidFill>
            <a:srgbClr val="00B0F0"/>
          </a:solidFill>
          <a:ln w="508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71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故事</a:t>
            </a:r>
            <a:r>
              <a:rPr kumimoji="0" lang="zh-CN" altLang="en-US" sz="95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生动   </a:t>
            </a:r>
            <a:endParaRPr kumimoji="0" lang="en-US" altLang="zh-CN" sz="95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   神化</a:t>
            </a:r>
            <a:r>
              <a:rPr kumimoji="0" lang="zh-CN" altLang="en-US" sz="95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自我   </a:t>
            </a:r>
            <a:endParaRPr kumimoji="0" lang="en-US" altLang="zh-CN" sz="95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     强化</a:t>
            </a:r>
            <a:r>
              <a:rPr kumimoji="0" lang="zh-CN" altLang="en-US" sz="95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模式  </a:t>
            </a:r>
            <a:endParaRPr kumimoji="0" lang="en-US" altLang="zh-CN" sz="95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71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6295" y="2413635"/>
            <a:ext cx="75679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一、</a:t>
            </a:r>
            <a:r>
              <a:rPr lang="zh-CN" altLang="en-US" sz="6000" b="1" dirty="0" smtClean="0">
                <a:latin typeface="隶书" panose="02010509060101010101" charset="-122"/>
                <a:ea typeface="隶书" panose="02010509060101010101" charset="-122"/>
                <a:cs typeface="+mn-ea"/>
                <a:sym typeface="+mn-ea"/>
              </a:rPr>
              <a:t>授课思想</a:t>
            </a:r>
            <a:endParaRPr lang="zh-CN" altLang="en-US" sz="6000" b="1" dirty="0" smtClean="0">
              <a:latin typeface="隶书" panose="02010509060101010101" charset="-122"/>
              <a:ea typeface="隶书" panose="020105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1237815" y="-1532318"/>
            <a:ext cx="3145687" cy="3147631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-463141" y="3706462"/>
            <a:ext cx="2974487" cy="2976324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9469979" y="5664200"/>
            <a:ext cx="2763985" cy="27674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029163" y="6188470"/>
            <a:ext cx="1729464" cy="173107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256138" y="1615313"/>
            <a:ext cx="652616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565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333333"/>
                </a:solidFill>
                <a:cs typeface="+mn-ea"/>
              </a:rPr>
              <a:t>        </a:t>
            </a:r>
            <a:endParaRPr lang="zh-CN" altLang="en-US" sz="2400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3910818" y="2478519"/>
            <a:ext cx="5068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6000" b="1" dirty="0" smtClean="0">
                <a:solidFill>
                  <a:srgbClr val="C00000"/>
                </a:solidFill>
                <a:cs typeface="+mn-ea"/>
                <a:sym typeface="+mn-lt"/>
              </a:rPr>
              <a:t>谢谢大家！！！</a:t>
            </a:r>
            <a:endParaRPr lang="zh-CN" altLang="en-US" sz="60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349375" y="321945"/>
            <a:ext cx="3084195" cy="3168650"/>
            <a:chOff x="4021" y="2651"/>
            <a:chExt cx="2728" cy="27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42" grpId="0" bldLvl="0" animBg="1"/>
      <p:bldP spid="43" grpId="0" bldLvl="0" animBg="1"/>
      <p:bldP spid="44" grpId="0" bldLvl="0" animBg="1"/>
      <p:bldP spid="6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1.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首课必重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985520"/>
            <a:ext cx="101600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何为首课</a:t>
            </a:r>
            <a:r>
              <a:rPr lang="zh-CN" altLang="en-US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：</a:t>
            </a:r>
            <a:endParaRPr lang="zh-CN" altLang="en-US" sz="4000" b="1" dirty="0" smtClean="0">
              <a:solidFill>
                <a:schemeClr val="accent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r>
              <a:rPr lang="zh-CN" altLang="en-US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第一次和学生接触的课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            ——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带新班或换老师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某个科目或章节的第一节课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4160" y="3602355"/>
            <a:ext cx="1016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</a:t>
            </a:r>
            <a:r>
              <a:rPr lang="zh-CN" altLang="en-US" sz="4000" b="1" dirty="0" smtClean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首课目的：</a:t>
            </a:r>
            <a:endParaRPr lang="zh-CN" altLang="en-US" sz="4000" b="1" dirty="0" smtClean="0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对老师达到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85%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以上的认可度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对以后的课程产生兴趣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层层设伏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985520"/>
            <a:ext cx="10160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长线埋伏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横跨于整个北方学习阶段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           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各个科目之间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2454275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中</a:t>
            </a:r>
            <a:r>
              <a:rPr lang="zh-CN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线埋伏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横跨于科目章节之间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0160" y="368808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短线埋伏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横跨于每节课之间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160" y="4973955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寸线埋伏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存在于课堂各个环节之内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3.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溯源思维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98552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从混沌中来，探索本源。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4.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制造崇拜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98552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塑造美好人设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正派、阳光、积极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795" y="207264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维护自身形象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1430" y="315976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打造不一样的个性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2065" y="424688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完成不一样的工作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1430" y="533400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切忌个人英雄主义</a:t>
            </a:r>
            <a:endParaRPr lang="zh-CN" altLang="en-US" sz="4000" b="1" dirty="0" smtClean="0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5.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以点带面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1231900"/>
            <a:ext cx="10160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对于相同分结构的板块，讲明白一个推演到其他。</a:t>
            </a:r>
            <a:endParaRPr lang="zh-CN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0160" y="2800350"/>
            <a:ext cx="10160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注重共同点、削弱不同点</a:t>
            </a:r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——</a:t>
            </a:r>
            <a:r>
              <a:rPr lang="zh-CN" altLang="en-US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切忌不得有强词夺理之嫌。</a:t>
            </a:r>
            <a:endParaRPr lang="zh-CN" altLang="en-US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/>
          <p:cNvSpPr/>
          <p:nvPr/>
        </p:nvSpPr>
        <p:spPr bwMode="auto">
          <a:xfrm>
            <a:off x="9910694" y="5981700"/>
            <a:ext cx="2091716" cy="2094300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3301"/>
          <p:cNvSpPr/>
          <p:nvPr/>
        </p:nvSpPr>
        <p:spPr bwMode="auto">
          <a:xfrm>
            <a:off x="11218257" y="6253908"/>
            <a:ext cx="1308816" cy="1310031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2360" y="-906267"/>
            <a:ext cx="1811413" cy="181253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551180" y="-266700"/>
            <a:ext cx="1732280" cy="1747520"/>
            <a:chOff x="4021" y="2651"/>
            <a:chExt cx="2728" cy="2752"/>
          </a:xfrm>
        </p:grpSpPr>
        <p:pic>
          <p:nvPicPr>
            <p:cNvPr id="48" name="图片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18900000">
              <a:off x="4021" y="2683"/>
              <a:ext cx="2729" cy="2699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 rot="18960000">
              <a:off x="4040" y="2651"/>
              <a:ext cx="2684" cy="2752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" name="Freeform 7"/>
          <p:cNvSpPr/>
          <p:nvPr/>
        </p:nvSpPr>
        <p:spPr bwMode="auto">
          <a:xfrm>
            <a:off x="-906931" y="985555"/>
            <a:ext cx="1813862" cy="1814982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B71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p>
            <a:pPr defTabSz="1218565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3465" y="0"/>
            <a:ext cx="4912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6.</a:t>
            </a:r>
            <a:r>
              <a:rPr lang="zh-CN" sz="54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反差法</a:t>
            </a:r>
            <a:endParaRPr lang="zh-CN" sz="54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1231900"/>
            <a:ext cx="1016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</a:t>
            </a:r>
            <a:r>
              <a:rPr lang="zh-CN" sz="4000" b="1" dirty="0" smtClean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制造或利用差异、正反对照、突出特性。</a:t>
            </a:r>
            <a:endParaRPr lang="zh-CN" sz="4000" b="1" dirty="0" smtClean="0"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10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11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12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13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14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15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16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2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3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4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5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6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7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8.xml><?xml version="1.0" encoding="utf-8"?>
<p:tagLst xmlns:p="http://schemas.openxmlformats.org/presentationml/2006/main">
  <p:tag name="KSO_WM_UNIT_PLACING_PICTURE_USER_VIEWPORT" val="{&quot;height&quot;:2699,&quot;width&quot;:2729}"/>
</p:tagLst>
</file>

<file path=ppt/tags/tag9.xml><?xml version="1.0" encoding="utf-8"?>
<p:tagLst xmlns:p="http://schemas.openxmlformats.org/presentationml/2006/main">
  <p:tag name="KSO_WM_UNIT_PLACING_PICTURE_USER_VIEWPORT" val="{&quot;height&quot;:2699,&quot;width&quot;:2729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dmihrnp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71C2B"/>
      </a:accent1>
      <a:accent2>
        <a:srgbClr val="333333"/>
      </a:accent2>
      <a:accent3>
        <a:srgbClr val="B71C2B"/>
      </a:accent3>
      <a:accent4>
        <a:srgbClr val="333333"/>
      </a:accent4>
      <a:accent5>
        <a:srgbClr val="B71C2B"/>
      </a:accent5>
      <a:accent6>
        <a:srgbClr val="333333"/>
      </a:accent6>
      <a:hlink>
        <a:srgbClr val="586371"/>
      </a:hlink>
      <a:folHlink>
        <a:srgbClr val="3B424B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B71C2B"/>
    </a:accent1>
    <a:accent2>
      <a:srgbClr val="333333"/>
    </a:accent2>
    <a:accent3>
      <a:srgbClr val="B71C2B"/>
    </a:accent3>
    <a:accent4>
      <a:srgbClr val="333333"/>
    </a:accent4>
    <a:accent5>
      <a:srgbClr val="B71C2B"/>
    </a:accent5>
    <a:accent6>
      <a:srgbClr val="333333"/>
    </a:accent6>
    <a:hlink>
      <a:srgbClr val="586371"/>
    </a:hlink>
    <a:folHlink>
      <a:srgbClr val="3B42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WPS 演示</Application>
  <PresentationFormat>宽屏</PresentationFormat>
  <Paragraphs>226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Agency FB</vt:lpstr>
      <vt:lpstr>微软雅黑</vt:lpstr>
      <vt:lpstr>等线</vt:lpstr>
      <vt:lpstr>隶书</vt:lpstr>
      <vt:lpstr>Calibri</vt:lpstr>
      <vt:lpstr>Arial Unicode MS</vt:lpstr>
      <vt:lpstr>黑体</vt:lpstr>
      <vt:lpstr>1_Office 主题​​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77</cp:revision>
  <dcterms:created xsi:type="dcterms:W3CDTF">2017-11-30T02:42:00Z</dcterms:created>
  <dcterms:modified xsi:type="dcterms:W3CDTF">2022-01-19T10:23:45Z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3D6E5F59A46C4DAF903ABAD66175E741</vt:lpwstr>
  </property>
</Properties>
</file>