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27" r:id="rId3"/>
    <p:sldId id="698" r:id="rId4"/>
    <p:sldId id="706" r:id="rId5"/>
    <p:sldId id="707" r:id="rId6"/>
    <p:sldId id="708" r:id="rId7"/>
    <p:sldId id="701" r:id="rId8"/>
    <p:sldId id="1467" r:id="rId9"/>
    <p:sldId id="1468" r:id="rId10"/>
    <p:sldId id="1469" r:id="rId11"/>
    <p:sldId id="1470" r:id="rId12"/>
    <p:sldId id="1471" r:id="rId13"/>
    <p:sldId id="1472" r:id="rId14"/>
    <p:sldId id="1473" r:id="rId15"/>
    <p:sldId id="14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汽车空调冷凝器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" name="组合 53"/>
          <p:cNvGrpSpPr/>
          <p:nvPr/>
        </p:nvGrpSpPr>
        <p:grpSpPr>
          <a:xfrm>
            <a:off x="5283835" y="781050"/>
            <a:ext cx="6793230" cy="5359400"/>
            <a:chOff x="8321" y="1230"/>
            <a:chExt cx="10698" cy="8440"/>
          </a:xfrm>
        </p:grpSpPr>
        <p:sp>
          <p:nvSpPr>
            <p:cNvPr id="75" name="圆角矩形 74"/>
            <p:cNvSpPr/>
            <p:nvPr/>
          </p:nvSpPr>
          <p:spPr>
            <a:xfrm>
              <a:off x="14601" y="2092"/>
              <a:ext cx="1324" cy="1467"/>
            </a:xfrm>
            <a:prstGeom prst="roundRect">
              <a:avLst>
                <a:gd name="adj" fmla="val 756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12174" y="5255"/>
              <a:ext cx="1445" cy="1312"/>
            </a:xfrm>
            <a:prstGeom prst="roundRect">
              <a:avLst>
                <a:gd name="adj" fmla="val 868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276" y="3625"/>
              <a:ext cx="1243" cy="1467"/>
            </a:xfrm>
            <a:prstGeom prst="roundRect">
              <a:avLst>
                <a:gd name="adj" fmla="val 106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353" y="1482"/>
              <a:ext cx="480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0873" y="4245"/>
              <a:ext cx="480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384" y="5998"/>
              <a:ext cx="30" cy="34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901" y="3391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53" y="1505"/>
              <a:ext cx="0" cy="27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654" y="1475"/>
              <a:ext cx="30" cy="26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5530" y="2293"/>
              <a:ext cx="644" cy="1000"/>
              <a:chOff x="10279" y="2300"/>
              <a:chExt cx="644" cy="1000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" name="弧形 1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弧形 2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" name="弧形 3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弧形 4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V="1">
              <a:off x="12324" y="4056"/>
              <a:ext cx="345" cy="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54" y="3108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19" y="2535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200" y="9430"/>
              <a:ext cx="454" cy="240"/>
              <a:chOff x="9677" y="8619"/>
              <a:chExt cx="454" cy="240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>
              <a:off x="13477" y="6722"/>
              <a:ext cx="0" cy="46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4780" y="2340"/>
              <a:ext cx="345" cy="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170" y="3796"/>
              <a:ext cx="2868" cy="1001"/>
              <a:chOff x="10279" y="2299"/>
              <a:chExt cx="2868" cy="1001"/>
            </a:xfrm>
          </p:grpSpPr>
          <p:grpSp>
            <p:nvGrpSpPr>
              <p:cNvPr id="28" name="组合 2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10468" y="2299"/>
                <a:ext cx="867" cy="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69" y="3288"/>
                <a:ext cx="2678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6143" y="1490"/>
              <a:ext cx="15" cy="8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5125" y="1472"/>
              <a:ext cx="0" cy="9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5155" y="2782"/>
              <a:ext cx="16" cy="48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6145" y="3281"/>
              <a:ext cx="15" cy="1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187" y="1475"/>
              <a:ext cx="54" cy="39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6227" y="6589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6530" y="6664"/>
              <a:ext cx="9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CAN</a:t>
              </a:r>
              <a:endParaRPr lang="en-US" altLang="zh-CN"/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6227" y="6335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7441" y="5976"/>
              <a:ext cx="1578" cy="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A/C</a:t>
              </a:r>
              <a:endParaRPr lang="en-US" altLang="zh-CN"/>
            </a:p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H="1">
              <a:off x="16453" y="4528"/>
              <a:ext cx="805" cy="1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18224" y="6853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7258" y="3408"/>
              <a:ext cx="753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冷却液温度</a:t>
              </a:r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539" y="7751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空调系统压力</a:t>
              </a: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2114" y="222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1</a:t>
              </a:r>
              <a:endParaRPr lang="en-US" altLang="zh-CN" sz="14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824" y="800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2</a:t>
              </a:r>
              <a:endParaRPr lang="en-US" altLang="zh-CN" sz="140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2714" y="4543"/>
              <a:ext cx="0" cy="11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组合 56"/>
            <p:cNvGrpSpPr/>
            <p:nvPr/>
          </p:nvGrpSpPr>
          <p:grpSpPr>
            <a:xfrm>
              <a:off x="13149" y="5410"/>
              <a:ext cx="2425" cy="1007"/>
              <a:chOff x="10279" y="2300"/>
              <a:chExt cx="2425" cy="1007"/>
            </a:xfrm>
          </p:grpSpPr>
          <p:grpSp>
            <p:nvGrpSpPr>
              <p:cNvPr id="58" name="组合 5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59" name="弧形 5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弧形 5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3" name="直接连接符 62"/>
              <p:cNvCxnSpPr/>
              <p:nvPr/>
            </p:nvCxnSpPr>
            <p:spPr>
              <a:xfrm flipV="1">
                <a:off x="10468" y="2304"/>
                <a:ext cx="873" cy="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0469" y="3300"/>
                <a:ext cx="2235" cy="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/>
            <p:nvPr/>
          </p:nvCxnSpPr>
          <p:spPr>
            <a:xfrm flipV="1">
              <a:off x="12399" y="5638"/>
              <a:ext cx="313" cy="4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2826" y="5976"/>
              <a:ext cx="7" cy="7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13251" y="7191"/>
              <a:ext cx="454" cy="240"/>
              <a:chOff x="9677" y="8619"/>
              <a:chExt cx="454" cy="24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接连接符 71"/>
            <p:cNvCxnSpPr/>
            <p:nvPr/>
          </p:nvCxnSpPr>
          <p:spPr>
            <a:xfrm flipV="1">
              <a:off x="12826" y="6736"/>
              <a:ext cx="651" cy="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2414" y="7669"/>
              <a:ext cx="2741" cy="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5530" y="3929"/>
              <a:ext cx="940" cy="3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22" name="直接箭头连接符 21"/>
            <p:cNvCxnSpPr>
              <a:stCxn id="23" idx="2"/>
            </p:cNvCxnSpPr>
            <p:nvPr/>
          </p:nvCxnSpPr>
          <p:spPr>
            <a:xfrm>
              <a:off x="18498" y="5092"/>
              <a:ext cx="6" cy="882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7976" y="4076"/>
              <a:ext cx="10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空调开关</a:t>
              </a:r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170" y="5401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278" y="3845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382" y="2107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321" y="1230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冷却液温度较低时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238760" y="4867910"/>
            <a:ext cx="334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）双电机并联式</a:t>
            </a:r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" name="组合 53"/>
          <p:cNvGrpSpPr/>
          <p:nvPr/>
        </p:nvGrpSpPr>
        <p:grpSpPr>
          <a:xfrm>
            <a:off x="5243195" y="781050"/>
            <a:ext cx="6833870" cy="5359400"/>
            <a:chOff x="8257" y="1230"/>
            <a:chExt cx="10762" cy="8440"/>
          </a:xfrm>
        </p:grpSpPr>
        <p:sp>
          <p:nvSpPr>
            <p:cNvPr id="75" name="圆角矩形 74"/>
            <p:cNvSpPr/>
            <p:nvPr/>
          </p:nvSpPr>
          <p:spPr>
            <a:xfrm>
              <a:off x="14601" y="2092"/>
              <a:ext cx="1324" cy="1467"/>
            </a:xfrm>
            <a:prstGeom prst="roundRect">
              <a:avLst>
                <a:gd name="adj" fmla="val 756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12174" y="5255"/>
              <a:ext cx="1445" cy="1312"/>
            </a:xfrm>
            <a:prstGeom prst="roundRect">
              <a:avLst>
                <a:gd name="adj" fmla="val 868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276" y="3625"/>
              <a:ext cx="1243" cy="1467"/>
            </a:xfrm>
            <a:prstGeom prst="roundRect">
              <a:avLst>
                <a:gd name="adj" fmla="val 106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353" y="1482"/>
              <a:ext cx="480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0873" y="4245"/>
              <a:ext cx="480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384" y="5998"/>
              <a:ext cx="30" cy="34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901" y="3391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53" y="1505"/>
              <a:ext cx="0" cy="27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654" y="1475"/>
              <a:ext cx="30" cy="26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5530" y="2293"/>
              <a:ext cx="644" cy="1000"/>
              <a:chOff x="10279" y="2300"/>
              <a:chExt cx="644" cy="1000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" name="弧形 1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弧形 2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" name="弧形 3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弧形 4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V="1">
              <a:off x="12636" y="3955"/>
              <a:ext cx="47" cy="77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54" y="3108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19" y="2535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200" y="9430"/>
              <a:ext cx="454" cy="240"/>
              <a:chOff x="9677" y="8619"/>
              <a:chExt cx="454" cy="240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>
              <a:off x="13477" y="6722"/>
              <a:ext cx="0" cy="46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4780" y="2340"/>
              <a:ext cx="345" cy="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170" y="3796"/>
              <a:ext cx="2868" cy="1001"/>
              <a:chOff x="10279" y="2299"/>
              <a:chExt cx="2868" cy="1001"/>
            </a:xfrm>
          </p:grpSpPr>
          <p:grpSp>
            <p:nvGrpSpPr>
              <p:cNvPr id="28" name="组合 2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10468" y="2299"/>
                <a:ext cx="867" cy="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69" y="3288"/>
                <a:ext cx="2678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6143" y="1490"/>
              <a:ext cx="15" cy="8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5125" y="1472"/>
              <a:ext cx="0" cy="9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5155" y="2782"/>
              <a:ext cx="16" cy="48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6145" y="3281"/>
              <a:ext cx="15" cy="1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187" y="1475"/>
              <a:ext cx="54" cy="39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6227" y="6589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6530" y="6664"/>
              <a:ext cx="9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CAN</a:t>
              </a:r>
              <a:endParaRPr lang="en-US" altLang="zh-CN"/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6227" y="6335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7441" y="5976"/>
              <a:ext cx="1578" cy="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A/C</a:t>
              </a:r>
              <a:endParaRPr lang="en-US" altLang="zh-CN"/>
            </a:p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H="1">
              <a:off x="16453" y="4528"/>
              <a:ext cx="805" cy="1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18224" y="6853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7258" y="3408"/>
              <a:ext cx="753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冷却液温度</a:t>
              </a:r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539" y="7751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空调系统压力</a:t>
              </a: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2114" y="222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1</a:t>
              </a:r>
              <a:endParaRPr lang="en-US" altLang="zh-CN" sz="14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824" y="800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2</a:t>
              </a:r>
              <a:endParaRPr lang="en-US" altLang="zh-CN" sz="140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2691" y="4543"/>
              <a:ext cx="0" cy="11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组合 56"/>
            <p:cNvGrpSpPr/>
            <p:nvPr/>
          </p:nvGrpSpPr>
          <p:grpSpPr>
            <a:xfrm>
              <a:off x="13149" y="5410"/>
              <a:ext cx="2425" cy="1007"/>
              <a:chOff x="10279" y="2300"/>
              <a:chExt cx="2425" cy="1007"/>
            </a:xfrm>
          </p:grpSpPr>
          <p:grpSp>
            <p:nvGrpSpPr>
              <p:cNvPr id="58" name="组合 5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59" name="弧形 5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弧形 5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3" name="直接连接符 62"/>
              <p:cNvCxnSpPr/>
              <p:nvPr/>
            </p:nvCxnSpPr>
            <p:spPr>
              <a:xfrm flipV="1">
                <a:off x="10468" y="2304"/>
                <a:ext cx="873" cy="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0469" y="3300"/>
                <a:ext cx="2235" cy="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/>
            <p:nvPr/>
          </p:nvCxnSpPr>
          <p:spPr>
            <a:xfrm flipV="1">
              <a:off x="12376" y="5638"/>
              <a:ext cx="313" cy="4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2826" y="5976"/>
              <a:ext cx="7" cy="7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13251" y="7191"/>
              <a:ext cx="454" cy="240"/>
              <a:chOff x="9677" y="8619"/>
              <a:chExt cx="454" cy="24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接连接符 71"/>
            <p:cNvCxnSpPr/>
            <p:nvPr/>
          </p:nvCxnSpPr>
          <p:spPr>
            <a:xfrm flipV="1">
              <a:off x="12826" y="6736"/>
              <a:ext cx="651" cy="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2414" y="7669"/>
              <a:ext cx="2741" cy="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5530" y="3929"/>
              <a:ext cx="940" cy="3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22" name="直接箭头连接符 21"/>
            <p:cNvCxnSpPr>
              <a:stCxn id="23" idx="2"/>
            </p:cNvCxnSpPr>
            <p:nvPr/>
          </p:nvCxnSpPr>
          <p:spPr>
            <a:xfrm>
              <a:off x="18498" y="5092"/>
              <a:ext cx="6" cy="882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7976" y="4076"/>
              <a:ext cx="10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空调开关</a:t>
              </a:r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170" y="5401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278" y="3845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382" y="2107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257" y="1230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冷却液温度升高时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321" y="1817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开启空调时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238760" y="4867910"/>
            <a:ext cx="334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）双电机并联式</a:t>
            </a:r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" name="组合 53"/>
          <p:cNvGrpSpPr/>
          <p:nvPr/>
        </p:nvGrpSpPr>
        <p:grpSpPr>
          <a:xfrm>
            <a:off x="5204460" y="781050"/>
            <a:ext cx="6872605" cy="5359400"/>
            <a:chOff x="8196" y="1230"/>
            <a:chExt cx="10823" cy="8440"/>
          </a:xfrm>
        </p:grpSpPr>
        <p:sp>
          <p:nvSpPr>
            <p:cNvPr id="75" name="圆角矩形 74"/>
            <p:cNvSpPr/>
            <p:nvPr/>
          </p:nvSpPr>
          <p:spPr>
            <a:xfrm>
              <a:off x="14601" y="2092"/>
              <a:ext cx="1324" cy="1467"/>
            </a:xfrm>
            <a:prstGeom prst="roundRect">
              <a:avLst>
                <a:gd name="adj" fmla="val 756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12174" y="5255"/>
              <a:ext cx="1445" cy="1312"/>
            </a:xfrm>
            <a:prstGeom prst="roundRect">
              <a:avLst>
                <a:gd name="adj" fmla="val 868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276" y="3625"/>
              <a:ext cx="1243" cy="1467"/>
            </a:xfrm>
            <a:prstGeom prst="roundRect">
              <a:avLst>
                <a:gd name="adj" fmla="val 106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353" y="1482"/>
              <a:ext cx="480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0873" y="4245"/>
              <a:ext cx="480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384" y="5998"/>
              <a:ext cx="30" cy="34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901" y="3391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53" y="1505"/>
              <a:ext cx="0" cy="27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654" y="1475"/>
              <a:ext cx="30" cy="26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5530" y="2293"/>
              <a:ext cx="644" cy="1000"/>
              <a:chOff x="10279" y="2300"/>
              <a:chExt cx="644" cy="1000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" name="弧形 1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弧形 2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" name="弧形 3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弧形 4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V="1">
              <a:off x="12643" y="4056"/>
              <a:ext cx="26" cy="5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54" y="3108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19" y="2535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200" y="9430"/>
              <a:ext cx="454" cy="240"/>
              <a:chOff x="9677" y="8619"/>
              <a:chExt cx="454" cy="240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>
              <a:off x="13477" y="6722"/>
              <a:ext cx="0" cy="46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5124" y="2340"/>
              <a:ext cx="116" cy="6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170" y="3796"/>
              <a:ext cx="2868" cy="1001"/>
              <a:chOff x="10279" y="2299"/>
              <a:chExt cx="2868" cy="1001"/>
            </a:xfrm>
          </p:grpSpPr>
          <p:grpSp>
            <p:nvGrpSpPr>
              <p:cNvPr id="28" name="组合 2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10468" y="2299"/>
                <a:ext cx="867" cy="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69" y="3288"/>
                <a:ext cx="2678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6143" y="1490"/>
              <a:ext cx="15" cy="8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5240" y="1472"/>
              <a:ext cx="0" cy="9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5155" y="2782"/>
              <a:ext cx="16" cy="48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6145" y="3281"/>
              <a:ext cx="15" cy="1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187" y="1475"/>
              <a:ext cx="54" cy="39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6227" y="6589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6530" y="6664"/>
              <a:ext cx="9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CAN</a:t>
              </a:r>
              <a:endParaRPr lang="en-US" altLang="zh-CN"/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6227" y="6335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7441" y="5976"/>
              <a:ext cx="1578" cy="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A/C</a:t>
              </a:r>
              <a:endParaRPr lang="en-US" altLang="zh-CN"/>
            </a:p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H="1">
              <a:off x="16453" y="4528"/>
              <a:ext cx="805" cy="1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18224" y="6853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7258" y="3408"/>
              <a:ext cx="753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冷却液温度</a:t>
              </a:r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539" y="7751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空调系统压力</a:t>
              </a: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2114" y="222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1</a:t>
              </a:r>
              <a:endParaRPr lang="en-US" altLang="zh-CN" sz="14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824" y="800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/>
                <a:t>M</a:t>
              </a:r>
              <a:r>
                <a:rPr lang="en-US" altLang="zh-CN" sz="1400"/>
                <a:t>2</a:t>
              </a:r>
              <a:endParaRPr lang="en-US" altLang="zh-CN" sz="140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2714" y="4543"/>
              <a:ext cx="0" cy="11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组合 56"/>
            <p:cNvGrpSpPr/>
            <p:nvPr/>
          </p:nvGrpSpPr>
          <p:grpSpPr>
            <a:xfrm>
              <a:off x="13149" y="5410"/>
              <a:ext cx="2425" cy="1007"/>
              <a:chOff x="10279" y="2300"/>
              <a:chExt cx="2425" cy="1007"/>
            </a:xfrm>
          </p:grpSpPr>
          <p:grpSp>
            <p:nvGrpSpPr>
              <p:cNvPr id="58" name="组合 5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59" name="弧形 5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弧形 5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3" name="直接连接符 62"/>
              <p:cNvCxnSpPr/>
              <p:nvPr/>
            </p:nvCxnSpPr>
            <p:spPr>
              <a:xfrm flipV="1">
                <a:off x="10468" y="2304"/>
                <a:ext cx="873" cy="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0469" y="3300"/>
                <a:ext cx="2235" cy="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/>
            <p:nvPr/>
          </p:nvCxnSpPr>
          <p:spPr>
            <a:xfrm flipH="1" flipV="1">
              <a:off x="12712" y="5638"/>
              <a:ext cx="88" cy="54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2826" y="5976"/>
              <a:ext cx="7" cy="7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13251" y="7191"/>
              <a:ext cx="454" cy="240"/>
              <a:chOff x="9677" y="8619"/>
              <a:chExt cx="454" cy="24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接连接符 71"/>
            <p:cNvCxnSpPr/>
            <p:nvPr/>
          </p:nvCxnSpPr>
          <p:spPr>
            <a:xfrm flipV="1">
              <a:off x="12826" y="6736"/>
              <a:ext cx="651" cy="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2414" y="7669"/>
              <a:ext cx="2741" cy="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5530" y="3929"/>
              <a:ext cx="940" cy="3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22" name="直接箭头连接符 21"/>
            <p:cNvCxnSpPr>
              <a:stCxn id="23" idx="2"/>
            </p:cNvCxnSpPr>
            <p:nvPr/>
          </p:nvCxnSpPr>
          <p:spPr>
            <a:xfrm>
              <a:off x="18498" y="5092"/>
              <a:ext cx="6" cy="882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7976" y="4076"/>
              <a:ext cx="10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空调开关</a:t>
              </a:r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170" y="5401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278" y="3845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382" y="2107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号</a:t>
              </a:r>
              <a:r>
                <a:rPr lang="zh-CN" altLang="en-US"/>
                <a:t>继电器</a:t>
              </a:r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196" y="1230"/>
              <a:ext cx="28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196" y="1817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空调系统压力高时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238760" y="4867910"/>
            <a:ext cx="334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）双电机并联式</a:t>
            </a:r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7856220" y="2726055"/>
            <a:ext cx="1463675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冷却液温度开关</a:t>
            </a:r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858393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856220" y="1731010"/>
            <a:ext cx="3753485" cy="3898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散热风扇控制单元</a:t>
            </a:r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238760" y="5236210"/>
            <a:ext cx="53879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 altLang="en-US"/>
              <a:t>散热器风扇与多个冷凝器风扇的组合控制</a:t>
            </a:r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9603740" y="2726055"/>
            <a:ext cx="719455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空调开关</a:t>
            </a:r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607040" y="2726055"/>
            <a:ext cx="110617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空调压力开关</a:t>
            </a:r>
            <a:endParaRPr lang="zh-CN" altLang="en-US"/>
          </a:p>
        </p:txBody>
      </p:sp>
      <p:cxnSp>
        <p:nvCxnSpPr>
          <p:cNvPr id="80" name="直接箭头连接符 79"/>
          <p:cNvCxnSpPr/>
          <p:nvPr/>
        </p:nvCxnSpPr>
        <p:spPr>
          <a:xfrm flipH="1" flipV="1">
            <a:off x="995934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H="1" flipV="1">
            <a:off x="1115568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761746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发动机散热风扇</a:t>
            </a:r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912368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r>
              <a:rPr lang="zh-CN" altLang="en-US"/>
              <a:t>号冷凝</a:t>
            </a:r>
            <a:r>
              <a:rPr lang="zh-CN" altLang="en-US"/>
              <a:t>风扇</a:t>
            </a:r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060704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r>
              <a:rPr lang="zh-CN" altLang="en-US"/>
              <a:t>号冷凝</a:t>
            </a:r>
            <a:r>
              <a:rPr lang="zh-CN" altLang="en-US"/>
              <a:t>风扇</a:t>
            </a:r>
            <a:endParaRPr lang="zh-CN" altLang="en-US"/>
          </a:p>
        </p:txBody>
      </p:sp>
      <p:cxnSp>
        <p:nvCxnSpPr>
          <p:cNvPr id="86" name="直接箭头连接符 85"/>
          <p:cNvCxnSpPr/>
          <p:nvPr/>
        </p:nvCxnSpPr>
        <p:spPr>
          <a:xfrm flipH="1" flipV="1">
            <a:off x="8315960" y="114617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H="1" flipV="1">
            <a:off x="9702800" y="1160780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11147425" y="1160780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表格 89"/>
          <p:cNvGraphicFramePr/>
          <p:nvPr>
            <p:custDataLst>
              <p:tags r:id="rId1"/>
            </p:custDataLst>
          </p:nvPr>
        </p:nvGraphicFramePr>
        <p:xfrm>
          <a:off x="7269480" y="3740150"/>
          <a:ext cx="44500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</a:tblGrid>
              <a:tr h="365760">
                <a:tc>
                  <a:txBody>
                    <a:bodyPr/>
                    <a:p>
                      <a:pPr algn="ctr" fontAlgn="auto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散热风扇工作档位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散热风扇电路状态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发动机冷却液温度/ °C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制冷剂管路内的压力/MPa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档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接通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92-97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&lt;1.6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84-91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__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657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</a:t>
                      </a:r>
                      <a:r>
                        <a:rPr lang="zh-CN" altLang="en-US" sz="1800">
                          <a:sym typeface="+mn-ea"/>
                        </a:rPr>
                        <a:t>档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接通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99-105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&gt;1.6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91-98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__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8760" y="4867910"/>
            <a:ext cx="334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）双电机并联式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7856220" y="2726055"/>
            <a:ext cx="1463675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冷却液温度开关</a:t>
            </a:r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858393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856220" y="1731010"/>
            <a:ext cx="3753485" cy="3898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散热风扇控制单元</a:t>
            </a:r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238760" y="5236210"/>
            <a:ext cx="5297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 altLang="en-US"/>
              <a:t>散热器风扇与多个冷凝器风扇的组合控制</a:t>
            </a:r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9603740" y="2726055"/>
            <a:ext cx="719455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空调开关</a:t>
            </a:r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607040" y="2726055"/>
            <a:ext cx="110617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空调压力开关</a:t>
            </a:r>
            <a:endParaRPr lang="zh-CN" altLang="en-US"/>
          </a:p>
        </p:txBody>
      </p:sp>
      <p:cxnSp>
        <p:nvCxnSpPr>
          <p:cNvPr id="80" name="直接箭头连接符 79"/>
          <p:cNvCxnSpPr/>
          <p:nvPr/>
        </p:nvCxnSpPr>
        <p:spPr>
          <a:xfrm flipH="1" flipV="1">
            <a:off x="995934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H="1" flipV="1">
            <a:off x="11155680" y="211645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761746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发动机散热风扇</a:t>
            </a:r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912368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r>
              <a:rPr lang="zh-CN" altLang="en-US"/>
              <a:t>号冷凝</a:t>
            </a:r>
            <a:r>
              <a:rPr lang="zh-CN" altLang="en-US"/>
              <a:t>风扇</a:t>
            </a:r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0607040" y="585470"/>
            <a:ext cx="1165860" cy="551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r>
              <a:rPr lang="zh-CN" altLang="en-US"/>
              <a:t>号冷凝</a:t>
            </a:r>
            <a:r>
              <a:rPr lang="zh-CN" altLang="en-US"/>
              <a:t>风扇</a:t>
            </a:r>
            <a:endParaRPr lang="zh-CN" altLang="en-US"/>
          </a:p>
        </p:txBody>
      </p:sp>
      <p:cxnSp>
        <p:nvCxnSpPr>
          <p:cNvPr id="86" name="直接箭头连接符 85"/>
          <p:cNvCxnSpPr/>
          <p:nvPr/>
        </p:nvCxnSpPr>
        <p:spPr>
          <a:xfrm flipH="1" flipV="1">
            <a:off x="8315960" y="1146175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H="1" flipV="1">
            <a:off x="9702800" y="1160780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11147425" y="1160780"/>
            <a:ext cx="8255" cy="57023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931660" y="3844290"/>
          <a:ext cx="5260340" cy="209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85"/>
                <a:gridCol w="1315085"/>
                <a:gridCol w="1073785"/>
                <a:gridCol w="1556385"/>
              </a:tblGrid>
              <a:tr h="3924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空调A/C开关的状态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制冷剂管路内的压力</a:t>
                      </a:r>
                      <a:r>
                        <a:rPr lang="en-US" altLang="zh-CN" sz="1800">
                          <a:sym typeface="+mn-ea"/>
                        </a:rPr>
                        <a:t>/MPa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发动机冷却液温度/ °C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两个冷凝器风扇工作档位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9243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ON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</a:t>
                      </a:r>
                      <a:r>
                        <a:rPr lang="zh-CN" altLang="en-US"/>
                        <a:t>压缩机已接通）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&gt;0.2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--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均以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挡运转</a:t>
                      </a:r>
                      <a:endParaRPr lang="zh-CN" altLang="en-US"/>
                    </a:p>
                  </a:txBody>
                  <a:tcPr/>
                </a:tc>
              </a:tr>
              <a:tr h="3924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高压</a:t>
                      </a:r>
                      <a:r>
                        <a:rPr lang="en-US" altLang="zh-CN"/>
                        <a:t>HP&gt;1.6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&gt;99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均以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挡运转</a:t>
                      </a:r>
                      <a:endParaRPr lang="zh-CN" altLang="en-US"/>
                    </a:p>
                  </a:txBody>
                  <a:tcPr/>
                </a:tc>
              </a:tr>
              <a:tr h="3924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&lt;1.6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&lt;99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均以</a:t>
                      </a:r>
                      <a:r>
                        <a:rPr lang="en-US" altLang="zh-CN" sz="1800">
                          <a:sym typeface="+mn-ea"/>
                        </a:rPr>
                        <a:t>1</a:t>
                      </a:r>
                      <a:r>
                        <a:rPr lang="zh-CN" altLang="en-US" sz="1800">
                          <a:sym typeface="+mn-ea"/>
                        </a:rPr>
                        <a:t>挡运转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8760" y="4867910"/>
            <a:ext cx="334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）双电机并联式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99685" y="332740"/>
            <a:ext cx="7091680" cy="5892800"/>
            <a:chOff x="8031" y="524"/>
            <a:chExt cx="11168" cy="92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31" y="4934"/>
              <a:ext cx="11169" cy="48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1" y="524"/>
              <a:ext cx="11169" cy="441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01" y="8799"/>
              <a:ext cx="2791" cy="37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  <p:grpSp>
        <p:nvGrpSpPr>
          <p:cNvPr id="24" name="组合 23"/>
          <p:cNvGrpSpPr/>
          <p:nvPr/>
        </p:nvGrpSpPr>
        <p:grpSpPr>
          <a:xfrm>
            <a:off x="5142230" y="998855"/>
            <a:ext cx="6473190" cy="4729480"/>
            <a:chOff x="9813" y="588"/>
            <a:chExt cx="9387" cy="8045"/>
          </a:xfrm>
        </p:grpSpPr>
        <p:grpSp>
          <p:nvGrpSpPr>
            <p:cNvPr id="13" name="组合 12"/>
            <p:cNvGrpSpPr/>
            <p:nvPr/>
          </p:nvGrpSpPr>
          <p:grpSpPr>
            <a:xfrm>
              <a:off x="9813" y="588"/>
              <a:ext cx="9387" cy="8045"/>
              <a:chOff x="9813" y="498"/>
              <a:chExt cx="9387" cy="804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3" y="498"/>
                <a:ext cx="9387" cy="8045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17162" y="7783"/>
                <a:ext cx="2038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7100" y="7768"/>
                <a:ext cx="529" cy="1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22" y="7596"/>
                <a:ext cx="285" cy="165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17162" y="7783"/>
                <a:ext cx="1719" cy="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楷体" panose="02010609060101010101" charset="-122"/>
                    <a:ea typeface="楷体" panose="02010609060101010101" charset="-122"/>
                  </a:rPr>
                  <a:t>0.25MPa</a:t>
                </a:r>
                <a:endParaRPr lang="en-US" altLang="zh-CN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0097" y="2757"/>
              <a:ext cx="921" cy="2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085" y="6335"/>
              <a:ext cx="1068" cy="1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/>
                <a:t>散热风扇</a:t>
              </a: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55" y="2863"/>
              <a:ext cx="255" cy="1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701" y="4599"/>
              <a:ext cx="179" cy="1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8565" y="2968"/>
              <a:ext cx="543" cy="3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38" y="2309"/>
              <a:ext cx="492" cy="4110"/>
            </a:xfrm>
            <a:prstGeom prst="rect">
              <a:avLst/>
            </a:prstGeom>
          </p:spPr>
        </p:pic>
        <p:sp>
          <p:nvSpPr>
            <p:cNvPr id="23" name="右箭头 22"/>
            <p:cNvSpPr/>
            <p:nvPr/>
          </p:nvSpPr>
          <p:spPr>
            <a:xfrm>
              <a:off x="9962" y="4343"/>
              <a:ext cx="739" cy="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3878580"/>
            <a:ext cx="7478395" cy="1179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05" y="365125"/>
            <a:ext cx="3007995" cy="351345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721600" y="365125"/>
            <a:ext cx="4470400" cy="3512820"/>
            <a:chOff x="10277" y="450"/>
            <a:chExt cx="7040" cy="553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7" y="450"/>
              <a:ext cx="7040" cy="553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36" y="5368"/>
              <a:ext cx="1393" cy="61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68" y="450"/>
              <a:ext cx="2334" cy="61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670675" y="476885"/>
            <a:ext cx="5649595" cy="4443730"/>
            <a:chOff x="10302" y="549"/>
            <a:chExt cx="8897" cy="69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03" y="549"/>
              <a:ext cx="3765" cy="51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7" y="549"/>
              <a:ext cx="5133" cy="51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2" y="5661"/>
              <a:ext cx="8897" cy="188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70" y="476885"/>
            <a:ext cx="3492500" cy="4443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9445" y="318770"/>
            <a:ext cx="6475095" cy="2828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45" y="3086735"/>
            <a:ext cx="6475730" cy="2898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4995" y="3244850"/>
            <a:ext cx="3954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散热效率高，制冷剂流动阻力小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238760" y="3673475"/>
            <a:ext cx="521652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三、过冷式与非过冷式</a:t>
            </a:r>
            <a:endParaRPr lang="zh-CN" altLang="en-US"/>
          </a:p>
          <a:p>
            <a:r>
              <a:rPr lang="zh-CN" altLang="en-US"/>
              <a:t>       </a:t>
            </a:r>
            <a:endParaRPr lang="zh-CN" altLang="en-US"/>
          </a:p>
          <a:p>
            <a:r>
              <a:rPr lang="zh-CN" altLang="en-US"/>
              <a:t>         过冷式：冷凝器与干燥器一体</a:t>
            </a:r>
            <a:endParaRPr lang="zh-CN" altLang="en-US"/>
          </a:p>
          <a:p>
            <a:r>
              <a:rPr lang="zh-CN" altLang="en-US"/>
              <a:t>                           管路集成，冷却充分，</a:t>
            </a:r>
            <a:endParaRPr lang="zh-CN" altLang="en-US"/>
          </a:p>
          <a:p>
            <a:r>
              <a:rPr lang="zh-CN" altLang="en-US"/>
              <a:t>                           制冷效率提升</a:t>
            </a:r>
            <a:r>
              <a:rPr lang="en-US" altLang="zh-CN"/>
              <a:t>5%</a:t>
            </a:r>
            <a:r>
              <a:rPr lang="zh-CN" altLang="en-US"/>
              <a:t>，消耗功率下降</a:t>
            </a:r>
            <a:r>
              <a:rPr lang="en-US" altLang="zh-CN"/>
              <a:t>10%</a:t>
            </a:r>
            <a:endParaRPr lang="zh-CN" altLang="en-US"/>
          </a:p>
          <a:p>
            <a:r>
              <a:rPr lang="zh-CN" altLang="en-US"/>
              <a:t>         非过冷式：冷凝器与干燥器分体</a:t>
            </a:r>
            <a:endParaRPr lang="zh-CN" altLang="en-US"/>
          </a:p>
        </p:txBody>
      </p:sp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4419600" y="389255"/>
          <a:ext cx="7772400" cy="276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15"/>
                <a:gridCol w="1136650"/>
                <a:gridCol w="1083945"/>
                <a:gridCol w="1109980"/>
                <a:gridCol w="1227455"/>
                <a:gridCol w="993140"/>
                <a:gridCol w="1110615"/>
              </a:tblGrid>
              <a:tr h="6902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/>
                        <a:t>形式结构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/>
                        <a:t>传热系数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</a:t>
                      </a:r>
                      <a:r>
                        <a:rPr lang="zh-CN" altLang="en-US"/>
                        <a:t>体 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</a:t>
                      </a:r>
                      <a:r>
                        <a:rPr lang="zh-CN" altLang="en-US"/>
                        <a:t>重 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空气侧阻力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制冷剂侧阻力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内容积</a:t>
                      </a: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管片式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≥110%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≥100%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≥110%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≥120%</a:t>
                      </a: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管带式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平流式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120-140%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50-70%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60-90%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20-35%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65-80%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8760" y="3578225"/>
            <a:ext cx="22301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  轴流式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2945" y="2992755"/>
            <a:ext cx="5129530" cy="3012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945" y="334010"/>
            <a:ext cx="5139055" cy="2667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" name="组合 69"/>
          <p:cNvGrpSpPr/>
          <p:nvPr/>
        </p:nvGrpSpPr>
        <p:grpSpPr>
          <a:xfrm>
            <a:off x="5283835" y="781050"/>
            <a:ext cx="6926580" cy="4843780"/>
            <a:chOff x="8321" y="1230"/>
            <a:chExt cx="10908" cy="7628"/>
          </a:xfrm>
        </p:grpSpPr>
        <p:sp>
          <p:nvSpPr>
            <p:cNvPr id="57" name="文本框 56"/>
            <p:cNvSpPr txBox="1"/>
            <p:nvPr/>
          </p:nvSpPr>
          <p:spPr>
            <a:xfrm>
              <a:off x="8321" y="1230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冷却液温度较低时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0411" y="1520"/>
              <a:ext cx="8819" cy="7339"/>
              <a:chOff x="10411" y="1520"/>
              <a:chExt cx="8819" cy="7339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5740" y="2242"/>
                <a:ext cx="2156" cy="1467"/>
              </a:xfrm>
              <a:prstGeom prst="round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12205" y="2242"/>
                <a:ext cx="2156" cy="1467"/>
              </a:xfrm>
              <a:prstGeom prst="round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1489" y="1520"/>
                <a:ext cx="595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11037" y="4260"/>
                <a:ext cx="480" cy="1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2805" y="3050"/>
                <a:ext cx="104" cy="556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065" y="3406"/>
                <a:ext cx="0" cy="8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517" y="1520"/>
                <a:ext cx="0" cy="277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2805" y="1520"/>
                <a:ext cx="0" cy="112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23"/>
              <p:cNvGrpSpPr/>
              <p:nvPr/>
            </p:nvGrpSpPr>
            <p:grpSpPr>
              <a:xfrm>
                <a:off x="16798" y="2355"/>
                <a:ext cx="644" cy="1000"/>
                <a:chOff x="10279" y="2300"/>
                <a:chExt cx="644" cy="1000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 flipH="1">
                  <a:off x="10279" y="2300"/>
                  <a:ext cx="395" cy="1000"/>
                  <a:chOff x="9240" y="2271"/>
                  <a:chExt cx="1026" cy="1239"/>
                </a:xfrm>
              </p:grpSpPr>
              <p:sp>
                <p:nvSpPr>
                  <p:cNvPr id="2" name="弧形 1"/>
                  <p:cNvSpPr/>
                  <p:nvPr/>
                </p:nvSpPr>
                <p:spPr>
                  <a:xfrm>
                    <a:off x="9240" y="2271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弧形 2"/>
                  <p:cNvSpPr/>
                  <p:nvPr/>
                </p:nvSpPr>
                <p:spPr>
                  <a:xfrm>
                    <a:off x="9240" y="2571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" name="弧形 3"/>
                  <p:cNvSpPr/>
                  <p:nvPr/>
                </p:nvSpPr>
                <p:spPr>
                  <a:xfrm>
                    <a:off x="9240" y="2885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" name="弧形 4"/>
                  <p:cNvSpPr/>
                  <p:nvPr/>
                </p:nvSpPr>
                <p:spPr>
                  <a:xfrm>
                    <a:off x="9240" y="3200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10468" y="2301"/>
                  <a:ext cx="454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10469" y="3288"/>
                  <a:ext cx="454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接连接符 14"/>
              <p:cNvCxnSpPr/>
              <p:nvPr/>
            </p:nvCxnSpPr>
            <p:spPr>
              <a:xfrm flipV="1">
                <a:off x="12460" y="2643"/>
                <a:ext cx="345" cy="38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10918" y="3123"/>
                <a:ext cx="299" cy="3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411" y="2521"/>
                <a:ext cx="110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+12V</a:t>
                </a:r>
                <a:endParaRPr lang="en-US" altLang="zh-CN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2686" y="8619"/>
                <a:ext cx="454" cy="240"/>
                <a:chOff x="9677" y="8619"/>
                <a:chExt cx="454" cy="240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9677" y="8619"/>
                  <a:ext cx="454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9753" y="8724"/>
                  <a:ext cx="293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9815" y="8859"/>
                  <a:ext cx="179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椭圆 21"/>
              <p:cNvSpPr/>
              <p:nvPr/>
            </p:nvSpPr>
            <p:spPr>
              <a:xfrm>
                <a:off x="12303" y="6901"/>
                <a:ext cx="1109" cy="110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4400"/>
                  <a:t>M</a:t>
                </a:r>
                <a:endParaRPr lang="en-US" altLang="zh-CN" sz="44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715" y="4275"/>
                <a:ext cx="284" cy="77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6402" y="1520"/>
                <a:ext cx="0" cy="112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16057" y="2643"/>
                <a:ext cx="345" cy="389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13306" y="2384"/>
                <a:ext cx="644" cy="1000"/>
                <a:chOff x="10279" y="2300"/>
                <a:chExt cx="644" cy="100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10279" y="2300"/>
                  <a:ext cx="395" cy="1000"/>
                  <a:chOff x="9240" y="2271"/>
                  <a:chExt cx="1026" cy="1239"/>
                </a:xfrm>
              </p:grpSpPr>
              <p:sp>
                <p:nvSpPr>
                  <p:cNvPr id="29" name="弧形 28"/>
                  <p:cNvSpPr/>
                  <p:nvPr/>
                </p:nvSpPr>
                <p:spPr>
                  <a:xfrm>
                    <a:off x="9240" y="2271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弧形 29"/>
                  <p:cNvSpPr/>
                  <p:nvPr/>
                </p:nvSpPr>
                <p:spPr>
                  <a:xfrm>
                    <a:off x="9240" y="2571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弧形 30"/>
                  <p:cNvSpPr/>
                  <p:nvPr/>
                </p:nvSpPr>
                <p:spPr>
                  <a:xfrm>
                    <a:off x="9240" y="2885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弧形 31"/>
                  <p:cNvSpPr/>
                  <p:nvPr/>
                </p:nvSpPr>
                <p:spPr>
                  <a:xfrm>
                    <a:off x="9240" y="3200"/>
                    <a:ext cx="1027" cy="310"/>
                  </a:xfrm>
                  <a:prstGeom prst="arc">
                    <a:avLst>
                      <a:gd name="adj1" fmla="val 16200000"/>
                      <a:gd name="adj2" fmla="val 5176957"/>
                    </a:avLst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33" name="直接连接符 32"/>
                <p:cNvCxnSpPr/>
                <p:nvPr/>
              </p:nvCxnSpPr>
              <p:spPr>
                <a:xfrm flipV="1">
                  <a:off x="10468" y="2301"/>
                  <a:ext cx="454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10469" y="3288"/>
                  <a:ext cx="454" cy="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12852" y="5227"/>
                <a:ext cx="3548" cy="1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6368" y="3040"/>
                <a:ext cx="19" cy="219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3928" y="1520"/>
                <a:ext cx="0" cy="8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7442" y="1520"/>
                <a:ext cx="0" cy="86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3922" y="3357"/>
                <a:ext cx="21" cy="27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7447" y="3343"/>
                <a:ext cx="15" cy="11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4361" y="4455"/>
                <a:ext cx="3115" cy="1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4377" y="4455"/>
                <a:ext cx="15" cy="175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14986" y="6326"/>
                <a:ext cx="1563" cy="1"/>
              </a:xfrm>
              <a:prstGeom prst="line">
                <a:avLst/>
              </a:prstGeom>
              <a:ln w="53975" cmpd="tri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5112" y="6246"/>
                <a:ext cx="9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CAN</a:t>
                </a:r>
                <a:endParaRPr lang="en-US" altLang="zh-CN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V="1">
                <a:off x="14986" y="6072"/>
                <a:ext cx="1563" cy="1"/>
              </a:xfrm>
              <a:prstGeom prst="line">
                <a:avLst/>
              </a:prstGeom>
              <a:ln w="53975" cmpd="tri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矩形 41"/>
              <p:cNvSpPr/>
              <p:nvPr/>
            </p:nvSpPr>
            <p:spPr>
              <a:xfrm>
                <a:off x="13412" y="5803"/>
                <a:ext cx="1574" cy="7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ECU</a:t>
                </a:r>
                <a:endParaRPr lang="en-US" altLang="zh-CN"/>
              </a:p>
            </p:txBody>
          </p:sp>
          <p:cxnSp>
            <p:nvCxnSpPr>
              <p:cNvPr id="49" name="直接箭头连接符 48"/>
              <p:cNvCxnSpPr>
                <a:endCxn id="42" idx="2"/>
              </p:cNvCxnSpPr>
              <p:nvPr/>
            </p:nvCxnSpPr>
            <p:spPr>
              <a:xfrm flipH="1" flipV="1">
                <a:off x="14222" y="6582"/>
                <a:ext cx="13" cy="898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13727" y="7579"/>
                <a:ext cx="1384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冷却液温度</a:t>
                </a:r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4392" y="2242"/>
                <a:ext cx="110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低速继电器</a:t>
                </a:r>
                <a:endParaRPr lang="zh-CN" altLang="en-US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8124" y="2279"/>
                <a:ext cx="110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高速继电器</a:t>
                </a:r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6057" y="5713"/>
                <a:ext cx="2355" cy="8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A/C</a:t>
                </a:r>
                <a:endParaRPr lang="en-US" altLang="zh-CN"/>
              </a:p>
              <a:p>
                <a:pPr algn="ctr"/>
                <a:r>
                  <a:rPr lang="en-US" altLang="zh-CN"/>
                  <a:t>ECU</a:t>
                </a:r>
                <a:endParaRPr lang="en-US" altLang="zh-CN"/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 flipH="1" flipV="1">
                <a:off x="18124" y="6612"/>
                <a:ext cx="13" cy="898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/>
              <p:cNvSpPr txBox="1"/>
              <p:nvPr/>
            </p:nvSpPr>
            <p:spPr>
              <a:xfrm>
                <a:off x="17438" y="7708"/>
                <a:ext cx="1384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空调系统压力</a:t>
                </a:r>
                <a:endParaRPr lang="zh-CN" altLang="en-US"/>
              </a:p>
            </p:txBody>
          </p:sp>
          <p:cxnSp>
            <p:nvCxnSpPr>
              <p:cNvPr id="61" name="直接箭头连接符 60"/>
              <p:cNvCxnSpPr/>
              <p:nvPr/>
            </p:nvCxnSpPr>
            <p:spPr>
              <a:xfrm flipH="1" flipV="1">
                <a:off x="16549" y="6605"/>
                <a:ext cx="13" cy="898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16082" y="7708"/>
                <a:ext cx="1043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空调开关</a:t>
                </a:r>
                <a:endParaRPr lang="zh-CN" altLang="en-US"/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" name="组合 52"/>
          <p:cNvGrpSpPr/>
          <p:nvPr/>
        </p:nvGrpSpPr>
        <p:grpSpPr>
          <a:xfrm>
            <a:off x="5243195" y="781050"/>
            <a:ext cx="6967855" cy="4844415"/>
            <a:chOff x="8257" y="1230"/>
            <a:chExt cx="10973" cy="7629"/>
          </a:xfrm>
        </p:grpSpPr>
        <p:sp>
          <p:nvSpPr>
            <p:cNvPr id="56" name="圆角矩形 55"/>
            <p:cNvSpPr/>
            <p:nvPr/>
          </p:nvSpPr>
          <p:spPr>
            <a:xfrm>
              <a:off x="15740" y="2242"/>
              <a:ext cx="2156" cy="1467"/>
            </a:xfrm>
            <a:prstGeom prst="round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2205" y="2242"/>
              <a:ext cx="2156" cy="1467"/>
            </a:xfrm>
            <a:prstGeom prst="round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489" y="1520"/>
              <a:ext cx="595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1037" y="4260"/>
              <a:ext cx="480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805" y="3050"/>
              <a:ext cx="104" cy="5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065" y="3406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517" y="1520"/>
              <a:ext cx="0" cy="27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805" y="1520"/>
              <a:ext cx="0" cy="11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6798" y="2355"/>
              <a:ext cx="644" cy="1000"/>
              <a:chOff x="10279" y="2300"/>
              <a:chExt cx="644" cy="1000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" name="弧形 1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弧形 2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" name="弧形 3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弧形 4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V="1">
              <a:off x="12753" y="2643"/>
              <a:ext cx="52" cy="6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918" y="3123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11" y="2521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686" y="8619"/>
              <a:ext cx="454" cy="240"/>
              <a:chOff x="9677" y="8619"/>
              <a:chExt cx="454" cy="240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椭圆 21"/>
            <p:cNvSpPr/>
            <p:nvPr/>
          </p:nvSpPr>
          <p:spPr>
            <a:xfrm>
              <a:off x="12303" y="690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400"/>
                <a:t>M</a:t>
              </a:r>
              <a:endParaRPr lang="en-US" altLang="zh-CN" sz="4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715" y="4275"/>
              <a:ext cx="284" cy="7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6402" y="1520"/>
              <a:ext cx="0" cy="11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6057" y="2643"/>
              <a:ext cx="345" cy="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306" y="2384"/>
              <a:ext cx="644" cy="1000"/>
              <a:chOff x="10279" y="2300"/>
              <a:chExt cx="644" cy="1000"/>
            </a:xfrm>
          </p:grpSpPr>
          <p:grpSp>
            <p:nvGrpSpPr>
              <p:cNvPr id="28" name="组合 2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12852" y="5227"/>
              <a:ext cx="3548" cy="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6368" y="3063"/>
              <a:ext cx="19" cy="21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3928" y="1520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7442" y="1520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3922" y="3357"/>
              <a:ext cx="21" cy="27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447" y="3343"/>
              <a:ext cx="15" cy="1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14361" y="4455"/>
              <a:ext cx="3115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377" y="4455"/>
              <a:ext cx="15" cy="17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4986" y="6326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86" y="6207"/>
              <a:ext cx="9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CAN</a:t>
              </a:r>
              <a:endParaRPr lang="en-US" altLang="zh-CN"/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4986" y="6072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3412" y="5803"/>
              <a:ext cx="1574" cy="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16057" y="5713"/>
              <a:ext cx="2355" cy="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A/C</a:t>
              </a:r>
              <a:endParaRPr lang="en-US" altLang="zh-CN"/>
            </a:p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49" name="直接箭头连接符 48"/>
            <p:cNvCxnSpPr>
              <a:endCxn id="42" idx="2"/>
            </p:cNvCxnSpPr>
            <p:nvPr/>
          </p:nvCxnSpPr>
          <p:spPr>
            <a:xfrm flipH="1" flipV="1">
              <a:off x="14222" y="6582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18124" y="6612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3727" y="7579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冷却液温度</a:t>
              </a:r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438" y="7708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空调系统压力</a:t>
              </a:r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392" y="2242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低速继电器</a:t>
              </a: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8124" y="2279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高速继电器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257" y="1230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冷却液温度升高时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21" y="1817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开启空调时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 flipH="1" flipV="1">
              <a:off x="16549" y="6605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16082" y="7708"/>
              <a:ext cx="10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空调开关</a:t>
              </a:r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" name="组合 52"/>
          <p:cNvGrpSpPr/>
          <p:nvPr/>
        </p:nvGrpSpPr>
        <p:grpSpPr>
          <a:xfrm>
            <a:off x="5204460" y="781050"/>
            <a:ext cx="7006590" cy="4844415"/>
            <a:chOff x="8196" y="1230"/>
            <a:chExt cx="11034" cy="7629"/>
          </a:xfrm>
        </p:grpSpPr>
        <p:sp>
          <p:nvSpPr>
            <p:cNvPr id="56" name="圆角矩形 55"/>
            <p:cNvSpPr/>
            <p:nvPr/>
          </p:nvSpPr>
          <p:spPr>
            <a:xfrm>
              <a:off x="15740" y="2242"/>
              <a:ext cx="2156" cy="1467"/>
            </a:xfrm>
            <a:prstGeom prst="round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2205" y="2242"/>
              <a:ext cx="2156" cy="1467"/>
            </a:xfrm>
            <a:prstGeom prst="round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489" y="1520"/>
              <a:ext cx="595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1037" y="4260"/>
              <a:ext cx="480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805" y="3050"/>
              <a:ext cx="104" cy="5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065" y="3406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517" y="1520"/>
              <a:ext cx="0" cy="27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805" y="1520"/>
              <a:ext cx="0" cy="11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6798" y="2355"/>
              <a:ext cx="644" cy="1000"/>
              <a:chOff x="10279" y="2300"/>
              <a:chExt cx="644" cy="1000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" name="弧形 1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弧形 2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" name="弧形 3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弧形 4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V="1">
              <a:off x="12542" y="2643"/>
              <a:ext cx="263" cy="5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918" y="3123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11" y="2521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686" y="8619"/>
              <a:ext cx="454" cy="240"/>
              <a:chOff x="9677" y="8619"/>
              <a:chExt cx="454" cy="240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椭圆 21"/>
            <p:cNvSpPr/>
            <p:nvPr/>
          </p:nvSpPr>
          <p:spPr>
            <a:xfrm>
              <a:off x="12303" y="6901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400"/>
                <a:t>M</a:t>
              </a:r>
              <a:endParaRPr lang="en-US" altLang="zh-CN" sz="4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715" y="4275"/>
              <a:ext cx="284" cy="7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6402" y="1520"/>
              <a:ext cx="0" cy="11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6298" y="2643"/>
              <a:ext cx="104" cy="70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3306" y="2384"/>
              <a:ext cx="644" cy="1000"/>
              <a:chOff x="10279" y="2300"/>
              <a:chExt cx="644" cy="1000"/>
            </a:xfrm>
          </p:grpSpPr>
          <p:grpSp>
            <p:nvGrpSpPr>
              <p:cNvPr id="28" name="组合 27"/>
              <p:cNvGrpSpPr/>
              <p:nvPr/>
            </p:nvGrpSpPr>
            <p:grpSpPr>
              <a:xfrm flipH="1">
                <a:off x="10279" y="2300"/>
                <a:ext cx="395" cy="1000"/>
                <a:chOff x="9240" y="2271"/>
                <a:chExt cx="1026" cy="1239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9240" y="22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9240" y="2571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9240" y="2885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9240" y="3200"/>
                  <a:ext cx="1027" cy="310"/>
                </a:xfrm>
                <a:prstGeom prst="arc">
                  <a:avLst>
                    <a:gd name="adj1" fmla="val 16200000"/>
                    <a:gd name="adj2" fmla="val 5176957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V="1">
                <a:off x="10468" y="2301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69" y="3288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12852" y="5227"/>
              <a:ext cx="3548" cy="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6368" y="3087"/>
              <a:ext cx="19" cy="214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3928" y="1520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7442" y="1520"/>
              <a:ext cx="0" cy="8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3922" y="3357"/>
              <a:ext cx="21" cy="27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447" y="3343"/>
              <a:ext cx="15" cy="1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14361" y="4455"/>
              <a:ext cx="3115" cy="1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377" y="4455"/>
              <a:ext cx="15" cy="17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4986" y="6326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86" y="6207"/>
              <a:ext cx="9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CAN</a:t>
              </a:r>
              <a:endParaRPr lang="en-US" altLang="zh-CN"/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4986" y="6072"/>
              <a:ext cx="1563" cy="1"/>
            </a:xfrm>
            <a:prstGeom prst="line">
              <a:avLst/>
            </a:prstGeom>
            <a:ln w="53975" cmpd="tri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3412" y="5803"/>
              <a:ext cx="1574" cy="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16057" y="5713"/>
              <a:ext cx="2355" cy="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A/C</a:t>
              </a:r>
              <a:endParaRPr lang="en-US" altLang="zh-CN"/>
            </a:p>
            <a:p>
              <a:pPr algn="ctr"/>
              <a:r>
                <a:rPr lang="en-US" altLang="zh-CN"/>
                <a:t>ECU</a:t>
              </a:r>
              <a:endParaRPr lang="en-US" altLang="zh-CN"/>
            </a:p>
          </p:txBody>
        </p:sp>
        <p:cxnSp>
          <p:nvCxnSpPr>
            <p:cNvPr id="49" name="直接箭头连接符 48"/>
            <p:cNvCxnSpPr>
              <a:endCxn id="42" idx="2"/>
            </p:cNvCxnSpPr>
            <p:nvPr/>
          </p:nvCxnSpPr>
          <p:spPr>
            <a:xfrm flipH="1" flipV="1">
              <a:off x="14222" y="6582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18124" y="6612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3727" y="7579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冷却液温度</a:t>
              </a:r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438" y="7708"/>
              <a:ext cx="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空调系统压力</a:t>
              </a:r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392" y="2242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低速继电器</a:t>
              </a: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8124" y="2279"/>
              <a:ext cx="110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高速继电器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196" y="1230"/>
              <a:ext cx="28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冷却液温度高时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96" y="1817"/>
              <a:ext cx="31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sym typeface="+mn-ea"/>
                </a:rPr>
                <a:t>空调系统压力高时</a:t>
              </a:r>
              <a:endParaRPr lang="zh-CN" altLang="en-US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 flipH="1" flipV="1">
              <a:off x="16549" y="6605"/>
              <a:ext cx="13" cy="89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16082" y="7708"/>
              <a:ext cx="10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空调开关</a:t>
              </a:r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38760" y="9988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一、冷凝器的作用</a:t>
            </a:r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38760" y="14287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二、冷凝器的类型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238760" y="18586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38760" y="2288540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238760" y="2718435"/>
            <a:ext cx="1783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 flipH="1">
            <a:off x="238760" y="3148330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三、冷凝电机</a:t>
            </a:r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38760" y="357822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238760" y="400812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、电机控制方式</a:t>
            </a:r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38760" y="443801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）串电阻式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022350" y="46609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汽车空调冷凝器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339b9cd-15ba-45bd-bae1-82cc5b108ac9}"/>
</p:tagLst>
</file>

<file path=ppt/tags/tag2.xml><?xml version="1.0" encoding="utf-8"?>
<p:tagLst xmlns:p="http://schemas.openxmlformats.org/presentationml/2006/main">
  <p:tag name="KSO_WM_UNIT_TABLE_BEAUTIFY" val="smartTable{0e889b43-cd32-4ddd-ba1d-86534f0d4891}"/>
  <p:tag name="TABLE_ENDDRAG_ORIGIN_RECT" val="350*125"/>
  <p:tag name="TABLE_ENDDRAG_RECT" val="615*292*350*125"/>
</p:tagLst>
</file>

<file path=ppt/tags/tag3.xml><?xml version="1.0" encoding="utf-8"?>
<p:tagLst xmlns:p="http://schemas.openxmlformats.org/presentationml/2006/main">
  <p:tag name="KSO_WM_UNIT_TABLE_BEAUTIFY" val="smartTable{787de27f-45d6-4872-9a6b-96f25c769988}"/>
  <p:tag name="TABLE_ENDDRAG_ORIGIN_RECT" val="414*123"/>
  <p:tag name="TABLE_ENDDRAG_RECT" val="533*356*414*1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WPS 演示</Application>
  <PresentationFormat>宽屏</PresentationFormat>
  <Paragraphs>560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CA68AFF391AB41B0AC430E5831C5CC44</vt:lpwstr>
  </property>
</Properties>
</file>