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426" r:id="rId3"/>
    <p:sldId id="697" r:id="rId4"/>
    <p:sldId id="428" r:id="rId5"/>
    <p:sldId id="626" r:id="rId6"/>
    <p:sldId id="628" r:id="rId7"/>
    <p:sldId id="1324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8C9"/>
    <a:srgbClr val="85ADD0"/>
    <a:srgbClr val="82AACA"/>
    <a:srgbClr val="86B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orient="horz" pos="2214"/>
        <p:guide pos="38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0" cy="90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6995" y="1160145"/>
            <a:ext cx="63315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chemeClr val="tx1"/>
                </a:solidFill>
              </a:rPr>
              <a:t>汽车空调压缩机（一）</a:t>
            </a:r>
            <a:endParaRPr lang="zh-CN" altLang="en-US" sz="480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56460" y="3904615"/>
            <a:ext cx="3455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</a:rPr>
              <a:t>讲师：王际军</a:t>
            </a:r>
            <a:endParaRPr lang="zh-CN" alt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223645" y="455295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空调压缩机（一）</a:t>
            </a:r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8985" y="332740"/>
            <a:ext cx="6343015" cy="274701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8985" y="3035300"/>
            <a:ext cx="6343015" cy="30861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380" y="5607050"/>
            <a:ext cx="1407795" cy="514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6680" y="102679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一、压缩机的作用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56540" y="1395095"/>
            <a:ext cx="53778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      </a:t>
            </a:r>
            <a:r>
              <a:rPr lang="zh-CN" altLang="en-US">
                <a:sym typeface="+mn-ea"/>
              </a:rPr>
              <a:t>动力循环</a:t>
            </a:r>
            <a:r>
              <a:rPr lang="zh-CN" altLang="en-US"/>
              <a:t>是实现热交换的必要条件</a:t>
            </a:r>
            <a:endParaRPr lang="zh-CN" altLang="en-US"/>
          </a:p>
          <a:p>
            <a:r>
              <a:rPr lang="zh-CN" altLang="en-US">
                <a:sym typeface="+mn-ea"/>
              </a:rPr>
              <a:t>      压缩机</a:t>
            </a:r>
            <a:r>
              <a:rPr lang="zh-CN" altLang="en-US">
                <a:sym typeface="+mn-ea"/>
              </a:rPr>
              <a:t>是蒸汽压缩制冷系统中低压高压、低温高温的转换装置</a:t>
            </a:r>
            <a:endParaRPr lang="zh-CN" altLang="en-US"/>
          </a:p>
          <a:p>
            <a:r>
              <a:rPr lang="zh-CN" altLang="en-US"/>
              <a:t>       吸气</a:t>
            </a:r>
            <a:r>
              <a:rPr lang="en-US" altLang="zh-CN"/>
              <a:t>—</a:t>
            </a:r>
            <a:r>
              <a:rPr lang="zh-CN" altLang="en-US"/>
              <a:t>压缩</a:t>
            </a:r>
            <a:r>
              <a:rPr lang="en-US" altLang="zh-CN">
                <a:sym typeface="+mn-ea"/>
              </a:rPr>
              <a:t>—</a:t>
            </a:r>
            <a:r>
              <a:rPr lang="zh-CN" altLang="en-US"/>
              <a:t>排出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文本框 20"/>
          <p:cNvSpPr txBox="1"/>
          <p:nvPr/>
        </p:nvSpPr>
        <p:spPr>
          <a:xfrm>
            <a:off x="519430" y="1916430"/>
            <a:ext cx="2023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按工作方式分：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28625" y="306197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按排量控制分：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62025" y="2653030"/>
            <a:ext cx="20681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>
                <a:sym typeface="+mn-ea"/>
              </a:rPr>
              <a:t>旋转式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旋叶式、</a:t>
            </a:r>
            <a:endParaRPr lang="zh-CN" altLang="en-US"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0110" y="3430270"/>
            <a:ext cx="5212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定排量：排量随发动机转速的提高而成比例提高，</a:t>
            </a:r>
            <a:endParaRPr lang="zh-CN" altLang="en-US"/>
          </a:p>
          <a:p>
            <a:r>
              <a:rPr lang="zh-CN" altLang="en-US"/>
              <a:t>                 不能根据制冷需求自动改变功率输出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80110" y="4144645"/>
            <a:ext cx="4297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变排量：根据</a:t>
            </a:r>
            <a:r>
              <a:rPr lang="zh-CN" altLang="en-US">
                <a:sym typeface="+mn-ea"/>
              </a:rPr>
              <a:t>制冷需求自动改变功率输出</a:t>
            </a:r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015" y="305435"/>
            <a:ext cx="5312410" cy="53568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23645" y="455295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空调压缩机（一）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96520" y="100711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一、压缩机的作用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5885" y="141224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二、压缩机的分类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42975" y="2284730"/>
            <a:ext cx="36201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往复式 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曲轴活塞式（垂直））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015" y="394970"/>
            <a:ext cx="5048885" cy="51295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425" y="573405"/>
            <a:ext cx="5060950" cy="52400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380" y="305435"/>
            <a:ext cx="5890260" cy="4719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425" y="394970"/>
            <a:ext cx="4815840" cy="51301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328160" y="2284730"/>
            <a:ext cx="2468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>
                <a:sym typeface="+mn-ea"/>
              </a:rPr>
              <a:t>、轴向活塞式（平行）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976245" y="2653030"/>
            <a:ext cx="868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>
                <a:sym typeface="+mn-ea"/>
              </a:rPr>
              <a:t>涡旋式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0425" y="471805"/>
            <a:ext cx="4712335" cy="51898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0425" y="471805"/>
            <a:ext cx="5060315" cy="5340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/>
      <p:bldP spid="6" grpId="1"/>
      <p:bldP spid="23" grpId="1"/>
      <p:bldP spid="11" grpId="1"/>
      <p:bldP spid="22" grpId="1"/>
      <p:bldP spid="24" grpId="1"/>
      <p:bldP spid="25" grpId="1"/>
      <p:bldP spid="21" grpId="2"/>
      <p:bldP spid="6" grpId="2"/>
      <p:bldP spid="10" grpId="0"/>
      <p:bldP spid="10" grpId="1"/>
      <p:bldP spid="23" grpId="2"/>
      <p:bldP spid="11" grpId="2"/>
      <p:bldP spid="22" grpId="2"/>
      <p:bldP spid="24" grpId="2"/>
      <p:bldP spid="2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95885" y="1823085"/>
            <a:ext cx="2433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</a:t>
            </a:r>
            <a:r>
              <a:rPr lang="zh-CN" altLang="en-US"/>
              <a:t>、摇盘式压缩机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3065" y="326390"/>
            <a:ext cx="5448935" cy="355536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83260" y="255968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单向摇盘：</a:t>
            </a:r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6684010" y="3753485"/>
            <a:ext cx="5449570" cy="2574290"/>
            <a:chOff x="10618" y="5911"/>
            <a:chExt cx="8582" cy="405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18" y="6113"/>
              <a:ext cx="8582" cy="385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1632" y="5911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 b="1"/>
                <a:t>旋转斜盘</a:t>
              </a:r>
              <a:endParaRPr lang="zh-CN" altLang="en-US" sz="1200" b="1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562" y="5911"/>
              <a:ext cx="76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 b="1"/>
                <a:t>摇盘</a:t>
              </a:r>
              <a:endParaRPr lang="zh-CN" altLang="en-US" sz="1200" b="1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4432" y="6113"/>
              <a:ext cx="76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 b="1"/>
                <a:t>连杆</a:t>
              </a:r>
              <a:endParaRPr lang="zh-CN" altLang="en-US" sz="1200" b="1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475" y="6113"/>
              <a:ext cx="76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 b="1"/>
                <a:t>活塞</a:t>
              </a:r>
              <a:endParaRPr lang="zh-CN" altLang="en-US" sz="1200" b="1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618" y="6988"/>
              <a:ext cx="100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 b="1"/>
                <a:t>输入轴</a:t>
              </a:r>
              <a:endParaRPr lang="zh-CN" altLang="en-US" sz="1200" b="1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3562" y="9531"/>
              <a:ext cx="148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 b="1"/>
                <a:t>固定锥齿轮</a:t>
              </a:r>
              <a:endParaRPr lang="zh-CN" altLang="en-US" sz="1200" b="1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866900" y="2559685"/>
            <a:ext cx="2011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输入轴：输入动力</a:t>
            </a:r>
            <a:endParaRPr lang="zh-CN" altLang="en-US"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866900" y="3067050"/>
            <a:ext cx="4297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旋转斜盘：随输入轴旋转，压制推力轴承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881505" y="3596640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推力轴承：推动摇盘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881505" y="4107180"/>
            <a:ext cx="3840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摇盘：随</a:t>
            </a:r>
            <a:r>
              <a:rPr lang="zh-CN" altLang="en-US">
                <a:sym typeface="+mn-ea"/>
              </a:rPr>
              <a:t>旋转斜盘转动摇摆，推活塞</a:t>
            </a:r>
            <a:endParaRPr lang="zh-CN" altLang="en-US"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938020" y="455739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连杆活塞：</a:t>
            </a:r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4320540" y="455739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吸入</a:t>
            </a:r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3495675" y="455739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排出</a:t>
            </a:r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2009140" y="5051425"/>
            <a:ext cx="22688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锥齿轮：定位     支撑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94030" y="2191385"/>
            <a:ext cx="984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、结构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065" y="394970"/>
            <a:ext cx="5449570" cy="34182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6520" y="100711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一、压缩机的作用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5885" y="141224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二、压缩机的分类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223645" y="455295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空调压缩机（一）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574675" y="5419725"/>
            <a:ext cx="3270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、工作原理：旋转锥齿推摇盘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30" grpId="0"/>
      <p:bldP spid="31" grpId="0"/>
      <p:bldP spid="29" grpId="1"/>
      <p:bldP spid="30" grpId="1"/>
      <p:bldP spid="31" grpId="1"/>
      <p:bldP spid="32" grpId="0"/>
      <p:bldP spid="32" grpId="1"/>
      <p:bldP spid="9" grpId="1"/>
      <p:bldP spid="10" grpId="1"/>
      <p:bldP spid="16" grpId="2"/>
      <p:bldP spid="25" grpId="2"/>
      <p:bldP spid="26" grpId="2"/>
      <p:bldP spid="27" grpId="2"/>
      <p:bldP spid="28" grpId="2"/>
      <p:bldP spid="29" grpId="2"/>
      <p:bldP spid="30" grpId="2"/>
      <p:bldP spid="31" grpId="2"/>
      <p:bldP spid="32" grpId="2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95580" y="299466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三、斜盘式压缩机</a:t>
            </a:r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6130925" y="333375"/>
            <a:ext cx="6048677" cy="3126105"/>
            <a:chOff x="10055" y="525"/>
            <a:chExt cx="9213" cy="49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055" y="525"/>
              <a:ext cx="9213" cy="492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0440" y="619"/>
              <a:ext cx="244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solidFill>
                    <a:schemeClr val="bg1"/>
                  </a:solidFill>
                </a:rPr>
                <a:t>双向活塞</a:t>
              </a:r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131560" y="3459480"/>
            <a:ext cx="6060440" cy="2768600"/>
            <a:chOff x="10142" y="5448"/>
            <a:chExt cx="9158" cy="4360"/>
          </a:xfrm>
        </p:grpSpPr>
        <p:grpSp>
          <p:nvGrpSpPr>
            <p:cNvPr id="21" name="组合 20"/>
            <p:cNvGrpSpPr/>
            <p:nvPr/>
          </p:nvGrpSpPr>
          <p:grpSpPr>
            <a:xfrm rot="0">
              <a:off x="10142" y="5448"/>
              <a:ext cx="9158" cy="4360"/>
              <a:chOff x="4518" y="4335"/>
              <a:chExt cx="6674" cy="4220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18" y="4335"/>
                <a:ext cx="6660" cy="4215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2" y="4878"/>
                <a:ext cx="130" cy="3129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32" y="4878"/>
                <a:ext cx="161" cy="3673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 flipH="1">
                <a:off x="6732" y="6091"/>
                <a:ext cx="250" cy="4669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10436" y="7813"/>
                <a:ext cx="225" cy="1260"/>
              </a:xfrm>
              <a:prstGeom prst="rect">
                <a:avLst/>
              </a:prstGeom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10216" y="9175"/>
              <a:ext cx="244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solidFill>
                    <a:schemeClr val="bg1"/>
                  </a:solidFill>
                </a:rPr>
                <a:t>单向活塞</a:t>
              </a:r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131474" y="3472815"/>
            <a:ext cx="6047632" cy="2905679"/>
            <a:chOff x="5247" y="525"/>
            <a:chExt cx="4985" cy="5245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7" y="525"/>
              <a:ext cx="4985" cy="5245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51" y="5307"/>
              <a:ext cx="4460" cy="463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85" y="4834"/>
              <a:ext cx="1065" cy="555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1005205" y="3377565"/>
            <a:ext cx="813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结构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05205" y="3716655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2.</a:t>
            </a:r>
            <a:r>
              <a:rPr lang="zh-CN" altLang="en-US"/>
              <a:t>工作过程</a:t>
            </a:r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6480" y="335280"/>
            <a:ext cx="6047105" cy="31242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5885" y="1823085"/>
            <a:ext cx="2433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</a:t>
            </a:r>
            <a:r>
              <a:rPr lang="zh-CN" altLang="en-US"/>
              <a:t>、摇盘式压缩机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94030" y="2191385"/>
            <a:ext cx="984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、结构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94030" y="2559685"/>
            <a:ext cx="3270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、工作原理：旋转锥齿推摇盘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96520" y="100711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一、压缩机的作用</a:t>
            </a:r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95885" y="141224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二、压缩机的分类</a:t>
            </a:r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223645" y="455295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空调压缩机（一）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  <p:bldP spid="28" grpId="1"/>
      <p:bldP spid="29" grpId="1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95580" y="299466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三、斜盘式压缩机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05205" y="3377565"/>
            <a:ext cx="813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结构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05205" y="3716655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2.</a:t>
            </a:r>
            <a:r>
              <a:rPr lang="zh-CN" altLang="en-US"/>
              <a:t>工作过程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5885" y="1823085"/>
            <a:ext cx="2433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</a:t>
            </a:r>
            <a:r>
              <a:rPr lang="zh-CN" altLang="en-US"/>
              <a:t>、摇盘式压缩机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94030" y="2191385"/>
            <a:ext cx="984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、结构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94030" y="2559685"/>
            <a:ext cx="3270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、工作原理：旋转锥齿推摇盘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96520" y="100711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一、压缩机的作用</a:t>
            </a:r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95885" y="141224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二、压缩机的分类</a:t>
            </a:r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223645" y="455295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空调压缩机（一）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4" grpId="1"/>
      <p:bldP spid="16" grpId="1"/>
      <p:bldP spid="28" grpId="1"/>
      <p:bldP spid="29" grpId="1"/>
      <p:bldP spid="30" grpId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WPS 演示</Application>
  <PresentationFormat>宽屏</PresentationFormat>
  <Paragraphs>117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135</cp:revision>
  <dcterms:created xsi:type="dcterms:W3CDTF">2020-10-23T05:41:00Z</dcterms:created>
  <dcterms:modified xsi:type="dcterms:W3CDTF">2021-09-14T00:49:11Z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86E7D9F3515447E69EBB5501EC62FF62</vt:lpwstr>
  </property>
</Properties>
</file>