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417" r:id="rId3"/>
    <p:sldId id="505" r:id="rId4"/>
    <p:sldId id="481" r:id="rId5"/>
    <p:sldId id="480" r:id="rId6"/>
    <p:sldId id="620" r:id="rId7"/>
    <p:sldId id="487" r:id="rId8"/>
    <p:sldId id="621" r:id="rId9"/>
    <p:sldId id="622" r:id="rId10"/>
    <p:sldId id="489" r:id="rId11"/>
    <p:sldId id="652" r:id="rId12"/>
    <p:sldId id="653" r:id="rId13"/>
    <p:sldId id="654" r:id="rId14"/>
    <p:sldId id="655" r:id="rId15"/>
    <p:sldId id="656" r:id="rId16"/>
    <p:sldId id="669" r:id="rId17"/>
    <p:sldId id="670" r:id="rId18"/>
    <p:sldId id="657" r:id="rId19"/>
    <p:sldId id="658" r:id="rId20"/>
    <p:sldId id="659" r:id="rId21"/>
    <p:sldId id="660" r:id="rId22"/>
    <p:sldId id="661" r:id="rId23"/>
    <p:sldId id="662" r:id="rId24"/>
    <p:sldId id="663" r:id="rId25"/>
    <p:sldId id="664" r:id="rId26"/>
    <p:sldId id="668" r:id="rId27"/>
    <p:sldId id="665" r:id="rId28"/>
    <p:sldId id="666" r:id="rId29"/>
    <p:sldId id="280" r:id="rId30"/>
  </p:sldIdLst>
  <p:sldSz cx="9144000" cy="5143500" type="screen16x9"/>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5197"/>
    <a:srgbClr val="FF0000"/>
    <a:srgbClr val="B71A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7" autoAdjust="0"/>
    <p:restoredTop sz="94660"/>
  </p:normalViewPr>
  <p:slideViewPr>
    <p:cSldViewPr>
      <p:cViewPr varScale="1">
        <p:scale>
          <a:sx n="98" d="100"/>
          <a:sy n="98" d="100"/>
        </p:scale>
        <p:origin x="-690" y="-96"/>
      </p:cViewPr>
      <p:guideLst>
        <p:guide orient="horz" pos="159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notesMaster" Target="notesMasters/notesMaster1.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2FBDA1F5-FE23-4177-A4AC-417472A7002A}" type="datetimeFigureOut">
              <a:rPr lang="zh-CN" altLang="en-US"/>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149A68E4-2D80-4BA8-87CB-9DAA8F3F471D}"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49D65916-D12E-44DF-B49C-E222E8AC124D}" type="datetimeFigureOut">
              <a:rPr lang="zh-CN" altLang="en-US"/>
            </a:fld>
            <a:endParaRPr lang="zh-CN" altLang="en-US"/>
          </a:p>
        </p:txBody>
      </p:sp>
      <p:sp>
        <p:nvSpPr>
          <p:cNvPr id="5" name="页脚占位符 4"/>
          <p:cNvSpPr>
            <a:spLocks noGrp="1"/>
          </p:cNvSpPr>
          <p:nvPr>
            <p:ph type="ftr" sz="quarter" idx="11"/>
          </p:nvPr>
        </p:nvSpPr>
        <p:spPr>
          <a:xfrm>
            <a:off x="3124200" y="4767263"/>
            <a:ext cx="2895600" cy="274637"/>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6553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9B81B53D-2BD6-4313-B578-04757D3F1D8F}"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E902C548-7559-4CD7-B96B-633ECE506CE3}" type="datetimeFigureOut">
              <a:rPr lang="zh-CN" altLang="en-US"/>
            </a:fld>
            <a:endParaRPr lang="zh-CN" altLang="en-US"/>
          </a:p>
        </p:txBody>
      </p:sp>
      <p:sp>
        <p:nvSpPr>
          <p:cNvPr id="5" name="页脚占位符 4"/>
          <p:cNvSpPr>
            <a:spLocks noGrp="1"/>
          </p:cNvSpPr>
          <p:nvPr>
            <p:ph type="ftr" sz="quarter" idx="11"/>
          </p:nvPr>
        </p:nvSpPr>
        <p:spPr>
          <a:xfrm>
            <a:off x="3124200" y="4767263"/>
            <a:ext cx="2895600" cy="274637"/>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6553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5750903B-CD00-47D1-BE21-EAB9AE7C9CDB}" type="slidenum">
              <a:rPr lang="zh-CN" altLang="en-US"/>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838200" y="263129"/>
            <a:ext cx="7239000" cy="422672"/>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304800" y="914400"/>
            <a:ext cx="8382000" cy="3829050"/>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tx1"/>
              </a:buClr>
              <a:buSzTx/>
              <a:buFont typeface="Wingdings" panose="05000000000000000000" pitchFamily="2" charset="2"/>
              <a:buChar char="v"/>
              <a:defRPr/>
            </a:pPr>
            <a:endParaRPr kumimoji="0" lang="zh-CN" altLang="en-US" sz="2800" b="1" i="0" u="none" strike="noStrike" kern="0" cap="none" spc="0" normalizeH="0" baseline="0" noProof="0" smtClean="0">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a:xfrm>
            <a:off x="4114800" y="4836319"/>
            <a:ext cx="2133600" cy="183356"/>
          </a:xfrm>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灯片编号占位符 4"/>
          <p:cNvSpPr>
            <a:spLocks noGrp="1"/>
          </p:cNvSpPr>
          <p:nvPr>
            <p:ph type="sldNum" sz="quarter" idx="11"/>
          </p:nvPr>
        </p:nvSpPr>
        <p:spPr>
          <a:xfrm>
            <a:off x="304800" y="4836319"/>
            <a:ext cx="533400" cy="183356"/>
          </a:xfrm>
        </p:spPr>
        <p:txBody>
          <a:bodyPr/>
          <a:p>
            <a:pPr lvl="0" algn="l" eaLnBrk="1" hangingPunct="1"/>
            <a:fld id="{9A0DB2DC-4C9A-4742-B13C-FB6460FD3503}" type="slidenum">
              <a:rPr lang="zh-CN" altLang="en-US" sz="1000" dirty="0">
                <a:latin typeface="Verdana" panose="020B0604030504040204" pitchFamily="34" charset="0"/>
                <a:ea typeface="宋体" panose="02010600030101010101" pitchFamily="2" charset="-122"/>
              </a:rPr>
            </a:fld>
            <a:endParaRPr lang="zh-CN" altLang="en-US" sz="1000" dirty="0">
              <a:latin typeface="Verdana" panose="020B0604030504040204" pitchFamily="34" charset="0"/>
              <a:ea typeface="宋体" panose="02010600030101010101" pitchFamily="2" charset="-122"/>
            </a:endParaRPr>
          </a:p>
        </p:txBody>
      </p:sp>
      <p:sp>
        <p:nvSpPr>
          <p:cNvPr id="6" name="页脚占位符 5"/>
          <p:cNvSpPr>
            <a:spLocks noGrp="1"/>
          </p:cNvSpPr>
          <p:nvPr>
            <p:ph type="ftr" sz="quarter" idx="12"/>
          </p:nvPr>
        </p:nvSpPr>
        <p:spPr>
          <a:xfrm>
            <a:off x="914400" y="4836319"/>
            <a:ext cx="2895600" cy="183356"/>
          </a:xfrm>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2" name="图片 5"/>
          <p:cNvPicPr>
            <a:picLocks noChangeAspect="1"/>
          </p:cNvPicPr>
          <p:nvPr userDrawn="1"/>
        </p:nvPicPr>
        <p:blipFill>
          <a:blip r:embed="rId2"/>
          <a:srcRect/>
          <a:stretch>
            <a:fillRect/>
          </a:stretch>
        </p:blipFill>
        <p:spPr bwMode="auto">
          <a:xfrm>
            <a:off x="266700" y="195263"/>
            <a:ext cx="488950" cy="534987"/>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a:xfrm>
            <a:off x="457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8B6ADF2F-A51B-411C-8BC0-81AFA20DC748}" type="datetimeFigureOut">
              <a:rPr lang="zh-CN" altLang="en-US"/>
            </a:fld>
            <a:endParaRPr lang="zh-CN" altLang="en-US"/>
          </a:p>
        </p:txBody>
      </p:sp>
      <p:sp>
        <p:nvSpPr>
          <p:cNvPr id="6" name="页脚占位符 5"/>
          <p:cNvSpPr>
            <a:spLocks noGrp="1"/>
          </p:cNvSpPr>
          <p:nvPr>
            <p:ph type="ftr" sz="quarter" idx="11"/>
          </p:nvPr>
        </p:nvSpPr>
        <p:spPr>
          <a:xfrm>
            <a:off x="3124200" y="4767263"/>
            <a:ext cx="2895600" cy="274637"/>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7" name="灯片编号占位符 6"/>
          <p:cNvSpPr>
            <a:spLocks noGrp="1"/>
          </p:cNvSpPr>
          <p:nvPr>
            <p:ph type="sldNum" sz="quarter" idx="12"/>
          </p:nvPr>
        </p:nvSpPr>
        <p:spPr>
          <a:xfrm>
            <a:off x="6553200" y="4767263"/>
            <a:ext cx="2133600" cy="274637"/>
          </a:xfrm>
          <a:prstGeom prst="rect">
            <a:avLst/>
          </a:prstGeom>
        </p:spPr>
        <p:txBody>
          <a:bodyPr/>
          <a:lstStyle>
            <a:lvl1pPr fontAlgn="auto">
              <a:spcBef>
                <a:spcPts val="0"/>
              </a:spcBef>
              <a:spcAft>
                <a:spcPts val="0"/>
              </a:spcAft>
              <a:defRPr>
                <a:latin typeface="+mn-lt"/>
                <a:ea typeface="+mn-ea"/>
              </a:defRPr>
            </a:lvl1pPr>
          </a:lstStyle>
          <a:p>
            <a:pPr>
              <a:defRPr/>
            </a:pPr>
            <a:fld id="{90C6C12B-47CE-48D5-86C8-8FF5C375AF5A}"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微软雅黑" panose="020B0503020204020204" pitchFamily="34"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微软雅黑" panose="020B0503020204020204" pitchFamily="34"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微软雅黑" panose="020B0503020204020204" pitchFamily="34"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微软雅黑" panose="020B0503020204020204" pitchFamily="34" charset="-122"/>
        </a:defRPr>
      </a:lvl5pPr>
      <a:lvl6pPr marL="457200" algn="ctr" rtl="0" fontAlgn="base">
        <a:spcBef>
          <a:spcPct val="0"/>
        </a:spcBef>
        <a:spcAft>
          <a:spcPct val="0"/>
        </a:spcAft>
        <a:defRPr sz="4400">
          <a:solidFill>
            <a:schemeClr val="tx1"/>
          </a:solidFill>
          <a:latin typeface="Calibri" panose="020F0502020204030204" pitchFamily="34" charset="0"/>
          <a:ea typeface="微软雅黑" panose="020B0503020204020204" pitchFamily="34" charset="-122"/>
        </a:defRPr>
      </a:lvl6pPr>
      <a:lvl7pPr marL="914400" algn="ctr" rtl="0" fontAlgn="base">
        <a:spcBef>
          <a:spcPct val="0"/>
        </a:spcBef>
        <a:spcAft>
          <a:spcPct val="0"/>
        </a:spcAft>
        <a:defRPr sz="4400">
          <a:solidFill>
            <a:schemeClr val="tx1"/>
          </a:solidFill>
          <a:latin typeface="Calibri" panose="020F0502020204030204" pitchFamily="34" charset="0"/>
          <a:ea typeface="微软雅黑" panose="020B0503020204020204" pitchFamily="34" charset="-122"/>
        </a:defRPr>
      </a:lvl7pPr>
      <a:lvl8pPr marL="1371600" algn="ctr" rtl="0" fontAlgn="base">
        <a:spcBef>
          <a:spcPct val="0"/>
        </a:spcBef>
        <a:spcAft>
          <a:spcPct val="0"/>
        </a:spcAft>
        <a:defRPr sz="4400">
          <a:solidFill>
            <a:schemeClr val="tx1"/>
          </a:solidFill>
          <a:latin typeface="Calibri" panose="020F0502020204030204" pitchFamily="34" charset="0"/>
          <a:ea typeface="微软雅黑" panose="020B0503020204020204" pitchFamily="34" charset="-122"/>
        </a:defRPr>
      </a:lvl8pPr>
      <a:lvl9pPr marL="1828800" algn="ctr" rtl="0" fontAlgn="base">
        <a:spcBef>
          <a:spcPct val="0"/>
        </a:spcBef>
        <a:spcAft>
          <a:spcPct val="0"/>
        </a:spcAft>
        <a:defRPr sz="4400">
          <a:solidFill>
            <a:schemeClr val="tx1"/>
          </a:solidFill>
          <a:latin typeface="Calibri" panose="020F0502020204030204" pitchFamily="34" charset="0"/>
          <a:ea typeface="微软雅黑" panose="020B0503020204020204" pitchFamily="34"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3867150"/>
            <a:ext cx="9144000" cy="1276350"/>
          </a:xfrm>
          <a:prstGeom prst="rect">
            <a:avLst/>
          </a:prstGeom>
          <a:solidFill>
            <a:srgbClr val="335197"/>
          </a:solidFill>
          <a:ln>
            <a:solidFill>
              <a:srgbClr val="33519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104455" name="Picture 2" descr="C:\Users\intera\Desktop\3175936_094537022_2.png"/>
          <p:cNvPicPr>
            <a:picLocks noChangeAspect="1" noChangeArrowheads="1"/>
          </p:cNvPicPr>
          <p:nvPr/>
        </p:nvPicPr>
        <p:blipFill>
          <a:blip r:embed="rId1"/>
          <a:srcRect l="5222" t="3592" r="9872" b="3049"/>
          <a:stretch>
            <a:fillRect/>
          </a:stretch>
        </p:blipFill>
        <p:spPr bwMode="auto">
          <a:xfrm>
            <a:off x="4140200" y="700088"/>
            <a:ext cx="1008063" cy="1101725"/>
          </a:xfrm>
          <a:prstGeom prst="rect">
            <a:avLst/>
          </a:prstGeom>
          <a:noFill/>
          <a:ln w="9525">
            <a:noFill/>
            <a:miter lim="800000"/>
            <a:headEnd/>
            <a:tailEnd/>
          </a:ln>
        </p:spPr>
      </p:pic>
      <p:sp>
        <p:nvSpPr>
          <p:cNvPr id="104461" name="Text Box 13"/>
          <p:cNvSpPr txBox="1">
            <a:spLocks noChangeArrowheads="1"/>
          </p:cNvSpPr>
          <p:nvPr/>
        </p:nvSpPr>
        <p:spPr bwMode="auto">
          <a:xfrm>
            <a:off x="3266440" y="4199890"/>
            <a:ext cx="3283585" cy="368300"/>
          </a:xfrm>
          <a:prstGeom prst="rect">
            <a:avLst/>
          </a:prstGeom>
          <a:noFill/>
          <a:ln w="9525">
            <a:noFill/>
            <a:miter lim="800000"/>
          </a:ln>
          <a:effectLst/>
        </p:spPr>
        <p:txBody>
          <a:bodyPr wrap="square">
            <a:spAutoFit/>
          </a:bodyPr>
          <a:lstStyle/>
          <a:p>
            <a:pPr>
              <a:spcBef>
                <a:spcPct val="50000"/>
              </a:spcBef>
            </a:pPr>
            <a:r>
              <a:rPr lang="zh-CN" altLang="en-US" b="1">
                <a:solidFill>
                  <a:schemeClr val="bg1"/>
                </a:solidFill>
              </a:rPr>
              <a:t>中 国 北 方 国 际 教 育 集 团</a:t>
            </a:r>
            <a:endParaRPr lang="zh-CN" altLang="en-US" b="1">
              <a:solidFill>
                <a:schemeClr val="bg1"/>
              </a:solidFill>
            </a:endParaRPr>
          </a:p>
        </p:txBody>
      </p:sp>
      <p:sp>
        <p:nvSpPr>
          <p:cNvPr id="104462" name="Text Box 14"/>
          <p:cNvSpPr txBox="1">
            <a:spLocks noChangeArrowheads="1"/>
          </p:cNvSpPr>
          <p:nvPr/>
        </p:nvSpPr>
        <p:spPr bwMode="auto">
          <a:xfrm>
            <a:off x="899795" y="2064385"/>
            <a:ext cx="7195820" cy="645160"/>
          </a:xfrm>
          <a:prstGeom prst="rect">
            <a:avLst/>
          </a:prstGeom>
          <a:noFill/>
          <a:ln w="9525">
            <a:noFill/>
            <a:miter lim="800000"/>
          </a:ln>
          <a:effectLst/>
        </p:spPr>
        <p:txBody>
          <a:bodyPr wrap="square">
            <a:spAutoFit/>
          </a:bodyPr>
          <a:lstStyle/>
          <a:p>
            <a:pPr algn="ctr">
              <a:spcBef>
                <a:spcPct val="50000"/>
              </a:spcBef>
            </a:pPr>
            <a:r>
              <a:rPr lang="zh-CN" altLang="zh-CN" sz="3600" b="1">
                <a:solidFill>
                  <a:srgbClr val="335197"/>
                </a:solidFill>
              </a:rPr>
              <a:t>石家庄北方学务管理</a:t>
            </a:r>
            <a:endParaRPr lang="zh-CN" altLang="zh-CN" sz="3600" b="1">
              <a:solidFill>
                <a:srgbClr val="335197"/>
              </a:solidFill>
            </a:endParaRPr>
          </a:p>
        </p:txBody>
      </p:sp>
      <p:sp>
        <p:nvSpPr>
          <p:cNvPr id="3" name="文本框 2"/>
          <p:cNvSpPr txBox="1"/>
          <p:nvPr/>
        </p:nvSpPr>
        <p:spPr>
          <a:xfrm>
            <a:off x="3628390" y="3079115"/>
            <a:ext cx="2278380" cy="655320"/>
          </a:xfrm>
          <a:prstGeom prst="rect">
            <a:avLst/>
          </a:prstGeom>
          <a:noFill/>
        </p:spPr>
        <p:txBody>
          <a:bodyPr wrap="square" rtlCol="0">
            <a:spAutoFit/>
          </a:bodyPr>
          <a:p>
            <a:pPr algn="ctr">
              <a:lnSpc>
                <a:spcPts val="4400"/>
              </a:lnSpc>
            </a:pPr>
            <a:r>
              <a:rPr lang="zh-CN" altLang="en-US" sz="2000" b="1" dirty="0" smtClean="0">
                <a:gradFill>
                  <a:gsLst>
                    <a:gs pos="0">
                      <a:srgbClr val="335197"/>
                    </a:gs>
                    <a:gs pos="50000">
                      <a:srgbClr val="335197"/>
                    </a:gs>
                    <a:gs pos="100000">
                      <a:srgbClr val="335197"/>
                    </a:gs>
                  </a:gsLst>
                  <a:lin ang="5400000" scaled="0"/>
                </a:gradFill>
              </a:rPr>
              <a:t>分享人</a:t>
            </a:r>
            <a:r>
              <a:rPr lang="en-US" altLang="zh-CN" sz="2000" b="1" dirty="0" smtClean="0">
                <a:gradFill>
                  <a:gsLst>
                    <a:gs pos="0">
                      <a:srgbClr val="335197"/>
                    </a:gs>
                    <a:gs pos="50000">
                      <a:srgbClr val="335197"/>
                    </a:gs>
                    <a:gs pos="100000">
                      <a:srgbClr val="335197"/>
                    </a:gs>
                  </a:gsLst>
                  <a:lin ang="5400000" scaled="0"/>
                </a:gradFill>
              </a:rPr>
              <a:t>——</a:t>
            </a:r>
            <a:r>
              <a:rPr lang="zh-CN" altLang="en-US" sz="2000" b="1" dirty="0" smtClean="0">
                <a:gradFill>
                  <a:gsLst>
                    <a:gs pos="0">
                      <a:srgbClr val="335197"/>
                    </a:gs>
                    <a:gs pos="50000">
                      <a:srgbClr val="335197"/>
                    </a:gs>
                    <a:gs pos="100000">
                      <a:srgbClr val="335197"/>
                    </a:gs>
                  </a:gsLst>
                  <a:lin ang="5400000" scaled="0"/>
                </a:gradFill>
              </a:rPr>
              <a:t>叶佳杰</a:t>
            </a:r>
            <a:endParaRPr lang="zh-CN" altLang="en-US" sz="2000" b="1" dirty="0" smtClean="0">
              <a:gradFill>
                <a:gsLst>
                  <a:gs pos="0">
                    <a:srgbClr val="335197"/>
                  </a:gs>
                  <a:gs pos="50000">
                    <a:srgbClr val="335197"/>
                  </a:gs>
                  <a:gs pos="100000">
                    <a:srgbClr val="335197"/>
                  </a:gs>
                </a:gsLst>
                <a:lin ang="5400000" scaled="0"/>
              </a:gra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99795" y="195580"/>
            <a:ext cx="4260850" cy="655320"/>
          </a:xfrm>
          <a:prstGeom prst="rect">
            <a:avLst/>
          </a:prstGeom>
          <a:noFill/>
        </p:spPr>
        <p:txBody>
          <a:bodyPr wrap="square" rtlCol="0">
            <a:spAutoFit/>
            <a:scene3d>
              <a:camera prst="orthographicFront"/>
              <a:lightRig rig="threePt" dir="t"/>
            </a:scene3d>
          </a:bodyPr>
          <a:p>
            <a:pPr algn="ctr">
              <a:lnSpc>
                <a:spcPts val="4400"/>
              </a:lnSpc>
            </a:pPr>
            <a:r>
              <a:rPr lang="zh-CN" altLang="en-US" sz="2800" b="1" dirty="0" smtClean="0">
                <a:ln/>
                <a:solidFill>
                  <a:schemeClr val="accent1"/>
                </a:solidFill>
                <a:effectLst>
                  <a:outerShdw blurRad="38100" dist="25400" dir="5400000" algn="ctr" rotWithShape="0">
                    <a:srgbClr val="6E747A">
                      <a:alpha val="43000"/>
                    </a:srgbClr>
                  </a:outerShdw>
                </a:effectLst>
              </a:rPr>
              <a:t>学生实训纪律管理制度</a:t>
            </a:r>
            <a:endParaRPr lang="zh-CN" altLang="en-US" sz="2800" b="1" dirty="0" smtClean="0">
              <a:ln/>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755650" y="1059815"/>
            <a:ext cx="7552055" cy="2912745"/>
          </a:xfrm>
          <a:prstGeom prst="rect">
            <a:avLst/>
          </a:prstGeom>
          <a:noFill/>
        </p:spPr>
        <p:txBody>
          <a:bodyPr wrap="square" rtlCol="0">
            <a:spAutoFit/>
          </a:bodyPr>
          <a:p>
            <a:pPr algn="l">
              <a:lnSpc>
                <a:spcPts val="4400"/>
              </a:lnSpc>
            </a:pPr>
            <a:r>
              <a:rPr lang="zh-CN" altLang="en-US" sz="2000" b="1" dirty="0" smtClean="0">
                <a:solidFill>
                  <a:schemeClr val="tx1"/>
                </a:solidFill>
              </a:rPr>
              <a:t>1、每位学生必须佩戴胸卡，并且衣冠整洁，站队进入场地；</a:t>
            </a:r>
            <a:endParaRPr lang="zh-CN" altLang="en-US" sz="2000" b="1" dirty="0" smtClean="0">
              <a:solidFill>
                <a:schemeClr val="tx1"/>
              </a:solidFill>
            </a:endParaRPr>
          </a:p>
          <a:p>
            <a:pPr algn="l">
              <a:lnSpc>
                <a:spcPts val="4400"/>
              </a:lnSpc>
            </a:pPr>
            <a:r>
              <a:rPr lang="zh-CN" altLang="en-US" sz="2000" b="1" dirty="0" smtClean="0">
                <a:solidFill>
                  <a:schemeClr val="tx1"/>
                </a:solidFill>
              </a:rPr>
              <a:t>2、进入场地后，必须听从实践老师安排；</a:t>
            </a:r>
            <a:endParaRPr lang="zh-CN" altLang="en-US" sz="2000" b="1" dirty="0" smtClean="0">
              <a:solidFill>
                <a:schemeClr val="tx1"/>
              </a:solidFill>
            </a:endParaRPr>
          </a:p>
          <a:p>
            <a:pPr algn="l">
              <a:lnSpc>
                <a:spcPts val="4400"/>
              </a:lnSpc>
            </a:pPr>
            <a:r>
              <a:rPr lang="zh-CN" altLang="en-US" sz="2000" b="1" dirty="0" smtClean="0">
                <a:solidFill>
                  <a:schemeClr val="tx1"/>
                </a:solidFill>
              </a:rPr>
              <a:t>3、实践过程中不得乱窜实践工位；</a:t>
            </a:r>
            <a:endParaRPr lang="zh-CN" altLang="en-US" sz="2000" b="1" dirty="0" smtClean="0">
              <a:solidFill>
                <a:schemeClr val="tx1"/>
              </a:solidFill>
            </a:endParaRPr>
          </a:p>
          <a:p>
            <a:pPr algn="l">
              <a:lnSpc>
                <a:spcPts val="4400"/>
              </a:lnSpc>
            </a:pPr>
            <a:r>
              <a:rPr lang="en-US" altLang="zh-CN" sz="2000" b="1" dirty="0" smtClean="0">
                <a:solidFill>
                  <a:schemeClr val="tx1"/>
                </a:solidFill>
              </a:rPr>
              <a:t>4</a:t>
            </a:r>
            <a:r>
              <a:rPr lang="zh-CN" altLang="en-US" sz="2000" b="1" dirty="0" smtClean="0">
                <a:sym typeface="+mn-ea"/>
              </a:rPr>
              <a:t>、</a:t>
            </a:r>
            <a:r>
              <a:rPr lang="zh-CN" altLang="en-US" sz="2000" b="1" dirty="0" smtClean="0">
                <a:solidFill>
                  <a:schemeClr val="tx1"/>
                </a:solidFill>
              </a:rPr>
              <a:t>在实践完毕后，做到三净：及设备净、场地净、工具净，排队离开场地</a:t>
            </a:r>
            <a:r>
              <a:rPr lang="zh-CN" altLang="en-US" sz="2000" b="1" dirty="0" smtClean="0">
                <a:sym typeface="+mn-ea"/>
              </a:rPr>
              <a:t>；</a:t>
            </a:r>
            <a:endParaRPr lang="zh-CN" altLang="en-US" sz="2000" b="1" dirty="0" smtClean="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40130" y="222885"/>
            <a:ext cx="4396105" cy="655320"/>
          </a:xfrm>
          <a:prstGeom prst="rect">
            <a:avLst/>
          </a:prstGeom>
          <a:noFill/>
        </p:spPr>
        <p:txBody>
          <a:bodyPr wrap="square" rtlCol="0">
            <a:spAutoFit/>
            <a:scene3d>
              <a:camera prst="orthographicFront"/>
              <a:lightRig rig="threePt" dir="t"/>
            </a:scene3d>
          </a:bodyPr>
          <a:p>
            <a:pPr algn="ctr">
              <a:lnSpc>
                <a:spcPts val="4400"/>
              </a:lnSpc>
            </a:pPr>
            <a:r>
              <a:rPr lang="zh-CN" altLang="en-US" sz="3200" b="1" dirty="0" smtClean="0">
                <a:ln/>
                <a:solidFill>
                  <a:schemeClr val="accent1"/>
                </a:solidFill>
                <a:effectLst>
                  <a:outerShdw blurRad="38100" dist="25400" dir="5400000" algn="ctr" rotWithShape="0">
                    <a:srgbClr val="6E747A">
                      <a:alpha val="43000"/>
                    </a:srgbClr>
                  </a:outerShdw>
                </a:effectLst>
              </a:rPr>
              <a:t>学生进出校门制度</a:t>
            </a:r>
            <a:endParaRPr lang="zh-CN" altLang="en-US" sz="3200" b="1" dirty="0" smtClean="0">
              <a:ln/>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1403985" y="878205"/>
            <a:ext cx="6520180" cy="4041140"/>
          </a:xfrm>
          <a:prstGeom prst="rect">
            <a:avLst/>
          </a:prstGeom>
          <a:noFill/>
        </p:spPr>
        <p:txBody>
          <a:bodyPr wrap="square" rtlCol="0">
            <a:spAutoFit/>
          </a:bodyPr>
          <a:p>
            <a:pPr algn="l">
              <a:lnSpc>
                <a:spcPts val="4400"/>
              </a:lnSpc>
            </a:pPr>
            <a:r>
              <a:rPr lang="zh-CN" altLang="en-US" sz="1400" b="1" dirty="0" smtClean="0">
                <a:solidFill>
                  <a:schemeClr val="accent5"/>
                </a:solidFill>
              </a:rPr>
              <a:t>为维护学校的教学和生活秩序，保证学生出行安全，结合学校实际，对学生外出活动管理作如下规定。</a:t>
            </a:r>
            <a:endParaRPr lang="zh-CN" altLang="en-US" sz="1400" b="1" dirty="0" smtClean="0">
              <a:solidFill>
                <a:schemeClr val="accent5"/>
              </a:solidFill>
            </a:endParaRPr>
          </a:p>
          <a:p>
            <a:pPr algn="ctr">
              <a:lnSpc>
                <a:spcPts val="4400"/>
              </a:lnSpc>
            </a:pPr>
            <a:r>
              <a:rPr lang="zh-CN" altLang="en-US" sz="1400" b="1" dirty="0" smtClean="0">
                <a:solidFill>
                  <a:schemeClr val="accent5"/>
                </a:solidFill>
              </a:rPr>
              <a:t>一、在周一至周五等学习期间，所有学生外出一律凭有效假条和学生胸卡方可放行，并且将胸卡留在门岗、学生返校后取回自己的学生胸卡</a:t>
            </a:r>
            <a:endParaRPr lang="zh-CN" altLang="en-US" sz="1400" b="1" dirty="0" smtClean="0">
              <a:solidFill>
                <a:schemeClr val="accent5"/>
              </a:solidFill>
            </a:endParaRPr>
          </a:p>
          <a:p>
            <a:pPr algn="ctr">
              <a:lnSpc>
                <a:spcPts val="4400"/>
              </a:lnSpc>
            </a:pPr>
            <a:r>
              <a:rPr lang="en-US" altLang="zh-CN" sz="1400" b="1" dirty="0" smtClean="0">
                <a:solidFill>
                  <a:schemeClr val="accent5"/>
                </a:solidFill>
              </a:rPr>
              <a:t> </a:t>
            </a:r>
            <a:r>
              <a:rPr lang="zh-CN" altLang="en-US" sz="1400" b="1" dirty="0" smtClean="0">
                <a:solidFill>
                  <a:schemeClr val="accent5"/>
                </a:solidFill>
              </a:rPr>
              <a:t>二、末按规定返校的学生，由门岗交到学务处，无特殊情况晚上十点后不得外出。</a:t>
            </a:r>
            <a:endParaRPr lang="zh-CN" altLang="en-US" sz="1400" b="1" dirty="0" smtClean="0">
              <a:solidFill>
                <a:schemeClr val="accent5"/>
              </a:solidFill>
            </a:endParaRPr>
          </a:p>
          <a:p>
            <a:pPr algn="l">
              <a:lnSpc>
                <a:spcPts val="4400"/>
              </a:lnSpc>
            </a:pPr>
            <a:r>
              <a:rPr lang="zh-CN" altLang="en-US" sz="1400" b="1" dirty="0" smtClean="0">
                <a:solidFill>
                  <a:schemeClr val="accent5"/>
                </a:solidFill>
              </a:rPr>
              <a:t>三、外住走读生必须凭外住通行证，门岗方可放行。</a:t>
            </a:r>
            <a:endParaRPr lang="zh-CN" altLang="en-US" sz="1400" b="1" dirty="0" smtClean="0">
              <a:solidFill>
                <a:schemeClr val="accent5"/>
              </a:solidFill>
            </a:endParaRPr>
          </a:p>
          <a:p>
            <a:pPr algn="l">
              <a:lnSpc>
                <a:spcPts val="4400"/>
              </a:lnSpc>
            </a:pPr>
            <a:r>
              <a:rPr lang="en-US" altLang="zh-CN" sz="1400" b="1" dirty="0" smtClean="0">
                <a:solidFill>
                  <a:schemeClr val="accent5"/>
                </a:solidFill>
              </a:rPr>
              <a:t> </a:t>
            </a:r>
            <a:r>
              <a:rPr lang="zh-CN" altLang="en-US" sz="1400" b="1" dirty="0" smtClean="0">
                <a:solidFill>
                  <a:schemeClr val="accent5"/>
                </a:solidFill>
              </a:rPr>
              <a:t>四、凡是学生不请假或请假末被批准，学生有闯岗、翻墙头等违，进行严肃处理</a:t>
            </a:r>
            <a:r>
              <a:rPr lang="zh-CN" altLang="en-US" sz="1400" b="1" dirty="0" smtClean="0">
                <a:solidFill>
                  <a:schemeClr val="tx1"/>
                </a:solidFill>
              </a:rPr>
              <a:t>。</a:t>
            </a:r>
            <a:endParaRPr lang="zh-CN" altLang="en-US" sz="1400" b="1"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95605" y="123190"/>
            <a:ext cx="4961890" cy="655320"/>
          </a:xfrm>
          <a:prstGeom prst="rect">
            <a:avLst/>
          </a:prstGeom>
          <a:noFill/>
        </p:spPr>
        <p:txBody>
          <a:bodyPr wrap="square" rtlCol="0">
            <a:spAutoFit/>
            <a:scene3d>
              <a:camera prst="orthographicFront"/>
              <a:lightRig rig="threePt" dir="t"/>
            </a:scene3d>
          </a:bodyPr>
          <a:p>
            <a:pPr algn="ctr">
              <a:lnSpc>
                <a:spcPts val="4400"/>
              </a:lnSpc>
            </a:pPr>
            <a:r>
              <a:rPr lang="zh-CN" altLang="en-US" sz="3600" b="1" dirty="0" smtClean="0">
                <a:ln/>
                <a:solidFill>
                  <a:schemeClr val="accent1"/>
                </a:solidFill>
                <a:effectLst>
                  <a:outerShdw blurRad="38100" dist="25400" dir="5400000" algn="ctr" rotWithShape="0">
                    <a:srgbClr val="6E747A">
                      <a:alpha val="43000"/>
                    </a:srgbClr>
                  </a:outerShdw>
                </a:effectLst>
              </a:rPr>
              <a:t>学生安全管理制度</a:t>
            </a:r>
            <a:endParaRPr lang="zh-CN" altLang="en-US" sz="3600" b="1" dirty="0" smtClean="0">
              <a:ln/>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899795" y="915670"/>
            <a:ext cx="7957820" cy="3476625"/>
          </a:xfrm>
          <a:prstGeom prst="rect">
            <a:avLst/>
          </a:prstGeom>
          <a:noFill/>
        </p:spPr>
        <p:txBody>
          <a:bodyPr wrap="square" rtlCol="0">
            <a:spAutoFit/>
          </a:bodyPr>
          <a:p>
            <a:pPr algn="l">
              <a:lnSpc>
                <a:spcPts val="4400"/>
              </a:lnSpc>
            </a:pPr>
            <a:r>
              <a:rPr lang="zh-CN" altLang="en-US" sz="2800" b="1" dirty="0" smtClean="0">
                <a:ln/>
                <a:solidFill>
                  <a:schemeClr val="accent1"/>
                </a:solidFill>
                <a:effectLst>
                  <a:outerShdw blurRad="38100" dist="25400" dir="5400000" algn="ctr" rotWithShape="0">
                    <a:srgbClr val="6E747A">
                      <a:alpha val="43000"/>
                    </a:srgbClr>
                  </a:outerShdw>
                </a:effectLst>
              </a:rPr>
              <a:t>一、学校周边环境安全治理制度</a:t>
            </a:r>
            <a:endParaRPr lang="zh-CN" altLang="en-US" sz="2800" b="1" dirty="0" smtClean="0">
              <a:ln/>
              <a:solidFill>
                <a:schemeClr val="accent1"/>
              </a:solidFill>
              <a:effectLst>
                <a:outerShdw blurRad="38100" dist="25400" dir="5400000" algn="ctr" rotWithShape="0">
                  <a:srgbClr val="6E747A">
                    <a:alpha val="43000"/>
                  </a:srgbClr>
                </a:outerShdw>
              </a:effectLst>
            </a:endParaRPr>
          </a:p>
          <a:p>
            <a:pPr algn="l">
              <a:lnSpc>
                <a:spcPts val="4400"/>
              </a:lnSpc>
            </a:pPr>
            <a:r>
              <a:rPr lang="zh-CN" altLang="en-US" sz="2400" b="1" dirty="0" smtClean="0">
                <a:solidFill>
                  <a:schemeClr val="accent5"/>
                </a:solidFill>
              </a:rPr>
              <a:t>1.未经班主任批准私自外出者一经发现给以学生警告处分。</a:t>
            </a:r>
            <a:endParaRPr lang="zh-CN" altLang="en-US" sz="2400" b="1" dirty="0" smtClean="0">
              <a:solidFill>
                <a:schemeClr val="accent5"/>
              </a:solidFill>
            </a:endParaRPr>
          </a:p>
          <a:p>
            <a:pPr algn="l">
              <a:lnSpc>
                <a:spcPts val="4400"/>
              </a:lnSpc>
            </a:pPr>
            <a:r>
              <a:rPr lang="zh-CN" altLang="en-US" sz="2400" b="1" dirty="0" smtClean="0">
                <a:solidFill>
                  <a:schemeClr val="accent5"/>
                </a:solidFill>
              </a:rPr>
              <a:t>2.与社会闲杂人员保持密切联系参与不良社会活动一经发现立即通报班主任并作出相关处分。</a:t>
            </a:r>
            <a:endParaRPr lang="zh-CN" altLang="en-US" sz="2400" b="1" dirty="0" smtClean="0">
              <a:solidFill>
                <a:schemeClr val="accent5"/>
              </a:solidFill>
            </a:endParaRPr>
          </a:p>
          <a:p>
            <a:pPr algn="l">
              <a:lnSpc>
                <a:spcPts val="4400"/>
              </a:lnSpc>
            </a:pPr>
            <a:endParaRPr lang="zh-CN" altLang="en-US" sz="2800" b="1" dirty="0" smtClean="0">
              <a:solidFill>
                <a:schemeClr val="tx1"/>
              </a:solidFill>
            </a:endParaRPr>
          </a:p>
          <a:p>
            <a:pPr algn="l">
              <a:lnSpc>
                <a:spcPts val="4400"/>
              </a:lnSpc>
            </a:pPr>
            <a:endParaRPr lang="zh-CN" altLang="en-US" sz="2800" b="1" dirty="0" smtClean="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27405" y="123190"/>
            <a:ext cx="4603750" cy="655320"/>
          </a:xfrm>
          <a:prstGeom prst="rect">
            <a:avLst/>
          </a:prstGeom>
          <a:noFill/>
        </p:spPr>
        <p:txBody>
          <a:bodyPr wrap="square" rtlCol="0">
            <a:spAutoFit/>
            <a:scene3d>
              <a:camera prst="orthographicFront"/>
              <a:lightRig rig="threePt" dir="t"/>
            </a:scene3d>
          </a:bodyPr>
          <a:p>
            <a:pPr algn="ctr">
              <a:lnSpc>
                <a:spcPts val="4400"/>
              </a:lnSpc>
            </a:pPr>
            <a:r>
              <a:rPr lang="zh-CN" altLang="en-US" sz="2800" b="1" dirty="0" smtClean="0">
                <a:ln/>
                <a:solidFill>
                  <a:schemeClr val="accent1"/>
                </a:solidFill>
                <a:effectLst>
                  <a:outerShdw blurRad="38100" dist="25400" dir="5400000" algn="ctr" rotWithShape="0">
                    <a:srgbClr val="6E747A">
                      <a:alpha val="43000"/>
                    </a:srgbClr>
                  </a:outerShdw>
                </a:effectLst>
                <a:sym typeface="+mn-ea"/>
              </a:rPr>
              <a:t>二、微机房安全管理制度</a:t>
            </a:r>
            <a:endParaRPr lang="zh-CN" altLang="en-US" sz="2800" b="1" dirty="0" smtClean="0">
              <a:ln/>
              <a:solidFill>
                <a:schemeClr val="accent1"/>
              </a:solidFill>
              <a:effectLst>
                <a:outerShdw blurRad="38100" dist="25400" dir="5400000" algn="ctr" rotWithShape="0">
                  <a:srgbClr val="6E747A">
                    <a:alpha val="43000"/>
                  </a:srgbClr>
                </a:outerShdw>
              </a:effectLst>
              <a:sym typeface="+mn-ea"/>
            </a:endParaRPr>
          </a:p>
        </p:txBody>
      </p:sp>
      <p:sp>
        <p:nvSpPr>
          <p:cNvPr id="3" name="文本框 2"/>
          <p:cNvSpPr txBox="1"/>
          <p:nvPr/>
        </p:nvSpPr>
        <p:spPr>
          <a:xfrm>
            <a:off x="1331595" y="915670"/>
            <a:ext cx="7541260" cy="2912745"/>
          </a:xfrm>
          <a:prstGeom prst="rect">
            <a:avLst/>
          </a:prstGeom>
          <a:noFill/>
        </p:spPr>
        <p:txBody>
          <a:bodyPr wrap="square" rtlCol="0">
            <a:spAutoFit/>
          </a:bodyPr>
          <a:p>
            <a:pPr algn="l">
              <a:lnSpc>
                <a:spcPts val="4400"/>
              </a:lnSpc>
            </a:pPr>
            <a:r>
              <a:rPr lang="zh-CN" altLang="en-US" sz="2400" b="1" dirty="0" smtClean="0">
                <a:solidFill>
                  <a:schemeClr val="accent5"/>
                </a:solidFill>
              </a:rPr>
              <a:t>1.不准任何人将陌生人带入微机房操作微机。</a:t>
            </a:r>
            <a:endParaRPr lang="zh-CN" altLang="en-US" sz="2400" b="1" dirty="0" smtClean="0">
              <a:solidFill>
                <a:schemeClr val="accent5"/>
              </a:solidFill>
            </a:endParaRPr>
          </a:p>
          <a:p>
            <a:pPr algn="l">
              <a:lnSpc>
                <a:spcPts val="4400"/>
              </a:lnSpc>
            </a:pPr>
            <a:r>
              <a:rPr lang="zh-CN" altLang="en-US" sz="2400" b="1" dirty="0" smtClean="0">
                <a:solidFill>
                  <a:schemeClr val="accent5"/>
                </a:solidFill>
              </a:rPr>
              <a:t>2.未经管理人员同意不准私带软盘上机。</a:t>
            </a:r>
            <a:endParaRPr lang="zh-CN" altLang="en-US" sz="2400" b="1" dirty="0" smtClean="0">
              <a:solidFill>
                <a:schemeClr val="accent5"/>
              </a:solidFill>
            </a:endParaRPr>
          </a:p>
          <a:p>
            <a:pPr algn="l">
              <a:lnSpc>
                <a:spcPts val="4400"/>
              </a:lnSpc>
            </a:pPr>
            <a:r>
              <a:rPr lang="zh-CN" altLang="en-US" sz="2400" b="1" dirty="0" smtClean="0">
                <a:solidFill>
                  <a:schemeClr val="accent5"/>
                </a:solidFill>
              </a:rPr>
              <a:t>3.严禁火种进入微机房，不准在机房内吸烟</a:t>
            </a:r>
            <a:endParaRPr lang="zh-CN" altLang="en-US" sz="2400" b="1" dirty="0" smtClean="0">
              <a:solidFill>
                <a:schemeClr val="accent5"/>
              </a:solidFill>
            </a:endParaRPr>
          </a:p>
          <a:p>
            <a:pPr algn="l">
              <a:lnSpc>
                <a:spcPts val="4400"/>
              </a:lnSpc>
            </a:pPr>
            <a:r>
              <a:rPr lang="zh-CN" altLang="en-US" sz="2400" b="1" dirty="0" smtClean="0">
                <a:solidFill>
                  <a:schemeClr val="accent5"/>
                </a:solidFill>
              </a:rPr>
              <a:t>4.学生使用微机，必须服从老师的指挥，按程序操作</a:t>
            </a:r>
            <a:endParaRPr lang="zh-CN" altLang="en-US" sz="2400" b="1" dirty="0" smtClean="0">
              <a:solidFill>
                <a:schemeClr val="accent5"/>
              </a:solidFill>
            </a:endParaRPr>
          </a:p>
          <a:p>
            <a:pPr algn="l">
              <a:lnSpc>
                <a:spcPts val="4400"/>
              </a:lnSpc>
            </a:pPr>
            <a:r>
              <a:rPr lang="zh-CN" altLang="en-US" sz="2400" b="1" dirty="0" smtClean="0">
                <a:solidFill>
                  <a:schemeClr val="accent5"/>
                </a:solidFill>
              </a:rPr>
              <a:t>5.爱护公物，防止人为损坏，损坏公物照价赔偿</a:t>
            </a:r>
            <a:endParaRPr lang="zh-CN" altLang="en-US" sz="2400" b="1" dirty="0" smtClean="0">
              <a:solidFill>
                <a:schemeClr val="accent5"/>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983615" y="234315"/>
            <a:ext cx="5388610" cy="655320"/>
          </a:xfrm>
          <a:prstGeom prst="rect">
            <a:avLst/>
          </a:prstGeom>
          <a:noFill/>
        </p:spPr>
        <p:txBody>
          <a:bodyPr wrap="square" rtlCol="0">
            <a:spAutoFit/>
            <a:scene3d>
              <a:camera prst="orthographicFront"/>
              <a:lightRig rig="threePt" dir="t"/>
            </a:scene3d>
          </a:bodyPr>
          <a:p>
            <a:pPr algn="ctr">
              <a:lnSpc>
                <a:spcPts val="4400"/>
              </a:lnSpc>
            </a:pPr>
            <a:r>
              <a:rPr lang="zh-CN" altLang="en-US" sz="3200" b="1" dirty="0" smtClean="0">
                <a:ln/>
                <a:solidFill>
                  <a:schemeClr val="accent1"/>
                </a:solidFill>
                <a:effectLst>
                  <a:outerShdw blurRad="38100" dist="25400" dir="5400000" algn="ctr" rotWithShape="0">
                    <a:srgbClr val="6E747A">
                      <a:alpha val="43000"/>
                    </a:srgbClr>
                  </a:outerShdw>
                </a:effectLst>
                <a:sym typeface="+mn-ea"/>
              </a:rPr>
              <a:t>三、学生宿舍安全管理制度</a:t>
            </a:r>
            <a:endParaRPr lang="zh-CN" altLang="en-US" sz="3200" b="1" dirty="0" smtClean="0">
              <a:ln/>
              <a:solidFill>
                <a:schemeClr val="accent1"/>
              </a:solidFill>
              <a:effectLst>
                <a:outerShdw blurRad="38100" dist="25400" dir="5400000" algn="ctr" rotWithShape="0">
                  <a:srgbClr val="6E747A">
                    <a:alpha val="43000"/>
                  </a:srgbClr>
                </a:outerShdw>
              </a:effectLst>
              <a:sym typeface="+mn-ea"/>
            </a:endParaRPr>
          </a:p>
        </p:txBody>
      </p:sp>
      <p:sp>
        <p:nvSpPr>
          <p:cNvPr id="3" name="文本框 2"/>
          <p:cNvSpPr txBox="1"/>
          <p:nvPr/>
        </p:nvSpPr>
        <p:spPr>
          <a:xfrm>
            <a:off x="1259840" y="1131570"/>
            <a:ext cx="7121525" cy="4605020"/>
          </a:xfrm>
          <a:prstGeom prst="rect">
            <a:avLst/>
          </a:prstGeom>
          <a:noFill/>
        </p:spPr>
        <p:txBody>
          <a:bodyPr wrap="square" rtlCol="0">
            <a:spAutoFit/>
          </a:bodyPr>
          <a:p>
            <a:pPr algn="ctr">
              <a:lnSpc>
                <a:spcPts val="4400"/>
              </a:lnSpc>
            </a:pPr>
            <a:r>
              <a:rPr lang="zh-CN" altLang="en-US" sz="2400" b="1" dirty="0" smtClean="0">
                <a:solidFill>
                  <a:schemeClr val="accent5"/>
                </a:solidFill>
              </a:rPr>
              <a:t>1.学生宿舍严禁使用明火，禁止烧电炉、热得快，严禁私拉乱接电源。</a:t>
            </a:r>
            <a:endParaRPr lang="zh-CN" altLang="en-US" sz="2400" b="1" dirty="0" smtClean="0">
              <a:solidFill>
                <a:schemeClr val="accent5"/>
              </a:solidFill>
            </a:endParaRPr>
          </a:p>
          <a:p>
            <a:pPr algn="ctr">
              <a:lnSpc>
                <a:spcPts val="4400"/>
              </a:lnSpc>
            </a:pPr>
            <a:r>
              <a:rPr lang="en-US" altLang="zh-CN" sz="2400" b="1" dirty="0" smtClean="0">
                <a:solidFill>
                  <a:schemeClr val="accent5"/>
                </a:solidFill>
              </a:rPr>
              <a:t>2</a:t>
            </a:r>
            <a:r>
              <a:rPr lang="zh-CN" altLang="en-US" sz="2400" b="1" dirty="0" smtClean="0">
                <a:solidFill>
                  <a:schemeClr val="accent5"/>
                </a:solidFill>
                <a:sym typeface="+mn-ea"/>
              </a:rPr>
              <a:t>.</a:t>
            </a:r>
            <a:r>
              <a:rPr lang="zh-CN" altLang="en-US" sz="2400" b="1" dirty="0" smtClean="0">
                <a:solidFill>
                  <a:schemeClr val="accent5"/>
                </a:solidFill>
              </a:rPr>
              <a:t>宿舍区内的消防设施、器材，任何人不准乱动，无故损坏严加处理，照价赔偿</a:t>
            </a:r>
            <a:endParaRPr lang="zh-CN" altLang="en-US" sz="2400" b="1" dirty="0" smtClean="0">
              <a:solidFill>
                <a:schemeClr val="accent5"/>
              </a:solidFill>
            </a:endParaRPr>
          </a:p>
          <a:p>
            <a:pPr algn="l">
              <a:lnSpc>
                <a:spcPts val="4400"/>
              </a:lnSpc>
            </a:pPr>
            <a:r>
              <a:rPr lang="en-US" altLang="zh-CN" sz="2400" b="1" dirty="0" smtClean="0">
                <a:solidFill>
                  <a:schemeClr val="accent5"/>
                </a:solidFill>
              </a:rPr>
              <a:t>3</a:t>
            </a:r>
            <a:r>
              <a:rPr lang="zh-CN" altLang="en-US" sz="2400" b="1" dirty="0" smtClean="0">
                <a:solidFill>
                  <a:schemeClr val="accent5"/>
                </a:solidFill>
              </a:rPr>
              <a:t>、上课期间没有特殊原因不得在宿舍逗留。</a:t>
            </a:r>
            <a:endParaRPr lang="zh-CN" altLang="en-US" sz="2400" b="1" dirty="0" smtClean="0">
              <a:solidFill>
                <a:schemeClr val="accent5"/>
              </a:solidFill>
            </a:endParaRPr>
          </a:p>
          <a:p>
            <a:pPr algn="l">
              <a:lnSpc>
                <a:spcPts val="4400"/>
              </a:lnSpc>
            </a:pPr>
            <a:r>
              <a:rPr lang="en-US" altLang="zh-CN" sz="2400" b="1" dirty="0" smtClean="0">
                <a:solidFill>
                  <a:schemeClr val="accent5"/>
                </a:solidFill>
              </a:rPr>
              <a:t>4</a:t>
            </a:r>
            <a:r>
              <a:rPr lang="zh-CN" altLang="en-US" sz="2400" b="1" dirty="0" smtClean="0">
                <a:solidFill>
                  <a:schemeClr val="accent5"/>
                </a:solidFill>
              </a:rPr>
              <a:t>、严格遵守内务条令</a:t>
            </a:r>
            <a:endParaRPr lang="zh-CN" altLang="en-US" sz="2400" b="1" dirty="0" smtClean="0">
              <a:solidFill>
                <a:schemeClr val="accent5"/>
              </a:solidFill>
            </a:endParaRPr>
          </a:p>
          <a:p>
            <a:pPr algn="l">
              <a:lnSpc>
                <a:spcPts val="4400"/>
              </a:lnSpc>
            </a:pPr>
            <a:r>
              <a:rPr lang="en-US" altLang="zh-CN" sz="2400" b="1" dirty="0" smtClean="0">
                <a:solidFill>
                  <a:schemeClr val="accent5"/>
                </a:solidFill>
              </a:rPr>
              <a:t>5</a:t>
            </a:r>
            <a:r>
              <a:rPr lang="zh-CN" altLang="en-US" sz="2400" b="1" dirty="0" smtClean="0">
                <a:solidFill>
                  <a:schemeClr val="accent5"/>
                </a:solidFill>
              </a:rPr>
              <a:t>、内务管理</a:t>
            </a:r>
            <a:endParaRPr lang="zh-CN" altLang="en-US" sz="2400" b="1" dirty="0" smtClean="0">
              <a:solidFill>
                <a:schemeClr val="accent5"/>
              </a:solidFill>
            </a:endParaRPr>
          </a:p>
          <a:p>
            <a:pPr algn="ctr">
              <a:lnSpc>
                <a:spcPts val="4400"/>
              </a:lnSpc>
            </a:pPr>
            <a:endParaRPr lang="zh-CN" altLang="en-US" sz="2400" b="1" dirty="0" smtClean="0">
              <a:solidFill>
                <a:schemeClr val="accent5"/>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67360" y="195580"/>
            <a:ext cx="4247515" cy="655320"/>
          </a:xfrm>
          <a:prstGeom prst="rect">
            <a:avLst/>
          </a:prstGeom>
          <a:noFill/>
        </p:spPr>
        <p:txBody>
          <a:bodyPr wrap="square" rtlCol="0">
            <a:spAutoFit/>
          </a:bodyPr>
          <a:p>
            <a:pPr algn="ctr">
              <a:lnSpc>
                <a:spcPts val="4400"/>
              </a:lnSpc>
            </a:pPr>
            <a:r>
              <a:rPr lang="zh-CN" altLang="en-US" sz="4000" b="1" dirty="0" smtClean="0">
                <a:solidFill>
                  <a:schemeClr val="accent5"/>
                </a:solidFill>
                <a:sym typeface="+mn-ea"/>
              </a:rPr>
              <a:t>内务管理</a:t>
            </a:r>
            <a:endParaRPr lang="zh-CN" altLang="en-US" sz="4000" b="1" dirty="0" smtClean="0">
              <a:solidFill>
                <a:schemeClr val="accent5"/>
              </a:solidFill>
              <a:sym typeface="+mn-ea"/>
            </a:endParaRPr>
          </a:p>
        </p:txBody>
      </p:sp>
      <p:sp>
        <p:nvSpPr>
          <p:cNvPr id="3" name="文本框 2"/>
          <p:cNvSpPr txBox="1"/>
          <p:nvPr/>
        </p:nvSpPr>
        <p:spPr>
          <a:xfrm>
            <a:off x="179705" y="987425"/>
            <a:ext cx="8370570" cy="3425190"/>
          </a:xfrm>
          <a:prstGeom prst="rect">
            <a:avLst/>
          </a:prstGeom>
          <a:noFill/>
        </p:spPr>
        <p:txBody>
          <a:bodyPr wrap="square" rtlCol="0">
            <a:spAutoFit/>
          </a:bodyPr>
          <a:p>
            <a:pPr algn="l" eaLnBrk="1" latinLnBrk="0" hangingPunct="1">
              <a:lnSpc>
                <a:spcPts val="2000"/>
              </a:lnSpc>
            </a:pPr>
            <a:r>
              <a:rPr lang="zh-CN" altLang="en-US" sz="1600" b="1" dirty="0" smtClean="0">
                <a:solidFill>
                  <a:schemeClr val="accent5"/>
                </a:solidFill>
              </a:rPr>
              <a:t>书柜</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1.背向窗户左侧柜顶放置脸盆，脸盆内放置洗漱用品；</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2.背向窗户左侧柜格内放置暖瓶及茶杯；</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3.背向窗户右侧柜格内放置书籍及个人小物品。</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托台</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1.下方挂置衣物</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2.上方可以放置碗筷，排放整齐</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卫生</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1．地面不得有纸屑、瓜果皮、烟头、烟灰等垃圾</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2．书柜、托台、窗台、书桌、闲置床铺需不染灰尘</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3．垃圾抛置于楼道口垃圾桶中</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4．烟头可以放在烟灰缸内</a:t>
            </a:r>
            <a:endParaRPr lang="zh-CN" altLang="en-US" sz="1600" b="1" dirty="0" smtClean="0">
              <a:solidFill>
                <a:schemeClr val="accent5"/>
              </a:solidFill>
            </a:endParaRPr>
          </a:p>
          <a:p>
            <a:pPr algn="l" eaLnBrk="1" latinLnBrk="0" hangingPunct="1">
              <a:lnSpc>
                <a:spcPts val="2000"/>
              </a:lnSpc>
            </a:pPr>
            <a:r>
              <a:rPr lang="zh-CN" altLang="en-US" sz="1600" b="1" dirty="0" smtClean="0">
                <a:solidFill>
                  <a:schemeClr val="accent5"/>
                </a:solidFill>
              </a:rPr>
              <a:t>5.桌子上东西要归纳整齐，不得有垃圾。</a:t>
            </a:r>
            <a:endParaRPr lang="zh-CN" altLang="en-US" sz="1600" b="1" dirty="0" smtClean="0">
              <a:solidFill>
                <a:schemeClr val="accent5"/>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95605" y="123825"/>
            <a:ext cx="4595495" cy="655320"/>
          </a:xfrm>
          <a:prstGeom prst="rect">
            <a:avLst/>
          </a:prstGeom>
          <a:noFill/>
        </p:spPr>
        <p:txBody>
          <a:bodyPr wrap="square" rtlCol="0">
            <a:spAutoFit/>
          </a:bodyPr>
          <a:p>
            <a:pPr algn="ctr">
              <a:lnSpc>
                <a:spcPts val="4400"/>
              </a:lnSpc>
            </a:pPr>
            <a:r>
              <a:rPr lang="zh-CN" altLang="en-US" sz="3600" b="1" dirty="0" smtClean="0">
                <a:solidFill>
                  <a:schemeClr val="accent5"/>
                </a:solidFill>
              </a:rPr>
              <a:t>学生请假制度</a:t>
            </a:r>
            <a:endParaRPr lang="zh-CN" altLang="en-US" sz="3600" b="1" dirty="0" smtClean="0">
              <a:solidFill>
                <a:schemeClr val="accent5"/>
              </a:solidFill>
            </a:endParaRPr>
          </a:p>
        </p:txBody>
      </p:sp>
      <p:sp>
        <p:nvSpPr>
          <p:cNvPr id="3" name="文本框 2"/>
          <p:cNvSpPr txBox="1"/>
          <p:nvPr/>
        </p:nvSpPr>
        <p:spPr>
          <a:xfrm>
            <a:off x="683260" y="1131570"/>
            <a:ext cx="7160895" cy="2656205"/>
          </a:xfrm>
          <a:prstGeom prst="rect">
            <a:avLst/>
          </a:prstGeom>
          <a:noFill/>
        </p:spPr>
        <p:txBody>
          <a:bodyPr wrap="square" rtlCol="0">
            <a:spAutoFit/>
          </a:bodyPr>
          <a:p>
            <a:pPr algn="l" eaLnBrk="1" latinLnBrk="0" hangingPunct="1">
              <a:lnSpc>
                <a:spcPts val="2000"/>
              </a:lnSpc>
            </a:pPr>
            <a:r>
              <a:rPr lang="zh-CN" altLang="en-US" sz="1400" b="1" dirty="0" smtClean="0">
                <a:solidFill>
                  <a:schemeClr val="accent5"/>
                </a:solidFill>
              </a:rPr>
              <a:t>一、学生请假必须如实填写学校规定的请假条，病假需要出示医院证明，事假必须征求家长的同意。</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二、学生请假审批权限</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三、1.一天（含一天）请假条必须交至学务处管理。</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2.一到五天（含五天）由班主任签字批准到学务处备案。</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3.五天以上班主任同意签字报学务处长审核批准并由学务处备案。</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4.学生请假期间的安全和学习保障</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5.学生请假期间的安全由学生自己负责。</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6.学生请假期间耽误的学习课程不予补课、不得重听。</a:t>
            </a:r>
            <a:endParaRPr lang="zh-CN" altLang="en-US" sz="1400" b="1" dirty="0" smtClean="0">
              <a:solidFill>
                <a:schemeClr val="accent5"/>
              </a:solidFill>
            </a:endParaRPr>
          </a:p>
          <a:p>
            <a:pPr algn="l" eaLnBrk="1" latinLnBrk="0" hangingPunct="1">
              <a:lnSpc>
                <a:spcPts val="2000"/>
              </a:lnSpc>
            </a:pPr>
            <a:r>
              <a:rPr lang="zh-CN" altLang="en-US" sz="1400" b="1" dirty="0" smtClean="0">
                <a:solidFill>
                  <a:schemeClr val="accent5"/>
                </a:solidFill>
              </a:rPr>
              <a:t>7.凡在请假中弄虚作假骗取请假资格者给予全班通报大会点名处理。</a:t>
            </a:r>
            <a:endParaRPr lang="zh-CN" altLang="en-US" sz="1400" b="1" dirty="0" smtClean="0">
              <a:solidFill>
                <a:schemeClr val="accent5"/>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99795" y="195580"/>
            <a:ext cx="5521325" cy="655320"/>
          </a:xfrm>
          <a:prstGeom prst="rect">
            <a:avLst/>
          </a:prstGeom>
          <a:noFill/>
        </p:spPr>
        <p:txBody>
          <a:bodyPr wrap="square" rtlCol="0">
            <a:spAutoFit/>
            <a:scene3d>
              <a:camera prst="orthographicFront"/>
              <a:lightRig rig="threePt" dir="t"/>
            </a:scene3d>
          </a:bodyPr>
          <a:p>
            <a:pPr algn="l">
              <a:lnSpc>
                <a:spcPts val="4400"/>
              </a:lnSpc>
            </a:pPr>
            <a:r>
              <a:rPr lang="zh-CN" altLang="en-US" sz="3600" b="1" dirty="0" smtClean="0">
                <a:ln/>
                <a:solidFill>
                  <a:schemeClr val="accent1"/>
                </a:solidFill>
                <a:effectLst>
                  <a:outerShdw blurRad="38100" dist="25400" dir="5400000" algn="ctr" rotWithShape="0">
                    <a:srgbClr val="6E747A">
                      <a:alpha val="43000"/>
                    </a:srgbClr>
                  </a:outerShdw>
                </a:effectLst>
                <a:sym typeface="+mn-ea"/>
              </a:rPr>
              <a:t>四、学生日常安全制度</a:t>
            </a:r>
            <a:endParaRPr lang="zh-CN" altLang="en-US" sz="3600" b="1" dirty="0" smtClean="0">
              <a:ln/>
              <a:solidFill>
                <a:schemeClr val="accent1"/>
              </a:solidFill>
              <a:effectLst>
                <a:outerShdw blurRad="38100" dist="25400" dir="5400000" algn="ctr" rotWithShape="0">
                  <a:srgbClr val="6E747A">
                    <a:alpha val="43000"/>
                  </a:srgbClr>
                </a:outerShdw>
              </a:effectLst>
              <a:sym typeface="+mn-ea"/>
            </a:endParaRPr>
          </a:p>
        </p:txBody>
      </p:sp>
      <p:sp>
        <p:nvSpPr>
          <p:cNvPr id="3" name="文本框 2"/>
          <p:cNvSpPr txBox="1"/>
          <p:nvPr/>
        </p:nvSpPr>
        <p:spPr>
          <a:xfrm>
            <a:off x="827405" y="850900"/>
            <a:ext cx="7874635" cy="4605020"/>
          </a:xfrm>
          <a:prstGeom prst="rect">
            <a:avLst/>
          </a:prstGeom>
          <a:noFill/>
        </p:spPr>
        <p:txBody>
          <a:bodyPr wrap="square" rtlCol="0">
            <a:spAutoFit/>
          </a:bodyPr>
          <a:p>
            <a:pPr algn="l">
              <a:lnSpc>
                <a:spcPts val="4400"/>
              </a:lnSpc>
            </a:pPr>
            <a:r>
              <a:rPr lang="zh-CN" altLang="en-US" sz="1800" b="1" dirty="0" smtClean="0">
                <a:solidFill>
                  <a:schemeClr val="accent5"/>
                </a:solidFill>
              </a:rPr>
              <a:t>1. 严禁攀爬学校任何一处的围墙，门窗、围栏、树木、球架，不准上房顶.</a:t>
            </a:r>
            <a:endParaRPr lang="zh-CN" altLang="en-US" sz="1800" b="1" dirty="0" smtClean="0">
              <a:solidFill>
                <a:schemeClr val="accent5"/>
              </a:solidFill>
            </a:endParaRPr>
          </a:p>
          <a:p>
            <a:pPr algn="l">
              <a:lnSpc>
                <a:spcPts val="4400"/>
              </a:lnSpc>
            </a:pPr>
            <a:r>
              <a:rPr lang="zh-CN" altLang="en-US" sz="1800" b="1" dirty="0" smtClean="0">
                <a:solidFill>
                  <a:schemeClr val="accent5"/>
                </a:solidFill>
              </a:rPr>
              <a:t>2.不准携带易燃、易爆、有毒物品及凶器进校，</a:t>
            </a:r>
            <a:endParaRPr lang="zh-CN" altLang="en-US" sz="1800" b="1" dirty="0" smtClean="0">
              <a:solidFill>
                <a:schemeClr val="accent5"/>
              </a:solidFill>
            </a:endParaRPr>
          </a:p>
          <a:p>
            <a:pPr algn="l">
              <a:lnSpc>
                <a:spcPts val="4400"/>
              </a:lnSpc>
            </a:pPr>
            <a:r>
              <a:rPr lang="zh-CN" altLang="en-US" sz="1800" b="1" dirty="0" smtClean="0">
                <a:solidFill>
                  <a:schemeClr val="accent5"/>
                </a:solidFill>
              </a:rPr>
              <a:t>3.不得打开配电箱，触摸电器开关。消防器材未经许可，不得随意搬动，</a:t>
            </a:r>
            <a:endParaRPr lang="zh-CN" altLang="en-US" sz="1800" b="1" dirty="0" smtClean="0">
              <a:solidFill>
                <a:schemeClr val="accent5"/>
              </a:solidFill>
            </a:endParaRPr>
          </a:p>
          <a:p>
            <a:pPr algn="l">
              <a:lnSpc>
                <a:spcPts val="4400"/>
              </a:lnSpc>
            </a:pPr>
            <a:r>
              <a:rPr lang="zh-CN" altLang="en-US" sz="1800" b="1" dirty="0" smtClean="0">
                <a:solidFill>
                  <a:schemeClr val="accent5"/>
                </a:solidFill>
              </a:rPr>
              <a:t>4.做文明学生，不要有任何故意伤害他人、窃取他人财物的行为，不允许在任何场所参与打架斗殴，</a:t>
            </a:r>
            <a:endParaRPr lang="zh-CN" altLang="en-US" sz="1800" b="1" dirty="0" smtClean="0">
              <a:solidFill>
                <a:schemeClr val="accent5"/>
              </a:solidFill>
            </a:endParaRPr>
          </a:p>
          <a:p>
            <a:pPr algn="l">
              <a:lnSpc>
                <a:spcPts val="4400"/>
              </a:lnSpc>
            </a:pPr>
            <a:r>
              <a:rPr lang="zh-CN" altLang="en-US" sz="1800" b="1" dirty="0" smtClean="0">
                <a:solidFill>
                  <a:schemeClr val="accent5"/>
                </a:solidFill>
              </a:rPr>
              <a:t>5.课外活动和体育锻炼，要按有关安全规则进行</a:t>
            </a:r>
            <a:endParaRPr lang="zh-CN" altLang="en-US" sz="1800" b="1" dirty="0" smtClean="0">
              <a:solidFill>
                <a:schemeClr val="accent5"/>
              </a:solidFill>
            </a:endParaRPr>
          </a:p>
          <a:p>
            <a:pPr algn="l">
              <a:lnSpc>
                <a:spcPts val="4400"/>
              </a:lnSpc>
            </a:pPr>
            <a:r>
              <a:rPr lang="zh-CN" altLang="en-US" sz="1800" b="1" dirty="0" smtClean="0">
                <a:solidFill>
                  <a:schemeClr val="accent5"/>
                </a:solidFill>
              </a:rPr>
              <a:t>6.参加学校组织的校外集体活动，要严格遵守活动纪律，不得擅自离队个别行动，</a:t>
            </a:r>
            <a:endParaRPr lang="zh-CN" altLang="en-US" sz="1800" b="1" dirty="0" smtClean="0">
              <a:solidFill>
                <a:schemeClr val="accent5"/>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99795" y="123190"/>
            <a:ext cx="6043930" cy="655320"/>
          </a:xfrm>
          <a:prstGeom prst="rect">
            <a:avLst/>
          </a:prstGeom>
          <a:noFill/>
        </p:spPr>
        <p:txBody>
          <a:bodyPr wrap="square" rtlCol="0">
            <a:spAutoFit/>
          </a:bodyPr>
          <a:p>
            <a:pPr algn="l">
              <a:lnSpc>
                <a:spcPts val="4400"/>
              </a:lnSpc>
            </a:pPr>
            <a:r>
              <a:rPr lang="zh-CN" altLang="en-US" sz="2800" b="1" dirty="0" smtClean="0">
                <a:ln/>
                <a:solidFill>
                  <a:schemeClr val="accent1"/>
                </a:solidFill>
                <a:effectLst>
                  <a:outerShdw blurRad="38100" dist="25400" dir="5400000" algn="ctr" rotWithShape="0">
                    <a:srgbClr val="6E747A">
                      <a:alpha val="43000"/>
                    </a:srgbClr>
                  </a:outerShdw>
                </a:effectLst>
                <a:sym typeface="+mn-ea"/>
              </a:rPr>
              <a:t>五、学生个人物资安全管理制度</a:t>
            </a:r>
            <a:endParaRPr lang="zh-CN" altLang="en-US" sz="2800" b="1" dirty="0" smtClean="0">
              <a:ln/>
              <a:solidFill>
                <a:schemeClr val="accent1"/>
              </a:solidFill>
              <a:effectLst>
                <a:outerShdw blurRad="38100" dist="25400" dir="5400000" algn="ctr" rotWithShape="0">
                  <a:srgbClr val="6E747A">
                    <a:alpha val="43000"/>
                  </a:srgbClr>
                </a:outerShdw>
              </a:effectLst>
              <a:sym typeface="+mn-ea"/>
            </a:endParaRPr>
          </a:p>
        </p:txBody>
      </p:sp>
      <p:sp>
        <p:nvSpPr>
          <p:cNvPr id="3" name="文本框 2"/>
          <p:cNvSpPr txBox="1"/>
          <p:nvPr/>
        </p:nvSpPr>
        <p:spPr>
          <a:xfrm>
            <a:off x="827405" y="987425"/>
            <a:ext cx="7489190" cy="2912745"/>
          </a:xfrm>
          <a:prstGeom prst="rect">
            <a:avLst/>
          </a:prstGeom>
          <a:noFill/>
        </p:spPr>
        <p:txBody>
          <a:bodyPr wrap="square" rtlCol="0">
            <a:spAutoFit/>
          </a:bodyPr>
          <a:p>
            <a:pPr algn="l">
              <a:lnSpc>
                <a:spcPts val="4400"/>
              </a:lnSpc>
            </a:pPr>
            <a:r>
              <a:rPr lang="zh-CN" altLang="en-US" sz="2000" b="1" dirty="0" smtClean="0">
                <a:solidFill>
                  <a:schemeClr val="accent5"/>
                </a:solidFill>
              </a:rPr>
              <a:t>1．学生用的衣、鞋、被等重要生活用品，晾晒时，个人注意看管，干后及时收回宿舍，严禁放在室外过夜。</a:t>
            </a:r>
            <a:endParaRPr lang="zh-CN" altLang="en-US" sz="2000" b="1" dirty="0" smtClean="0">
              <a:solidFill>
                <a:schemeClr val="accent5"/>
              </a:solidFill>
            </a:endParaRPr>
          </a:p>
          <a:p>
            <a:pPr algn="l">
              <a:lnSpc>
                <a:spcPts val="4400"/>
              </a:lnSpc>
            </a:pPr>
            <a:r>
              <a:rPr lang="zh-CN" altLang="en-US" sz="2000" b="1" dirty="0" smtClean="0">
                <a:solidFill>
                  <a:schemeClr val="accent5"/>
                </a:solidFill>
              </a:rPr>
              <a:t>2．宿舍里有存放物资的橱、箱、包，一律加锁存放到个人位置上。</a:t>
            </a:r>
            <a:endParaRPr lang="zh-CN" altLang="en-US" sz="2000" b="1" dirty="0" smtClean="0">
              <a:solidFill>
                <a:schemeClr val="accent5"/>
              </a:solidFill>
            </a:endParaRPr>
          </a:p>
          <a:p>
            <a:pPr algn="l">
              <a:lnSpc>
                <a:spcPts val="4400"/>
              </a:lnSpc>
            </a:pPr>
            <a:r>
              <a:rPr lang="zh-CN" altLang="en-US" sz="2000" b="1" dirty="0" smtClean="0">
                <a:solidFill>
                  <a:schemeClr val="accent5"/>
                </a:solidFill>
              </a:rPr>
              <a:t>3．任何人不准随便翻动 他人物资，翻动或偷盗他人财物，严重者交司法机关处理。</a:t>
            </a:r>
            <a:endParaRPr lang="zh-CN" altLang="en-US" sz="2000" b="1" dirty="0" smtClean="0">
              <a:solidFill>
                <a:schemeClr val="accent5"/>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39750" y="123825"/>
            <a:ext cx="3334385" cy="655320"/>
          </a:xfrm>
          <a:prstGeom prst="rect">
            <a:avLst/>
          </a:prstGeom>
          <a:noFill/>
        </p:spPr>
        <p:txBody>
          <a:bodyPr wrap="square" rtlCol="0">
            <a:spAutoFit/>
          </a:bodyPr>
          <a:p>
            <a:pPr algn="ctr">
              <a:lnSpc>
                <a:spcPts val="4400"/>
              </a:lnSpc>
            </a:pPr>
            <a:r>
              <a:rPr lang="zh-CN" altLang="en-US" sz="4000" b="1" dirty="0" smtClean="0">
                <a:ln/>
                <a:solidFill>
                  <a:schemeClr val="accent1"/>
                </a:solidFill>
                <a:effectLst>
                  <a:outerShdw blurRad="38100" dist="25400" dir="5400000" algn="ctr" rotWithShape="0">
                    <a:srgbClr val="6E747A">
                      <a:alpha val="43000"/>
                    </a:srgbClr>
                  </a:outerShdw>
                </a:effectLst>
              </a:rPr>
              <a:t>校园管理</a:t>
            </a:r>
            <a:endParaRPr lang="zh-CN" altLang="en-US" sz="4000" b="1" dirty="0" smtClean="0">
              <a:ln/>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432435" y="915670"/>
            <a:ext cx="8716645" cy="5169535"/>
          </a:xfrm>
          <a:prstGeom prst="rect">
            <a:avLst/>
          </a:prstGeom>
          <a:noFill/>
        </p:spPr>
        <p:txBody>
          <a:bodyPr wrap="square" rtlCol="0">
            <a:spAutoFit/>
          </a:bodyPr>
          <a:p>
            <a:pPr algn="l">
              <a:lnSpc>
                <a:spcPts val="4400"/>
              </a:lnSpc>
            </a:pPr>
            <a:r>
              <a:rPr lang="en-US" altLang="zh-CN" sz="2000" b="1" dirty="0" smtClean="0">
                <a:solidFill>
                  <a:schemeClr val="accent5"/>
                </a:solidFill>
              </a:rPr>
              <a:t>        </a:t>
            </a:r>
            <a:r>
              <a:rPr lang="zh-CN" altLang="en-US" sz="2000" b="1" dirty="0" smtClean="0">
                <a:solidFill>
                  <a:schemeClr val="accent5"/>
                </a:solidFill>
              </a:rPr>
              <a:t>校园是全体教职员工和学生工作、学生、生活的地方，为保证校园干净整洁正规有序，特制定制度如下：</a:t>
            </a:r>
            <a:endParaRPr lang="zh-CN" altLang="en-US" sz="2000" b="1" dirty="0" smtClean="0">
              <a:solidFill>
                <a:schemeClr val="accent5"/>
              </a:solidFill>
            </a:endParaRPr>
          </a:p>
          <a:p>
            <a:pPr algn="l">
              <a:lnSpc>
                <a:spcPts val="4400"/>
              </a:lnSpc>
            </a:pPr>
            <a:r>
              <a:rPr lang="zh-CN" altLang="en-US" sz="2000" b="1" dirty="0" smtClean="0">
                <a:solidFill>
                  <a:schemeClr val="accent5"/>
                </a:solidFill>
              </a:rPr>
              <a:t>一、各学校安排校园纠查队，定期对校园进行检查。</a:t>
            </a:r>
            <a:endParaRPr lang="zh-CN" altLang="en-US" sz="2000" b="1" dirty="0" smtClean="0">
              <a:solidFill>
                <a:schemeClr val="accent5"/>
              </a:solidFill>
            </a:endParaRPr>
          </a:p>
          <a:p>
            <a:pPr algn="l">
              <a:lnSpc>
                <a:spcPts val="4400"/>
              </a:lnSpc>
            </a:pPr>
            <a:r>
              <a:rPr lang="zh-CN" altLang="en-US" sz="2000" b="1" dirty="0" smtClean="0">
                <a:solidFill>
                  <a:schemeClr val="accent5"/>
                </a:solidFill>
              </a:rPr>
              <a:t>二、学生着装需端庄、整齐、大方，佩戴校卡，注重个人仪表，保持个人清洁，不得留非主流发型，女生严禁浓妆艳抹。见到教师主动问好，使用普通话，礼貌用语，禁止使用粗言秽语。</a:t>
            </a:r>
            <a:endParaRPr lang="zh-CN" altLang="en-US" sz="2000" b="1" dirty="0" smtClean="0">
              <a:solidFill>
                <a:schemeClr val="accent5"/>
              </a:solidFill>
            </a:endParaRPr>
          </a:p>
          <a:p>
            <a:pPr algn="l">
              <a:lnSpc>
                <a:spcPts val="4400"/>
              </a:lnSpc>
            </a:pPr>
            <a:r>
              <a:rPr lang="zh-CN" altLang="en-US" sz="2000" b="1" dirty="0" smtClean="0">
                <a:solidFill>
                  <a:schemeClr val="accent5"/>
                </a:solidFill>
              </a:rPr>
              <a:t>三、举止自然大方，雅致、文明、不卑不亢。</a:t>
            </a:r>
            <a:endParaRPr lang="zh-CN" altLang="en-US" sz="2000" b="1" dirty="0" smtClean="0">
              <a:solidFill>
                <a:schemeClr val="accent5"/>
              </a:solidFill>
            </a:endParaRPr>
          </a:p>
          <a:p>
            <a:pPr algn="l">
              <a:lnSpc>
                <a:spcPts val="4400"/>
              </a:lnSpc>
            </a:pPr>
            <a:endParaRPr lang="zh-CN" altLang="en-US" sz="2000" b="1" dirty="0" smtClean="0">
              <a:solidFill>
                <a:schemeClr val="tx1"/>
              </a:solidFill>
            </a:endParaRPr>
          </a:p>
          <a:p>
            <a:pPr algn="l">
              <a:lnSpc>
                <a:spcPts val="4400"/>
              </a:lnSpc>
            </a:pPr>
            <a:endParaRPr lang="zh-CN" altLang="en-US" sz="2000" b="1" dirty="0"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15695" y="843280"/>
            <a:ext cx="6477000" cy="1219835"/>
          </a:xfrm>
          <a:prstGeom prst="rect">
            <a:avLst/>
          </a:prstGeom>
          <a:noFill/>
        </p:spPr>
        <p:txBody>
          <a:bodyPr wrap="square" rtlCol="0">
            <a:spAutoFit/>
            <a:scene3d>
              <a:camera prst="orthographicFront"/>
              <a:lightRig rig="threePt" dir="t"/>
            </a:scene3d>
          </a:bodyPr>
          <a:p>
            <a:pPr algn="ctr">
              <a:lnSpc>
                <a:spcPts val="4400"/>
              </a:lnSpc>
            </a:pPr>
            <a:r>
              <a:rPr lang="zh-CN" altLang="en-US" sz="3600" b="1" dirty="0" smtClean="0">
                <a:ln w="22225">
                  <a:solidFill>
                    <a:schemeClr val="accent2"/>
                  </a:solidFill>
                  <a:prstDash val="solid"/>
                </a:ln>
                <a:solidFill>
                  <a:schemeClr val="accent2">
                    <a:lumMod val="40000"/>
                    <a:lumOff val="60000"/>
                  </a:schemeClr>
                </a:solidFill>
                <a:effectLst/>
              </a:rPr>
              <a:t>常规管理</a:t>
            </a:r>
            <a:endParaRPr lang="zh-CN" altLang="en-US" sz="3600" b="1" dirty="0" smtClean="0">
              <a:ln w="22225">
                <a:solidFill>
                  <a:schemeClr val="accent2"/>
                </a:solidFill>
                <a:prstDash val="solid"/>
              </a:ln>
              <a:solidFill>
                <a:schemeClr val="accent2">
                  <a:lumMod val="40000"/>
                  <a:lumOff val="60000"/>
                </a:schemeClr>
              </a:solidFill>
              <a:effectLst/>
            </a:endParaRPr>
          </a:p>
          <a:p>
            <a:pPr algn="ctr">
              <a:lnSpc>
                <a:spcPts val="4400"/>
              </a:lnSpc>
            </a:pPr>
            <a:endParaRPr lang="zh-CN" altLang="en-US" sz="3600" b="1" dirty="0" smtClean="0">
              <a:ln w="22225">
                <a:solidFill>
                  <a:schemeClr val="accent2"/>
                </a:solidFill>
                <a:prstDash val="solid"/>
              </a:ln>
              <a:solidFill>
                <a:schemeClr val="accent2">
                  <a:lumMod val="40000"/>
                  <a:lumOff val="60000"/>
                </a:schemeClr>
              </a:solidFill>
              <a:effectLst/>
            </a:endParaRPr>
          </a:p>
        </p:txBody>
      </p:sp>
      <p:sp>
        <p:nvSpPr>
          <p:cNvPr id="4" name="文本框 3"/>
          <p:cNvSpPr txBox="1"/>
          <p:nvPr/>
        </p:nvSpPr>
        <p:spPr>
          <a:xfrm>
            <a:off x="1187450" y="1923415"/>
            <a:ext cx="2830830" cy="1219835"/>
          </a:xfrm>
          <a:prstGeom prst="rect">
            <a:avLst/>
          </a:prstGeom>
          <a:noFill/>
        </p:spPr>
        <p:txBody>
          <a:bodyPr wrap="square" rtlCol="0">
            <a:spAutoFit/>
          </a:bodyPr>
          <a:p>
            <a:pPr algn="ctr">
              <a:lnSpc>
                <a:spcPts val="4400"/>
              </a:lnSpc>
            </a:pPr>
            <a:r>
              <a:rPr lang="zh-CN" altLang="en-US" sz="4000" b="1" dirty="0" smtClean="0">
                <a:ln w="22225">
                  <a:solidFill>
                    <a:schemeClr val="accent2"/>
                  </a:solidFill>
                  <a:prstDash val="solid"/>
                </a:ln>
                <a:solidFill>
                  <a:schemeClr val="accent2">
                    <a:lumMod val="40000"/>
                    <a:lumOff val="60000"/>
                  </a:schemeClr>
                </a:solidFill>
                <a:effectLst/>
              </a:rPr>
              <a:t>班主任团队管理</a:t>
            </a:r>
            <a:endParaRPr lang="zh-CN" altLang="en-US" sz="4000" b="1" dirty="0" smtClean="0">
              <a:ln w="22225">
                <a:solidFill>
                  <a:schemeClr val="accent2"/>
                </a:solidFill>
                <a:prstDash val="solid"/>
              </a:ln>
              <a:solidFill>
                <a:schemeClr val="accent2">
                  <a:lumMod val="40000"/>
                  <a:lumOff val="60000"/>
                </a:schemeClr>
              </a:solidFill>
              <a:effectLst/>
            </a:endParaRPr>
          </a:p>
        </p:txBody>
      </p:sp>
      <p:sp>
        <p:nvSpPr>
          <p:cNvPr id="6" name="文本框 5"/>
          <p:cNvSpPr txBox="1"/>
          <p:nvPr/>
        </p:nvSpPr>
        <p:spPr>
          <a:xfrm>
            <a:off x="5076190" y="1923415"/>
            <a:ext cx="2866390" cy="655320"/>
          </a:xfrm>
          <a:prstGeom prst="rect">
            <a:avLst/>
          </a:prstGeom>
          <a:noFill/>
        </p:spPr>
        <p:txBody>
          <a:bodyPr wrap="square" rtlCol="0">
            <a:spAutoFit/>
            <a:scene3d>
              <a:camera prst="orthographicFront"/>
              <a:lightRig rig="threePt" dir="t"/>
            </a:scene3d>
          </a:bodyPr>
          <a:p>
            <a:pPr algn="ctr">
              <a:lnSpc>
                <a:spcPts val="4400"/>
              </a:lnSpc>
            </a:pPr>
            <a:r>
              <a:rPr lang="zh-CN" altLang="en-US" sz="4000" b="1" dirty="0" smtClean="0">
                <a:ln w="22225">
                  <a:solidFill>
                    <a:schemeClr val="accent2"/>
                  </a:solidFill>
                  <a:prstDash val="solid"/>
                </a:ln>
                <a:solidFill>
                  <a:schemeClr val="accent2">
                    <a:lumMod val="40000"/>
                    <a:lumOff val="60000"/>
                  </a:schemeClr>
                </a:solidFill>
                <a:effectLst/>
              </a:rPr>
              <a:t>学生管理</a:t>
            </a:r>
            <a:endParaRPr lang="zh-CN" altLang="en-US" sz="4000" b="1" dirty="0" smtClean="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115695" y="843280"/>
            <a:ext cx="7523480" cy="3476625"/>
          </a:xfrm>
          <a:prstGeom prst="rect">
            <a:avLst/>
          </a:prstGeom>
          <a:noFill/>
        </p:spPr>
        <p:txBody>
          <a:bodyPr wrap="square" rtlCol="0">
            <a:spAutoFit/>
          </a:bodyPr>
          <a:p>
            <a:pPr algn="l">
              <a:lnSpc>
                <a:spcPts val="4400"/>
              </a:lnSpc>
            </a:pPr>
            <a:r>
              <a:rPr lang="zh-CN" altLang="en-US" sz="1800" b="1" dirty="0" smtClean="0">
                <a:solidFill>
                  <a:schemeClr val="accent5"/>
                </a:solidFill>
                <a:sym typeface="+mn-ea"/>
              </a:rPr>
              <a:t>四、禁止在公共场所吃东西，吸烟，随地吐痰。禁止从宿舍向外丢垃圾.</a:t>
            </a:r>
            <a:endParaRPr lang="zh-CN" altLang="en-US" sz="1800" b="1" dirty="0" smtClean="0">
              <a:solidFill>
                <a:schemeClr val="accent5"/>
              </a:solidFill>
            </a:endParaRPr>
          </a:p>
          <a:p>
            <a:pPr algn="l">
              <a:lnSpc>
                <a:spcPts val="4400"/>
              </a:lnSpc>
            </a:pPr>
            <a:r>
              <a:rPr lang="zh-CN" altLang="en-US" sz="1800" b="1" dirty="0" smtClean="0">
                <a:solidFill>
                  <a:schemeClr val="accent5"/>
                </a:solidFill>
                <a:sym typeface="+mn-ea"/>
              </a:rPr>
              <a:t>五、养成良好的讲卫生习惯，自觉维护学校环境，不做有损学校形象的事情。</a:t>
            </a:r>
            <a:endParaRPr lang="zh-CN" altLang="en-US" sz="1800" b="1" dirty="0" smtClean="0">
              <a:solidFill>
                <a:schemeClr val="accent5"/>
              </a:solidFill>
              <a:sym typeface="+mn-ea"/>
            </a:endParaRPr>
          </a:p>
          <a:p>
            <a:pPr algn="l">
              <a:lnSpc>
                <a:spcPts val="4400"/>
              </a:lnSpc>
            </a:pPr>
            <a:r>
              <a:rPr lang="zh-CN" altLang="en-US" sz="1800" b="1" dirty="0" smtClean="0">
                <a:solidFill>
                  <a:schemeClr val="accent5"/>
                </a:solidFill>
                <a:sym typeface="+mn-ea"/>
              </a:rPr>
              <a:t>六、严禁学员打架斗殴，违反者学校视情节轻重对其做出警告、休学、开除学籍处理；如违反国家相关法律法规将依法交由司法机关处置。</a:t>
            </a:r>
            <a:endParaRPr lang="zh-CN" altLang="en-US" sz="1800" b="1" dirty="0" smtClean="0">
              <a:solidFill>
                <a:schemeClr val="accent5"/>
              </a:solidFill>
              <a:sym typeface="+mn-ea"/>
            </a:endParaRPr>
          </a:p>
          <a:p>
            <a:pPr algn="l">
              <a:lnSpc>
                <a:spcPts val="4400"/>
              </a:lnSpc>
            </a:pPr>
            <a:r>
              <a:rPr lang="zh-CN" altLang="en-US" sz="1800" b="1" dirty="0" smtClean="0">
                <a:solidFill>
                  <a:schemeClr val="accent5"/>
                </a:solidFill>
                <a:sym typeface="+mn-ea"/>
              </a:rPr>
              <a:t>七、对于夜不归宿或晚归宿者，视情节严重给予警告或至留校观察</a:t>
            </a:r>
            <a:endParaRPr lang="zh-CN" altLang="en-US" sz="1800" b="1" dirty="0" smtClean="0">
              <a:solidFill>
                <a:schemeClr val="accent5"/>
              </a:solidFill>
              <a:sym typeface="+mn-ea"/>
            </a:endParaRPr>
          </a:p>
        </p:txBody>
      </p:sp>
      <p:sp>
        <p:nvSpPr>
          <p:cNvPr id="3" name="文本框 2"/>
          <p:cNvSpPr txBox="1"/>
          <p:nvPr/>
        </p:nvSpPr>
        <p:spPr>
          <a:xfrm>
            <a:off x="395605" y="179070"/>
            <a:ext cx="4062730" cy="655320"/>
          </a:xfrm>
          <a:prstGeom prst="rect">
            <a:avLst/>
          </a:prstGeom>
          <a:noFill/>
        </p:spPr>
        <p:txBody>
          <a:bodyPr wrap="square" rtlCol="0">
            <a:spAutoFit/>
          </a:bodyPr>
          <a:p>
            <a:pPr algn="ctr">
              <a:lnSpc>
                <a:spcPts val="4400"/>
              </a:lnSpc>
            </a:pPr>
            <a:r>
              <a:rPr lang="zh-CN" altLang="en-US" sz="4400" b="1" dirty="0" smtClean="0">
                <a:solidFill>
                  <a:schemeClr val="accent1"/>
                </a:solidFill>
                <a:effectLst>
                  <a:outerShdw blurRad="38100" dist="25400" dir="5400000" algn="ctr" rotWithShape="0">
                    <a:srgbClr val="6E747A">
                      <a:alpha val="43000"/>
                    </a:srgbClr>
                  </a:outerShdw>
                </a:effectLst>
                <a:sym typeface="+mn-ea"/>
              </a:rPr>
              <a:t>校园管理</a:t>
            </a:r>
            <a:endParaRPr lang="zh-CN" altLang="en-US" sz="4400" b="1" dirty="0" smtClean="0">
              <a:solidFill>
                <a:schemeClr val="accent1"/>
              </a:solidFill>
              <a:effectLst>
                <a:outerShdw blurRad="38100" dist="25400" dir="5400000" algn="ctr" rotWithShape="0">
                  <a:srgbClr val="6E747A">
                    <a:alpha val="43000"/>
                  </a:srgbClr>
                </a:outerShdw>
              </a:effectLst>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7315" y="123190"/>
            <a:ext cx="4210685" cy="655320"/>
          </a:xfrm>
          <a:prstGeom prst="rect">
            <a:avLst/>
          </a:prstGeom>
          <a:noFill/>
        </p:spPr>
        <p:txBody>
          <a:bodyPr wrap="square" rtlCol="0">
            <a:spAutoFit/>
          </a:bodyPr>
          <a:p>
            <a:pPr algn="ctr">
              <a:lnSpc>
                <a:spcPts val="4400"/>
              </a:lnSpc>
            </a:pPr>
            <a:r>
              <a:rPr lang="zh-CN" altLang="en-US" sz="4000" b="1" dirty="0" smtClean="0">
                <a:solidFill>
                  <a:schemeClr val="accent1"/>
                </a:solidFill>
                <a:effectLst>
                  <a:outerShdw blurRad="38100" dist="25400" dir="5400000" algn="ctr" rotWithShape="0">
                    <a:srgbClr val="6E747A">
                      <a:alpha val="43000"/>
                    </a:srgbClr>
                  </a:outerShdw>
                </a:effectLst>
                <a:sym typeface="+mn-ea"/>
              </a:rPr>
              <a:t>校园管理</a:t>
            </a:r>
            <a:endParaRPr lang="zh-CN" altLang="en-US" sz="4000" b="1" dirty="0" smtClean="0">
              <a:solidFill>
                <a:schemeClr val="accent1"/>
              </a:solidFill>
              <a:effectLst>
                <a:outerShdw blurRad="38100" dist="25400" dir="5400000" algn="ctr" rotWithShape="0">
                  <a:srgbClr val="6E747A">
                    <a:alpha val="43000"/>
                  </a:srgbClr>
                </a:outerShdw>
              </a:effectLst>
              <a:sym typeface="+mn-ea"/>
            </a:endParaRPr>
          </a:p>
        </p:txBody>
      </p:sp>
      <p:sp>
        <p:nvSpPr>
          <p:cNvPr id="3" name="文本框 2"/>
          <p:cNvSpPr txBox="1"/>
          <p:nvPr/>
        </p:nvSpPr>
        <p:spPr>
          <a:xfrm>
            <a:off x="949960" y="1037590"/>
            <a:ext cx="7294245" cy="2912745"/>
          </a:xfrm>
          <a:prstGeom prst="rect">
            <a:avLst/>
          </a:prstGeom>
          <a:noFill/>
        </p:spPr>
        <p:txBody>
          <a:bodyPr wrap="square" rtlCol="0">
            <a:spAutoFit/>
          </a:bodyPr>
          <a:p>
            <a:pPr algn="l">
              <a:lnSpc>
                <a:spcPts val="4400"/>
              </a:lnSpc>
            </a:pPr>
            <a:r>
              <a:rPr lang="zh-CN" altLang="en-US" sz="2800" b="1" dirty="0" smtClean="0">
                <a:solidFill>
                  <a:schemeClr val="accent5"/>
                </a:solidFill>
              </a:rPr>
              <a:t>八、在校内留宿女生给予开除学籍处分</a:t>
            </a:r>
            <a:endParaRPr lang="zh-CN" altLang="en-US" sz="2800" b="1" dirty="0" smtClean="0">
              <a:solidFill>
                <a:schemeClr val="accent5"/>
              </a:solidFill>
            </a:endParaRPr>
          </a:p>
          <a:p>
            <a:pPr algn="l">
              <a:lnSpc>
                <a:spcPts val="4400"/>
              </a:lnSpc>
            </a:pPr>
            <a:r>
              <a:rPr lang="zh-CN" altLang="en-US" sz="2800" b="1" dirty="0" smtClean="0">
                <a:solidFill>
                  <a:schemeClr val="accent5"/>
                </a:solidFill>
              </a:rPr>
              <a:t>九、对于赌博行为给予记过处分，连续三次赌博者给予勒令退学处分或开除</a:t>
            </a:r>
            <a:endParaRPr lang="zh-CN" altLang="en-US" sz="2800" b="1" dirty="0" smtClean="0">
              <a:solidFill>
                <a:schemeClr val="accent5"/>
              </a:solidFill>
            </a:endParaRPr>
          </a:p>
          <a:p>
            <a:pPr algn="l">
              <a:lnSpc>
                <a:spcPts val="4400"/>
              </a:lnSpc>
            </a:pPr>
            <a:r>
              <a:rPr lang="zh-CN" altLang="en-US" sz="2800" b="1" dirty="0" smtClean="0">
                <a:solidFill>
                  <a:schemeClr val="accent5"/>
                </a:solidFill>
              </a:rPr>
              <a:t>十、顶撞老师和谩骂老师者，视情节严重给予记过至开除学籍处分</a:t>
            </a:r>
            <a:endParaRPr lang="zh-CN" altLang="en-US" sz="2800" b="1" dirty="0" smtClean="0">
              <a:solidFill>
                <a:schemeClr val="accent5"/>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6830" y="195580"/>
            <a:ext cx="5975985" cy="655320"/>
          </a:xfrm>
          <a:prstGeom prst="rect">
            <a:avLst/>
          </a:prstGeom>
          <a:noFill/>
        </p:spPr>
        <p:txBody>
          <a:bodyPr wrap="square" rtlCol="0">
            <a:spAutoFit/>
          </a:bodyPr>
          <a:p>
            <a:pPr algn="ctr">
              <a:lnSpc>
                <a:spcPts val="4400"/>
              </a:lnSpc>
            </a:pPr>
            <a:r>
              <a:rPr lang="zh-CN" altLang="en-US" sz="4000" b="1" dirty="0" smtClean="0">
                <a:solidFill>
                  <a:schemeClr val="accent1"/>
                </a:solidFill>
              </a:rPr>
              <a:t>学生会管理制度</a:t>
            </a:r>
            <a:endParaRPr lang="zh-CN" altLang="en-US" sz="4000" b="1" dirty="0" smtClean="0">
              <a:solidFill>
                <a:schemeClr val="accent1"/>
              </a:solidFill>
            </a:endParaRPr>
          </a:p>
        </p:txBody>
      </p:sp>
      <p:sp>
        <p:nvSpPr>
          <p:cNvPr id="3" name="文本框 2"/>
          <p:cNvSpPr txBox="1"/>
          <p:nvPr/>
        </p:nvSpPr>
        <p:spPr>
          <a:xfrm>
            <a:off x="1112520" y="1091565"/>
            <a:ext cx="6627495" cy="3476625"/>
          </a:xfrm>
          <a:prstGeom prst="rect">
            <a:avLst/>
          </a:prstGeom>
          <a:noFill/>
        </p:spPr>
        <p:txBody>
          <a:bodyPr wrap="square" rtlCol="0">
            <a:spAutoFit/>
          </a:bodyPr>
          <a:p>
            <a:pPr algn="ctr">
              <a:lnSpc>
                <a:spcPts val="4400"/>
              </a:lnSpc>
            </a:pPr>
            <a:r>
              <a:rPr lang="zh-CN" altLang="en-US" sz="2000" b="1" dirty="0" smtClean="0">
                <a:solidFill>
                  <a:schemeClr val="accent1"/>
                </a:solidFill>
              </a:rPr>
              <a:t>学生会由学生会主席负责组织，学生会主席对学务处长负责。学生会下设学习部、纪检部、劳卫部、文艺部、体育部、宣传部、生活部等。学生会各部会议、活动由学生会主席统筹安排、指导。学习部在服从学生会主席领导的同时受教务处、教研室直辖领导。学生会各部负责监督学生管理制度的实施，拥有对学生的扣分权。</a:t>
            </a:r>
            <a:endParaRPr lang="zh-CN" altLang="en-US" sz="2000" b="1" dirty="0" smtClean="0">
              <a:solidFill>
                <a:schemeClr val="accen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23215" y="123825"/>
            <a:ext cx="6619240" cy="655320"/>
          </a:xfrm>
          <a:prstGeom prst="rect">
            <a:avLst/>
          </a:prstGeom>
          <a:noFill/>
        </p:spPr>
        <p:txBody>
          <a:bodyPr wrap="square" rtlCol="0">
            <a:spAutoFit/>
            <a:scene3d>
              <a:camera prst="orthographicFront"/>
              <a:lightRig rig="threePt" dir="t"/>
            </a:scene3d>
          </a:bodyPr>
          <a:p>
            <a:pPr algn="ctr">
              <a:lnSpc>
                <a:spcPts val="4400"/>
              </a:lnSpc>
            </a:pPr>
            <a:r>
              <a:rPr lang="zh-CN" altLang="en-US" sz="3600" b="1" dirty="0" smtClean="0">
                <a:ln/>
                <a:solidFill>
                  <a:schemeClr val="accent1"/>
                </a:solidFill>
                <a:effectLst>
                  <a:outerShdw blurRad="38100" dist="25400" dir="5400000" algn="ctr" rotWithShape="0">
                    <a:srgbClr val="6E747A">
                      <a:alpha val="43000"/>
                    </a:srgbClr>
                  </a:outerShdw>
                </a:effectLst>
              </a:rPr>
              <a:t>校园活动与校园文化建设</a:t>
            </a:r>
            <a:endParaRPr lang="zh-CN" altLang="en-US" sz="3600" b="1" dirty="0" smtClean="0">
              <a:ln/>
              <a:solidFill>
                <a:schemeClr val="accent1"/>
              </a:solidFill>
              <a:effectLst>
                <a:outerShdw blurRad="38100" dist="25400" dir="5400000" algn="ctr" rotWithShape="0">
                  <a:srgbClr val="6E747A">
                    <a:alpha val="43000"/>
                  </a:srgbClr>
                </a:outerShdw>
              </a:effectLst>
            </a:endParaRPr>
          </a:p>
        </p:txBody>
      </p:sp>
      <p:sp>
        <p:nvSpPr>
          <p:cNvPr id="4" name="文本框 3"/>
          <p:cNvSpPr txBox="1"/>
          <p:nvPr/>
        </p:nvSpPr>
        <p:spPr>
          <a:xfrm>
            <a:off x="859155" y="969010"/>
            <a:ext cx="7529195" cy="3476625"/>
          </a:xfrm>
          <a:prstGeom prst="rect">
            <a:avLst/>
          </a:prstGeom>
          <a:noFill/>
        </p:spPr>
        <p:txBody>
          <a:bodyPr wrap="square" rtlCol="0">
            <a:spAutoFit/>
          </a:bodyPr>
          <a:p>
            <a:pPr algn="l">
              <a:lnSpc>
                <a:spcPts val="4400"/>
              </a:lnSpc>
            </a:pPr>
            <a:r>
              <a:rPr lang="zh-CN" altLang="en-US" sz="2800" b="1" dirty="0" smtClean="0">
                <a:solidFill>
                  <a:schemeClr val="accent1"/>
                </a:solidFill>
              </a:rPr>
              <a:t>校园趣味运动会</a:t>
            </a:r>
            <a:r>
              <a:rPr lang="en-US" altLang="zh-CN" sz="2800" b="1" dirty="0" smtClean="0">
                <a:solidFill>
                  <a:schemeClr val="accent1"/>
                </a:solidFill>
              </a:rPr>
              <a:t>       </a:t>
            </a:r>
            <a:r>
              <a:rPr lang="zh-CN" altLang="en-US" sz="2800" b="1" dirty="0" smtClean="0">
                <a:solidFill>
                  <a:schemeClr val="accent1"/>
                </a:solidFill>
              </a:rPr>
              <a:t>北方杯技能大赛</a:t>
            </a:r>
            <a:endParaRPr lang="zh-CN" altLang="en-US" sz="2800" b="1" dirty="0" smtClean="0">
              <a:solidFill>
                <a:schemeClr val="accent1"/>
              </a:solidFill>
            </a:endParaRPr>
          </a:p>
          <a:p>
            <a:pPr algn="l">
              <a:lnSpc>
                <a:spcPts val="4400"/>
              </a:lnSpc>
            </a:pPr>
            <a:r>
              <a:rPr lang="zh-CN" altLang="en-US" sz="2800" b="1" dirty="0" smtClean="0">
                <a:solidFill>
                  <a:schemeClr val="accent1"/>
                </a:solidFill>
              </a:rPr>
              <a:t>北方歌王争霸赛</a:t>
            </a:r>
            <a:r>
              <a:rPr lang="en-US" altLang="zh-CN" sz="2800" b="1" dirty="0" smtClean="0">
                <a:solidFill>
                  <a:schemeClr val="accent1"/>
                </a:solidFill>
              </a:rPr>
              <a:t>       </a:t>
            </a:r>
            <a:r>
              <a:rPr lang="zh-CN" altLang="en-US" sz="2800" b="1" dirty="0" smtClean="0">
                <a:solidFill>
                  <a:schemeClr val="accent1"/>
                </a:solidFill>
              </a:rPr>
              <a:t>北方班级大合唱比赛</a:t>
            </a:r>
            <a:endParaRPr lang="zh-CN" altLang="en-US" sz="2800" b="1" dirty="0" smtClean="0">
              <a:solidFill>
                <a:schemeClr val="accent1"/>
              </a:solidFill>
            </a:endParaRPr>
          </a:p>
          <a:p>
            <a:pPr algn="l">
              <a:lnSpc>
                <a:spcPts val="4400"/>
              </a:lnSpc>
            </a:pPr>
            <a:r>
              <a:rPr lang="zh-CN" altLang="en-US" sz="2800" b="1" dirty="0" smtClean="0">
                <a:solidFill>
                  <a:schemeClr val="accent1"/>
                </a:solidFill>
              </a:rPr>
              <a:t>北方校园演唱会</a:t>
            </a:r>
            <a:r>
              <a:rPr lang="en-US" altLang="zh-CN" sz="2800" b="1" dirty="0" smtClean="0">
                <a:solidFill>
                  <a:schemeClr val="accent1"/>
                </a:solidFill>
              </a:rPr>
              <a:t>       </a:t>
            </a:r>
            <a:r>
              <a:rPr lang="zh-CN" altLang="en-US" sz="2800" b="1" dirty="0" smtClean="0">
                <a:solidFill>
                  <a:schemeClr val="accent1"/>
                </a:solidFill>
              </a:rPr>
              <a:t>王者荣耀电竞大赛</a:t>
            </a:r>
            <a:endParaRPr lang="zh-CN" altLang="en-US" sz="2800" b="1" dirty="0" smtClean="0">
              <a:solidFill>
                <a:schemeClr val="accent1"/>
              </a:solidFill>
            </a:endParaRPr>
          </a:p>
          <a:p>
            <a:pPr algn="l">
              <a:lnSpc>
                <a:spcPts val="4400"/>
              </a:lnSpc>
            </a:pPr>
            <a:r>
              <a:rPr lang="zh-CN" altLang="en-US" sz="2800" b="1" dirty="0" smtClean="0">
                <a:solidFill>
                  <a:schemeClr val="accent1"/>
                </a:solidFill>
              </a:rPr>
              <a:t>北方飘移大赛</a:t>
            </a:r>
            <a:r>
              <a:rPr lang="en-US" altLang="zh-CN" sz="2800" b="1" dirty="0" smtClean="0">
                <a:solidFill>
                  <a:schemeClr val="accent1"/>
                </a:solidFill>
              </a:rPr>
              <a:t>           </a:t>
            </a:r>
            <a:r>
              <a:rPr lang="zh-CN" altLang="en-US" sz="2800" b="1" dirty="0" smtClean="0">
                <a:solidFill>
                  <a:schemeClr val="accent1"/>
                </a:solidFill>
              </a:rPr>
              <a:t>轮胎创意大赛</a:t>
            </a:r>
            <a:endParaRPr lang="zh-CN" altLang="en-US" sz="2800" b="1" dirty="0" smtClean="0">
              <a:solidFill>
                <a:schemeClr val="accent1"/>
              </a:solidFill>
            </a:endParaRPr>
          </a:p>
          <a:p>
            <a:pPr algn="l">
              <a:lnSpc>
                <a:spcPts val="4400"/>
              </a:lnSpc>
            </a:pPr>
            <a:r>
              <a:rPr lang="zh-CN" altLang="en-US" sz="2800" b="1" dirty="0" smtClean="0">
                <a:solidFill>
                  <a:schemeClr val="accent1"/>
                </a:solidFill>
              </a:rPr>
              <a:t>电子焊接大赛</a:t>
            </a:r>
            <a:r>
              <a:rPr lang="en-US" altLang="zh-CN" sz="2800" b="1" dirty="0" smtClean="0">
                <a:solidFill>
                  <a:schemeClr val="accent1"/>
                </a:solidFill>
              </a:rPr>
              <a:t>           </a:t>
            </a:r>
            <a:r>
              <a:rPr lang="zh-CN" altLang="en-US" sz="2800" b="1" dirty="0" smtClean="0">
                <a:solidFill>
                  <a:schemeClr val="accent1"/>
                </a:solidFill>
                <a:sym typeface="+mn-ea"/>
              </a:rPr>
              <a:t>最美宿舍最美教室评比</a:t>
            </a:r>
            <a:endParaRPr lang="zh-CN" altLang="en-US" sz="2800" b="1" dirty="0" smtClean="0">
              <a:solidFill>
                <a:schemeClr val="accent1"/>
              </a:solidFill>
            </a:endParaRPr>
          </a:p>
          <a:p>
            <a:pPr algn="l">
              <a:lnSpc>
                <a:spcPts val="4400"/>
              </a:lnSpc>
            </a:pPr>
            <a:r>
              <a:rPr lang="zh-CN" altLang="en-US" sz="2800" b="1" dirty="0" smtClean="0">
                <a:solidFill>
                  <a:schemeClr val="accent1"/>
                </a:solidFill>
              </a:rPr>
              <a:t>优秀班干部评选</a:t>
            </a:r>
            <a:r>
              <a:rPr lang="en-US" altLang="zh-CN" sz="2800" b="1" dirty="0" smtClean="0">
                <a:solidFill>
                  <a:schemeClr val="accent1"/>
                </a:solidFill>
              </a:rPr>
              <a:t>        </a:t>
            </a:r>
            <a:endParaRPr lang="en-US" altLang="zh-CN" sz="2800" b="1" dirty="0" smtClean="0">
              <a:solidFill>
                <a:schemeClr val="accen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11505" y="123825"/>
            <a:ext cx="5725160" cy="655320"/>
          </a:xfrm>
          <a:prstGeom prst="rect">
            <a:avLst/>
          </a:prstGeom>
          <a:noFill/>
        </p:spPr>
        <p:txBody>
          <a:bodyPr wrap="square" rtlCol="0">
            <a:spAutoFit/>
            <a:scene3d>
              <a:camera prst="orthographicFront"/>
              <a:lightRig rig="threePt" dir="t"/>
            </a:scene3d>
          </a:bodyPr>
          <a:p>
            <a:pPr algn="ctr">
              <a:lnSpc>
                <a:spcPts val="4400"/>
              </a:lnSpc>
            </a:pPr>
            <a:r>
              <a:rPr lang="zh-CN" altLang="en-US" sz="3200" b="1" dirty="0" smtClean="0">
                <a:ln/>
                <a:solidFill>
                  <a:schemeClr val="accent1"/>
                </a:solidFill>
                <a:effectLst>
                  <a:outerShdw blurRad="38100" dist="25400" dir="5400000" algn="ctr" rotWithShape="0">
                    <a:srgbClr val="6E747A">
                      <a:alpha val="43000"/>
                    </a:srgbClr>
                  </a:outerShdw>
                </a:effectLst>
              </a:rPr>
              <a:t>突发应急事件的处理及预案</a:t>
            </a:r>
            <a:endParaRPr lang="zh-CN" altLang="en-US" sz="3200" b="1" dirty="0" smtClean="0">
              <a:ln/>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611505" y="1059815"/>
            <a:ext cx="7512050" cy="3476625"/>
          </a:xfrm>
          <a:prstGeom prst="rect">
            <a:avLst/>
          </a:prstGeom>
          <a:noFill/>
        </p:spPr>
        <p:txBody>
          <a:bodyPr wrap="square" rtlCol="0">
            <a:spAutoFit/>
          </a:bodyPr>
          <a:p>
            <a:pPr algn="l">
              <a:lnSpc>
                <a:spcPts val="4400"/>
              </a:lnSpc>
            </a:pPr>
            <a:r>
              <a:rPr lang="zh-CN" altLang="en-US" sz="2400" b="1" dirty="0" smtClean="0">
                <a:solidFill>
                  <a:schemeClr val="accent1"/>
                </a:solidFill>
                <a:uFillTx/>
              </a:rPr>
              <a:t>消防安全</a:t>
            </a:r>
            <a:r>
              <a:rPr lang="en-US" altLang="zh-CN" sz="2400" b="1" dirty="0" smtClean="0">
                <a:solidFill>
                  <a:schemeClr val="accent1"/>
                </a:solidFill>
                <a:uFillTx/>
              </a:rPr>
              <a:t> </a:t>
            </a:r>
            <a:endParaRPr lang="en-US" altLang="zh-CN" sz="2400" b="1" dirty="0" smtClean="0">
              <a:solidFill>
                <a:schemeClr val="accent1"/>
              </a:solidFill>
              <a:uFillTx/>
            </a:endParaRPr>
          </a:p>
          <a:p>
            <a:pPr algn="l">
              <a:lnSpc>
                <a:spcPts val="4400"/>
              </a:lnSpc>
            </a:pPr>
            <a:r>
              <a:rPr lang="zh-CN" altLang="en-US" sz="2400" b="1" dirty="0" smtClean="0">
                <a:solidFill>
                  <a:schemeClr val="accent1"/>
                </a:solidFill>
                <a:uFillTx/>
              </a:rPr>
              <a:t>疫情防控</a:t>
            </a:r>
            <a:r>
              <a:rPr lang="en-US" altLang="zh-CN" sz="2400" b="1" dirty="0" smtClean="0">
                <a:solidFill>
                  <a:schemeClr val="accent1"/>
                </a:solidFill>
                <a:uFillTx/>
              </a:rPr>
              <a:t>  </a:t>
            </a:r>
            <a:endParaRPr lang="en-US" altLang="zh-CN" sz="2400" b="1" dirty="0" smtClean="0">
              <a:solidFill>
                <a:schemeClr val="accent1"/>
              </a:solidFill>
              <a:uFillTx/>
            </a:endParaRPr>
          </a:p>
          <a:p>
            <a:pPr algn="l">
              <a:lnSpc>
                <a:spcPts val="4400"/>
              </a:lnSpc>
            </a:pPr>
            <a:r>
              <a:rPr lang="zh-CN" altLang="en-US" sz="2400" b="1" dirty="0" smtClean="0">
                <a:solidFill>
                  <a:schemeClr val="accent1"/>
                </a:solidFill>
                <a:uFillTx/>
              </a:rPr>
              <a:t>校园治安</a:t>
            </a:r>
            <a:r>
              <a:rPr lang="en-US" altLang="zh-CN" sz="2400" b="1" dirty="0" smtClean="0">
                <a:solidFill>
                  <a:schemeClr val="accent1"/>
                </a:solidFill>
                <a:uFillTx/>
              </a:rPr>
              <a:t> </a:t>
            </a:r>
            <a:endParaRPr lang="en-US" altLang="zh-CN" sz="2400" b="1" dirty="0" smtClean="0">
              <a:solidFill>
                <a:schemeClr val="accent1"/>
              </a:solidFill>
              <a:uFillTx/>
            </a:endParaRPr>
          </a:p>
          <a:p>
            <a:pPr algn="l">
              <a:lnSpc>
                <a:spcPts val="4400"/>
              </a:lnSpc>
            </a:pPr>
            <a:r>
              <a:rPr lang="zh-CN" altLang="en-US" sz="2400" b="1" dirty="0" smtClean="0">
                <a:solidFill>
                  <a:schemeClr val="accent1"/>
                </a:solidFill>
                <a:uFillTx/>
              </a:rPr>
              <a:t>学生退费事件</a:t>
            </a:r>
            <a:endParaRPr lang="zh-CN" altLang="en-US" sz="2400" b="1" dirty="0" smtClean="0">
              <a:solidFill>
                <a:schemeClr val="accent1"/>
              </a:solidFill>
              <a:uFillTx/>
            </a:endParaRPr>
          </a:p>
          <a:p>
            <a:pPr algn="l">
              <a:lnSpc>
                <a:spcPts val="4400"/>
              </a:lnSpc>
            </a:pPr>
            <a:r>
              <a:rPr lang="zh-CN" altLang="en-US" sz="2400" b="1" dirty="0" smtClean="0">
                <a:solidFill>
                  <a:schemeClr val="accent1"/>
                </a:solidFill>
                <a:uFillTx/>
              </a:rPr>
              <a:t>学生假期安全教育</a:t>
            </a:r>
            <a:r>
              <a:rPr lang="en-US" altLang="zh-CN" sz="2400" b="1" dirty="0" smtClean="0">
                <a:solidFill>
                  <a:schemeClr val="accent1"/>
                </a:solidFill>
                <a:uFillTx/>
              </a:rPr>
              <a:t>(</a:t>
            </a:r>
            <a:r>
              <a:rPr lang="zh-CN" altLang="zh-CN" sz="2400" b="1" dirty="0" smtClean="0">
                <a:solidFill>
                  <a:schemeClr val="accent1"/>
                </a:solidFill>
                <a:uFillTx/>
              </a:rPr>
              <a:t>溺水</a:t>
            </a:r>
            <a:r>
              <a:rPr lang="en-US" altLang="zh-CN" sz="2400" b="1" dirty="0" smtClean="0">
                <a:solidFill>
                  <a:schemeClr val="accent1"/>
                </a:solidFill>
                <a:uFillTx/>
              </a:rPr>
              <a:t>  </a:t>
            </a:r>
            <a:r>
              <a:rPr lang="zh-CN" altLang="en-US" sz="2400" b="1" dirty="0" smtClean="0">
                <a:solidFill>
                  <a:schemeClr val="accent1"/>
                </a:solidFill>
                <a:uFillTx/>
              </a:rPr>
              <a:t>交通事故</a:t>
            </a:r>
            <a:r>
              <a:rPr lang="en-US" altLang="zh-CN" sz="2400" b="1" dirty="0" smtClean="0">
                <a:solidFill>
                  <a:schemeClr val="accent1"/>
                </a:solidFill>
                <a:uFillTx/>
              </a:rPr>
              <a:t> )</a:t>
            </a:r>
            <a:endParaRPr lang="en-US" altLang="zh-CN" sz="2400" b="1" dirty="0" smtClean="0">
              <a:solidFill>
                <a:schemeClr val="accent1"/>
              </a:solidFill>
              <a:uFillTx/>
            </a:endParaRPr>
          </a:p>
          <a:p>
            <a:pPr algn="l">
              <a:lnSpc>
                <a:spcPts val="4400"/>
              </a:lnSpc>
            </a:pPr>
            <a:r>
              <a:rPr lang="zh-CN" altLang="en-US" sz="2400" b="1" dirty="0" smtClean="0">
                <a:solidFill>
                  <a:schemeClr val="accent1"/>
                </a:solidFill>
                <a:uFillTx/>
              </a:rPr>
              <a:t>学生心理健康教育</a:t>
            </a:r>
            <a:endParaRPr lang="zh-CN" altLang="en-US" sz="2400" b="1" dirty="0" smtClean="0">
              <a:solidFill>
                <a:schemeClr val="accent1"/>
              </a:solidFill>
              <a:uFillTx/>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23850" y="123825"/>
            <a:ext cx="4580890" cy="655320"/>
          </a:xfrm>
          <a:prstGeom prst="rect">
            <a:avLst/>
          </a:prstGeom>
          <a:noFill/>
        </p:spPr>
        <p:txBody>
          <a:bodyPr wrap="square" rtlCol="0">
            <a:spAutoFit/>
          </a:bodyPr>
          <a:p>
            <a:pPr algn="ctr">
              <a:lnSpc>
                <a:spcPts val="4400"/>
              </a:lnSpc>
            </a:pPr>
            <a:r>
              <a:rPr lang="zh-CN" altLang="en-US" sz="2800" b="1" dirty="0" smtClean="0">
                <a:solidFill>
                  <a:schemeClr val="accent1"/>
                </a:solidFill>
              </a:rPr>
              <a:t>学籍管理</a:t>
            </a:r>
            <a:endParaRPr lang="zh-CN" altLang="en-US" sz="2800" b="1" dirty="0" smtClean="0">
              <a:solidFill>
                <a:schemeClr val="accent1"/>
              </a:solidFill>
            </a:endParaRPr>
          </a:p>
        </p:txBody>
      </p:sp>
      <p:sp>
        <p:nvSpPr>
          <p:cNvPr id="4" name="文本框 3"/>
          <p:cNvSpPr txBox="1"/>
          <p:nvPr/>
        </p:nvSpPr>
        <p:spPr>
          <a:xfrm>
            <a:off x="1104900" y="1035685"/>
            <a:ext cx="6275070" cy="1783715"/>
          </a:xfrm>
          <a:prstGeom prst="rect">
            <a:avLst/>
          </a:prstGeom>
          <a:noFill/>
        </p:spPr>
        <p:txBody>
          <a:bodyPr wrap="square" rtlCol="0">
            <a:spAutoFit/>
          </a:bodyPr>
          <a:p>
            <a:pPr algn="l">
              <a:lnSpc>
                <a:spcPts val="4400"/>
              </a:lnSpc>
            </a:pPr>
            <a:r>
              <a:rPr lang="en-US" altLang="zh-CN" sz="2400" b="1" dirty="0" smtClean="0">
                <a:solidFill>
                  <a:schemeClr val="accent1"/>
                </a:solidFill>
              </a:rPr>
              <a:t>1</a:t>
            </a:r>
            <a:r>
              <a:rPr lang="zh-CN" altLang="en-US" sz="2400" b="1" dirty="0" smtClean="0">
                <a:solidFill>
                  <a:schemeClr val="accent1"/>
                </a:solidFill>
              </a:rPr>
              <a:t>学生档案建立满</a:t>
            </a:r>
            <a:r>
              <a:rPr lang="en-US" altLang="zh-CN" sz="2400" b="1" dirty="0" smtClean="0">
                <a:solidFill>
                  <a:schemeClr val="accent1"/>
                </a:solidFill>
              </a:rPr>
              <a:t>5</a:t>
            </a:r>
            <a:r>
              <a:rPr lang="zh-CN" altLang="en-US" sz="2400" b="1" dirty="0" smtClean="0">
                <a:solidFill>
                  <a:schemeClr val="accent1"/>
                </a:solidFill>
              </a:rPr>
              <a:t>个月</a:t>
            </a:r>
            <a:endParaRPr lang="zh-CN" altLang="en-US" sz="2400" b="1" dirty="0" smtClean="0">
              <a:solidFill>
                <a:schemeClr val="accent1"/>
              </a:solidFill>
            </a:endParaRPr>
          </a:p>
          <a:p>
            <a:pPr algn="l">
              <a:lnSpc>
                <a:spcPts val="4400"/>
              </a:lnSpc>
            </a:pPr>
            <a:r>
              <a:rPr lang="en-US" altLang="zh-CN" sz="2400" b="1" dirty="0" smtClean="0">
                <a:solidFill>
                  <a:schemeClr val="accent1"/>
                </a:solidFill>
              </a:rPr>
              <a:t>2</a:t>
            </a:r>
            <a:r>
              <a:rPr lang="zh-CN" altLang="en-US" sz="2400" b="1" dirty="0" smtClean="0">
                <a:solidFill>
                  <a:schemeClr val="accent1"/>
                </a:solidFill>
              </a:rPr>
              <a:t>档案管理（材料和保管）</a:t>
            </a:r>
            <a:endParaRPr lang="zh-CN" altLang="en-US" sz="2400" b="1" dirty="0" smtClean="0">
              <a:solidFill>
                <a:schemeClr val="accent1"/>
              </a:solidFill>
            </a:endParaRPr>
          </a:p>
          <a:p>
            <a:pPr algn="l">
              <a:lnSpc>
                <a:spcPts val="4400"/>
              </a:lnSpc>
            </a:pPr>
            <a:r>
              <a:rPr lang="en-US" altLang="zh-CN" sz="2400" b="1" dirty="0" smtClean="0">
                <a:solidFill>
                  <a:schemeClr val="accent1"/>
                </a:solidFill>
              </a:rPr>
              <a:t>3</a:t>
            </a:r>
            <a:r>
              <a:rPr lang="zh-CN" altLang="en-US" sz="2400" b="1" dirty="0" smtClean="0">
                <a:solidFill>
                  <a:schemeClr val="accent1"/>
                </a:solidFill>
              </a:rPr>
              <a:t>建立学籍</a:t>
            </a:r>
            <a:endParaRPr lang="zh-CN" altLang="en-US" sz="2400" b="1" dirty="0" smtClean="0">
              <a:solidFill>
                <a:schemeClr val="accen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123825"/>
            <a:ext cx="4831080" cy="655320"/>
          </a:xfrm>
          <a:prstGeom prst="rect">
            <a:avLst/>
          </a:prstGeom>
          <a:noFill/>
        </p:spPr>
        <p:txBody>
          <a:bodyPr wrap="square" rtlCol="0">
            <a:spAutoFit/>
          </a:bodyPr>
          <a:p>
            <a:pPr algn="ctr">
              <a:lnSpc>
                <a:spcPts val="4400"/>
              </a:lnSpc>
            </a:pPr>
            <a:r>
              <a:rPr lang="zh-CN" altLang="en-US" sz="3600" b="1" dirty="0" smtClean="0">
                <a:solidFill>
                  <a:schemeClr val="accent1"/>
                </a:solidFill>
              </a:rPr>
              <a:t>综合素质教育</a:t>
            </a:r>
            <a:endParaRPr lang="zh-CN" altLang="en-US" sz="3600" b="1" dirty="0" smtClean="0">
              <a:solidFill>
                <a:schemeClr val="accent1"/>
              </a:solidFill>
            </a:endParaRPr>
          </a:p>
        </p:txBody>
      </p:sp>
      <p:sp>
        <p:nvSpPr>
          <p:cNvPr id="3" name="文本框 2"/>
          <p:cNvSpPr txBox="1"/>
          <p:nvPr/>
        </p:nvSpPr>
        <p:spPr>
          <a:xfrm>
            <a:off x="1205230" y="1069340"/>
            <a:ext cx="6967220" cy="655320"/>
          </a:xfrm>
          <a:prstGeom prst="rect">
            <a:avLst/>
          </a:prstGeom>
          <a:noFill/>
        </p:spPr>
        <p:txBody>
          <a:bodyPr wrap="square" rtlCol="0">
            <a:spAutoFit/>
          </a:bodyPr>
          <a:p>
            <a:pPr algn="ctr">
              <a:lnSpc>
                <a:spcPts val="4400"/>
              </a:lnSpc>
            </a:pPr>
            <a:endParaRPr lang="zh-CN" altLang="en-US" sz="3200" b="1" dirty="0" smtClean="0">
              <a:solidFill>
                <a:schemeClr val="tx1"/>
              </a:solidFill>
            </a:endParaRPr>
          </a:p>
        </p:txBody>
      </p:sp>
      <p:sp>
        <p:nvSpPr>
          <p:cNvPr id="4" name="文本框 3"/>
          <p:cNvSpPr txBox="1"/>
          <p:nvPr/>
        </p:nvSpPr>
        <p:spPr>
          <a:xfrm>
            <a:off x="971550" y="1203325"/>
            <a:ext cx="7588885" cy="2348230"/>
          </a:xfrm>
          <a:prstGeom prst="rect">
            <a:avLst/>
          </a:prstGeom>
          <a:noFill/>
        </p:spPr>
        <p:txBody>
          <a:bodyPr wrap="square" rtlCol="0">
            <a:spAutoFit/>
          </a:bodyPr>
          <a:p>
            <a:pPr algn="l">
              <a:lnSpc>
                <a:spcPts val="4400"/>
              </a:lnSpc>
            </a:pPr>
            <a:r>
              <a:rPr lang="zh-CN" altLang="en-US" sz="2400" b="1" dirty="0" smtClean="0">
                <a:solidFill>
                  <a:schemeClr val="accent1"/>
                </a:solidFill>
              </a:rPr>
              <a:t>职业生涯规划</a:t>
            </a:r>
            <a:endParaRPr lang="zh-CN" altLang="en-US" sz="2400" b="1" dirty="0" smtClean="0">
              <a:solidFill>
                <a:schemeClr val="accent1"/>
              </a:solidFill>
            </a:endParaRPr>
          </a:p>
          <a:p>
            <a:pPr algn="l">
              <a:lnSpc>
                <a:spcPts val="4400"/>
              </a:lnSpc>
            </a:pPr>
            <a:r>
              <a:rPr lang="zh-CN" altLang="en-US" sz="2400" b="1" dirty="0" smtClean="0">
                <a:solidFill>
                  <a:schemeClr val="accent1"/>
                </a:solidFill>
              </a:rPr>
              <a:t>人文关怀礼仪</a:t>
            </a:r>
            <a:endParaRPr lang="zh-CN" altLang="en-US" sz="2400" b="1" dirty="0" smtClean="0">
              <a:solidFill>
                <a:schemeClr val="accent1"/>
              </a:solidFill>
            </a:endParaRPr>
          </a:p>
          <a:p>
            <a:pPr algn="l">
              <a:lnSpc>
                <a:spcPts val="4400"/>
              </a:lnSpc>
            </a:pPr>
            <a:r>
              <a:rPr lang="zh-CN" altLang="en-US" sz="2400" b="1" dirty="0" smtClean="0">
                <a:solidFill>
                  <a:schemeClr val="accent1"/>
                </a:solidFill>
              </a:rPr>
              <a:t>体能训练</a:t>
            </a:r>
            <a:endParaRPr lang="zh-CN" altLang="en-US" sz="2400" b="1" dirty="0" smtClean="0">
              <a:solidFill>
                <a:schemeClr val="accent1"/>
              </a:solidFill>
            </a:endParaRPr>
          </a:p>
          <a:p>
            <a:pPr algn="l">
              <a:lnSpc>
                <a:spcPts val="4400"/>
              </a:lnSpc>
            </a:pPr>
            <a:r>
              <a:rPr lang="zh-CN" altLang="en-US" sz="2400" b="1" dirty="0" smtClean="0">
                <a:solidFill>
                  <a:schemeClr val="accent1"/>
                </a:solidFill>
              </a:rPr>
              <a:t>感恩教育（洗脚</a:t>
            </a:r>
            <a:r>
              <a:rPr lang="en-US" altLang="zh-CN" sz="2400" b="1" dirty="0" smtClean="0">
                <a:solidFill>
                  <a:schemeClr val="accent1"/>
                </a:solidFill>
              </a:rPr>
              <a:t> </a:t>
            </a:r>
            <a:r>
              <a:rPr lang="zh-CN" altLang="en-US" sz="2400" b="1" dirty="0" smtClean="0">
                <a:solidFill>
                  <a:schemeClr val="accent1"/>
                </a:solidFill>
              </a:rPr>
              <a:t>家长会</a:t>
            </a:r>
            <a:r>
              <a:rPr lang="en-US" altLang="zh-CN" sz="2400" b="1" dirty="0" smtClean="0">
                <a:solidFill>
                  <a:schemeClr val="accent1"/>
                </a:solidFill>
              </a:rPr>
              <a:t> </a:t>
            </a:r>
            <a:r>
              <a:rPr lang="zh-CN" altLang="en-US" sz="2400" b="1" dirty="0" smtClean="0">
                <a:solidFill>
                  <a:schemeClr val="accent1"/>
                </a:solidFill>
              </a:rPr>
              <a:t>做家务）</a:t>
            </a:r>
            <a:endParaRPr lang="zh-CN" altLang="en-US" sz="2400" b="1" dirty="0" smtClean="0">
              <a:solidFill>
                <a:schemeClr val="accent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043940" y="123825"/>
            <a:ext cx="6707505" cy="655320"/>
          </a:xfrm>
          <a:prstGeom prst="rect">
            <a:avLst/>
          </a:prstGeom>
          <a:noFill/>
        </p:spPr>
        <p:txBody>
          <a:bodyPr wrap="square" rtlCol="0">
            <a:spAutoFit/>
            <a:scene3d>
              <a:camera prst="orthographicFront"/>
              <a:lightRig rig="threePt" dir="t"/>
            </a:scene3d>
          </a:bodyPr>
          <a:p>
            <a:pPr algn="ctr">
              <a:lnSpc>
                <a:spcPts val="4400"/>
              </a:lnSpc>
            </a:pPr>
            <a:r>
              <a:rPr lang="zh-CN" altLang="en-US" sz="3200" b="1" dirty="0" smtClean="0">
                <a:ln/>
                <a:solidFill>
                  <a:schemeClr val="accent1"/>
                </a:solidFill>
                <a:effectLst>
                  <a:outerShdw blurRad="38100" dist="25400" dir="5400000" algn="ctr" rotWithShape="0">
                    <a:srgbClr val="6E747A">
                      <a:alpha val="43000"/>
                    </a:srgbClr>
                  </a:outerShdw>
                </a:effectLst>
              </a:rPr>
              <a:t>家校联合与互动</a:t>
            </a:r>
            <a:endParaRPr lang="zh-CN" altLang="en-US" sz="3200" b="1" dirty="0" smtClean="0">
              <a:ln/>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1021080" y="901700"/>
            <a:ext cx="6935470" cy="2348230"/>
          </a:xfrm>
          <a:prstGeom prst="rect">
            <a:avLst/>
          </a:prstGeom>
          <a:noFill/>
        </p:spPr>
        <p:txBody>
          <a:bodyPr wrap="square" rtlCol="0">
            <a:spAutoFit/>
          </a:bodyPr>
          <a:p>
            <a:pPr algn="l">
              <a:lnSpc>
                <a:spcPts val="4400"/>
              </a:lnSpc>
            </a:pPr>
            <a:r>
              <a:rPr lang="en-US" altLang="zh-CN" sz="2800" b="1" dirty="0" smtClean="0">
                <a:solidFill>
                  <a:schemeClr val="accent1"/>
                </a:solidFill>
              </a:rPr>
              <a:t>1</a:t>
            </a:r>
            <a:r>
              <a:rPr lang="zh-CN" altLang="en-US" sz="2800" b="1" dirty="0" smtClean="0">
                <a:solidFill>
                  <a:schemeClr val="accent1"/>
                </a:solidFill>
              </a:rPr>
              <a:t>家长会</a:t>
            </a:r>
            <a:endParaRPr lang="zh-CN" altLang="en-US" sz="2800" b="1" dirty="0" smtClean="0">
              <a:solidFill>
                <a:schemeClr val="accent1"/>
              </a:solidFill>
            </a:endParaRPr>
          </a:p>
          <a:p>
            <a:pPr algn="l">
              <a:lnSpc>
                <a:spcPts val="4400"/>
              </a:lnSpc>
            </a:pPr>
            <a:r>
              <a:rPr lang="en-US" altLang="zh-CN" sz="2800" b="1" dirty="0" smtClean="0">
                <a:solidFill>
                  <a:schemeClr val="accent1"/>
                </a:solidFill>
              </a:rPr>
              <a:t>2</a:t>
            </a:r>
            <a:r>
              <a:rPr lang="zh-CN" altLang="en-US" sz="2800" b="1" dirty="0" smtClean="0">
                <a:solidFill>
                  <a:schemeClr val="accent1"/>
                </a:solidFill>
              </a:rPr>
              <a:t>邀约家长参加技能比赛</a:t>
            </a:r>
            <a:endParaRPr lang="zh-CN" altLang="en-US" sz="2800" b="1" dirty="0" smtClean="0">
              <a:solidFill>
                <a:schemeClr val="accent1"/>
              </a:solidFill>
            </a:endParaRPr>
          </a:p>
          <a:p>
            <a:pPr algn="l">
              <a:lnSpc>
                <a:spcPts val="4400"/>
              </a:lnSpc>
            </a:pPr>
            <a:r>
              <a:rPr lang="en-US" altLang="zh-CN" sz="2800" b="1" dirty="0" smtClean="0">
                <a:solidFill>
                  <a:schemeClr val="accent1"/>
                </a:solidFill>
              </a:rPr>
              <a:t>3</a:t>
            </a:r>
            <a:r>
              <a:rPr lang="zh-CN" altLang="en-US" sz="2800" b="1" dirty="0" smtClean="0">
                <a:solidFill>
                  <a:schemeClr val="accent1"/>
                </a:solidFill>
              </a:rPr>
              <a:t>成果展示</a:t>
            </a:r>
            <a:endParaRPr lang="zh-CN" altLang="en-US" sz="2800" b="1" dirty="0" smtClean="0">
              <a:solidFill>
                <a:schemeClr val="accent1"/>
              </a:solidFill>
            </a:endParaRPr>
          </a:p>
          <a:p>
            <a:pPr algn="l">
              <a:lnSpc>
                <a:spcPts val="4400"/>
              </a:lnSpc>
            </a:pPr>
            <a:r>
              <a:rPr lang="en-US" altLang="zh-CN" sz="2800" b="1" dirty="0" smtClean="0">
                <a:solidFill>
                  <a:schemeClr val="accent1"/>
                </a:solidFill>
              </a:rPr>
              <a:t>4</a:t>
            </a:r>
            <a:r>
              <a:rPr lang="zh-CN" altLang="en-US" sz="2800" b="1" dirty="0" smtClean="0">
                <a:solidFill>
                  <a:schemeClr val="accent1"/>
                </a:solidFill>
              </a:rPr>
              <a:t>节日活动互动</a:t>
            </a:r>
            <a:endParaRPr lang="zh-CN" altLang="en-US" sz="2800" b="1" dirty="0" smtClean="0">
              <a:solidFill>
                <a:schemeClr val="accen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3508375"/>
            <a:ext cx="9144000" cy="1635125"/>
          </a:xfrm>
          <a:prstGeom prst="rect">
            <a:avLst/>
          </a:prstGeom>
          <a:solidFill>
            <a:srgbClr val="335197"/>
          </a:solidFill>
          <a:ln>
            <a:solidFill>
              <a:srgbClr val="33519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矩形 3"/>
          <p:cNvSpPr/>
          <p:nvPr/>
        </p:nvSpPr>
        <p:spPr>
          <a:xfrm>
            <a:off x="2949955" y="4253627"/>
            <a:ext cx="3406954" cy="337185"/>
          </a:xfrm>
          <a:prstGeom prst="rect">
            <a:avLst/>
          </a:prstGeom>
        </p:spPr>
        <p:txBody>
          <a:bodyPr>
            <a:spAutoFit/>
          </a:bodyPr>
          <a:lstStyle/>
          <a:p>
            <a:pPr algn="dist" fontAlgn="auto">
              <a:spcBef>
                <a:spcPts val="0"/>
              </a:spcBef>
              <a:spcAft>
                <a:spcPts val="0"/>
              </a:spcAft>
              <a:defRPr/>
            </a:pPr>
            <a:r>
              <a:rPr lang="zh-CN" altLang="en-US" sz="1600" b="1" dirty="0">
                <a:gradFill>
                  <a:gsLst>
                    <a:gs pos="0">
                      <a:schemeClr val="bg1"/>
                    </a:gs>
                    <a:gs pos="50000">
                      <a:schemeClr val="bg1"/>
                    </a:gs>
                    <a:gs pos="100000">
                      <a:schemeClr val="bg1"/>
                    </a:gs>
                  </a:gsLst>
                  <a:lin ang="5400000" scaled="0"/>
                </a:gradFill>
                <a:latin typeface="+mn-lt"/>
                <a:ea typeface="+mn-ea"/>
              </a:rPr>
              <a:t>石家庄</a:t>
            </a:r>
            <a:r>
              <a:rPr lang="zh-CN" altLang="en-US" sz="1600" b="1" dirty="0">
                <a:gradFill>
                  <a:gsLst>
                    <a:gs pos="0">
                      <a:schemeClr val="bg1"/>
                    </a:gs>
                    <a:gs pos="50000">
                      <a:schemeClr val="bg1"/>
                    </a:gs>
                    <a:gs pos="100000">
                      <a:schemeClr val="bg1"/>
                    </a:gs>
                  </a:gsLst>
                  <a:lin ang="5400000" scaled="0"/>
                </a:gradFill>
                <a:latin typeface="+mn-lt"/>
                <a:ea typeface="+mn-ea"/>
              </a:rPr>
              <a:t>北方科技中等专业学校</a:t>
            </a:r>
            <a:endParaRPr lang="zh-CN" altLang="en-US" sz="1600" b="1" dirty="0">
              <a:gradFill>
                <a:gsLst>
                  <a:gs pos="0">
                    <a:schemeClr val="bg1"/>
                  </a:gs>
                  <a:gs pos="50000">
                    <a:schemeClr val="bg1"/>
                  </a:gs>
                  <a:gs pos="100000">
                    <a:schemeClr val="bg1"/>
                  </a:gs>
                </a:gsLst>
                <a:lin ang="5400000" scaled="0"/>
              </a:gradFill>
              <a:latin typeface="+mn-lt"/>
              <a:ea typeface="+mn-ea"/>
            </a:endParaRPr>
          </a:p>
        </p:txBody>
      </p:sp>
      <p:sp>
        <p:nvSpPr>
          <p:cNvPr id="97283" name="Freeform 13"/>
          <p:cNvSpPr>
            <a:spLocks noEditPoints="1"/>
          </p:cNvSpPr>
          <p:nvPr/>
        </p:nvSpPr>
        <p:spPr bwMode="auto">
          <a:xfrm>
            <a:off x="7667625" y="627063"/>
            <a:ext cx="881063" cy="960437"/>
          </a:xfrm>
          <a:custGeom>
            <a:avLst/>
            <a:gdLst>
              <a:gd name="T0" fmla="*/ 537104604 w 228"/>
              <a:gd name="T1" fmla="*/ 2147483647 h 249"/>
              <a:gd name="T2" fmla="*/ 0 w 228"/>
              <a:gd name="T3" fmla="*/ 2147483647 h 249"/>
              <a:gd name="T4" fmla="*/ 0 w 228"/>
              <a:gd name="T5" fmla="*/ 2147483647 h 249"/>
              <a:gd name="T6" fmla="*/ 537104604 w 228"/>
              <a:gd name="T7" fmla="*/ 2147483647 h 249"/>
              <a:gd name="T8" fmla="*/ 537104604 w 228"/>
              <a:gd name="T9" fmla="*/ 2147483647 h 249"/>
              <a:gd name="T10" fmla="*/ 1253246572 w 228"/>
              <a:gd name="T11" fmla="*/ 2147483647 h 249"/>
              <a:gd name="T12" fmla="*/ 716141968 w 228"/>
              <a:gd name="T13" fmla="*/ 2147483647 h 249"/>
              <a:gd name="T14" fmla="*/ 716141968 w 228"/>
              <a:gd name="T15" fmla="*/ 2147483647 h 249"/>
              <a:gd name="T16" fmla="*/ 1253246572 w 228"/>
              <a:gd name="T17" fmla="*/ 2147483647 h 249"/>
              <a:gd name="T18" fmla="*/ 1253246572 w 228"/>
              <a:gd name="T19" fmla="*/ 2147483647 h 249"/>
              <a:gd name="T20" fmla="*/ 1969388298 w 228"/>
              <a:gd name="T21" fmla="*/ 2147483647 h 249"/>
              <a:gd name="T22" fmla="*/ 1432280071 w 228"/>
              <a:gd name="T23" fmla="*/ 2147483647 h 249"/>
              <a:gd name="T24" fmla="*/ 1432280071 w 228"/>
              <a:gd name="T25" fmla="*/ 2147483647 h 249"/>
              <a:gd name="T26" fmla="*/ 1969388298 w 228"/>
              <a:gd name="T27" fmla="*/ 2147483647 h 249"/>
              <a:gd name="T28" fmla="*/ 1969388298 w 228"/>
              <a:gd name="T29" fmla="*/ 2147483647 h 249"/>
              <a:gd name="T30" fmla="*/ 2147483647 w 228"/>
              <a:gd name="T31" fmla="*/ 2147483647 h 249"/>
              <a:gd name="T32" fmla="*/ 2147483647 w 228"/>
              <a:gd name="T33" fmla="*/ 2147483647 h 249"/>
              <a:gd name="T34" fmla="*/ 2147483647 w 228"/>
              <a:gd name="T35" fmla="*/ 2147483647 h 249"/>
              <a:gd name="T36" fmla="*/ 2147483647 w 228"/>
              <a:gd name="T37" fmla="*/ 2147483647 h 249"/>
              <a:gd name="T38" fmla="*/ 2147483647 w 228"/>
              <a:gd name="T39" fmla="*/ 2147483647 h 249"/>
              <a:gd name="T40" fmla="*/ 2147483647 w 228"/>
              <a:gd name="T41" fmla="*/ 847618472 h 249"/>
              <a:gd name="T42" fmla="*/ 2147483647 w 228"/>
              <a:gd name="T43" fmla="*/ 847618472 h 249"/>
              <a:gd name="T44" fmla="*/ 2147483647 w 228"/>
              <a:gd name="T45" fmla="*/ 2147483647 h 249"/>
              <a:gd name="T46" fmla="*/ 2147483647 w 228"/>
              <a:gd name="T47" fmla="*/ 2147483647 h 249"/>
              <a:gd name="T48" fmla="*/ 2147483647 w 228"/>
              <a:gd name="T49" fmla="*/ 847618472 h 249"/>
              <a:gd name="T50" fmla="*/ 2147483647 w 228"/>
              <a:gd name="T51" fmla="*/ 0 h 249"/>
              <a:gd name="T52" fmla="*/ 2147483647 w 228"/>
              <a:gd name="T53" fmla="*/ 431243942 h 249"/>
              <a:gd name="T54" fmla="*/ 2147483647 w 228"/>
              <a:gd name="T55" fmla="*/ 446117212 h 249"/>
              <a:gd name="T56" fmla="*/ 1745594492 w 228"/>
              <a:gd name="T57" fmla="*/ 1948040100 h 249"/>
              <a:gd name="T58" fmla="*/ 0 w 228"/>
              <a:gd name="T59" fmla="*/ 2147483647 h 249"/>
              <a:gd name="T60" fmla="*/ 0 w 228"/>
              <a:gd name="T61" fmla="*/ 2147483647 h 249"/>
              <a:gd name="T62" fmla="*/ 1939548093 w 228"/>
              <a:gd name="T63" fmla="*/ 2096746279 h 249"/>
              <a:gd name="T64" fmla="*/ 2147483647 w 228"/>
              <a:gd name="T65" fmla="*/ 490729307 h 249"/>
              <a:gd name="T66" fmla="*/ 2147483647 w 228"/>
              <a:gd name="T67" fmla="*/ 505598840 h 249"/>
              <a:gd name="T68" fmla="*/ 2147483647 w 228"/>
              <a:gd name="T69" fmla="*/ 0 h 24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28"/>
              <a:gd name="T106" fmla="*/ 0 h 249"/>
              <a:gd name="T107" fmla="*/ 228 w 228"/>
              <a:gd name="T108" fmla="*/ 249 h 24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28" h="249">
                <a:moveTo>
                  <a:pt x="36" y="249"/>
                </a:moveTo>
                <a:cubicBezTo>
                  <a:pt x="0" y="249"/>
                  <a:pt x="0" y="249"/>
                  <a:pt x="0" y="249"/>
                </a:cubicBezTo>
                <a:cubicBezTo>
                  <a:pt x="0" y="217"/>
                  <a:pt x="0" y="217"/>
                  <a:pt x="0" y="217"/>
                </a:cubicBezTo>
                <a:cubicBezTo>
                  <a:pt x="36" y="217"/>
                  <a:pt x="36" y="217"/>
                  <a:pt x="36" y="217"/>
                </a:cubicBezTo>
                <a:lnTo>
                  <a:pt x="36" y="249"/>
                </a:lnTo>
                <a:close/>
                <a:moveTo>
                  <a:pt x="84" y="209"/>
                </a:moveTo>
                <a:cubicBezTo>
                  <a:pt x="48" y="209"/>
                  <a:pt x="48" y="209"/>
                  <a:pt x="48" y="209"/>
                </a:cubicBezTo>
                <a:cubicBezTo>
                  <a:pt x="48" y="249"/>
                  <a:pt x="48" y="249"/>
                  <a:pt x="48" y="249"/>
                </a:cubicBezTo>
                <a:cubicBezTo>
                  <a:pt x="84" y="249"/>
                  <a:pt x="84" y="249"/>
                  <a:pt x="84" y="249"/>
                </a:cubicBezTo>
                <a:lnTo>
                  <a:pt x="84" y="209"/>
                </a:lnTo>
                <a:close/>
                <a:moveTo>
                  <a:pt x="132" y="197"/>
                </a:moveTo>
                <a:cubicBezTo>
                  <a:pt x="96" y="197"/>
                  <a:pt x="96" y="197"/>
                  <a:pt x="96" y="197"/>
                </a:cubicBezTo>
                <a:cubicBezTo>
                  <a:pt x="96" y="249"/>
                  <a:pt x="96" y="249"/>
                  <a:pt x="96" y="249"/>
                </a:cubicBezTo>
                <a:cubicBezTo>
                  <a:pt x="132" y="249"/>
                  <a:pt x="132" y="249"/>
                  <a:pt x="132" y="249"/>
                </a:cubicBezTo>
                <a:lnTo>
                  <a:pt x="132" y="197"/>
                </a:lnTo>
                <a:close/>
                <a:moveTo>
                  <a:pt x="180" y="153"/>
                </a:moveTo>
                <a:cubicBezTo>
                  <a:pt x="144" y="153"/>
                  <a:pt x="144" y="153"/>
                  <a:pt x="144" y="153"/>
                </a:cubicBezTo>
                <a:cubicBezTo>
                  <a:pt x="144" y="249"/>
                  <a:pt x="144" y="249"/>
                  <a:pt x="144" y="249"/>
                </a:cubicBezTo>
                <a:cubicBezTo>
                  <a:pt x="180" y="249"/>
                  <a:pt x="180" y="249"/>
                  <a:pt x="180" y="249"/>
                </a:cubicBezTo>
                <a:lnTo>
                  <a:pt x="180" y="153"/>
                </a:lnTo>
                <a:close/>
                <a:moveTo>
                  <a:pt x="228" y="57"/>
                </a:moveTo>
                <a:cubicBezTo>
                  <a:pt x="192" y="57"/>
                  <a:pt x="192" y="57"/>
                  <a:pt x="192" y="57"/>
                </a:cubicBezTo>
                <a:cubicBezTo>
                  <a:pt x="192" y="249"/>
                  <a:pt x="192" y="249"/>
                  <a:pt x="192" y="249"/>
                </a:cubicBezTo>
                <a:cubicBezTo>
                  <a:pt x="228" y="249"/>
                  <a:pt x="228" y="249"/>
                  <a:pt x="228" y="249"/>
                </a:cubicBezTo>
                <a:lnTo>
                  <a:pt x="228" y="57"/>
                </a:lnTo>
                <a:close/>
                <a:moveTo>
                  <a:pt x="167" y="0"/>
                </a:moveTo>
                <a:cubicBezTo>
                  <a:pt x="145" y="29"/>
                  <a:pt x="145" y="29"/>
                  <a:pt x="145" y="29"/>
                </a:cubicBezTo>
                <a:cubicBezTo>
                  <a:pt x="155" y="30"/>
                  <a:pt x="155" y="30"/>
                  <a:pt x="155" y="30"/>
                </a:cubicBezTo>
                <a:cubicBezTo>
                  <a:pt x="150" y="58"/>
                  <a:pt x="139" y="104"/>
                  <a:pt x="117" y="131"/>
                </a:cubicBezTo>
                <a:cubicBezTo>
                  <a:pt x="83" y="174"/>
                  <a:pt x="20" y="191"/>
                  <a:pt x="0" y="196"/>
                </a:cubicBezTo>
                <a:cubicBezTo>
                  <a:pt x="0" y="212"/>
                  <a:pt x="0" y="212"/>
                  <a:pt x="0" y="212"/>
                </a:cubicBezTo>
                <a:cubicBezTo>
                  <a:pt x="17" y="209"/>
                  <a:pt x="90" y="191"/>
                  <a:pt x="130" y="141"/>
                </a:cubicBezTo>
                <a:cubicBezTo>
                  <a:pt x="152" y="112"/>
                  <a:pt x="164" y="67"/>
                  <a:pt x="171" y="33"/>
                </a:cubicBezTo>
                <a:cubicBezTo>
                  <a:pt x="181" y="34"/>
                  <a:pt x="181" y="34"/>
                  <a:pt x="181" y="34"/>
                </a:cubicBezTo>
                <a:lnTo>
                  <a:pt x="167" y="0"/>
                </a:lnTo>
                <a:close/>
              </a:path>
            </a:pathLst>
          </a:custGeom>
          <a:solidFill>
            <a:srgbClr val="FFFFFF"/>
          </a:solidFill>
          <a:ln w="9525">
            <a:noFill/>
            <a:round/>
          </a:ln>
        </p:spPr>
        <p:txBody>
          <a:bodyPr/>
          <a:lstStyle/>
          <a:p>
            <a:endParaRPr lang="zh-CN" altLang="en-US"/>
          </a:p>
        </p:txBody>
      </p:sp>
      <p:pic>
        <p:nvPicPr>
          <p:cNvPr id="97286" name="Picture 2" descr="C:\Users\intera\Desktop\3175936_094537022_2.png"/>
          <p:cNvPicPr>
            <a:picLocks noChangeAspect="1" noChangeArrowheads="1"/>
          </p:cNvPicPr>
          <p:nvPr/>
        </p:nvPicPr>
        <p:blipFill>
          <a:blip r:embed="rId1"/>
          <a:srcRect l="5222" t="3592" r="9872" b="3049"/>
          <a:stretch>
            <a:fillRect/>
          </a:stretch>
        </p:blipFill>
        <p:spPr bwMode="auto">
          <a:xfrm>
            <a:off x="4140200" y="700088"/>
            <a:ext cx="922338" cy="1008062"/>
          </a:xfrm>
          <a:prstGeom prst="rect">
            <a:avLst/>
          </a:prstGeom>
          <a:noFill/>
          <a:ln w="9525">
            <a:noFill/>
            <a:miter lim="800000"/>
            <a:headEnd/>
            <a:tailEnd/>
          </a:ln>
        </p:spPr>
      </p:pic>
      <p:grpSp>
        <p:nvGrpSpPr>
          <p:cNvPr id="97287" name="组合 12"/>
          <p:cNvGrpSpPr/>
          <p:nvPr/>
        </p:nvGrpSpPr>
        <p:grpSpPr bwMode="auto">
          <a:xfrm>
            <a:off x="1403350" y="2427288"/>
            <a:ext cx="6445250" cy="1123950"/>
            <a:chOff x="1403648" y="2460392"/>
            <a:chExt cx="6444208" cy="1124581"/>
          </a:xfrm>
        </p:grpSpPr>
        <p:sp>
          <p:nvSpPr>
            <p:cNvPr id="3" name="TextBox 2"/>
            <p:cNvSpPr txBox="1"/>
            <p:nvPr/>
          </p:nvSpPr>
          <p:spPr>
            <a:xfrm>
              <a:off x="1403648" y="2680110"/>
              <a:ext cx="6444208" cy="904863"/>
            </a:xfrm>
            <a:prstGeom prst="rect">
              <a:avLst/>
            </a:prstGeom>
            <a:noFill/>
          </p:spPr>
          <p:txBody>
            <a:bodyPr>
              <a:spAutoFit/>
            </a:bodyPr>
            <a:lstStyle/>
            <a:p>
              <a:pPr algn="ctr" fontAlgn="auto">
                <a:lnSpc>
                  <a:spcPts val="4400"/>
                </a:lnSpc>
                <a:spcBef>
                  <a:spcPts val="0"/>
                </a:spcBef>
                <a:spcAft>
                  <a:spcPts val="0"/>
                </a:spcAft>
                <a:defRPr/>
              </a:pPr>
              <a:r>
                <a:rPr lang="en-US" altLang="zh-CN" sz="11500" b="1" dirty="0">
                  <a:gradFill>
                    <a:gsLst>
                      <a:gs pos="0">
                        <a:srgbClr val="335197"/>
                      </a:gs>
                      <a:gs pos="50000">
                        <a:srgbClr val="335197"/>
                      </a:gs>
                      <a:gs pos="100000">
                        <a:srgbClr val="335197"/>
                      </a:gs>
                    </a:gsLst>
                    <a:lin ang="5400000" scaled="0"/>
                  </a:gradFill>
                  <a:latin typeface="+mn-lt"/>
                  <a:ea typeface="+mn-ea"/>
                </a:rPr>
                <a:t>THANKS</a:t>
              </a:r>
              <a:endParaRPr lang="zh-CN" altLang="en-US" sz="11500" b="1" dirty="0">
                <a:gradFill>
                  <a:gsLst>
                    <a:gs pos="0">
                      <a:srgbClr val="335197"/>
                    </a:gs>
                    <a:gs pos="50000">
                      <a:srgbClr val="335197"/>
                    </a:gs>
                    <a:gs pos="100000">
                      <a:srgbClr val="335197"/>
                    </a:gs>
                  </a:gsLst>
                  <a:lin ang="5400000" scaled="0"/>
                </a:gradFill>
                <a:latin typeface="+mn-lt"/>
                <a:ea typeface="+mn-ea"/>
              </a:endParaRPr>
            </a:p>
          </p:txBody>
        </p:sp>
        <p:sp>
          <p:nvSpPr>
            <p:cNvPr id="97291" name="Freeform 86"/>
            <p:cNvSpPr>
              <a:spLocks noEditPoints="1"/>
            </p:cNvSpPr>
            <p:nvPr/>
          </p:nvSpPr>
          <p:spPr bwMode="black">
            <a:xfrm>
              <a:off x="4006822" y="2460392"/>
              <a:ext cx="432048" cy="434552"/>
            </a:xfrm>
            <a:custGeom>
              <a:avLst/>
              <a:gdLst>
                <a:gd name="T0" fmla="*/ 628319043 w 292"/>
                <a:gd name="T1" fmla="*/ 246869868 h 294"/>
                <a:gd name="T2" fmla="*/ 523233768 w 292"/>
                <a:gd name="T3" fmla="*/ 229391721 h 294"/>
                <a:gd name="T4" fmla="*/ 551694178 w 292"/>
                <a:gd name="T5" fmla="*/ 126711809 h 294"/>
                <a:gd name="T6" fmla="*/ 501341372 w 292"/>
                <a:gd name="T7" fmla="*/ 69909656 h 294"/>
                <a:gd name="T8" fmla="*/ 409392127 w 292"/>
                <a:gd name="T9" fmla="*/ 124527226 h 294"/>
                <a:gd name="T10" fmla="*/ 365607243 w 292"/>
                <a:gd name="T11" fmla="*/ 13107508 h 294"/>
                <a:gd name="T12" fmla="*/ 288982379 w 292"/>
                <a:gd name="T13" fmla="*/ 0 h 294"/>
                <a:gd name="T14" fmla="*/ 251765602 w 292"/>
                <a:gd name="T15" fmla="*/ 115788891 h 294"/>
                <a:gd name="T16" fmla="*/ 157626479 w 292"/>
                <a:gd name="T17" fmla="*/ 67725072 h 294"/>
                <a:gd name="T18" fmla="*/ 91949269 w 292"/>
                <a:gd name="T19" fmla="*/ 107049079 h 294"/>
                <a:gd name="T20" fmla="*/ 129166068 w 292"/>
                <a:gd name="T21" fmla="*/ 207544406 h 294"/>
                <a:gd name="T22" fmla="*/ 26270590 w 292"/>
                <a:gd name="T23" fmla="*/ 233760888 h 294"/>
                <a:gd name="T24" fmla="*/ 0 w 292"/>
                <a:gd name="T25" fmla="*/ 305856582 h 294"/>
                <a:gd name="T26" fmla="*/ 94139100 w 292"/>
                <a:gd name="T27" fmla="*/ 358288068 h 294"/>
                <a:gd name="T28" fmla="*/ 30650253 w 292"/>
                <a:gd name="T29" fmla="*/ 445675940 h 294"/>
                <a:gd name="T30" fmla="*/ 59110675 w 292"/>
                <a:gd name="T31" fmla="*/ 517770156 h 294"/>
                <a:gd name="T32" fmla="*/ 164194493 w 292"/>
                <a:gd name="T33" fmla="*/ 495922841 h 294"/>
                <a:gd name="T34" fmla="*/ 172952339 w 292"/>
                <a:gd name="T35" fmla="*/ 602973352 h 294"/>
                <a:gd name="T36" fmla="*/ 238629573 w 292"/>
                <a:gd name="T37" fmla="*/ 640112752 h 294"/>
                <a:gd name="T38" fmla="*/ 306496591 w 292"/>
                <a:gd name="T39" fmla="*/ 557094139 h 294"/>
                <a:gd name="T40" fmla="*/ 332768650 w 292"/>
                <a:gd name="T41" fmla="*/ 557094139 h 294"/>
                <a:gd name="T42" fmla="*/ 400635760 w 292"/>
                <a:gd name="T43" fmla="*/ 640112752 h 294"/>
                <a:gd name="T44" fmla="*/ 466312947 w 292"/>
                <a:gd name="T45" fmla="*/ 602973352 h 294"/>
                <a:gd name="T46" fmla="*/ 475070794 w 292"/>
                <a:gd name="T47" fmla="*/ 495922841 h 294"/>
                <a:gd name="T48" fmla="*/ 580154589 w 292"/>
                <a:gd name="T49" fmla="*/ 517770156 h 294"/>
                <a:gd name="T50" fmla="*/ 608614999 w 292"/>
                <a:gd name="T51" fmla="*/ 445675940 h 294"/>
                <a:gd name="T52" fmla="*/ 545126164 w 292"/>
                <a:gd name="T53" fmla="*/ 358288068 h 294"/>
                <a:gd name="T54" fmla="*/ 639265241 w 292"/>
                <a:gd name="T55" fmla="*/ 305856582 h 294"/>
                <a:gd name="T56" fmla="*/ 409392127 w 292"/>
                <a:gd name="T57" fmla="*/ 421644042 h 294"/>
                <a:gd name="T58" fmla="*/ 229873206 w 292"/>
                <a:gd name="T59" fmla="*/ 421644042 h 294"/>
                <a:gd name="T60" fmla="*/ 229873206 w 292"/>
                <a:gd name="T61" fmla="*/ 242500701 h 294"/>
                <a:gd name="T62" fmla="*/ 409392127 w 292"/>
                <a:gd name="T63" fmla="*/ 242500701 h 29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2"/>
                <a:gd name="T97" fmla="*/ 0 h 294"/>
                <a:gd name="T98" fmla="*/ 292 w 292"/>
                <a:gd name="T99" fmla="*/ 294 h 29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2" h="294">
                  <a:moveTo>
                    <a:pt x="292" y="140"/>
                  </a:moveTo>
                  <a:cubicBezTo>
                    <a:pt x="287" y="113"/>
                    <a:pt x="287" y="113"/>
                    <a:pt x="287" y="113"/>
                  </a:cubicBezTo>
                  <a:cubicBezTo>
                    <a:pt x="286" y="110"/>
                    <a:pt x="284" y="108"/>
                    <a:pt x="280" y="107"/>
                  </a:cubicBezTo>
                  <a:cubicBezTo>
                    <a:pt x="239" y="105"/>
                    <a:pt x="239" y="105"/>
                    <a:pt x="239" y="105"/>
                  </a:cubicBezTo>
                  <a:cubicBezTo>
                    <a:pt x="237" y="102"/>
                    <a:pt x="235" y="98"/>
                    <a:pt x="233" y="95"/>
                  </a:cubicBezTo>
                  <a:cubicBezTo>
                    <a:pt x="252" y="58"/>
                    <a:pt x="252" y="58"/>
                    <a:pt x="252" y="58"/>
                  </a:cubicBezTo>
                  <a:cubicBezTo>
                    <a:pt x="254" y="55"/>
                    <a:pt x="253" y="51"/>
                    <a:pt x="250" y="49"/>
                  </a:cubicBezTo>
                  <a:cubicBezTo>
                    <a:pt x="229" y="32"/>
                    <a:pt x="229" y="32"/>
                    <a:pt x="229" y="32"/>
                  </a:cubicBezTo>
                  <a:cubicBezTo>
                    <a:pt x="227" y="29"/>
                    <a:pt x="223" y="29"/>
                    <a:pt x="220" y="31"/>
                  </a:cubicBezTo>
                  <a:cubicBezTo>
                    <a:pt x="187" y="57"/>
                    <a:pt x="187" y="57"/>
                    <a:pt x="187" y="57"/>
                  </a:cubicBezTo>
                  <a:cubicBezTo>
                    <a:pt x="184" y="55"/>
                    <a:pt x="181" y="54"/>
                    <a:pt x="177" y="53"/>
                  </a:cubicBezTo>
                  <a:cubicBezTo>
                    <a:pt x="167" y="6"/>
                    <a:pt x="167" y="6"/>
                    <a:pt x="167" y="6"/>
                  </a:cubicBezTo>
                  <a:cubicBezTo>
                    <a:pt x="166" y="3"/>
                    <a:pt x="163" y="0"/>
                    <a:pt x="160" y="0"/>
                  </a:cubicBezTo>
                  <a:cubicBezTo>
                    <a:pt x="132" y="0"/>
                    <a:pt x="132" y="0"/>
                    <a:pt x="132" y="0"/>
                  </a:cubicBezTo>
                  <a:cubicBezTo>
                    <a:pt x="129" y="0"/>
                    <a:pt x="126" y="3"/>
                    <a:pt x="125" y="6"/>
                  </a:cubicBezTo>
                  <a:cubicBezTo>
                    <a:pt x="115" y="53"/>
                    <a:pt x="115" y="53"/>
                    <a:pt x="115" y="53"/>
                  </a:cubicBezTo>
                  <a:cubicBezTo>
                    <a:pt x="111" y="54"/>
                    <a:pt x="108" y="55"/>
                    <a:pt x="105" y="57"/>
                  </a:cubicBezTo>
                  <a:cubicBezTo>
                    <a:pt x="72" y="31"/>
                    <a:pt x="72" y="31"/>
                    <a:pt x="72" y="31"/>
                  </a:cubicBezTo>
                  <a:cubicBezTo>
                    <a:pt x="69" y="29"/>
                    <a:pt x="65" y="29"/>
                    <a:pt x="63" y="31"/>
                  </a:cubicBezTo>
                  <a:cubicBezTo>
                    <a:pt x="42" y="49"/>
                    <a:pt x="42" y="49"/>
                    <a:pt x="42" y="49"/>
                  </a:cubicBezTo>
                  <a:cubicBezTo>
                    <a:pt x="39" y="51"/>
                    <a:pt x="39" y="55"/>
                    <a:pt x="40" y="58"/>
                  </a:cubicBezTo>
                  <a:cubicBezTo>
                    <a:pt x="59" y="95"/>
                    <a:pt x="59" y="95"/>
                    <a:pt x="59" y="95"/>
                  </a:cubicBezTo>
                  <a:cubicBezTo>
                    <a:pt x="57" y="98"/>
                    <a:pt x="55" y="102"/>
                    <a:pt x="53" y="105"/>
                  </a:cubicBezTo>
                  <a:cubicBezTo>
                    <a:pt x="12" y="107"/>
                    <a:pt x="12" y="107"/>
                    <a:pt x="12" y="107"/>
                  </a:cubicBezTo>
                  <a:cubicBezTo>
                    <a:pt x="8" y="107"/>
                    <a:pt x="6" y="110"/>
                    <a:pt x="5" y="113"/>
                  </a:cubicBezTo>
                  <a:cubicBezTo>
                    <a:pt x="0" y="140"/>
                    <a:pt x="0" y="140"/>
                    <a:pt x="0" y="140"/>
                  </a:cubicBezTo>
                  <a:cubicBezTo>
                    <a:pt x="0" y="143"/>
                    <a:pt x="1" y="147"/>
                    <a:pt x="4" y="148"/>
                  </a:cubicBezTo>
                  <a:cubicBezTo>
                    <a:pt x="43" y="164"/>
                    <a:pt x="43" y="164"/>
                    <a:pt x="43" y="164"/>
                  </a:cubicBezTo>
                  <a:cubicBezTo>
                    <a:pt x="44" y="168"/>
                    <a:pt x="44" y="172"/>
                    <a:pt x="45" y="176"/>
                  </a:cubicBezTo>
                  <a:cubicBezTo>
                    <a:pt x="14" y="204"/>
                    <a:pt x="14" y="204"/>
                    <a:pt x="14" y="204"/>
                  </a:cubicBezTo>
                  <a:cubicBezTo>
                    <a:pt x="12" y="206"/>
                    <a:pt x="11" y="210"/>
                    <a:pt x="13" y="213"/>
                  </a:cubicBezTo>
                  <a:cubicBezTo>
                    <a:pt x="27" y="237"/>
                    <a:pt x="27" y="237"/>
                    <a:pt x="27" y="237"/>
                  </a:cubicBezTo>
                  <a:cubicBezTo>
                    <a:pt x="28" y="239"/>
                    <a:pt x="32" y="241"/>
                    <a:pt x="35" y="240"/>
                  </a:cubicBezTo>
                  <a:cubicBezTo>
                    <a:pt x="75" y="227"/>
                    <a:pt x="75" y="227"/>
                    <a:pt x="75" y="227"/>
                  </a:cubicBezTo>
                  <a:cubicBezTo>
                    <a:pt x="78" y="230"/>
                    <a:pt x="81" y="233"/>
                    <a:pt x="84" y="235"/>
                  </a:cubicBezTo>
                  <a:cubicBezTo>
                    <a:pt x="79" y="276"/>
                    <a:pt x="79" y="276"/>
                    <a:pt x="79" y="276"/>
                  </a:cubicBezTo>
                  <a:cubicBezTo>
                    <a:pt x="78" y="280"/>
                    <a:pt x="80" y="283"/>
                    <a:pt x="83" y="284"/>
                  </a:cubicBezTo>
                  <a:cubicBezTo>
                    <a:pt x="109" y="293"/>
                    <a:pt x="109" y="293"/>
                    <a:pt x="109" y="293"/>
                  </a:cubicBezTo>
                  <a:cubicBezTo>
                    <a:pt x="112" y="294"/>
                    <a:pt x="116" y="293"/>
                    <a:pt x="118" y="291"/>
                  </a:cubicBezTo>
                  <a:cubicBezTo>
                    <a:pt x="140" y="255"/>
                    <a:pt x="140" y="255"/>
                    <a:pt x="140" y="255"/>
                  </a:cubicBezTo>
                  <a:cubicBezTo>
                    <a:pt x="142" y="255"/>
                    <a:pt x="144" y="256"/>
                    <a:pt x="146" y="256"/>
                  </a:cubicBezTo>
                  <a:cubicBezTo>
                    <a:pt x="148" y="256"/>
                    <a:pt x="150" y="255"/>
                    <a:pt x="152" y="255"/>
                  </a:cubicBezTo>
                  <a:cubicBezTo>
                    <a:pt x="174" y="291"/>
                    <a:pt x="174" y="291"/>
                    <a:pt x="174" y="291"/>
                  </a:cubicBezTo>
                  <a:cubicBezTo>
                    <a:pt x="176" y="293"/>
                    <a:pt x="180" y="294"/>
                    <a:pt x="183" y="293"/>
                  </a:cubicBezTo>
                  <a:cubicBezTo>
                    <a:pt x="209" y="284"/>
                    <a:pt x="209" y="284"/>
                    <a:pt x="209" y="284"/>
                  </a:cubicBezTo>
                  <a:cubicBezTo>
                    <a:pt x="212" y="283"/>
                    <a:pt x="214" y="280"/>
                    <a:pt x="213" y="276"/>
                  </a:cubicBezTo>
                  <a:cubicBezTo>
                    <a:pt x="208" y="235"/>
                    <a:pt x="208" y="235"/>
                    <a:pt x="208" y="235"/>
                  </a:cubicBezTo>
                  <a:cubicBezTo>
                    <a:pt x="211" y="232"/>
                    <a:pt x="214" y="230"/>
                    <a:pt x="217" y="227"/>
                  </a:cubicBezTo>
                  <a:cubicBezTo>
                    <a:pt x="257" y="240"/>
                    <a:pt x="257" y="240"/>
                    <a:pt x="257" y="240"/>
                  </a:cubicBezTo>
                  <a:cubicBezTo>
                    <a:pt x="260" y="241"/>
                    <a:pt x="264" y="239"/>
                    <a:pt x="265" y="237"/>
                  </a:cubicBezTo>
                  <a:cubicBezTo>
                    <a:pt x="279" y="213"/>
                    <a:pt x="279" y="213"/>
                    <a:pt x="279" y="213"/>
                  </a:cubicBezTo>
                  <a:cubicBezTo>
                    <a:pt x="281" y="210"/>
                    <a:pt x="280" y="206"/>
                    <a:pt x="278" y="204"/>
                  </a:cubicBezTo>
                  <a:cubicBezTo>
                    <a:pt x="247" y="176"/>
                    <a:pt x="247" y="176"/>
                    <a:pt x="247" y="176"/>
                  </a:cubicBezTo>
                  <a:cubicBezTo>
                    <a:pt x="248" y="172"/>
                    <a:pt x="248" y="168"/>
                    <a:pt x="249" y="164"/>
                  </a:cubicBezTo>
                  <a:cubicBezTo>
                    <a:pt x="288" y="148"/>
                    <a:pt x="288" y="148"/>
                    <a:pt x="288" y="148"/>
                  </a:cubicBezTo>
                  <a:cubicBezTo>
                    <a:pt x="291" y="147"/>
                    <a:pt x="292" y="144"/>
                    <a:pt x="292" y="140"/>
                  </a:cubicBezTo>
                  <a:close/>
                  <a:moveTo>
                    <a:pt x="204" y="152"/>
                  </a:moveTo>
                  <a:cubicBezTo>
                    <a:pt x="204" y="168"/>
                    <a:pt x="197" y="182"/>
                    <a:pt x="187" y="193"/>
                  </a:cubicBezTo>
                  <a:cubicBezTo>
                    <a:pt x="176" y="203"/>
                    <a:pt x="162" y="210"/>
                    <a:pt x="146" y="210"/>
                  </a:cubicBezTo>
                  <a:cubicBezTo>
                    <a:pt x="130" y="210"/>
                    <a:pt x="116" y="203"/>
                    <a:pt x="105" y="193"/>
                  </a:cubicBezTo>
                  <a:cubicBezTo>
                    <a:pt x="95" y="182"/>
                    <a:pt x="88" y="168"/>
                    <a:pt x="88" y="152"/>
                  </a:cubicBezTo>
                  <a:cubicBezTo>
                    <a:pt x="88" y="136"/>
                    <a:pt x="95" y="121"/>
                    <a:pt x="105" y="111"/>
                  </a:cubicBezTo>
                  <a:cubicBezTo>
                    <a:pt x="116" y="100"/>
                    <a:pt x="130" y="94"/>
                    <a:pt x="146" y="94"/>
                  </a:cubicBezTo>
                  <a:cubicBezTo>
                    <a:pt x="162" y="94"/>
                    <a:pt x="176" y="100"/>
                    <a:pt x="187" y="111"/>
                  </a:cubicBezTo>
                  <a:cubicBezTo>
                    <a:pt x="197" y="121"/>
                    <a:pt x="204" y="136"/>
                    <a:pt x="204" y="152"/>
                  </a:cubicBezTo>
                  <a:close/>
                </a:path>
              </a:pathLst>
            </a:custGeom>
            <a:solidFill>
              <a:srgbClr val="FF0000"/>
            </a:solidFill>
            <a:ln w="19050">
              <a:solidFill>
                <a:schemeClr val="bg1"/>
              </a:solidFill>
              <a:round/>
            </a:ln>
          </p:spPr>
          <p:txBody>
            <a:bodyPr lIns="93224" tIns="46612" rIns="93224" bIns="46612"/>
            <a:lstStyle/>
            <a:p>
              <a:endParaRPr lang="zh-CN" altLang="en-US"/>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标题 1"/>
          <p:cNvSpPr txBox="1">
            <a:spLocks noChangeArrowheads="1"/>
          </p:cNvSpPr>
          <p:nvPr/>
        </p:nvSpPr>
        <p:spPr>
          <a:xfrm>
            <a:off x="899795" y="182245"/>
            <a:ext cx="2798445" cy="521970"/>
          </a:xfrm>
          <a:prstGeom prst="rect">
            <a:avLst/>
          </a:prstGeom>
          <a:noFill/>
        </p:spPr>
        <p:txBody>
          <a:bodyPr wrap="square" anchor="t">
            <a:spAutoFit/>
          </a:bodyPr>
          <a:lstStyle/>
          <a:p>
            <a:pPr lvl="0" algn="l" fontAlgn="auto">
              <a:spcBef>
                <a:spcPts val="0"/>
              </a:spcBef>
              <a:spcAft>
                <a:spcPts val="0"/>
              </a:spcAft>
              <a:defRPr/>
            </a:pPr>
            <a:r>
              <a:rPr lang="zh-CN" altLang="en-US" sz="2800" b="1" dirty="0">
                <a:gradFill>
                  <a:gsLst>
                    <a:gs pos="0">
                      <a:srgbClr val="335197"/>
                    </a:gs>
                    <a:gs pos="50000">
                      <a:srgbClr val="335197"/>
                    </a:gs>
                    <a:gs pos="100000">
                      <a:srgbClr val="335197"/>
                    </a:gs>
                  </a:gsLst>
                  <a:lin ang="5400000" scaled="0"/>
                </a:gradFill>
                <a:latin typeface="+mn-lt"/>
                <a:ea typeface="+mn-ea"/>
                <a:sym typeface="+mn-ea"/>
              </a:rPr>
              <a:t>班主任团队管理</a:t>
            </a:r>
            <a:endParaRPr lang="zh-CN" altLang="en-US" sz="2800" b="1" dirty="0">
              <a:gradFill>
                <a:gsLst>
                  <a:gs pos="0">
                    <a:srgbClr val="335197"/>
                  </a:gs>
                  <a:gs pos="50000">
                    <a:srgbClr val="335197"/>
                  </a:gs>
                  <a:gs pos="100000">
                    <a:srgbClr val="335197"/>
                  </a:gs>
                </a:gsLst>
                <a:lin ang="5400000" scaled="0"/>
              </a:gradFill>
              <a:latin typeface="+mn-lt"/>
              <a:ea typeface="+mn-ea"/>
              <a:sym typeface="+mn-ea"/>
            </a:endParaRPr>
          </a:p>
        </p:txBody>
      </p:sp>
      <p:grpSp>
        <p:nvGrpSpPr>
          <p:cNvPr id="13373" name="组合 13372"/>
          <p:cNvGrpSpPr/>
          <p:nvPr/>
        </p:nvGrpSpPr>
        <p:grpSpPr>
          <a:xfrm>
            <a:off x="3221769" y="4005294"/>
            <a:ext cx="4454746" cy="406686"/>
            <a:chOff x="1392" y="1784"/>
            <a:chExt cx="2976" cy="577"/>
          </a:xfrm>
        </p:grpSpPr>
        <p:sp>
          <p:nvSpPr>
            <p:cNvPr id="13375" name="直接连接符 13374"/>
            <p:cNvSpPr/>
            <p:nvPr/>
          </p:nvSpPr>
          <p:spPr>
            <a:xfrm>
              <a:off x="1418" y="2361"/>
              <a:ext cx="2950" cy="0"/>
            </a:xfrm>
            <a:prstGeom prst="line">
              <a:avLst/>
            </a:prstGeom>
            <a:ln w="3175" cap="flat" cmpd="sng">
              <a:solidFill>
                <a:srgbClr val="FFFFFF">
                  <a:alpha val="14999"/>
                </a:srgbClr>
              </a:solidFill>
              <a:prstDash val="solid"/>
              <a:headEnd type="none" w="med" len="med"/>
              <a:tailEnd type="none" w="med" len="med"/>
            </a:ln>
          </p:spPr>
        </p:sp>
        <p:sp>
          <p:nvSpPr>
            <p:cNvPr id="13376" name="直接连接符 13375"/>
            <p:cNvSpPr/>
            <p:nvPr/>
          </p:nvSpPr>
          <p:spPr>
            <a:xfrm>
              <a:off x="1392" y="1784"/>
              <a:ext cx="2950" cy="0"/>
            </a:xfrm>
            <a:prstGeom prst="line">
              <a:avLst/>
            </a:prstGeom>
            <a:ln w="3175" cap="flat" cmpd="sng">
              <a:solidFill>
                <a:srgbClr val="FFFFFF">
                  <a:alpha val="14999"/>
                </a:srgbClr>
              </a:solidFill>
              <a:prstDash val="solid"/>
              <a:headEnd type="none" w="med" len="med"/>
              <a:tailEnd type="none" w="med" len="med"/>
            </a:ln>
          </p:spPr>
        </p:sp>
      </p:grpSp>
      <p:sp>
        <p:nvSpPr>
          <p:cNvPr id="3" name="文本框 2"/>
          <p:cNvSpPr txBox="1"/>
          <p:nvPr/>
        </p:nvSpPr>
        <p:spPr>
          <a:xfrm>
            <a:off x="1043940" y="1131570"/>
            <a:ext cx="6377940" cy="655320"/>
          </a:xfrm>
          <a:prstGeom prst="rect">
            <a:avLst/>
          </a:prstGeom>
          <a:noFill/>
        </p:spPr>
        <p:txBody>
          <a:bodyPr wrap="square" rtlCol="0">
            <a:spAutoFit/>
          </a:bodyPr>
          <a:p>
            <a:pPr algn="l">
              <a:lnSpc>
                <a:spcPts val="4400"/>
              </a:lnSpc>
            </a:pPr>
            <a:r>
              <a:rPr lang="zh-CN" altLang="en-US" sz="3200" b="1" dirty="0" smtClean="0">
                <a:solidFill>
                  <a:schemeClr val="accent1"/>
                </a:solidFill>
                <a:effectLst>
                  <a:outerShdw blurRad="38100" dist="25400" dir="5400000" algn="ctr" rotWithShape="0">
                    <a:srgbClr val="6E747A">
                      <a:alpha val="43000"/>
                    </a:srgbClr>
                  </a:outerShdw>
                </a:effectLst>
              </a:rPr>
              <a:t>班主任三</a:t>
            </a:r>
            <a:r>
              <a:rPr lang="zh-CN" altLang="en-US" sz="3200" b="1" dirty="0" smtClean="0">
                <a:solidFill>
                  <a:schemeClr val="accent1"/>
                </a:solidFill>
                <a:effectLst>
                  <a:outerShdw blurRad="38100" dist="25400" dir="5400000" algn="ctr" rotWithShape="0">
                    <a:srgbClr val="6E747A">
                      <a:alpha val="43000"/>
                    </a:srgbClr>
                  </a:outerShdw>
                </a:effectLst>
                <a:sym typeface="+mn-ea"/>
              </a:rPr>
              <a:t>会一日志</a:t>
            </a:r>
            <a:endParaRPr lang="zh-CN" altLang="en-US" sz="3200" b="1" dirty="0" smtClean="0">
              <a:solidFill>
                <a:schemeClr val="accent1"/>
              </a:solidFill>
              <a:effectLst>
                <a:outerShdw blurRad="38100" dist="25400" dir="5400000" algn="ctr" rotWithShape="0">
                  <a:srgbClr val="6E747A">
                    <a:alpha val="43000"/>
                  </a:srgbClr>
                </a:outerShdw>
              </a:effectLst>
              <a:sym typeface="+mn-ea"/>
            </a:endParaRPr>
          </a:p>
        </p:txBody>
      </p:sp>
      <p:sp>
        <p:nvSpPr>
          <p:cNvPr id="8" name="文本框 7"/>
          <p:cNvSpPr txBox="1"/>
          <p:nvPr/>
        </p:nvSpPr>
        <p:spPr>
          <a:xfrm>
            <a:off x="1289050" y="1920240"/>
            <a:ext cx="6163310" cy="2912745"/>
          </a:xfrm>
          <a:prstGeom prst="rect">
            <a:avLst/>
          </a:prstGeom>
          <a:noFill/>
        </p:spPr>
        <p:txBody>
          <a:bodyPr wrap="square" rtlCol="0">
            <a:spAutoFit/>
          </a:bodyPr>
          <a:p>
            <a:pPr algn="l">
              <a:lnSpc>
                <a:spcPts val="4400"/>
              </a:lnSpc>
            </a:pPr>
            <a:r>
              <a:rPr lang="en-US" altLang="zh-CN" sz="1800" b="1" dirty="0" smtClean="0">
                <a:solidFill>
                  <a:schemeClr val="accent5"/>
                </a:solidFill>
              </a:rPr>
              <a:t>1 </a:t>
            </a:r>
            <a:r>
              <a:rPr lang="zh-CN" altLang="en-US" sz="1800" b="1" dirty="0" smtClean="0">
                <a:solidFill>
                  <a:schemeClr val="accent5"/>
                </a:solidFill>
              </a:rPr>
              <a:t>早</a:t>
            </a:r>
            <a:r>
              <a:rPr lang="en-US" altLang="zh-CN" sz="1800" b="1" dirty="0" smtClean="0">
                <a:solidFill>
                  <a:schemeClr val="accent5"/>
                </a:solidFill>
              </a:rPr>
              <a:t>7</a:t>
            </a:r>
            <a:r>
              <a:rPr lang="zh-CN" altLang="en-US" sz="1800" b="1" dirty="0" smtClean="0">
                <a:solidFill>
                  <a:schemeClr val="accent5"/>
                </a:solidFill>
              </a:rPr>
              <a:t>点晨会布置当天任务</a:t>
            </a:r>
            <a:endParaRPr lang="zh-CN" altLang="en-US" sz="1800" b="1" dirty="0" smtClean="0">
              <a:solidFill>
                <a:schemeClr val="accent5"/>
              </a:solidFill>
            </a:endParaRPr>
          </a:p>
          <a:p>
            <a:pPr algn="l">
              <a:lnSpc>
                <a:spcPts val="4400"/>
              </a:lnSpc>
            </a:pPr>
            <a:r>
              <a:rPr lang="en-US" altLang="zh-CN" sz="1800" b="1" dirty="0" smtClean="0">
                <a:solidFill>
                  <a:schemeClr val="accent5"/>
                </a:solidFill>
              </a:rPr>
              <a:t>2 </a:t>
            </a:r>
            <a:r>
              <a:rPr lang="zh-CN" altLang="en-US" sz="1800" b="1" dirty="0" smtClean="0">
                <a:solidFill>
                  <a:schemeClr val="accent5"/>
                </a:solidFill>
              </a:rPr>
              <a:t>晚</a:t>
            </a:r>
            <a:r>
              <a:rPr lang="en-US" altLang="zh-CN" sz="1800" b="1" dirty="0" smtClean="0">
                <a:solidFill>
                  <a:schemeClr val="accent5"/>
                </a:solidFill>
              </a:rPr>
              <a:t>8</a:t>
            </a:r>
            <a:r>
              <a:rPr lang="zh-CN" altLang="en-US" sz="1800" b="1" dirty="0" smtClean="0">
                <a:solidFill>
                  <a:schemeClr val="accent5"/>
                </a:solidFill>
              </a:rPr>
              <a:t>点半晚会总结当天任务落地性和特殊事件处理</a:t>
            </a:r>
            <a:r>
              <a:rPr lang="en-US" altLang="zh-CN" sz="1800" b="1" dirty="0" smtClean="0">
                <a:solidFill>
                  <a:schemeClr val="accent5"/>
                </a:solidFill>
              </a:rPr>
              <a:t> </a:t>
            </a:r>
            <a:endParaRPr lang="en-US" altLang="zh-CN" sz="1800" b="1" dirty="0" smtClean="0">
              <a:solidFill>
                <a:schemeClr val="accent5"/>
              </a:solidFill>
            </a:endParaRPr>
          </a:p>
          <a:p>
            <a:pPr algn="l">
              <a:lnSpc>
                <a:spcPts val="4400"/>
              </a:lnSpc>
            </a:pPr>
            <a:r>
              <a:rPr lang="en-US" altLang="zh-CN" sz="1800" b="1" dirty="0" smtClean="0">
                <a:solidFill>
                  <a:schemeClr val="accent5"/>
                </a:solidFill>
              </a:rPr>
              <a:t>3 </a:t>
            </a:r>
            <a:r>
              <a:rPr lang="zh-CN" altLang="en-US" sz="1800" b="1" dirty="0" smtClean="0">
                <a:solidFill>
                  <a:schemeClr val="accent5"/>
                </a:solidFill>
              </a:rPr>
              <a:t>晚</a:t>
            </a:r>
            <a:r>
              <a:rPr lang="en-US" altLang="zh-CN" sz="1800" b="1" dirty="0" smtClean="0">
                <a:solidFill>
                  <a:schemeClr val="accent5"/>
                </a:solidFill>
              </a:rPr>
              <a:t>10</a:t>
            </a:r>
            <a:r>
              <a:rPr lang="zh-CN" altLang="en-US" sz="1800" b="1" dirty="0" smtClean="0">
                <a:solidFill>
                  <a:schemeClr val="accent5"/>
                </a:solidFill>
              </a:rPr>
              <a:t>点半班级内部会议</a:t>
            </a:r>
            <a:r>
              <a:rPr lang="en-US" altLang="zh-CN" sz="1800" b="1" dirty="0" smtClean="0">
                <a:solidFill>
                  <a:schemeClr val="accent5"/>
                </a:solidFill>
              </a:rPr>
              <a:t> </a:t>
            </a:r>
            <a:r>
              <a:rPr lang="zh-CN" altLang="en-US" sz="1800" b="1" dirty="0" smtClean="0">
                <a:solidFill>
                  <a:schemeClr val="accent5"/>
                </a:solidFill>
              </a:rPr>
              <a:t>分析班级内部学生情况</a:t>
            </a:r>
            <a:endParaRPr lang="zh-CN" altLang="en-US" sz="1800" b="1" dirty="0" smtClean="0">
              <a:solidFill>
                <a:schemeClr val="accent5"/>
              </a:solidFill>
            </a:endParaRPr>
          </a:p>
          <a:p>
            <a:pPr algn="l">
              <a:lnSpc>
                <a:spcPts val="4400"/>
              </a:lnSpc>
            </a:pPr>
            <a:r>
              <a:rPr lang="en-US" altLang="zh-CN" sz="1800" b="1" dirty="0" smtClean="0">
                <a:solidFill>
                  <a:schemeClr val="accent5"/>
                </a:solidFill>
              </a:rPr>
              <a:t>4 </a:t>
            </a:r>
            <a:r>
              <a:rPr lang="zh-CN" altLang="en-US" sz="1800" b="1" dirty="0" smtClean="0">
                <a:solidFill>
                  <a:schemeClr val="accent5"/>
                </a:solidFill>
              </a:rPr>
              <a:t>班主任每日晚</a:t>
            </a:r>
            <a:r>
              <a:rPr lang="en-US" altLang="zh-CN" sz="1800" b="1" dirty="0" smtClean="0">
                <a:solidFill>
                  <a:schemeClr val="accent5"/>
                </a:solidFill>
              </a:rPr>
              <a:t>8</a:t>
            </a:r>
            <a:r>
              <a:rPr lang="zh-CN" altLang="en-US" sz="1800" b="1" dirty="0" smtClean="0">
                <a:solidFill>
                  <a:schemeClr val="accent5"/>
                </a:solidFill>
              </a:rPr>
              <a:t>点汇报每日工作量和具体工作事宜</a:t>
            </a:r>
            <a:endParaRPr lang="en-US" altLang="zh-CN" sz="1800" b="1" dirty="0" smtClean="0">
              <a:solidFill>
                <a:schemeClr val="tx1"/>
              </a:solidFill>
            </a:endParaRPr>
          </a:p>
          <a:p>
            <a:pPr algn="ctr">
              <a:lnSpc>
                <a:spcPts val="4400"/>
              </a:lnSpc>
            </a:pPr>
            <a:endParaRPr lang="zh-CN" altLang="en-US" sz="18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13373"/>
                                        </p:tgtEl>
                                        <p:attrNameLst>
                                          <p:attrName>style.visibility</p:attrName>
                                        </p:attrNameLst>
                                      </p:cBhvr>
                                      <p:to>
                                        <p:strVal val="visible"/>
                                      </p:to>
                                    </p:set>
                                    <p:anim calcmode="lin" valueType="num">
                                      <p:cBhvr additive="base">
                                        <p:cTn id="7" dur="500"/>
                                        <p:tgtEl>
                                          <p:spTgt spid="13373"/>
                                        </p:tgtEl>
                                        <p:attrNameLst>
                                          <p:attrName>ppt_x</p:attrName>
                                        </p:attrNameLst>
                                      </p:cBhvr>
                                      <p:tavLst>
                                        <p:tav tm="0">
                                          <p:val>
                                            <p:strVal val="#ppt_x-#ppt_w*1.125000"/>
                                          </p:val>
                                        </p:tav>
                                        <p:tav tm="100000">
                                          <p:val>
                                            <p:strVal val="#ppt_x"/>
                                          </p:val>
                                        </p:tav>
                                      </p:tavLst>
                                    </p:anim>
                                    <p:animEffect transition="in" filter="wipe(right)">
                                      <p:cBhvr>
                                        <p:cTn id="8" dur="500"/>
                                        <p:tgtEl>
                                          <p:spTgt spid="13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62635" y="248285"/>
            <a:ext cx="8407400" cy="3476625"/>
          </a:xfrm>
          <a:prstGeom prst="rect">
            <a:avLst/>
          </a:prstGeom>
          <a:noFill/>
        </p:spPr>
        <p:txBody>
          <a:bodyPr wrap="square" rtlCol="0">
            <a:spAutoFit/>
          </a:bodyPr>
          <a:p>
            <a:pPr algn="l">
              <a:lnSpc>
                <a:spcPts val="4400"/>
              </a:lnSpc>
            </a:pPr>
            <a:r>
              <a:rPr lang="zh-CN" altLang="en-US" sz="4000" b="1" dirty="0" smtClean="0">
                <a:solidFill>
                  <a:schemeClr val="accent1"/>
                </a:solidFill>
                <a:effectLst>
                  <a:outerShdw blurRad="38100" dist="25400" dir="5400000" algn="ctr" rotWithShape="0">
                    <a:srgbClr val="6E747A">
                      <a:alpha val="43000"/>
                    </a:srgbClr>
                  </a:outerShdw>
                </a:effectLst>
              </a:rPr>
              <a:t>三进两巡查一值班</a:t>
            </a:r>
            <a:endParaRPr lang="zh-CN" altLang="en-US" sz="4000" b="1" dirty="0" smtClean="0">
              <a:solidFill>
                <a:schemeClr val="accent1"/>
              </a:solidFill>
              <a:effectLst>
                <a:outerShdw blurRad="38100" dist="25400" dir="5400000" algn="ctr" rotWithShape="0">
                  <a:srgbClr val="6E747A">
                    <a:alpha val="43000"/>
                  </a:srgbClr>
                </a:outerShdw>
              </a:effectLst>
            </a:endParaRPr>
          </a:p>
          <a:p>
            <a:pPr algn="l">
              <a:lnSpc>
                <a:spcPts val="4400"/>
              </a:lnSpc>
            </a:pPr>
            <a:r>
              <a:rPr lang="en-US" altLang="zh-CN" sz="2400" b="1" dirty="0" smtClean="0">
                <a:solidFill>
                  <a:schemeClr val="tx1"/>
                </a:solidFill>
              </a:rPr>
              <a:t>   </a:t>
            </a:r>
            <a:endParaRPr lang="en-US" altLang="zh-CN" sz="2400" b="1" dirty="0" smtClean="0">
              <a:solidFill>
                <a:schemeClr val="tx1"/>
              </a:solidFill>
            </a:endParaRPr>
          </a:p>
          <a:p>
            <a:pPr algn="l">
              <a:lnSpc>
                <a:spcPts val="4400"/>
              </a:lnSpc>
            </a:pPr>
            <a:r>
              <a:rPr lang="en-US" altLang="zh-CN" sz="2400" b="1" dirty="0" smtClean="0">
                <a:solidFill>
                  <a:schemeClr val="tx1"/>
                </a:solidFill>
              </a:rPr>
              <a:t>   1 </a:t>
            </a:r>
            <a:r>
              <a:rPr lang="zh-CN" altLang="en-US" sz="2400" b="1" dirty="0" smtClean="0">
                <a:solidFill>
                  <a:schemeClr val="tx1"/>
                </a:solidFill>
              </a:rPr>
              <a:t>进班讲话</a:t>
            </a:r>
            <a:r>
              <a:rPr lang="en-US" altLang="zh-CN" sz="2400" b="1" dirty="0" smtClean="0">
                <a:solidFill>
                  <a:schemeClr val="tx1"/>
                </a:solidFill>
              </a:rPr>
              <a:t>   </a:t>
            </a:r>
            <a:r>
              <a:rPr lang="zh-CN" altLang="en-US" sz="2400" b="1" dirty="0" smtClean="0">
                <a:solidFill>
                  <a:schemeClr val="tx1"/>
                </a:solidFill>
              </a:rPr>
              <a:t>进车间组织学生实践</a:t>
            </a:r>
            <a:r>
              <a:rPr lang="en-US" altLang="zh-CN" sz="2400" b="1" dirty="0" smtClean="0">
                <a:solidFill>
                  <a:schemeClr val="tx1"/>
                </a:solidFill>
              </a:rPr>
              <a:t>    </a:t>
            </a:r>
            <a:r>
              <a:rPr lang="zh-CN" altLang="en-US" sz="2400" b="1" dirty="0" smtClean="0">
                <a:solidFill>
                  <a:schemeClr val="tx1"/>
                </a:solidFill>
              </a:rPr>
              <a:t>进宿舍关心学生生活</a:t>
            </a:r>
            <a:endParaRPr lang="zh-CN" altLang="en-US" sz="2400" b="1" dirty="0" smtClean="0">
              <a:solidFill>
                <a:schemeClr val="tx1"/>
              </a:solidFill>
            </a:endParaRPr>
          </a:p>
          <a:p>
            <a:pPr algn="l">
              <a:lnSpc>
                <a:spcPts val="4400"/>
              </a:lnSpc>
            </a:pPr>
            <a:r>
              <a:rPr lang="en-US" altLang="zh-CN" sz="2400" b="1" dirty="0" smtClean="0">
                <a:solidFill>
                  <a:schemeClr val="tx1"/>
                </a:solidFill>
              </a:rPr>
              <a:t>   2 </a:t>
            </a:r>
            <a:r>
              <a:rPr lang="zh-CN" altLang="en-US" sz="2400" b="1" dirty="0" smtClean="0">
                <a:solidFill>
                  <a:schemeClr val="tx1"/>
                </a:solidFill>
              </a:rPr>
              <a:t>宿舍安全</a:t>
            </a:r>
            <a:r>
              <a:rPr lang="en-US" altLang="zh-CN" sz="2400" b="1" dirty="0" smtClean="0">
                <a:solidFill>
                  <a:schemeClr val="tx1"/>
                </a:solidFill>
              </a:rPr>
              <a:t> </a:t>
            </a:r>
            <a:r>
              <a:rPr lang="zh-CN" altLang="en-US" sz="2400" b="1" dirty="0" smtClean="0">
                <a:solidFill>
                  <a:schemeClr val="tx1"/>
                </a:solidFill>
              </a:rPr>
              <a:t>卫生巡查</a:t>
            </a:r>
            <a:r>
              <a:rPr lang="en-US" altLang="zh-CN" sz="2400" b="1" dirty="0" smtClean="0">
                <a:solidFill>
                  <a:schemeClr val="tx1"/>
                </a:solidFill>
              </a:rPr>
              <a:t>   </a:t>
            </a:r>
            <a:r>
              <a:rPr lang="zh-CN" altLang="en-US" sz="2400" b="1" dirty="0" smtClean="0">
                <a:solidFill>
                  <a:schemeClr val="tx1"/>
                </a:solidFill>
              </a:rPr>
              <a:t>校园环境卫生</a:t>
            </a:r>
            <a:r>
              <a:rPr lang="en-US" altLang="zh-CN" sz="2400" b="1" dirty="0" smtClean="0">
                <a:solidFill>
                  <a:schemeClr val="tx1"/>
                </a:solidFill>
              </a:rPr>
              <a:t> </a:t>
            </a:r>
            <a:r>
              <a:rPr lang="zh-CN" altLang="en-US" sz="2400" b="1" dirty="0" smtClean="0">
                <a:solidFill>
                  <a:schemeClr val="tx1"/>
                </a:solidFill>
              </a:rPr>
              <a:t>学生行为规范巡查</a:t>
            </a:r>
            <a:endParaRPr lang="zh-CN" altLang="en-US" sz="2400" b="1" dirty="0" smtClean="0">
              <a:solidFill>
                <a:schemeClr val="tx1"/>
              </a:solidFill>
            </a:endParaRPr>
          </a:p>
          <a:p>
            <a:pPr algn="l">
              <a:lnSpc>
                <a:spcPts val="4400"/>
              </a:lnSpc>
            </a:pPr>
            <a:r>
              <a:rPr lang="en-US" altLang="zh-CN" sz="2400" b="1" dirty="0" smtClean="0">
                <a:solidFill>
                  <a:schemeClr val="tx1"/>
                </a:solidFill>
              </a:rPr>
              <a:t>   3 </a:t>
            </a:r>
            <a:r>
              <a:rPr lang="zh-CN" altLang="en-US" sz="2400" b="1" dirty="0" smtClean="0">
                <a:solidFill>
                  <a:schemeClr val="tx1"/>
                </a:solidFill>
              </a:rPr>
              <a:t>中层领导与班主任团队轮岗全校</a:t>
            </a:r>
            <a:r>
              <a:rPr lang="en-US" altLang="zh-CN" sz="2400" b="1" dirty="0" smtClean="0">
                <a:solidFill>
                  <a:schemeClr val="tx1"/>
                </a:solidFill>
              </a:rPr>
              <a:t>24</a:t>
            </a:r>
            <a:r>
              <a:rPr lang="zh-CN" altLang="en-US" sz="2400" b="1" dirty="0" smtClean="0">
                <a:solidFill>
                  <a:schemeClr val="tx1"/>
                </a:solidFill>
              </a:rPr>
              <a:t>小时值班制</a:t>
            </a:r>
            <a:endParaRPr lang="zh-CN" altLang="en-US" sz="2400" b="1" dirty="0" smtClean="0">
              <a:solidFill>
                <a:schemeClr val="tx1"/>
              </a:solidFill>
            </a:endParaRPr>
          </a:p>
          <a:p>
            <a:pPr algn="l">
              <a:lnSpc>
                <a:spcPts val="4400"/>
              </a:lnSpc>
            </a:pPr>
            <a:endParaRPr lang="en-US" altLang="zh-CN" sz="2400" b="1" dirty="0" smtClean="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99795" y="123190"/>
            <a:ext cx="6639560" cy="655320"/>
          </a:xfrm>
          <a:prstGeom prst="rect">
            <a:avLst/>
          </a:prstGeom>
          <a:noFill/>
        </p:spPr>
        <p:txBody>
          <a:bodyPr wrap="square" rtlCol="0">
            <a:spAutoFit/>
          </a:bodyPr>
          <a:p>
            <a:pPr algn="l">
              <a:lnSpc>
                <a:spcPts val="4400"/>
              </a:lnSpc>
            </a:pPr>
            <a:r>
              <a:rPr lang="zh-CN" altLang="en-US" sz="3200" b="1" dirty="0" smtClean="0">
                <a:solidFill>
                  <a:schemeClr val="accent1"/>
                </a:solidFill>
                <a:effectLst>
                  <a:outerShdw blurRad="38100" dist="25400" dir="5400000" algn="ctr" rotWithShape="0">
                    <a:srgbClr val="6E747A">
                      <a:alpha val="43000"/>
                    </a:srgbClr>
                  </a:outerShdw>
                </a:effectLst>
              </a:rPr>
              <a:t>班主任班级思想工作建设</a:t>
            </a:r>
            <a:endParaRPr lang="zh-CN" altLang="en-US" sz="3200" b="1" dirty="0" smtClean="0">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927100" y="1094105"/>
            <a:ext cx="7173595" cy="1783715"/>
          </a:xfrm>
          <a:prstGeom prst="rect">
            <a:avLst/>
          </a:prstGeom>
          <a:noFill/>
        </p:spPr>
        <p:txBody>
          <a:bodyPr wrap="square" rtlCol="0">
            <a:spAutoFit/>
          </a:bodyPr>
          <a:p>
            <a:pPr algn="l">
              <a:lnSpc>
                <a:spcPts val="4400"/>
              </a:lnSpc>
            </a:pPr>
            <a:r>
              <a:rPr lang="en-US" altLang="zh-CN" sz="2800" b="1" dirty="0" smtClean="0">
                <a:solidFill>
                  <a:schemeClr val="tx1"/>
                </a:solidFill>
              </a:rPr>
              <a:t>1</a:t>
            </a:r>
            <a:r>
              <a:rPr lang="zh-CN" altLang="en-US" sz="2800" b="1" dirty="0" smtClean="0">
                <a:solidFill>
                  <a:schemeClr val="tx1"/>
                </a:solidFill>
              </a:rPr>
              <a:t>每周一观影</a:t>
            </a:r>
            <a:r>
              <a:rPr lang="en-US" altLang="zh-CN" sz="2800" b="1" dirty="0" smtClean="0">
                <a:solidFill>
                  <a:schemeClr val="tx1"/>
                </a:solidFill>
              </a:rPr>
              <a:t>  </a:t>
            </a:r>
            <a:r>
              <a:rPr lang="zh-CN" altLang="en-US" sz="2800" b="1" dirty="0" smtClean="0">
                <a:solidFill>
                  <a:schemeClr val="tx1"/>
                </a:solidFill>
              </a:rPr>
              <a:t>两拓展</a:t>
            </a:r>
            <a:r>
              <a:rPr lang="en-US" altLang="zh-CN" sz="2800" b="1" dirty="0" smtClean="0">
                <a:solidFill>
                  <a:schemeClr val="tx1"/>
                </a:solidFill>
              </a:rPr>
              <a:t>  </a:t>
            </a:r>
            <a:endParaRPr lang="zh-CN" altLang="en-US" sz="2800" b="1" dirty="0" smtClean="0">
              <a:solidFill>
                <a:schemeClr val="tx1"/>
              </a:solidFill>
            </a:endParaRPr>
          </a:p>
          <a:p>
            <a:pPr algn="l">
              <a:lnSpc>
                <a:spcPts val="4400"/>
              </a:lnSpc>
            </a:pPr>
            <a:r>
              <a:rPr lang="en-US" altLang="zh-CN" sz="2800" b="1" dirty="0" smtClean="0">
                <a:solidFill>
                  <a:schemeClr val="tx1"/>
                </a:solidFill>
              </a:rPr>
              <a:t>2</a:t>
            </a:r>
            <a:r>
              <a:rPr lang="zh-CN" altLang="en-US" sz="2800" b="1" dirty="0" smtClean="0">
                <a:sym typeface="+mn-ea"/>
              </a:rPr>
              <a:t>每月一暖心</a:t>
            </a:r>
            <a:r>
              <a:rPr lang="en-US" altLang="zh-CN" sz="2800" b="1" dirty="0" smtClean="0">
                <a:sym typeface="+mn-ea"/>
              </a:rPr>
              <a:t>  </a:t>
            </a:r>
            <a:r>
              <a:rPr lang="zh-CN" altLang="en-US" sz="2800" b="1" dirty="0" smtClean="0">
                <a:sym typeface="+mn-ea"/>
              </a:rPr>
              <a:t>一外出</a:t>
            </a:r>
            <a:r>
              <a:rPr lang="en-US" altLang="zh-CN" sz="2800" b="1" dirty="0" smtClean="0">
                <a:sym typeface="+mn-ea"/>
              </a:rPr>
              <a:t>  </a:t>
            </a:r>
            <a:r>
              <a:rPr lang="zh-CN" altLang="en-US" sz="2800" b="1" dirty="0" smtClean="0">
                <a:sym typeface="+mn-ea"/>
              </a:rPr>
              <a:t>一竞技</a:t>
            </a:r>
            <a:r>
              <a:rPr lang="en-US" altLang="zh-CN" sz="2800" b="1" dirty="0" smtClean="0">
                <a:sym typeface="+mn-ea"/>
              </a:rPr>
              <a:t>  </a:t>
            </a:r>
            <a:r>
              <a:rPr lang="zh-CN" altLang="en-US" sz="2800" b="1" dirty="0" smtClean="0">
                <a:sym typeface="+mn-ea"/>
              </a:rPr>
              <a:t>一考核</a:t>
            </a:r>
            <a:endParaRPr lang="zh-CN" altLang="en-US" sz="2800" b="1" dirty="0" smtClean="0">
              <a:sym typeface="+mn-ea"/>
            </a:endParaRPr>
          </a:p>
          <a:p>
            <a:pPr algn="l">
              <a:lnSpc>
                <a:spcPts val="4400"/>
              </a:lnSpc>
            </a:pPr>
            <a:r>
              <a:rPr lang="en-US" altLang="zh-CN" sz="2800" b="1" dirty="0" smtClean="0">
                <a:solidFill>
                  <a:schemeClr val="tx1"/>
                </a:solidFill>
                <a:sym typeface="+mn-ea"/>
              </a:rPr>
              <a:t>3</a:t>
            </a:r>
            <a:r>
              <a:rPr lang="zh-CN" altLang="en-US" sz="2800" b="1" dirty="0" smtClean="0">
                <a:solidFill>
                  <a:schemeClr val="tx1"/>
                </a:solidFill>
                <a:sym typeface="+mn-ea"/>
              </a:rPr>
              <a:t>每日一发圈</a:t>
            </a:r>
            <a:r>
              <a:rPr lang="en-US" altLang="zh-CN" sz="2800" b="1" dirty="0" smtClean="0">
                <a:solidFill>
                  <a:schemeClr val="tx1"/>
                </a:solidFill>
                <a:sym typeface="+mn-ea"/>
              </a:rPr>
              <a:t>  </a:t>
            </a:r>
            <a:r>
              <a:rPr lang="zh-CN" altLang="en-US" sz="2800" b="1" dirty="0" smtClean="0">
                <a:solidFill>
                  <a:schemeClr val="tx1"/>
                </a:solidFill>
                <a:sym typeface="+mn-ea"/>
              </a:rPr>
              <a:t>定期家校互动</a:t>
            </a:r>
            <a:r>
              <a:rPr lang="en-US" altLang="zh-CN" sz="2800" b="1" dirty="0" smtClean="0">
                <a:solidFill>
                  <a:schemeClr val="tx1"/>
                </a:solidFill>
                <a:sym typeface="+mn-ea"/>
              </a:rPr>
              <a:t>  </a:t>
            </a:r>
            <a:endParaRPr lang="en-US" altLang="zh-CN" sz="2800" b="1" dirty="0" smtClean="0">
              <a:solidFill>
                <a:schemeClr val="tx1"/>
              </a:solidFill>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标题 1"/>
          <p:cNvSpPr txBox="1">
            <a:spLocks noChangeArrowheads="1"/>
          </p:cNvSpPr>
          <p:nvPr/>
        </p:nvSpPr>
        <p:spPr>
          <a:xfrm>
            <a:off x="899795" y="195580"/>
            <a:ext cx="5053965" cy="521970"/>
          </a:xfrm>
          <a:prstGeom prst="rect">
            <a:avLst/>
          </a:prstGeom>
          <a:noFill/>
        </p:spPr>
        <p:txBody>
          <a:bodyPr wrap="square" anchor="t">
            <a:spAutoFit/>
          </a:bodyPr>
          <a:lstStyle/>
          <a:p>
            <a:pPr lvl="0" algn="l" fontAlgn="auto">
              <a:spcBef>
                <a:spcPts val="0"/>
              </a:spcBef>
              <a:spcAft>
                <a:spcPts val="0"/>
              </a:spcAft>
              <a:defRPr/>
            </a:pPr>
            <a:r>
              <a:rPr lang="en-US" altLang="zh-CN" sz="2800" b="1" dirty="0">
                <a:gradFill>
                  <a:gsLst>
                    <a:gs pos="0">
                      <a:srgbClr val="335197"/>
                    </a:gs>
                    <a:gs pos="50000">
                      <a:srgbClr val="335197"/>
                    </a:gs>
                    <a:gs pos="100000">
                      <a:srgbClr val="335197"/>
                    </a:gs>
                  </a:gsLst>
                  <a:lin ang="5400000" scaled="0"/>
                </a:gradFill>
                <a:latin typeface="+mn-lt"/>
                <a:ea typeface="+mn-ea"/>
                <a:sym typeface="+mn-ea"/>
              </a:rPr>
              <a:t>  </a:t>
            </a:r>
            <a:r>
              <a:rPr lang="zh-CN" altLang="en-US" sz="2800" b="1" dirty="0">
                <a:gradFill>
                  <a:gsLst>
                    <a:gs pos="0">
                      <a:srgbClr val="335197"/>
                    </a:gs>
                    <a:gs pos="50000">
                      <a:srgbClr val="335197"/>
                    </a:gs>
                    <a:gs pos="100000">
                      <a:srgbClr val="335197"/>
                    </a:gs>
                  </a:gsLst>
                  <a:lin ang="5400000" scaled="0"/>
                </a:gradFill>
                <a:latin typeface="+mn-lt"/>
                <a:ea typeface="+mn-ea"/>
                <a:sym typeface="+mn-ea"/>
              </a:rPr>
              <a:t>班主任安全工作职责</a:t>
            </a:r>
            <a:endParaRPr lang="zh-CN" altLang="en-US" sz="2800" b="1" dirty="0">
              <a:gradFill>
                <a:gsLst>
                  <a:gs pos="0">
                    <a:srgbClr val="335197"/>
                  </a:gs>
                  <a:gs pos="50000">
                    <a:srgbClr val="335197"/>
                  </a:gs>
                  <a:gs pos="100000">
                    <a:srgbClr val="335197"/>
                  </a:gs>
                </a:gsLst>
                <a:lin ang="5400000" scaled="0"/>
              </a:gradFill>
              <a:latin typeface="+mn-lt"/>
              <a:ea typeface="+mn-ea"/>
              <a:sym typeface="+mn-ea"/>
            </a:endParaRPr>
          </a:p>
        </p:txBody>
      </p:sp>
      <p:sp>
        <p:nvSpPr>
          <p:cNvPr id="3" name="文本框 2"/>
          <p:cNvSpPr txBox="1"/>
          <p:nvPr/>
        </p:nvSpPr>
        <p:spPr>
          <a:xfrm>
            <a:off x="1111885" y="987425"/>
            <a:ext cx="6920230" cy="2348230"/>
          </a:xfrm>
          <a:prstGeom prst="rect">
            <a:avLst/>
          </a:prstGeom>
          <a:noFill/>
        </p:spPr>
        <p:txBody>
          <a:bodyPr wrap="square" rtlCol="0">
            <a:spAutoFit/>
          </a:bodyPr>
          <a:p>
            <a:pPr algn="l">
              <a:lnSpc>
                <a:spcPts val="4400"/>
              </a:lnSpc>
            </a:pPr>
            <a:r>
              <a:rPr lang="en-US" altLang="zh-CN" sz="2000" b="1" dirty="0" smtClean="0">
                <a:solidFill>
                  <a:schemeClr val="tx1"/>
                </a:solidFill>
              </a:rPr>
              <a:t>1</a:t>
            </a:r>
            <a:r>
              <a:rPr lang="zh-CN" altLang="en-US" sz="2000" b="1" dirty="0" smtClean="0">
                <a:solidFill>
                  <a:schemeClr val="tx1"/>
                </a:solidFill>
              </a:rPr>
              <a:t>热心关心学生</a:t>
            </a:r>
            <a:r>
              <a:rPr lang="en-US" altLang="zh-CN" sz="2000" b="1" dirty="0" smtClean="0">
                <a:solidFill>
                  <a:schemeClr val="tx1"/>
                </a:solidFill>
              </a:rPr>
              <a:t> </a:t>
            </a:r>
            <a:r>
              <a:rPr lang="zh-CN" altLang="en-US" sz="2000" b="1" dirty="0" smtClean="0">
                <a:solidFill>
                  <a:schemeClr val="tx1"/>
                </a:solidFill>
              </a:rPr>
              <a:t>负责做好本班学生思想工作</a:t>
            </a:r>
            <a:endParaRPr lang="zh-CN" altLang="en-US" sz="2000" b="1" dirty="0" smtClean="0">
              <a:solidFill>
                <a:schemeClr val="tx1"/>
              </a:solidFill>
            </a:endParaRPr>
          </a:p>
          <a:p>
            <a:pPr algn="l">
              <a:lnSpc>
                <a:spcPts val="4400"/>
              </a:lnSpc>
            </a:pPr>
            <a:r>
              <a:rPr lang="en-US" altLang="zh-CN" sz="2000" b="1" dirty="0" smtClean="0">
                <a:solidFill>
                  <a:schemeClr val="tx1"/>
                </a:solidFill>
              </a:rPr>
              <a:t>2</a:t>
            </a:r>
            <a:r>
              <a:rPr lang="zh-CN" altLang="en-US" sz="2000" b="1" dirty="0" smtClean="0">
                <a:solidFill>
                  <a:schemeClr val="tx1"/>
                </a:solidFill>
              </a:rPr>
              <a:t>组织外出参加活动</a:t>
            </a:r>
            <a:r>
              <a:rPr lang="en-US" altLang="zh-CN" sz="2000" b="1" dirty="0" smtClean="0">
                <a:solidFill>
                  <a:schemeClr val="tx1"/>
                </a:solidFill>
              </a:rPr>
              <a:t> </a:t>
            </a:r>
            <a:r>
              <a:rPr lang="zh-CN" altLang="en-US" sz="2000" b="1" dirty="0" smtClean="0">
                <a:solidFill>
                  <a:schemeClr val="tx1"/>
                </a:solidFill>
              </a:rPr>
              <a:t>先审批后执行</a:t>
            </a:r>
            <a:r>
              <a:rPr lang="en-US" altLang="zh-CN" sz="2000" b="1" dirty="0" smtClean="0">
                <a:solidFill>
                  <a:schemeClr val="tx1"/>
                </a:solidFill>
              </a:rPr>
              <a:t> </a:t>
            </a:r>
            <a:endParaRPr lang="en-US" altLang="zh-CN" sz="2000" b="1" dirty="0" smtClean="0">
              <a:solidFill>
                <a:schemeClr val="tx1"/>
              </a:solidFill>
            </a:endParaRPr>
          </a:p>
          <a:p>
            <a:pPr algn="l">
              <a:lnSpc>
                <a:spcPts val="4400"/>
              </a:lnSpc>
            </a:pPr>
            <a:r>
              <a:rPr lang="en-US" altLang="zh-CN" sz="2000" b="1" dirty="0" smtClean="0">
                <a:solidFill>
                  <a:schemeClr val="tx1"/>
                </a:solidFill>
              </a:rPr>
              <a:t>3</a:t>
            </a:r>
            <a:r>
              <a:rPr lang="zh-CN" altLang="en-US" sz="2000" b="1" dirty="0" smtClean="0">
                <a:solidFill>
                  <a:schemeClr val="tx1"/>
                </a:solidFill>
              </a:rPr>
              <a:t>重思想轻体罚</a:t>
            </a:r>
            <a:r>
              <a:rPr lang="en-US" altLang="zh-CN" sz="2000" b="1" dirty="0" smtClean="0">
                <a:solidFill>
                  <a:schemeClr val="tx1"/>
                </a:solidFill>
              </a:rPr>
              <a:t> </a:t>
            </a:r>
            <a:r>
              <a:rPr lang="zh-CN" altLang="en-US" sz="2000" b="1" dirty="0" smtClean="0">
                <a:solidFill>
                  <a:schemeClr val="tx1"/>
                </a:solidFill>
              </a:rPr>
              <a:t>引导学生思想积极健康向上</a:t>
            </a:r>
            <a:endParaRPr lang="zh-CN" altLang="en-US" sz="2000" b="1" dirty="0" smtClean="0">
              <a:solidFill>
                <a:schemeClr val="tx1"/>
              </a:solidFill>
            </a:endParaRPr>
          </a:p>
          <a:p>
            <a:pPr algn="l">
              <a:lnSpc>
                <a:spcPts val="4400"/>
              </a:lnSpc>
            </a:pPr>
            <a:r>
              <a:rPr lang="en-US" altLang="zh-CN" sz="2000" b="1" dirty="0" smtClean="0">
                <a:solidFill>
                  <a:schemeClr val="tx1"/>
                </a:solidFill>
              </a:rPr>
              <a:t>4</a:t>
            </a:r>
            <a:r>
              <a:rPr lang="zh-CN" altLang="en-US" sz="2000" b="1" dirty="0" smtClean="0">
                <a:solidFill>
                  <a:schemeClr val="tx1"/>
                </a:solidFill>
              </a:rPr>
              <a:t>每周向学生开展安全教育</a:t>
            </a:r>
            <a:endParaRPr lang="zh-CN" altLang="en-US" sz="2000" b="1" dirty="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27405" y="123190"/>
            <a:ext cx="4213860" cy="655320"/>
          </a:xfrm>
          <a:prstGeom prst="rect">
            <a:avLst/>
          </a:prstGeom>
          <a:noFill/>
        </p:spPr>
        <p:txBody>
          <a:bodyPr wrap="square" rtlCol="0">
            <a:spAutoFit/>
            <a:scene3d>
              <a:camera prst="orthographicFront"/>
              <a:lightRig rig="threePt" dir="t"/>
            </a:scene3d>
          </a:bodyPr>
          <a:p>
            <a:pPr algn="ctr">
              <a:lnSpc>
                <a:spcPts val="4400"/>
              </a:lnSpc>
            </a:pPr>
            <a:r>
              <a:rPr lang="zh-CN" altLang="en-US" sz="3600" b="1" dirty="0" smtClean="0">
                <a:solidFill>
                  <a:schemeClr val="accent1"/>
                </a:solidFill>
                <a:effectLst>
                  <a:outerShdw blurRad="38100" dist="25400" dir="5400000" algn="ctr" rotWithShape="0">
                    <a:srgbClr val="6E747A">
                      <a:alpha val="43000"/>
                    </a:srgbClr>
                  </a:outerShdw>
                </a:effectLst>
              </a:rPr>
              <a:t>北方班主任精神</a:t>
            </a:r>
            <a:endParaRPr lang="zh-CN" altLang="en-US" sz="3600" b="1" dirty="0" smtClean="0">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755650" y="843280"/>
            <a:ext cx="7268210" cy="2348230"/>
          </a:xfrm>
          <a:prstGeom prst="rect">
            <a:avLst/>
          </a:prstGeom>
          <a:noFill/>
        </p:spPr>
        <p:txBody>
          <a:bodyPr wrap="square" rtlCol="0">
            <a:spAutoFit/>
          </a:bodyPr>
          <a:p>
            <a:pPr algn="l">
              <a:lnSpc>
                <a:spcPts val="4400"/>
              </a:lnSpc>
            </a:pPr>
            <a:r>
              <a:rPr lang="zh-CN" altLang="en-US" sz="2400" b="1" dirty="0" smtClean="0">
                <a:solidFill>
                  <a:schemeClr val="accent5"/>
                </a:solidFill>
                <a:sym typeface="+mn-ea"/>
              </a:rPr>
              <a:t>疫情期间</a:t>
            </a:r>
            <a:r>
              <a:rPr lang="zh-CN" altLang="en-US" sz="2400" b="1" dirty="0" smtClean="0">
                <a:solidFill>
                  <a:schemeClr val="accent5"/>
                </a:solidFill>
              </a:rPr>
              <a:t>王老师去学生家里收费</a:t>
            </a:r>
            <a:endParaRPr lang="zh-CN" altLang="en-US" sz="2400" b="1" dirty="0" smtClean="0">
              <a:solidFill>
                <a:schemeClr val="accent5"/>
              </a:solidFill>
            </a:endParaRPr>
          </a:p>
          <a:p>
            <a:pPr algn="l">
              <a:lnSpc>
                <a:spcPts val="4400"/>
              </a:lnSpc>
            </a:pPr>
            <a:r>
              <a:rPr lang="zh-CN" altLang="en-US" sz="2400" b="1" dirty="0" smtClean="0">
                <a:solidFill>
                  <a:schemeClr val="accent5"/>
                </a:solidFill>
                <a:sym typeface="+mn-ea"/>
              </a:rPr>
              <a:t>疫情期间</a:t>
            </a:r>
            <a:r>
              <a:rPr lang="zh-CN" altLang="en-US" sz="2400" b="1" dirty="0" smtClean="0">
                <a:solidFill>
                  <a:schemeClr val="accent5"/>
                </a:solidFill>
              </a:rPr>
              <a:t>张老师去学生家办理助学分期</a:t>
            </a:r>
            <a:endParaRPr lang="zh-CN" altLang="en-US" sz="2400" b="1" dirty="0" smtClean="0">
              <a:solidFill>
                <a:schemeClr val="accent5"/>
              </a:solidFill>
            </a:endParaRPr>
          </a:p>
          <a:p>
            <a:pPr algn="l">
              <a:lnSpc>
                <a:spcPts val="4400"/>
              </a:lnSpc>
            </a:pPr>
            <a:r>
              <a:rPr lang="zh-CN" altLang="en-US" sz="2400" b="1" dirty="0" smtClean="0">
                <a:solidFill>
                  <a:schemeClr val="accent5"/>
                </a:solidFill>
                <a:sym typeface="+mn-ea"/>
              </a:rPr>
              <a:t>疫情期间班主任深入一线维护预报名学生</a:t>
            </a:r>
            <a:endParaRPr lang="zh-CN" altLang="en-US" sz="2400" b="1" dirty="0" smtClean="0">
              <a:solidFill>
                <a:schemeClr val="accent5"/>
              </a:solidFill>
              <a:sym typeface="+mn-ea"/>
            </a:endParaRPr>
          </a:p>
          <a:p>
            <a:pPr algn="l">
              <a:lnSpc>
                <a:spcPts val="4400"/>
              </a:lnSpc>
            </a:pPr>
            <a:r>
              <a:rPr lang="zh-CN" altLang="en-US" sz="2400" b="1" dirty="0" smtClean="0">
                <a:solidFill>
                  <a:schemeClr val="accent5"/>
                </a:solidFill>
              </a:rPr>
              <a:t>疫情期间班主任</a:t>
            </a:r>
            <a:r>
              <a:rPr lang="en-US" altLang="zh-CN" sz="2400" b="1" dirty="0" smtClean="0">
                <a:solidFill>
                  <a:schemeClr val="accent5"/>
                </a:solidFill>
              </a:rPr>
              <a:t>24</a:t>
            </a:r>
            <a:r>
              <a:rPr lang="zh-CN" altLang="en-US" sz="2400" b="1" dirty="0" smtClean="0">
                <a:solidFill>
                  <a:schemeClr val="accent5"/>
                </a:solidFill>
              </a:rPr>
              <a:t>小时巡查校园</a:t>
            </a:r>
            <a:r>
              <a:rPr lang="en-US" altLang="zh-CN" sz="2400" b="1" dirty="0" smtClean="0">
                <a:solidFill>
                  <a:schemeClr val="accent5"/>
                </a:solidFill>
              </a:rPr>
              <a:t> </a:t>
            </a:r>
            <a:endParaRPr lang="zh-CN" altLang="en-US" sz="2400" b="1" dirty="0" smtClean="0">
              <a:solidFill>
                <a:schemeClr val="accent5"/>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043940" y="195580"/>
            <a:ext cx="5491480" cy="655320"/>
          </a:xfrm>
          <a:prstGeom prst="rect">
            <a:avLst/>
          </a:prstGeom>
          <a:noFill/>
        </p:spPr>
        <p:txBody>
          <a:bodyPr wrap="square" rtlCol="0">
            <a:spAutoFit/>
            <a:scene3d>
              <a:camera prst="orthographicFront"/>
              <a:lightRig rig="threePt" dir="t"/>
            </a:scene3d>
          </a:bodyPr>
          <a:p>
            <a:pPr algn="l">
              <a:lnSpc>
                <a:spcPts val="4400"/>
              </a:lnSpc>
            </a:pPr>
            <a:r>
              <a:rPr lang="zh-CN" altLang="en-US" sz="4000" b="1" dirty="0" smtClean="0">
                <a:solidFill>
                  <a:schemeClr val="accent1"/>
                </a:solidFill>
                <a:effectLst>
                  <a:outerShdw blurRad="38100" dist="25400" dir="5400000" algn="ctr" rotWithShape="0">
                    <a:srgbClr val="6E747A">
                      <a:alpha val="43000"/>
                    </a:srgbClr>
                  </a:outerShdw>
                </a:effectLst>
              </a:rPr>
              <a:t>班主任团队建设</a:t>
            </a:r>
            <a:endParaRPr lang="zh-CN" altLang="en-US" sz="4000" b="1" dirty="0" smtClean="0">
              <a:solidFill>
                <a:schemeClr val="accent1"/>
              </a:solidFill>
              <a:effectLst>
                <a:outerShdw blurRad="38100" dist="25400" dir="5400000" algn="ctr" rotWithShape="0">
                  <a:srgbClr val="6E747A">
                    <a:alpha val="43000"/>
                  </a:srgbClr>
                </a:outerShdw>
              </a:effectLst>
            </a:endParaRPr>
          </a:p>
        </p:txBody>
      </p:sp>
      <p:sp>
        <p:nvSpPr>
          <p:cNvPr id="2" name="文本框 1"/>
          <p:cNvSpPr txBox="1"/>
          <p:nvPr/>
        </p:nvSpPr>
        <p:spPr>
          <a:xfrm>
            <a:off x="1115695" y="1059180"/>
            <a:ext cx="6525895" cy="1783715"/>
          </a:xfrm>
          <a:prstGeom prst="rect">
            <a:avLst/>
          </a:prstGeom>
          <a:noFill/>
        </p:spPr>
        <p:txBody>
          <a:bodyPr wrap="square" rtlCol="0">
            <a:spAutoFit/>
          </a:bodyPr>
          <a:p>
            <a:pPr algn="l">
              <a:lnSpc>
                <a:spcPts val="4400"/>
              </a:lnSpc>
            </a:pPr>
            <a:r>
              <a:rPr lang="en-US" altLang="zh-CN" sz="2400" b="1" dirty="0" smtClean="0">
                <a:solidFill>
                  <a:schemeClr val="tx1"/>
                </a:solidFill>
              </a:rPr>
              <a:t>1</a:t>
            </a:r>
            <a:r>
              <a:rPr lang="zh-CN" altLang="zh-CN" sz="2400" b="1" dirty="0" smtClean="0">
                <a:solidFill>
                  <a:schemeClr val="tx1"/>
                </a:solidFill>
              </a:rPr>
              <a:t>户外爬山</a:t>
            </a:r>
            <a:endParaRPr lang="zh-CN" altLang="zh-CN" sz="2400" b="1" dirty="0" smtClean="0">
              <a:solidFill>
                <a:schemeClr val="tx1"/>
              </a:solidFill>
            </a:endParaRPr>
          </a:p>
          <a:p>
            <a:pPr algn="l">
              <a:lnSpc>
                <a:spcPts val="4400"/>
              </a:lnSpc>
            </a:pPr>
            <a:r>
              <a:rPr lang="en-US" altLang="zh-CN" sz="2400" b="1" dirty="0" smtClean="0">
                <a:solidFill>
                  <a:schemeClr val="tx1"/>
                </a:solidFill>
              </a:rPr>
              <a:t>2</a:t>
            </a:r>
            <a:r>
              <a:rPr lang="zh-CN" altLang="en-US" sz="2400" b="1" dirty="0" smtClean="0">
                <a:solidFill>
                  <a:schemeClr val="tx1"/>
                </a:solidFill>
              </a:rPr>
              <a:t>聚餐包饺子</a:t>
            </a:r>
            <a:endParaRPr lang="zh-CN" altLang="en-US" sz="2400" b="1" dirty="0" smtClean="0">
              <a:solidFill>
                <a:schemeClr val="tx1"/>
              </a:solidFill>
            </a:endParaRPr>
          </a:p>
          <a:p>
            <a:pPr algn="l">
              <a:lnSpc>
                <a:spcPts val="4400"/>
              </a:lnSpc>
            </a:pPr>
            <a:r>
              <a:rPr lang="en-US" altLang="zh-CN" sz="2400" b="1" dirty="0" smtClean="0">
                <a:solidFill>
                  <a:schemeClr val="tx1"/>
                </a:solidFill>
              </a:rPr>
              <a:t>3</a:t>
            </a:r>
            <a:r>
              <a:rPr lang="zh-CN" altLang="en-US" sz="2400" b="1" dirty="0" smtClean="0">
                <a:solidFill>
                  <a:schemeClr val="tx1"/>
                </a:solidFill>
              </a:rPr>
              <a:t>任务分配加处罚制度</a:t>
            </a:r>
            <a:endParaRPr lang="en-US" altLang="zh-CN" sz="2400" b="1"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标题 1"/>
          <p:cNvSpPr txBox="1">
            <a:spLocks noChangeArrowheads="1"/>
          </p:cNvSpPr>
          <p:nvPr/>
        </p:nvSpPr>
        <p:spPr>
          <a:xfrm>
            <a:off x="1043916" y="195565"/>
            <a:ext cx="1605280" cy="521970"/>
          </a:xfrm>
          <a:prstGeom prst="rect">
            <a:avLst/>
          </a:prstGeom>
          <a:noFill/>
        </p:spPr>
        <p:txBody>
          <a:bodyPr wrap="none" anchor="t">
            <a:spAutoFit/>
          </a:bodyPr>
          <a:lstStyle/>
          <a:p>
            <a:pPr lvl="0" algn="l" fontAlgn="auto">
              <a:spcBef>
                <a:spcPts val="0"/>
              </a:spcBef>
              <a:spcAft>
                <a:spcPts val="0"/>
              </a:spcAft>
              <a:defRPr/>
            </a:pPr>
            <a:r>
              <a:rPr lang="zh-CN" altLang="en-US" sz="2800" b="1" dirty="0">
                <a:gradFill>
                  <a:gsLst>
                    <a:gs pos="0">
                      <a:srgbClr val="335197"/>
                    </a:gs>
                    <a:gs pos="50000">
                      <a:srgbClr val="335197"/>
                    </a:gs>
                    <a:gs pos="100000">
                      <a:srgbClr val="335197"/>
                    </a:gs>
                  </a:gsLst>
                  <a:lin ang="5400000" scaled="0"/>
                </a:gradFill>
                <a:latin typeface="+mn-lt"/>
                <a:ea typeface="+mn-ea"/>
                <a:sym typeface="+mn-ea"/>
              </a:rPr>
              <a:t>学生管理</a:t>
            </a:r>
            <a:endParaRPr lang="zh-CN" altLang="en-US" sz="2800" b="1" dirty="0">
              <a:gradFill>
                <a:gsLst>
                  <a:gs pos="0">
                    <a:srgbClr val="335197"/>
                  </a:gs>
                  <a:gs pos="50000">
                    <a:srgbClr val="335197"/>
                  </a:gs>
                  <a:gs pos="100000">
                    <a:srgbClr val="335197"/>
                  </a:gs>
                </a:gsLst>
                <a:lin ang="5400000" scaled="0"/>
              </a:gradFill>
              <a:latin typeface="+mn-lt"/>
              <a:ea typeface="+mn-ea"/>
              <a:sym typeface="+mn-ea"/>
            </a:endParaRPr>
          </a:p>
        </p:txBody>
      </p:sp>
      <p:sp>
        <p:nvSpPr>
          <p:cNvPr id="6" name="文本框 5"/>
          <p:cNvSpPr txBox="1"/>
          <p:nvPr/>
        </p:nvSpPr>
        <p:spPr>
          <a:xfrm>
            <a:off x="878205" y="1203325"/>
            <a:ext cx="8170545" cy="2348230"/>
          </a:xfrm>
          <a:prstGeom prst="rect">
            <a:avLst/>
          </a:prstGeom>
          <a:noFill/>
        </p:spPr>
        <p:txBody>
          <a:bodyPr wrap="square" rtlCol="0">
            <a:spAutoFit/>
          </a:bodyPr>
          <a:p>
            <a:pPr algn="l">
              <a:lnSpc>
                <a:spcPts val="4400"/>
              </a:lnSpc>
            </a:pPr>
            <a:r>
              <a:rPr lang="zh-CN" altLang="en-US" sz="2800" b="1" dirty="0" smtClean="0">
                <a:solidFill>
                  <a:schemeClr val="accent1"/>
                </a:solidFill>
                <a:effectLst>
                  <a:outerShdw blurRad="38100" dist="25400" dir="5400000" algn="ctr" rotWithShape="0">
                    <a:srgbClr val="6E747A">
                      <a:alpha val="43000"/>
                    </a:srgbClr>
                  </a:outerShdw>
                </a:effectLst>
              </a:rPr>
              <a:t>学生日常行为规范管理</a:t>
            </a:r>
            <a:endParaRPr lang="zh-CN" altLang="en-US" sz="2800" b="1" dirty="0" smtClean="0">
              <a:solidFill>
                <a:schemeClr val="accent1"/>
              </a:solidFill>
              <a:effectLst>
                <a:outerShdw blurRad="38100" dist="25400" dir="5400000" algn="ctr" rotWithShape="0">
                  <a:srgbClr val="6E747A">
                    <a:alpha val="43000"/>
                  </a:srgbClr>
                </a:outerShdw>
              </a:effectLst>
            </a:endParaRPr>
          </a:p>
          <a:p>
            <a:pPr algn="l">
              <a:lnSpc>
                <a:spcPts val="4400"/>
              </a:lnSpc>
            </a:pPr>
            <a:r>
              <a:rPr lang="zh-CN" altLang="en-US" sz="2800" b="1" dirty="0" smtClean="0">
                <a:solidFill>
                  <a:schemeClr val="accent1"/>
                </a:solidFill>
                <a:effectLst>
                  <a:outerShdw blurRad="38100" dist="25400" dir="5400000" algn="ctr" rotWithShape="0">
                    <a:srgbClr val="6E747A">
                      <a:alpha val="43000"/>
                    </a:srgbClr>
                  </a:outerShdw>
                </a:effectLst>
              </a:rPr>
              <a:t> </a:t>
            </a:r>
            <a:r>
              <a:rPr lang="en-US" altLang="zh-CN" sz="2800" b="1" dirty="0" smtClean="0">
                <a:solidFill>
                  <a:schemeClr val="accent1"/>
                </a:solidFill>
                <a:effectLst>
                  <a:outerShdw blurRad="38100" dist="25400" dir="5400000" algn="ctr" rotWithShape="0">
                    <a:srgbClr val="6E747A">
                      <a:alpha val="43000"/>
                    </a:srgbClr>
                  </a:outerShdw>
                </a:effectLst>
              </a:rPr>
              <a:t>  </a:t>
            </a:r>
            <a:r>
              <a:rPr lang="en-US" altLang="zh-CN" sz="2400" b="1" dirty="0" smtClean="0">
                <a:solidFill>
                  <a:schemeClr val="tx1"/>
                </a:solidFill>
              </a:rPr>
              <a:t>1 </a:t>
            </a:r>
            <a:r>
              <a:rPr lang="zh-CN" altLang="en-US" sz="2400" b="1" dirty="0" smtClean="0">
                <a:solidFill>
                  <a:schemeClr val="tx1"/>
                </a:solidFill>
              </a:rPr>
              <a:t>一日三点名三战队三唱歌</a:t>
            </a:r>
            <a:endParaRPr lang="zh-CN" altLang="en-US" sz="2400" b="1" dirty="0" smtClean="0">
              <a:solidFill>
                <a:schemeClr val="tx1"/>
              </a:solidFill>
            </a:endParaRPr>
          </a:p>
          <a:p>
            <a:pPr algn="l">
              <a:lnSpc>
                <a:spcPts val="4400"/>
              </a:lnSpc>
            </a:pPr>
            <a:r>
              <a:rPr lang="en-US" altLang="zh-CN" sz="2400" b="1" dirty="0" smtClean="0">
                <a:solidFill>
                  <a:schemeClr val="tx1"/>
                </a:solidFill>
              </a:rPr>
              <a:t>    2 </a:t>
            </a:r>
            <a:r>
              <a:rPr lang="zh-CN" altLang="en-US" sz="2400" b="1" dirty="0" smtClean="0">
                <a:solidFill>
                  <a:schemeClr val="tx1"/>
                </a:solidFill>
              </a:rPr>
              <a:t>学生一日一汇报一通话一截图</a:t>
            </a:r>
            <a:endParaRPr lang="zh-CN" altLang="en-US" sz="2400" b="1" dirty="0" smtClean="0">
              <a:solidFill>
                <a:schemeClr val="tx1"/>
              </a:solidFill>
            </a:endParaRPr>
          </a:p>
          <a:p>
            <a:pPr algn="l">
              <a:lnSpc>
                <a:spcPts val="4400"/>
              </a:lnSpc>
            </a:pPr>
            <a:r>
              <a:rPr lang="en-US" altLang="zh-CN" sz="2400" b="1" dirty="0" smtClean="0">
                <a:solidFill>
                  <a:schemeClr val="tx1"/>
                </a:solidFill>
              </a:rPr>
              <a:t>    3 </a:t>
            </a:r>
            <a:r>
              <a:rPr lang="zh-CN" altLang="en-US" sz="2400" b="1" dirty="0" smtClean="0">
                <a:solidFill>
                  <a:schemeClr val="tx1"/>
                </a:solidFill>
              </a:rPr>
              <a:t>每日两检查</a:t>
            </a:r>
            <a:r>
              <a:rPr lang="en-US" altLang="zh-CN" sz="2400" b="1" dirty="0" smtClean="0">
                <a:solidFill>
                  <a:schemeClr val="tx1"/>
                </a:solidFill>
              </a:rPr>
              <a:t> </a:t>
            </a:r>
            <a:r>
              <a:rPr lang="zh-CN" altLang="en-US" sz="2400" b="1" dirty="0" smtClean="0">
                <a:solidFill>
                  <a:schemeClr val="tx1"/>
                </a:solidFill>
              </a:rPr>
              <a:t>每周一评比</a:t>
            </a:r>
            <a:endParaRPr lang="zh-CN" altLang="en-US" sz="24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微软雅黑自定义">
      <a:majorFont>
        <a:latin typeface="Calibri"/>
        <a:ea typeface="微软雅黑"/>
        <a:cs typeface=""/>
      </a:majorFont>
      <a:minorFont>
        <a:latin typeface="Calibr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lnSpc>
            <a:spcPts val="4400"/>
          </a:lnSpc>
          <a:defRPr lang="zh-CN" altLang="en-US" sz="6600" b="1" dirty="0" smtClean="0">
            <a:solidFill>
              <a:schemeClr val="tx1"/>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2859</Words>
  <Application>WPS 演示</Application>
  <PresentationFormat>全屏显示(16:9)</PresentationFormat>
  <Paragraphs>214</Paragraphs>
  <Slides>28</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28</vt:i4>
      </vt:variant>
    </vt:vector>
  </HeadingPairs>
  <TitlesOfParts>
    <vt:vector size="36" baseType="lpstr">
      <vt:lpstr>Arial</vt:lpstr>
      <vt:lpstr>宋体</vt:lpstr>
      <vt:lpstr>Wingdings</vt:lpstr>
      <vt:lpstr>Calibri</vt:lpstr>
      <vt:lpstr>微软雅黑</vt:lpstr>
      <vt:lpstr>Verdana</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intera</dc:creator>
  <cp:lastModifiedBy>Administrator</cp:lastModifiedBy>
  <cp:revision>898</cp:revision>
  <dcterms:created xsi:type="dcterms:W3CDTF">2014-06-17T02:46:00Z</dcterms:created>
  <dcterms:modified xsi:type="dcterms:W3CDTF">2022-01-15T02:53:14Z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2052-11.1.0.10502</vt:lpwstr>
  </property>
  <property fmtid="{D5CDD505-2E9C-101B-9397-08002B2CF9AE}" pid="3" name="ICV">
    <vt:lpwstr>5FB5E85B16444BB8BA9A59EB0EBE86B0</vt:lpwstr>
  </property>
</Properties>
</file>