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78" r:id="rId4"/>
    <p:sldId id="458" r:id="rId5"/>
    <p:sldId id="437" r:id="rId6"/>
    <p:sldId id="441" r:id="rId7"/>
    <p:sldId id="442" r:id="rId8"/>
    <p:sldId id="443" r:id="rId9"/>
    <p:sldId id="445" r:id="rId10"/>
    <p:sldId id="450" r:id="rId11"/>
    <p:sldId id="451" r:id="rId12"/>
    <p:sldId id="452" r:id="rId13"/>
    <p:sldId id="446" r:id="rId14"/>
    <p:sldId id="447" r:id="rId15"/>
    <p:sldId id="448" r:id="rId16"/>
    <p:sldId id="449" r:id="rId17"/>
    <p:sldId id="439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32105" y="838200"/>
            <a:ext cx="5914390" cy="150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FFC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新能源系列课程之</a:t>
            </a:r>
            <a:endParaRPr lang="zh-CN" altLang="en-US" sz="4400" b="1" dirty="0">
              <a:solidFill>
                <a:srgbClr val="FFC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交流充电系统</a:t>
            </a:r>
            <a:r>
              <a:rPr lang="zh-CN" altLang="en-US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故障</a:t>
            </a:r>
            <a:endParaRPr lang="zh-CN" altLang="en-US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99440" y="4397375"/>
            <a:ext cx="45935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chemeClr val="tx1">
                    <a:lumMod val="85000"/>
                    <a:lumOff val="15000"/>
                  </a:schemeClr>
                </a:solidFill>
              </a:rPr>
              <a:t>讲师：孙立伟</a:t>
            </a:r>
            <a:endParaRPr lang="zh-CN" altLang="en-US" sz="32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94005" y="678180"/>
            <a:ext cx="11720830" cy="5077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zh-CN" altLang="en-US" sz="1200"/>
          </a:p>
          <a:p>
            <a:r>
              <a:rPr lang="zh-CN" altLang="en-US" sz="1200"/>
              <a:t>2.3 充电连接成功，但充电功率异常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故障现象：仪表显示充电连接正常，充电功率未显示或值异常。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故障分析：首先在CC、CP信号正常通讯的情况下，如果BCM未接收到充电连接信号，双路电继电器则不能吸合，影响电池管理系统与DCDC模块的正常工作，导致车辆充电准备工作无法完成，充电完成时间、功率等信息无法显示。另一方面在车辆充电准备工作完成后，如果直流霍尔传感器工作异常，则会导致充电功率显示为0或超出正常值。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故障排除：将诊断仪与行车电脑连接，读取BCM与电池管理器故障码与数据流。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（1）BCM充电连接信号是否正常（见圖1）。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A：操作启动开关使电源模式至OFF状态。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B：断开蓄电池负极电缆。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C：断开高压电控连接线束B28（B），断开车身控制器连接线束G2R，使用万用表电阻档检查车身控制器连接线束G2R的端子17与B28（B）的端子6（四合一简版）的电阻值，标准值小于1?。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（2）双路电继电器工作是否正常。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（3）直流霍尔传感器工作是否正常。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确认故障点并维修，充电枪再次插入，确认故障排除。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交流充电桩对于电动汽车用户使用比较方便，可以使用家庭供电对车辆充电，对电池损伤比较小，利用夜间充电可以节省开支，使用频率比较高，在充电过程中如果遇到的问题也会比较多，维修人员必须理解交流充电控制原理，通过故障现象与车辆诊断仪的故障代码和数据流来判断故障范围，从而快速为用户解决无法充电的问题。</a:t>
            </a:r>
            <a:endParaRPr lang="zh-CN" alt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689860" y="411480"/>
            <a:ext cx="4972050" cy="6057265"/>
            <a:chOff x="4236" y="648"/>
            <a:chExt cx="7830" cy="953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36" y="648"/>
              <a:ext cx="7830" cy="6651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36" y="7299"/>
              <a:ext cx="7829" cy="2889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8350" y="2080895"/>
            <a:ext cx="8115300" cy="2695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2799715" y="361950"/>
            <a:ext cx="5240020" cy="6172200"/>
            <a:chOff x="4409" y="570"/>
            <a:chExt cx="8252" cy="972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09" y="570"/>
              <a:ext cx="8252" cy="5495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09" y="6064"/>
              <a:ext cx="8252" cy="4226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7875" y="1452245"/>
            <a:ext cx="8096250" cy="3952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23265" y="1751330"/>
            <a:ext cx="1002601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/>
              <a:t>1  充电控制过程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充电枪插入完成后，充电桩供电控制装置检测点1的电压值为9V左右，这时将S1开关闭合到PWM端子，车载控制装置检测点3检测到RC电阻值，判断充电最大功率，并确认充电枪已连接完成，检测位置2的电压值为9V左右脉冲电压，并计算PWM占空比，正常值为10%～90%，占空比符合要求后，唤醒电池管理控制器，并发送充电请求报文，同时车载控制装置控制S2开关闭合。充电桩供电控制装置检测点1的电压值变为6V左右，交流充电控制器控制继电器K1、K2闭合。车载控制装置检测位置2的电压值6V左右，车辆电池管理器唤醒车载充电机开始工作，并控制电池包分压接触器和正负极接触器闭合，车辆仪表显示充电完成时间、充电功率等信息，预充电结束后开始充电。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可能存在的故障有检测点2、3信号丢失、接地不良、CC、CP信号接触不良、二极管击穿、S2开关损坏、充电枪L、N、PE插头底座接线端子接触不良，车辆控制装置故障、车载充电机故障、电池管理控制信号故障等。具体故障诊断要通过故障现象来分析故障原因。</a:t>
            </a:r>
            <a:endParaRPr lang="zh-CN" alt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35585" y="898525"/>
            <a:ext cx="11720830" cy="47078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/>
              <a:t>2  比亚迪E5充电故障案例分析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2.1 充电枪插入没有反应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故障现象：充电枪插入后车载显示屏没有任何提示。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故障分析：通过分析充电枪连接确认与引导控制电路得出，车辆控制装置通过检测点3来检测RC阻值来确认充电枪是否完全插入。当充电枪插入没有反应时，应考虑充电枪手动机械开关S3、CC接线端子、充电枪PE与车身地、以及车载充电机供电是否正常。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故障检测：（1）使用万用表电阻档检测充电枪CC端与PE端电阻，S3开关闭合时正常电阻值100～1.5k?，当S3开关断开时，电阻应为2～4k?。如果不正常，要拆开充电枪检查机械开关S3通断是否正常。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（2）检查充电口CC、PE连接是否正常。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A：操作启动开关使电源模式至OFF状态。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B：断开蓄电池负极电缆。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C：断开高压电控连接线束B28（B），使用万用表电阻档检查交流充电口CC与B28（B）的端子7的电阻值，标准值小于1?。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（3）检测车载充电机供电电压是否正常。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确认故障点并维修，充电枪再次插入，确认故障排除。</a:t>
            </a:r>
            <a:endParaRPr lang="zh-CN" altLang="en-US" sz="1200"/>
          </a:p>
          <a:p>
            <a:endParaRPr lang="zh-CN" altLang="en-US" sz="1200"/>
          </a:p>
          <a:p>
            <a:endParaRPr lang="zh-CN" alt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35585" y="639445"/>
            <a:ext cx="11720830" cy="48926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zh-CN" altLang="en-US" sz="1200"/>
          </a:p>
          <a:p>
            <a:r>
              <a:rPr lang="zh-CN" altLang="en-US" sz="1200"/>
              <a:t>2.2 一直处于充电连接中，无法充电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故障现象：充电枪插入后，仪表显示充电连接中，无法进行充电。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故障分析：通过分析充电枪连接确认与引导控制电路得出，充电枪插入完成后，充电桩供电控制装置检测点1的电压值为9V左右，这时将S1开关闭合到PWM端子，检测位置2的电压值为9V左右脉冲电压，并计算PWM占空比，正常值为10%～90%，占空比符合要求后，唤醒电池管理控制器，并发送充电请求报文。当充电枪插入后，显示屏一直处于连接中，应考虑CP信号连接是否正常、PWM占空比是否正常、车载充电器通信接口是否正常。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故障排除：将诊断仪与行车电脑连接，读取车载充电机与电池管理器故障码与数据流。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（1）车载充电机通讯是否正常。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（2）CP信号连接是否正常。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A：操作启动开关使电源模式至OFF状态。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B：断开蓄电池负极电缆。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C：断开高压电控连接线束B28（B），使用万用表电阻档检查交流充电口CP与B28（B）的端子1的电阻值，标准值小于1?。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（3）CP占空比的有效性。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确认故障点并维修，充电枪再次插入，确认故障排除。</a:t>
            </a:r>
            <a:endParaRPr lang="zh-CN" altLang="en-US" sz="1200"/>
          </a:p>
          <a:p>
            <a:endParaRPr lang="zh-CN" altLang="en-US" sz="1200"/>
          </a:p>
          <a:p>
            <a:endParaRPr lang="zh-CN" alt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94005" y="678180"/>
            <a:ext cx="11720830" cy="5077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zh-CN" altLang="en-US" sz="1200"/>
          </a:p>
          <a:p>
            <a:r>
              <a:rPr lang="zh-CN" altLang="en-US" sz="1200"/>
              <a:t>2.3 充电连接成功，但充电功率异常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故障现象：仪表显示充电连接正常，充电功率未显示或值异常。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故障分析：首先在CC、CP信号正常通讯的情况下，如果BCM未接收到充电连接信号，双路电继电器则不能吸合，影响电池管理系统与DCDC模块的正常工作，导致车辆充电准备工作无法完成，充电完成时间、功率等信息无法显示。另一方面在车辆充电准备工作完成后，如果直流霍尔传感器工作异常，则会导致充电功率显示为0或超出正常值。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故障排除：将诊断仪与行车电脑连接，读取BCM与电池管理器故障码与数据流。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（1）BCM充电连接信号是否正常（见圖1）。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A：操作启动开关使电源模式至OFF状态。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B：断开蓄电池负极电缆。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C：断开高压电控连接线束B28（B），断开车身控制器连接线束G2R，使用万用表电阻档检查车身控制器连接线束G2R的端子17与B28（B）的端子6（四合一简版）的电阻值，标准值小于1?。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（2）双路电继电器工作是否正常。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（3）直流霍尔传感器工作是否正常。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确认故障点并维修，充电枪再次插入，确认故障排除。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交流充电桩对于电动汽车用户使用比较方便，可以使用家庭供电对车辆充电，对电池损伤比较小，利用夜间充电可以节省开支，使用频率比较高，在充电过程中如果遇到的问题也会比较多，维修人员必须理解交流充电控制原理，通过故障现象与车辆诊断仪的故障代码和数据流来判断故障范围，从而快速为用户解决无法充电的问题。</a:t>
            </a:r>
            <a:endParaRPr lang="zh-CN" alt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7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821430" y="407035"/>
            <a:ext cx="36410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交流充电常见</a:t>
            </a: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故障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3664" y="990610"/>
            <a:ext cx="502325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学习目标：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554480" y="1672590"/>
            <a:ext cx="8174990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本节课主要讲解新能源汽车充电系统。完成本节学习后，你将能够：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>
              <a:buFont typeface="Wingdings" panose="05000000000000000000" charset="0"/>
              <a:buChar char="l"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了解新能源汽车充电桩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定义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>
              <a:buFont typeface="Wingdings" panose="05000000000000000000" charset="0"/>
              <a:buChar char="l"/>
            </a:pP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>
              <a:buFont typeface="Wingdings" panose="05000000000000000000" charset="0"/>
              <a:buChar char="l"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掌握新能源汽车充电系统种类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>
              <a:buFont typeface="Wingdings" panose="05000000000000000000" charset="0"/>
              <a:buChar char="l"/>
            </a:pP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>
              <a:buFont typeface="Wingdings" panose="05000000000000000000" charset="0"/>
              <a:buChar char="l"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掌握新能源汽车交流充电系统组成、交流充电口定义及电路原理。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>
              <a:buFont typeface="Wingdings" panose="05000000000000000000" charset="0"/>
              <a:buChar char="l"/>
            </a:pP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本节学习结束后，有一份测试需要你完成，你必须通过该测试，才能完成本节课的学习。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1"/>
          <p:cNvPicPr>
            <a:picLocks noChangeAspect="1"/>
          </p:cNvPicPr>
          <p:nvPr/>
        </p:nvPicPr>
        <p:blipFill>
          <a:blip r:embed="rId2"/>
          <a:srcRect l="33083" t="18882" r="43754" b="54557"/>
          <a:stretch>
            <a:fillRect/>
          </a:stretch>
        </p:blipFill>
        <p:spPr>
          <a:xfrm>
            <a:off x="8156575" y="1626870"/>
            <a:ext cx="2186940" cy="3098800"/>
          </a:xfrm>
          <a:prstGeom prst="rect">
            <a:avLst/>
          </a:prstGeom>
        </p:spPr>
      </p:pic>
      <p:sp>
        <p:nvSpPr>
          <p:cNvPr id="4" name="椭圆形标注 3"/>
          <p:cNvSpPr/>
          <p:nvPr/>
        </p:nvSpPr>
        <p:spPr>
          <a:xfrm>
            <a:off x="10285095" y="2668905"/>
            <a:ext cx="1017270" cy="861060"/>
          </a:xfrm>
          <a:prstGeom prst="wedgeEllipseCallout">
            <a:avLst>
              <a:gd name="adj1" fmla="val -151373"/>
              <a:gd name="adj2" fmla="val 28539"/>
            </a:avLst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观察充电指示灯是否闪烁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3" name="椭圆形标注 2"/>
          <p:cNvSpPr/>
          <p:nvPr/>
        </p:nvSpPr>
        <p:spPr>
          <a:xfrm>
            <a:off x="10285095" y="1454150"/>
            <a:ext cx="1017270" cy="861060"/>
          </a:xfrm>
          <a:prstGeom prst="wedgeEllipseCallout">
            <a:avLst>
              <a:gd name="adj1" fmla="val -144818"/>
              <a:gd name="adj2" fmla="val 71976"/>
            </a:avLst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</a:rPr>
              <a:t>观察电源指示灯是否常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</a:rPr>
              <a:t>亮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图片 1" descr="1e44b50fb80760d00516570a9884fa4"/>
          <p:cNvPicPr>
            <a:picLocks noChangeAspect="1"/>
          </p:cNvPicPr>
          <p:nvPr/>
        </p:nvPicPr>
        <p:blipFill>
          <a:blip r:embed="rId3"/>
          <a:srcRect t="16295" b="20034"/>
          <a:stretch>
            <a:fillRect/>
          </a:stretch>
        </p:blipFill>
        <p:spPr>
          <a:xfrm>
            <a:off x="8301990" y="1854835"/>
            <a:ext cx="1964690" cy="2642870"/>
          </a:xfrm>
          <a:prstGeom prst="rect">
            <a:avLst/>
          </a:prstGeom>
        </p:spPr>
      </p:pic>
      <p:sp>
        <p:nvSpPr>
          <p:cNvPr id="20" name="椭圆形标注 19"/>
          <p:cNvSpPr/>
          <p:nvPr/>
        </p:nvSpPr>
        <p:spPr>
          <a:xfrm>
            <a:off x="10161270" y="1116965"/>
            <a:ext cx="1265555" cy="1198245"/>
          </a:xfrm>
          <a:prstGeom prst="wedgeEllipseCallout">
            <a:avLst>
              <a:gd name="adj1" fmla="val -150200"/>
              <a:gd name="adj2" fmla="val 138765"/>
            </a:avLst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CC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信号线未按下开关时正常阻值是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1.5KΩ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左右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52780" y="638175"/>
            <a:ext cx="311340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/>
              <a:t>常见故障</a:t>
            </a:r>
            <a:r>
              <a:rPr lang="en-US" altLang="zh-CN" sz="2000" b="1"/>
              <a:t>-</a:t>
            </a:r>
            <a:r>
              <a:rPr lang="en-US" altLang="zh-CN" sz="2000" b="1"/>
              <a:t>-</a:t>
            </a:r>
            <a:r>
              <a:rPr lang="zh-CN" altLang="en-US" sz="2000" b="1"/>
              <a:t>无法充电</a:t>
            </a:r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71550" y="1193800"/>
            <a:ext cx="39484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一.无法充电(电源指示灯不</a:t>
            </a:r>
            <a:r>
              <a:rPr lang="zh-CN" altLang="en-US"/>
              <a:t>亮）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902335" y="1562100"/>
            <a:ext cx="66586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处理方案:使用万用表测量电源电压。电压范围值:AC220V</a:t>
            </a:r>
            <a:r>
              <a:rPr lang="zh-CN" altLang="en-US">
                <a:sym typeface="+mn-ea"/>
              </a:rPr>
              <a:t>±</a:t>
            </a:r>
            <a:r>
              <a:rPr lang="zh-CN" altLang="en-US"/>
              <a:t>10%。 如果电源电压正常，可直</a:t>
            </a:r>
            <a:r>
              <a:rPr lang="zh-CN" altLang="en-US"/>
              <a:t>接更换交流充电连接装置。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971550" y="2313940"/>
            <a:ext cx="69088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二</a:t>
            </a:r>
            <a:r>
              <a:rPr lang="zh-CN" altLang="en-US"/>
              <a:t>.无法充电(电源指示灯亮，插入充电枪。车辆不能进入充电状态，充电指示灯未闪烁)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971550" y="2959100"/>
            <a:ext cx="531114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/>
              <a:t>处理方案:</a:t>
            </a:r>
            <a:endParaRPr lang="zh-CN" altLang="en-US"/>
          </a:p>
          <a:p>
            <a:r>
              <a:rPr lang="zh-CN" altLang="en-US"/>
              <a:t>①测量CC与</a:t>
            </a:r>
            <a:r>
              <a:rPr lang="en-US" altLang="zh-CN"/>
              <a:t>PE</a:t>
            </a:r>
            <a:r>
              <a:rPr lang="zh-CN" altLang="en-US"/>
              <a:t>之间阻值。旧国标为680</a:t>
            </a:r>
            <a:r>
              <a:rPr lang="en-US" altLang="zh-CN">
                <a:sym typeface="+mn-ea"/>
              </a:rPr>
              <a:t>Ω</a:t>
            </a:r>
            <a:r>
              <a:rPr lang="zh-CN" altLang="en-US">
                <a:sym typeface="+mn-ea"/>
              </a:rPr>
              <a:t>±</a:t>
            </a:r>
            <a:r>
              <a:rPr lang="zh-CN" altLang="en-US"/>
              <a:t>3%,新国标为1.5 </a:t>
            </a:r>
            <a:r>
              <a:rPr lang="en-US" altLang="zh-CN"/>
              <a:t>KΩ</a:t>
            </a:r>
            <a:r>
              <a:rPr lang="zh-CN" altLang="en-US">
                <a:sym typeface="+mn-ea"/>
              </a:rPr>
              <a:t>±</a:t>
            </a:r>
            <a:r>
              <a:rPr lang="zh-CN" altLang="en-US"/>
              <a:t>3% (生产日期为2017.4月份之后车辆):</a:t>
            </a:r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8306435" y="3535680"/>
            <a:ext cx="44323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200">
                <a:sym typeface="+mn-ea"/>
              </a:rPr>
              <a:t>12V</a:t>
            </a:r>
            <a:endParaRPr lang="en-US" altLang="zh-CN" sz="120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3" grpId="0" bldLvl="0" animBg="1"/>
      <p:bldP spid="4" grpId="1" bldLvl="0" animBg="1"/>
      <p:bldP spid="3" grpId="1" bldLvl="0" animBg="1"/>
      <p:bldP spid="20" grpId="0" bldLvl="0" animBg="1"/>
      <p:bldP spid="6" grpId="0"/>
      <p:bldP spid="7" grpId="0"/>
      <p:bldP spid="8" grpId="0"/>
      <p:bldP spid="9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974090" y="1268730"/>
            <a:ext cx="10397490" cy="3992880"/>
            <a:chOff x="1706" y="2255"/>
            <a:chExt cx="16374" cy="6288"/>
          </a:xfrm>
        </p:grpSpPr>
        <p:sp>
          <p:nvSpPr>
            <p:cNvPr id="4" name="椭圆形标注 3"/>
            <p:cNvSpPr/>
            <p:nvPr/>
          </p:nvSpPr>
          <p:spPr>
            <a:xfrm>
              <a:off x="16197" y="4203"/>
              <a:ext cx="1602" cy="1356"/>
            </a:xfrm>
            <a:prstGeom prst="wedgeEllipseCallout">
              <a:avLst>
                <a:gd name="adj1" fmla="val -151373"/>
                <a:gd name="adj2" fmla="val 28539"/>
              </a:avLst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观察充电指示灯是否闪烁</a:t>
              </a:r>
              <a:endPara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endParaRPr>
            </a:p>
          </p:txBody>
        </p:sp>
        <p:pic>
          <p:nvPicPr>
            <p:cNvPr id="2" name="图片 1" descr="1e44b50fb80760d00516570a9884fa4"/>
            <p:cNvPicPr>
              <a:picLocks noChangeAspect="1"/>
            </p:cNvPicPr>
            <p:nvPr/>
          </p:nvPicPr>
          <p:blipFill>
            <a:blip r:embed="rId2"/>
            <a:srcRect t="16295" b="20034"/>
            <a:stretch>
              <a:fillRect/>
            </a:stretch>
          </p:blipFill>
          <p:spPr>
            <a:xfrm>
              <a:off x="13074" y="2921"/>
              <a:ext cx="3094" cy="4162"/>
            </a:xfrm>
            <a:prstGeom prst="rect">
              <a:avLst/>
            </a:prstGeom>
          </p:spPr>
        </p:pic>
        <p:grpSp>
          <p:nvGrpSpPr>
            <p:cNvPr id="174" name="组合 173"/>
            <p:cNvGrpSpPr/>
            <p:nvPr/>
          </p:nvGrpSpPr>
          <p:grpSpPr>
            <a:xfrm>
              <a:off x="1706" y="2255"/>
              <a:ext cx="16374" cy="6288"/>
              <a:chOff x="1706" y="2255"/>
              <a:chExt cx="16374" cy="6288"/>
            </a:xfrm>
          </p:grpSpPr>
          <p:grpSp>
            <p:nvGrpSpPr>
              <p:cNvPr id="89" name="组合 88"/>
              <p:cNvGrpSpPr/>
              <p:nvPr/>
            </p:nvGrpSpPr>
            <p:grpSpPr>
              <a:xfrm>
                <a:off x="1706" y="2255"/>
                <a:ext cx="16374" cy="6289"/>
                <a:chOff x="2053" y="712"/>
                <a:chExt cx="16374" cy="6289"/>
              </a:xfrm>
            </p:grpSpPr>
            <p:sp>
              <p:nvSpPr>
                <p:cNvPr id="90" name="圆角矩形 89"/>
                <p:cNvSpPr/>
                <p:nvPr/>
              </p:nvSpPr>
              <p:spPr>
                <a:xfrm>
                  <a:off x="10090" y="1188"/>
                  <a:ext cx="2215" cy="5811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91" name="圆角矩形 90"/>
                <p:cNvSpPr/>
                <p:nvPr/>
              </p:nvSpPr>
              <p:spPr>
                <a:xfrm>
                  <a:off x="13178" y="1188"/>
                  <a:ext cx="5159" cy="5812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92" name="圆角矩形 91"/>
                <p:cNvSpPr/>
                <p:nvPr/>
              </p:nvSpPr>
              <p:spPr>
                <a:xfrm>
                  <a:off x="2053" y="1189"/>
                  <a:ext cx="5159" cy="5812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93" name="直接连接符 92"/>
                <p:cNvCxnSpPr/>
                <p:nvPr/>
              </p:nvCxnSpPr>
              <p:spPr>
                <a:xfrm>
                  <a:off x="16258" y="2353"/>
                  <a:ext cx="0" cy="656"/>
                </a:xfrm>
                <a:prstGeom prst="line">
                  <a:avLst/>
                </a:prstGeom>
                <a:ln w="19050"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接连接符 93"/>
                <p:cNvCxnSpPr/>
                <p:nvPr/>
              </p:nvCxnSpPr>
              <p:spPr>
                <a:xfrm>
                  <a:off x="4335" y="1882"/>
                  <a:ext cx="11397" cy="0"/>
                </a:xfrm>
                <a:prstGeom prst="line">
                  <a:avLst/>
                </a:prstGeom>
                <a:ln w="19050">
                  <a:head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连接符 94"/>
                <p:cNvCxnSpPr/>
                <p:nvPr/>
              </p:nvCxnSpPr>
              <p:spPr>
                <a:xfrm>
                  <a:off x="4335" y="2293"/>
                  <a:ext cx="11397" cy="0"/>
                </a:xfrm>
                <a:prstGeom prst="line">
                  <a:avLst/>
                </a:prstGeom>
                <a:ln w="19050">
                  <a:head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接连接符 95"/>
                <p:cNvCxnSpPr/>
                <p:nvPr/>
              </p:nvCxnSpPr>
              <p:spPr>
                <a:xfrm flipH="1">
                  <a:off x="3218" y="1882"/>
                  <a:ext cx="665" cy="15"/>
                </a:xfrm>
                <a:prstGeom prst="line">
                  <a:avLst/>
                </a:prstGeom>
                <a:ln w="19050">
                  <a:headEnd type="oval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直接连接符 96"/>
                <p:cNvCxnSpPr/>
                <p:nvPr/>
              </p:nvCxnSpPr>
              <p:spPr>
                <a:xfrm flipH="1">
                  <a:off x="3218" y="2293"/>
                  <a:ext cx="665" cy="15"/>
                </a:xfrm>
                <a:prstGeom prst="line">
                  <a:avLst/>
                </a:prstGeom>
                <a:ln w="19050">
                  <a:headEnd type="oval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直接连接符 97"/>
                <p:cNvCxnSpPr/>
                <p:nvPr/>
              </p:nvCxnSpPr>
              <p:spPr>
                <a:xfrm flipH="1">
                  <a:off x="3868" y="1671"/>
                  <a:ext cx="483" cy="211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直接连接符 98"/>
                <p:cNvCxnSpPr/>
                <p:nvPr/>
              </p:nvCxnSpPr>
              <p:spPr>
                <a:xfrm flipH="1">
                  <a:off x="3852" y="2082"/>
                  <a:ext cx="483" cy="211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0" name="立方体 99"/>
                <p:cNvSpPr/>
                <p:nvPr/>
              </p:nvSpPr>
              <p:spPr>
                <a:xfrm rot="5400000">
                  <a:off x="14936" y="719"/>
                  <a:ext cx="877" cy="2746"/>
                </a:xfrm>
                <a:prstGeom prst="cube">
                  <a:avLst>
                    <a:gd name="adj" fmla="val 18814"/>
                  </a:avLst>
                </a:prstGeom>
                <a:solidFill>
                  <a:srgbClr val="00B0F0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101" name="直接连接符 100"/>
                <p:cNvCxnSpPr/>
                <p:nvPr/>
              </p:nvCxnSpPr>
              <p:spPr>
                <a:xfrm>
                  <a:off x="2610" y="3009"/>
                  <a:ext cx="15170" cy="5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直接连接符 101"/>
                <p:cNvCxnSpPr/>
                <p:nvPr/>
              </p:nvCxnSpPr>
              <p:spPr>
                <a:xfrm flipV="1">
                  <a:off x="17765" y="3014"/>
                  <a:ext cx="15" cy="513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03" name="组合 102"/>
                <p:cNvGrpSpPr/>
                <p:nvPr/>
              </p:nvGrpSpPr>
              <p:grpSpPr>
                <a:xfrm>
                  <a:off x="17634" y="3519"/>
                  <a:ext cx="279" cy="193"/>
                  <a:chOff x="17501" y="3889"/>
                  <a:chExt cx="279" cy="193"/>
                </a:xfrm>
              </p:grpSpPr>
              <p:cxnSp>
                <p:nvCxnSpPr>
                  <p:cNvPr id="104" name="直接连接符 103"/>
                  <p:cNvCxnSpPr/>
                  <p:nvPr/>
                </p:nvCxnSpPr>
                <p:spPr>
                  <a:xfrm flipH="1">
                    <a:off x="17561" y="3980"/>
                    <a:ext cx="158" cy="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直接连接符 104"/>
                  <p:cNvCxnSpPr/>
                  <p:nvPr/>
                </p:nvCxnSpPr>
                <p:spPr>
                  <a:xfrm flipH="1">
                    <a:off x="17591" y="4070"/>
                    <a:ext cx="98" cy="12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直接连接符 105"/>
                  <p:cNvCxnSpPr/>
                  <p:nvPr/>
                </p:nvCxnSpPr>
                <p:spPr>
                  <a:xfrm flipH="1">
                    <a:off x="17501" y="3889"/>
                    <a:ext cx="279" cy="15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07" name="直接连接符 106"/>
                <p:cNvCxnSpPr/>
                <p:nvPr/>
              </p:nvCxnSpPr>
              <p:spPr>
                <a:xfrm flipV="1">
                  <a:off x="2633" y="3029"/>
                  <a:ext cx="15" cy="513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08" name="组合 107"/>
                <p:cNvGrpSpPr/>
                <p:nvPr/>
              </p:nvGrpSpPr>
              <p:grpSpPr>
                <a:xfrm>
                  <a:off x="2502" y="3534"/>
                  <a:ext cx="279" cy="193"/>
                  <a:chOff x="17501" y="3889"/>
                  <a:chExt cx="279" cy="193"/>
                </a:xfrm>
              </p:grpSpPr>
              <p:cxnSp>
                <p:nvCxnSpPr>
                  <p:cNvPr id="109" name="直接连接符 108"/>
                  <p:cNvCxnSpPr/>
                  <p:nvPr/>
                </p:nvCxnSpPr>
                <p:spPr>
                  <a:xfrm flipH="1">
                    <a:off x="17561" y="3980"/>
                    <a:ext cx="158" cy="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直接连接符 109"/>
                  <p:cNvCxnSpPr/>
                  <p:nvPr/>
                </p:nvCxnSpPr>
                <p:spPr>
                  <a:xfrm flipH="1">
                    <a:off x="17591" y="4070"/>
                    <a:ext cx="98" cy="12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直接连接符 110"/>
                  <p:cNvCxnSpPr/>
                  <p:nvPr/>
                </p:nvCxnSpPr>
                <p:spPr>
                  <a:xfrm flipH="1">
                    <a:off x="17501" y="3889"/>
                    <a:ext cx="279" cy="15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12" name="直接连接符 111"/>
                <p:cNvCxnSpPr/>
                <p:nvPr/>
              </p:nvCxnSpPr>
              <p:spPr>
                <a:xfrm flipH="1" flipV="1">
                  <a:off x="16251" y="3014"/>
                  <a:ext cx="4" cy="1226"/>
                </a:xfrm>
                <a:prstGeom prst="line">
                  <a:avLst/>
                </a:prstGeom>
                <a:ln w="19050">
                  <a:headEnd type="oval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3" name="立方体 112"/>
                <p:cNvSpPr/>
                <p:nvPr/>
              </p:nvSpPr>
              <p:spPr>
                <a:xfrm rot="5400000">
                  <a:off x="14123" y="3768"/>
                  <a:ext cx="1179" cy="845"/>
                </a:xfrm>
                <a:prstGeom prst="cube">
                  <a:avLst>
                    <a:gd name="adj" fmla="val 18814"/>
                  </a:avLst>
                </a:prstGeom>
                <a:solidFill>
                  <a:srgbClr val="00B0F0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114" name="直接连接符 113"/>
                <p:cNvCxnSpPr/>
                <p:nvPr/>
              </p:nvCxnSpPr>
              <p:spPr>
                <a:xfrm>
                  <a:off x="16270" y="4258"/>
                  <a:ext cx="196" cy="366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接连接符 114"/>
                <p:cNvCxnSpPr/>
                <p:nvPr/>
              </p:nvCxnSpPr>
              <p:spPr>
                <a:xfrm flipH="1" flipV="1">
                  <a:off x="16254" y="4624"/>
                  <a:ext cx="1" cy="1503"/>
                </a:xfrm>
                <a:prstGeom prst="line">
                  <a:avLst/>
                </a:prstGeom>
                <a:ln w="19050">
                  <a:headEnd type="none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直接连接符 115"/>
                <p:cNvCxnSpPr/>
                <p:nvPr/>
              </p:nvCxnSpPr>
              <p:spPr>
                <a:xfrm flipV="1">
                  <a:off x="4346" y="6105"/>
                  <a:ext cx="11912" cy="3"/>
                </a:xfrm>
                <a:prstGeom prst="line">
                  <a:avLst/>
                </a:prstGeom>
                <a:ln w="19050">
                  <a:head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直接连接符 116"/>
                <p:cNvCxnSpPr/>
                <p:nvPr/>
              </p:nvCxnSpPr>
              <p:spPr>
                <a:xfrm flipH="1">
                  <a:off x="3802" y="6114"/>
                  <a:ext cx="544" cy="196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直接连接符 117"/>
                <p:cNvCxnSpPr/>
                <p:nvPr/>
              </p:nvCxnSpPr>
              <p:spPr>
                <a:xfrm flipH="1">
                  <a:off x="3168" y="6310"/>
                  <a:ext cx="634" cy="0"/>
                </a:xfrm>
                <a:prstGeom prst="line">
                  <a:avLst/>
                </a:prstGeom>
                <a:ln w="19050">
                  <a:head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直接连接符 118"/>
                <p:cNvCxnSpPr/>
                <p:nvPr/>
              </p:nvCxnSpPr>
              <p:spPr>
                <a:xfrm flipH="1">
                  <a:off x="3168" y="5861"/>
                  <a:ext cx="634" cy="0"/>
                </a:xfrm>
                <a:prstGeom prst="line">
                  <a:avLst/>
                </a:prstGeom>
                <a:ln w="19050">
                  <a:head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0" name="立方体 119"/>
                <p:cNvSpPr/>
                <p:nvPr/>
              </p:nvSpPr>
              <p:spPr>
                <a:xfrm rot="5400000">
                  <a:off x="1938" y="5458"/>
                  <a:ext cx="1691" cy="769"/>
                </a:xfrm>
                <a:prstGeom prst="cube">
                  <a:avLst>
                    <a:gd name="adj" fmla="val 18814"/>
                  </a:avLst>
                </a:prstGeom>
                <a:solidFill>
                  <a:srgbClr val="00B0F0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121" name="肘形连接符 120"/>
                <p:cNvCxnSpPr/>
                <p:nvPr/>
              </p:nvCxnSpPr>
              <p:spPr>
                <a:xfrm>
                  <a:off x="3153" y="5344"/>
                  <a:ext cx="2959" cy="770"/>
                </a:xfrm>
                <a:prstGeom prst="bentConnector3">
                  <a:avLst>
                    <a:gd name="adj1" fmla="val 100000"/>
                  </a:avLst>
                </a:prstGeom>
                <a:ln w="19050">
                  <a:headEnd type="none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2" name="矩形 121"/>
                <p:cNvSpPr/>
                <p:nvPr/>
              </p:nvSpPr>
              <p:spPr>
                <a:xfrm>
                  <a:off x="5040" y="6009"/>
                  <a:ext cx="604" cy="18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23" name="矩形 122"/>
                <p:cNvSpPr/>
                <p:nvPr/>
              </p:nvSpPr>
              <p:spPr>
                <a:xfrm rot="5400000">
                  <a:off x="15951" y="5089"/>
                  <a:ext cx="604" cy="18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124" name="直接连接符 123"/>
                <p:cNvCxnSpPr/>
                <p:nvPr/>
              </p:nvCxnSpPr>
              <p:spPr>
                <a:xfrm flipH="1" flipV="1">
                  <a:off x="15647" y="3029"/>
                  <a:ext cx="4" cy="3083"/>
                </a:xfrm>
                <a:prstGeom prst="line">
                  <a:avLst/>
                </a:prstGeom>
                <a:ln w="19050">
                  <a:headEnd type="oval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5" name="矩形 124"/>
                <p:cNvSpPr/>
                <p:nvPr/>
              </p:nvSpPr>
              <p:spPr>
                <a:xfrm rot="5400000">
                  <a:off x="15360" y="4400"/>
                  <a:ext cx="604" cy="18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126" name="直接连接符 125"/>
                <p:cNvCxnSpPr/>
                <p:nvPr/>
              </p:nvCxnSpPr>
              <p:spPr>
                <a:xfrm flipV="1">
                  <a:off x="14942" y="4780"/>
                  <a:ext cx="0" cy="1332"/>
                </a:xfrm>
                <a:prstGeom prst="line">
                  <a:avLst/>
                </a:prstGeom>
                <a:ln w="19050">
                  <a:head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肘形连接符 126"/>
                <p:cNvCxnSpPr/>
                <p:nvPr/>
              </p:nvCxnSpPr>
              <p:spPr>
                <a:xfrm flipV="1">
                  <a:off x="10625" y="4779"/>
                  <a:ext cx="3971" cy="566"/>
                </a:xfrm>
                <a:prstGeom prst="bentConnector3">
                  <a:avLst>
                    <a:gd name="adj1" fmla="val 99445"/>
                  </a:avLst>
                </a:prstGeom>
                <a:ln w="19050"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直接连接符 127"/>
                <p:cNvCxnSpPr/>
                <p:nvPr/>
              </p:nvCxnSpPr>
              <p:spPr>
                <a:xfrm flipV="1">
                  <a:off x="10637" y="4092"/>
                  <a:ext cx="3" cy="1245"/>
                </a:xfrm>
                <a:prstGeom prst="line">
                  <a:avLst/>
                </a:prstGeom>
                <a:ln w="19050">
                  <a:headEnd type="none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/>
                <p:cNvCxnSpPr/>
                <p:nvPr/>
              </p:nvCxnSpPr>
              <p:spPr>
                <a:xfrm flipH="1">
                  <a:off x="10479" y="3684"/>
                  <a:ext cx="151" cy="424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接连接符 129"/>
                <p:cNvCxnSpPr/>
                <p:nvPr/>
              </p:nvCxnSpPr>
              <p:spPr>
                <a:xfrm flipH="1">
                  <a:off x="10479" y="4093"/>
                  <a:ext cx="102" cy="4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直接连接符 130"/>
                <p:cNvCxnSpPr/>
                <p:nvPr/>
              </p:nvCxnSpPr>
              <p:spPr>
                <a:xfrm>
                  <a:off x="10640" y="3014"/>
                  <a:ext cx="0" cy="656"/>
                </a:xfrm>
                <a:prstGeom prst="line">
                  <a:avLst/>
                </a:prstGeom>
                <a:ln w="19050">
                  <a:headEnd type="oval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2" name="矩形 131"/>
                <p:cNvSpPr/>
                <p:nvPr/>
              </p:nvSpPr>
              <p:spPr>
                <a:xfrm rot="5400000">
                  <a:off x="10339" y="4602"/>
                  <a:ext cx="604" cy="18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33" name="等腰三角形 132"/>
                <p:cNvSpPr/>
                <p:nvPr/>
              </p:nvSpPr>
              <p:spPr>
                <a:xfrm rot="5400000">
                  <a:off x="13838" y="5925"/>
                  <a:ext cx="353" cy="355"/>
                </a:xfrm>
                <a:prstGeom prst="triangle">
                  <a:avLst/>
                </a:prstGeom>
                <a:noFill/>
                <a:ln w="19050">
                  <a:solidFill>
                    <a:schemeClr val="accent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134" name="直接连接符 133"/>
                <p:cNvCxnSpPr/>
                <p:nvPr/>
              </p:nvCxnSpPr>
              <p:spPr>
                <a:xfrm flipH="1" flipV="1">
                  <a:off x="14181" y="5940"/>
                  <a:ext cx="10" cy="319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5" name="立方体 134"/>
                <p:cNvSpPr/>
                <p:nvPr/>
              </p:nvSpPr>
              <p:spPr>
                <a:xfrm rot="5400000">
                  <a:off x="3980" y="3542"/>
                  <a:ext cx="1009" cy="769"/>
                </a:xfrm>
                <a:prstGeom prst="cube">
                  <a:avLst>
                    <a:gd name="adj" fmla="val 18814"/>
                  </a:avLst>
                </a:prstGeom>
                <a:solidFill>
                  <a:srgbClr val="00B0F0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136" name="直接连接符 135"/>
                <p:cNvCxnSpPr>
                  <a:stCxn id="90" idx="2"/>
                  <a:endCxn id="90" idx="0"/>
                </p:cNvCxnSpPr>
                <p:nvPr/>
              </p:nvCxnSpPr>
              <p:spPr>
                <a:xfrm flipV="1">
                  <a:off x="11198" y="1188"/>
                  <a:ext cx="0" cy="5811"/>
                </a:xfrm>
                <a:prstGeom prst="line">
                  <a:avLst/>
                </a:prstGeom>
                <a:ln w="19050"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7" name="文本框 136"/>
                <p:cNvSpPr txBox="1"/>
                <p:nvPr/>
              </p:nvSpPr>
              <p:spPr>
                <a:xfrm>
                  <a:off x="10040" y="1282"/>
                  <a:ext cx="1248" cy="4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p>
                  <a:r>
                    <a:rPr lang="zh-CN" altLang="en-US" sz="1200"/>
                    <a:t>车辆插头</a:t>
                  </a:r>
                  <a:endParaRPr lang="zh-CN" altLang="en-US" sz="1200"/>
                </a:p>
              </p:txBody>
            </p:sp>
            <p:sp>
              <p:nvSpPr>
                <p:cNvPr id="138" name="文本框 137"/>
                <p:cNvSpPr txBox="1"/>
                <p:nvPr/>
              </p:nvSpPr>
              <p:spPr>
                <a:xfrm>
                  <a:off x="11117" y="1282"/>
                  <a:ext cx="1248" cy="4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p>
                  <a:r>
                    <a:rPr lang="zh-CN" altLang="en-US" sz="1200"/>
                    <a:t>车辆插</a:t>
                  </a:r>
                  <a:r>
                    <a:rPr lang="zh-CN" altLang="en-US" sz="1200"/>
                    <a:t>座</a:t>
                  </a:r>
                  <a:endParaRPr lang="zh-CN" altLang="en-US" sz="1200"/>
                </a:p>
              </p:txBody>
            </p:sp>
            <p:sp>
              <p:nvSpPr>
                <p:cNvPr id="139" name="文本框 138"/>
                <p:cNvSpPr txBox="1"/>
                <p:nvPr/>
              </p:nvSpPr>
              <p:spPr>
                <a:xfrm>
                  <a:off x="10566" y="712"/>
                  <a:ext cx="1248" cy="4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p>
                  <a:r>
                    <a:rPr lang="zh-CN" altLang="en-US" sz="1200"/>
                    <a:t>车辆</a:t>
                  </a:r>
                  <a:r>
                    <a:rPr lang="zh-CN" altLang="en-US" sz="1200"/>
                    <a:t>接口</a:t>
                  </a:r>
                  <a:endParaRPr lang="zh-CN" altLang="en-US" sz="1200"/>
                </a:p>
              </p:txBody>
            </p:sp>
            <p:sp>
              <p:nvSpPr>
                <p:cNvPr id="140" name="文本框 139"/>
                <p:cNvSpPr txBox="1"/>
                <p:nvPr/>
              </p:nvSpPr>
              <p:spPr>
                <a:xfrm>
                  <a:off x="15269" y="712"/>
                  <a:ext cx="1248" cy="4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p>
                  <a:r>
                    <a:rPr lang="zh-CN" altLang="en-US" sz="1200"/>
                    <a:t>电动</a:t>
                  </a:r>
                  <a:r>
                    <a:rPr lang="zh-CN" altLang="en-US" sz="1200"/>
                    <a:t>汽车</a:t>
                  </a:r>
                  <a:endParaRPr lang="zh-CN" altLang="en-US" sz="1200"/>
                </a:p>
              </p:txBody>
            </p:sp>
            <p:sp>
              <p:nvSpPr>
                <p:cNvPr id="141" name="文本框 140"/>
                <p:cNvSpPr txBox="1"/>
                <p:nvPr/>
              </p:nvSpPr>
              <p:spPr>
                <a:xfrm>
                  <a:off x="3889" y="712"/>
                  <a:ext cx="1488" cy="4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p>
                  <a:r>
                    <a:rPr lang="zh-CN" altLang="en-US" sz="1200"/>
                    <a:t>外部充电</a:t>
                  </a:r>
                  <a:r>
                    <a:rPr lang="zh-CN" altLang="en-US" sz="1200"/>
                    <a:t>器</a:t>
                  </a:r>
                  <a:endParaRPr lang="zh-CN" altLang="en-US" sz="1200"/>
                </a:p>
              </p:txBody>
            </p:sp>
            <p:sp>
              <p:nvSpPr>
                <p:cNvPr id="142" name="椭圆 141"/>
                <p:cNvSpPr/>
                <p:nvPr/>
              </p:nvSpPr>
              <p:spPr>
                <a:xfrm>
                  <a:off x="11081" y="1774"/>
                  <a:ext cx="233" cy="23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r>
                    <a:rPr lang="en-US" altLang="zh-CN" sz="1200"/>
                    <a:t>1</a:t>
                  </a:r>
                  <a:endParaRPr lang="en-US" altLang="zh-CN" sz="1200"/>
                </a:p>
              </p:txBody>
            </p:sp>
            <p:sp>
              <p:nvSpPr>
                <p:cNvPr id="143" name="椭圆 142"/>
                <p:cNvSpPr/>
                <p:nvPr/>
              </p:nvSpPr>
              <p:spPr>
                <a:xfrm>
                  <a:off x="11082" y="2177"/>
                  <a:ext cx="233" cy="23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r>
                    <a:rPr lang="en-US" altLang="zh-CN" sz="1200"/>
                    <a:t>2</a:t>
                  </a:r>
                  <a:endParaRPr lang="en-US" altLang="zh-CN" sz="1200"/>
                </a:p>
              </p:txBody>
            </p:sp>
            <p:sp>
              <p:nvSpPr>
                <p:cNvPr id="144" name="椭圆 143"/>
                <p:cNvSpPr/>
                <p:nvPr/>
              </p:nvSpPr>
              <p:spPr>
                <a:xfrm>
                  <a:off x="11073" y="2896"/>
                  <a:ext cx="233" cy="23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r>
                    <a:rPr lang="en-US" altLang="zh-CN" sz="1200"/>
                    <a:t>3</a:t>
                  </a:r>
                  <a:endParaRPr lang="en-US" altLang="zh-CN" sz="1200"/>
                </a:p>
              </p:txBody>
            </p:sp>
            <p:sp>
              <p:nvSpPr>
                <p:cNvPr id="145" name="椭圆 144"/>
                <p:cNvSpPr/>
                <p:nvPr/>
              </p:nvSpPr>
              <p:spPr>
                <a:xfrm>
                  <a:off x="11082" y="5251"/>
                  <a:ext cx="233" cy="23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r>
                    <a:rPr lang="en-US" altLang="zh-CN" sz="1200"/>
                    <a:t>4</a:t>
                  </a:r>
                  <a:endParaRPr lang="en-US" altLang="zh-CN" sz="1200"/>
                </a:p>
              </p:txBody>
            </p:sp>
            <p:sp>
              <p:nvSpPr>
                <p:cNvPr id="146" name="椭圆 145"/>
                <p:cNvSpPr/>
                <p:nvPr/>
              </p:nvSpPr>
              <p:spPr>
                <a:xfrm>
                  <a:off x="11082" y="5984"/>
                  <a:ext cx="233" cy="23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r>
                    <a:rPr lang="en-US" altLang="zh-CN" sz="1200"/>
                    <a:t>5</a:t>
                  </a:r>
                  <a:endParaRPr lang="en-US" altLang="zh-CN" sz="1200"/>
                </a:p>
              </p:txBody>
            </p:sp>
            <p:sp>
              <p:nvSpPr>
                <p:cNvPr id="147" name="文本框 146"/>
                <p:cNvSpPr txBox="1"/>
                <p:nvPr/>
              </p:nvSpPr>
              <p:spPr>
                <a:xfrm>
                  <a:off x="11198" y="4903"/>
                  <a:ext cx="698" cy="434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r>
                    <a:rPr lang="en-US" altLang="zh-CN" sz="1200">
                      <a:sym typeface="+mn-ea"/>
                    </a:rPr>
                    <a:t>CC</a:t>
                  </a:r>
                  <a:endParaRPr lang="en-US" altLang="zh-CN" sz="1200">
                    <a:sym typeface="+mn-ea"/>
                  </a:endParaRPr>
                </a:p>
              </p:txBody>
            </p:sp>
            <p:sp>
              <p:nvSpPr>
                <p:cNvPr id="148" name="文本框 147"/>
                <p:cNvSpPr txBox="1"/>
                <p:nvPr/>
              </p:nvSpPr>
              <p:spPr>
                <a:xfrm>
                  <a:off x="11198" y="5671"/>
                  <a:ext cx="698" cy="434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r>
                    <a:rPr lang="en-US" altLang="zh-CN" sz="1200">
                      <a:sym typeface="+mn-ea"/>
                    </a:rPr>
                    <a:t>CP</a:t>
                  </a:r>
                  <a:endParaRPr lang="en-US" altLang="zh-CN" sz="1200">
                    <a:sym typeface="+mn-ea"/>
                  </a:endParaRPr>
                </a:p>
              </p:txBody>
            </p:sp>
            <p:sp>
              <p:nvSpPr>
                <p:cNvPr id="149" name="文本框 148"/>
                <p:cNvSpPr txBox="1"/>
                <p:nvPr/>
              </p:nvSpPr>
              <p:spPr>
                <a:xfrm>
                  <a:off x="11198" y="2969"/>
                  <a:ext cx="698" cy="434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r>
                    <a:rPr lang="en-US" altLang="zh-CN" sz="1200">
                      <a:sym typeface="+mn-ea"/>
                    </a:rPr>
                    <a:t>PE</a:t>
                  </a:r>
                  <a:endParaRPr lang="en-US" altLang="zh-CN" sz="1200">
                    <a:sym typeface="+mn-ea"/>
                  </a:endParaRPr>
                </a:p>
              </p:txBody>
            </p:sp>
            <p:sp>
              <p:nvSpPr>
                <p:cNvPr id="150" name="文本框 149"/>
                <p:cNvSpPr txBox="1"/>
                <p:nvPr/>
              </p:nvSpPr>
              <p:spPr>
                <a:xfrm>
                  <a:off x="11198" y="2233"/>
                  <a:ext cx="698" cy="434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r>
                    <a:rPr lang="en-US" altLang="zh-CN" sz="1200">
                      <a:sym typeface="+mn-ea"/>
                    </a:rPr>
                    <a:t>N</a:t>
                  </a:r>
                  <a:endParaRPr lang="en-US" altLang="zh-CN" sz="1200">
                    <a:sym typeface="+mn-ea"/>
                  </a:endParaRPr>
                </a:p>
              </p:txBody>
            </p:sp>
            <p:sp>
              <p:nvSpPr>
                <p:cNvPr id="151" name="文本框 150"/>
                <p:cNvSpPr txBox="1"/>
                <p:nvPr/>
              </p:nvSpPr>
              <p:spPr>
                <a:xfrm>
                  <a:off x="11213" y="1792"/>
                  <a:ext cx="698" cy="434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r>
                    <a:rPr lang="en-US" altLang="zh-CN" sz="1200">
                      <a:sym typeface="+mn-ea"/>
                    </a:rPr>
                    <a:t>L</a:t>
                  </a:r>
                  <a:endParaRPr lang="en-US" altLang="zh-CN" sz="1200">
                    <a:sym typeface="+mn-ea"/>
                  </a:endParaRPr>
                </a:p>
              </p:txBody>
            </p:sp>
            <p:sp>
              <p:nvSpPr>
                <p:cNvPr id="152" name="文本框 151"/>
                <p:cNvSpPr txBox="1"/>
                <p:nvPr/>
              </p:nvSpPr>
              <p:spPr>
                <a:xfrm>
                  <a:off x="14616" y="1799"/>
                  <a:ext cx="1638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zh-CN" altLang="en-US" sz="1200"/>
                    <a:t>车载</a:t>
                  </a:r>
                  <a:r>
                    <a:rPr lang="zh-CN" altLang="en-US" sz="1200"/>
                    <a:t>充电器</a:t>
                  </a:r>
                  <a:endParaRPr lang="zh-CN" altLang="en-US" sz="1200"/>
                </a:p>
              </p:txBody>
            </p:sp>
            <p:sp>
              <p:nvSpPr>
                <p:cNvPr id="153" name="文本框 152"/>
                <p:cNvSpPr txBox="1"/>
                <p:nvPr/>
              </p:nvSpPr>
              <p:spPr>
                <a:xfrm>
                  <a:off x="14260" y="3610"/>
                  <a:ext cx="980" cy="10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zh-CN" altLang="en-US" sz="1200"/>
                    <a:t>车辆控制</a:t>
                  </a:r>
                  <a:r>
                    <a:rPr lang="zh-CN" altLang="en-US" sz="1200"/>
                    <a:t>装置</a:t>
                  </a:r>
                  <a:endParaRPr lang="zh-CN" altLang="en-US" sz="1200"/>
                </a:p>
              </p:txBody>
            </p:sp>
            <p:sp>
              <p:nvSpPr>
                <p:cNvPr id="154" name="文本框 153"/>
                <p:cNvSpPr txBox="1"/>
                <p:nvPr/>
              </p:nvSpPr>
              <p:spPr>
                <a:xfrm>
                  <a:off x="17179" y="3755"/>
                  <a:ext cx="1248" cy="4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p>
                  <a:r>
                    <a:rPr lang="zh-CN" altLang="en-US" sz="1200"/>
                    <a:t>车身</a:t>
                  </a:r>
                  <a:r>
                    <a:rPr lang="zh-CN" altLang="en-US" sz="1200"/>
                    <a:t>接地</a:t>
                  </a:r>
                  <a:endParaRPr lang="zh-CN" altLang="en-US" sz="1200"/>
                </a:p>
              </p:txBody>
            </p:sp>
            <p:sp>
              <p:nvSpPr>
                <p:cNvPr id="155" name="文本框 154"/>
                <p:cNvSpPr txBox="1"/>
                <p:nvPr/>
              </p:nvSpPr>
              <p:spPr>
                <a:xfrm>
                  <a:off x="2053" y="3755"/>
                  <a:ext cx="1248" cy="4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p>
                  <a:r>
                    <a:rPr lang="zh-CN" altLang="en-US" sz="1200"/>
                    <a:t>设备</a:t>
                  </a:r>
                  <a:r>
                    <a:rPr lang="zh-CN" altLang="en-US" sz="1200"/>
                    <a:t>接地</a:t>
                  </a:r>
                  <a:endParaRPr lang="zh-CN" altLang="en-US" sz="1200"/>
                </a:p>
              </p:txBody>
            </p:sp>
            <p:sp>
              <p:nvSpPr>
                <p:cNvPr id="156" name="文本框 155"/>
                <p:cNvSpPr txBox="1"/>
                <p:nvPr/>
              </p:nvSpPr>
              <p:spPr>
                <a:xfrm>
                  <a:off x="4040" y="3330"/>
                  <a:ext cx="980" cy="10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zh-CN" altLang="en-US" sz="1200"/>
                    <a:t>漏电保护</a:t>
                  </a:r>
                  <a:r>
                    <a:rPr lang="zh-CN" altLang="en-US" sz="1200"/>
                    <a:t>装置</a:t>
                  </a:r>
                  <a:endParaRPr lang="zh-CN" altLang="en-US" sz="1200"/>
                </a:p>
              </p:txBody>
            </p:sp>
            <p:sp>
              <p:nvSpPr>
                <p:cNvPr id="157" name="文本框 156"/>
                <p:cNvSpPr txBox="1"/>
                <p:nvPr/>
              </p:nvSpPr>
              <p:spPr>
                <a:xfrm>
                  <a:off x="3757" y="1407"/>
                  <a:ext cx="533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1200"/>
                    <a:t>K</a:t>
                  </a:r>
                  <a:endParaRPr lang="en-US" altLang="zh-CN" sz="1200"/>
                </a:p>
              </p:txBody>
            </p:sp>
            <p:sp>
              <p:nvSpPr>
                <p:cNvPr id="158" name="文本框 157"/>
                <p:cNvSpPr txBox="1"/>
                <p:nvPr/>
              </p:nvSpPr>
              <p:spPr>
                <a:xfrm>
                  <a:off x="3757" y="1841"/>
                  <a:ext cx="533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1200"/>
                    <a:t>K</a:t>
                  </a:r>
                  <a:endParaRPr lang="en-US" altLang="zh-CN" sz="1200"/>
                </a:p>
              </p:txBody>
            </p:sp>
            <p:sp>
              <p:nvSpPr>
                <p:cNvPr id="159" name="文本框 158"/>
                <p:cNvSpPr txBox="1"/>
                <p:nvPr/>
              </p:nvSpPr>
              <p:spPr>
                <a:xfrm>
                  <a:off x="2231" y="1696"/>
                  <a:ext cx="1105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ctr"/>
                  <a:r>
                    <a:rPr lang="en-US" altLang="zh-CN" sz="1200"/>
                    <a:t>220V</a:t>
                  </a:r>
                  <a:endParaRPr lang="en-US" altLang="zh-CN" sz="1200"/>
                </a:p>
                <a:p>
                  <a:pPr algn="ctr"/>
                  <a:r>
                    <a:rPr lang="zh-CN" altLang="en-US" sz="1200"/>
                    <a:t>交流</a:t>
                  </a:r>
                  <a:r>
                    <a:rPr lang="zh-CN" altLang="en-US" sz="1200"/>
                    <a:t>电</a:t>
                  </a:r>
                  <a:endParaRPr lang="zh-CN" altLang="en-US" sz="1200"/>
                </a:p>
              </p:txBody>
            </p:sp>
            <p:sp>
              <p:nvSpPr>
                <p:cNvPr id="160" name="文本框 159"/>
                <p:cNvSpPr txBox="1"/>
                <p:nvPr/>
              </p:nvSpPr>
              <p:spPr>
                <a:xfrm>
                  <a:off x="3218" y="5482"/>
                  <a:ext cx="933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1200"/>
                    <a:t>+12V</a:t>
                  </a:r>
                  <a:endParaRPr lang="en-US" altLang="zh-CN" sz="1200"/>
                </a:p>
              </p:txBody>
            </p:sp>
            <p:sp>
              <p:nvSpPr>
                <p:cNvPr id="161" name="文本框 160"/>
                <p:cNvSpPr txBox="1"/>
                <p:nvPr/>
              </p:nvSpPr>
              <p:spPr>
                <a:xfrm>
                  <a:off x="3218" y="5916"/>
                  <a:ext cx="933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1200"/>
                    <a:t>PWM</a:t>
                  </a:r>
                  <a:endParaRPr lang="en-US" altLang="zh-CN" sz="1200"/>
                </a:p>
              </p:txBody>
            </p:sp>
            <p:sp>
              <p:nvSpPr>
                <p:cNvPr id="162" name="文本框 161"/>
                <p:cNvSpPr txBox="1"/>
                <p:nvPr/>
              </p:nvSpPr>
              <p:spPr>
                <a:xfrm>
                  <a:off x="4145" y="5693"/>
                  <a:ext cx="769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1200"/>
                    <a:t>S1</a:t>
                  </a:r>
                  <a:endParaRPr lang="en-US" altLang="zh-CN" sz="1200"/>
                </a:p>
              </p:txBody>
            </p:sp>
            <p:sp>
              <p:nvSpPr>
                <p:cNvPr id="163" name="文本框 162"/>
                <p:cNvSpPr txBox="1"/>
                <p:nvPr/>
              </p:nvSpPr>
              <p:spPr>
                <a:xfrm>
                  <a:off x="5040" y="5644"/>
                  <a:ext cx="767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1200"/>
                    <a:t>R1</a:t>
                  </a:r>
                  <a:endParaRPr lang="en-US" altLang="zh-CN" sz="1200"/>
                </a:p>
              </p:txBody>
            </p:sp>
            <p:sp>
              <p:nvSpPr>
                <p:cNvPr id="164" name="文本框 163"/>
                <p:cNvSpPr txBox="1"/>
                <p:nvPr/>
              </p:nvSpPr>
              <p:spPr>
                <a:xfrm>
                  <a:off x="5644" y="6108"/>
                  <a:ext cx="1295" cy="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zh-CN" altLang="en-US" sz="1000"/>
                    <a:t>检测点</a:t>
                  </a:r>
                  <a:r>
                    <a:rPr lang="en-US" altLang="zh-CN" sz="1000"/>
                    <a:t>1</a:t>
                  </a:r>
                  <a:endParaRPr lang="en-US" altLang="zh-CN" sz="1000"/>
                </a:p>
              </p:txBody>
            </p:sp>
            <p:sp>
              <p:nvSpPr>
                <p:cNvPr id="165" name="文本框 164"/>
                <p:cNvSpPr txBox="1"/>
                <p:nvPr/>
              </p:nvSpPr>
              <p:spPr>
                <a:xfrm>
                  <a:off x="14475" y="6108"/>
                  <a:ext cx="1295" cy="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zh-CN" altLang="en-US" sz="1000"/>
                    <a:t>检测点</a:t>
                  </a:r>
                  <a:r>
                    <a:rPr lang="en-US" altLang="zh-CN" sz="1000"/>
                    <a:t>2</a:t>
                  </a:r>
                  <a:endParaRPr lang="en-US" altLang="zh-CN" sz="1000"/>
                </a:p>
              </p:txBody>
            </p:sp>
            <p:sp>
              <p:nvSpPr>
                <p:cNvPr id="166" name="文本框 165"/>
                <p:cNvSpPr txBox="1"/>
                <p:nvPr/>
              </p:nvSpPr>
              <p:spPr>
                <a:xfrm>
                  <a:off x="13301" y="5365"/>
                  <a:ext cx="1295" cy="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zh-CN" altLang="en-US" sz="1000"/>
                    <a:t>检测点</a:t>
                  </a:r>
                  <a:r>
                    <a:rPr lang="en-US" altLang="zh-CN" sz="1000"/>
                    <a:t>3</a:t>
                  </a:r>
                  <a:endParaRPr lang="en-US" altLang="zh-CN" sz="1000"/>
                </a:p>
              </p:txBody>
            </p:sp>
            <p:sp>
              <p:nvSpPr>
                <p:cNvPr id="167" name="文本框 166"/>
                <p:cNvSpPr txBox="1"/>
                <p:nvPr/>
              </p:nvSpPr>
              <p:spPr>
                <a:xfrm>
                  <a:off x="16258" y="4963"/>
                  <a:ext cx="698" cy="434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r>
                    <a:rPr lang="en-US" altLang="zh-CN" sz="1200">
                      <a:sym typeface="+mn-ea"/>
                    </a:rPr>
                    <a:t>R2</a:t>
                  </a:r>
                  <a:endParaRPr lang="en-US" altLang="zh-CN" sz="1200">
                    <a:sym typeface="+mn-ea"/>
                  </a:endParaRPr>
                </a:p>
              </p:txBody>
            </p:sp>
            <p:sp>
              <p:nvSpPr>
                <p:cNvPr id="168" name="文本框 167"/>
                <p:cNvSpPr txBox="1"/>
                <p:nvPr/>
              </p:nvSpPr>
              <p:spPr>
                <a:xfrm>
                  <a:off x="15687" y="4274"/>
                  <a:ext cx="698" cy="434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r>
                    <a:rPr lang="en-US" altLang="zh-CN" sz="1200">
                      <a:sym typeface="+mn-ea"/>
                    </a:rPr>
                    <a:t>R3</a:t>
                  </a:r>
                  <a:endParaRPr lang="en-US" altLang="zh-CN" sz="1200">
                    <a:sym typeface="+mn-ea"/>
                  </a:endParaRPr>
                </a:p>
              </p:txBody>
            </p:sp>
            <p:sp>
              <p:nvSpPr>
                <p:cNvPr id="169" name="文本框 168"/>
                <p:cNvSpPr txBox="1"/>
                <p:nvPr/>
              </p:nvSpPr>
              <p:spPr>
                <a:xfrm>
                  <a:off x="16193" y="3997"/>
                  <a:ext cx="698" cy="434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r>
                    <a:rPr lang="en-US" altLang="zh-CN" sz="1200">
                      <a:sym typeface="+mn-ea"/>
                    </a:rPr>
                    <a:t>S2</a:t>
                  </a:r>
                  <a:endParaRPr lang="en-US" altLang="zh-CN" sz="1200">
                    <a:sym typeface="+mn-ea"/>
                  </a:endParaRPr>
                </a:p>
              </p:txBody>
            </p:sp>
            <p:sp>
              <p:nvSpPr>
                <p:cNvPr id="170" name="文本框 169"/>
                <p:cNvSpPr txBox="1"/>
                <p:nvPr/>
              </p:nvSpPr>
              <p:spPr>
                <a:xfrm>
                  <a:off x="10630" y="4498"/>
                  <a:ext cx="698" cy="434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r>
                    <a:rPr lang="en-US" altLang="zh-CN" sz="1200">
                      <a:sym typeface="+mn-ea"/>
                    </a:rPr>
                    <a:t>RC</a:t>
                  </a:r>
                  <a:endParaRPr lang="en-US" altLang="zh-CN" sz="1200">
                    <a:sym typeface="+mn-ea"/>
                  </a:endParaRPr>
                </a:p>
              </p:txBody>
            </p:sp>
            <p:sp>
              <p:nvSpPr>
                <p:cNvPr id="171" name="文本框 170"/>
                <p:cNvSpPr txBox="1"/>
                <p:nvPr/>
              </p:nvSpPr>
              <p:spPr>
                <a:xfrm>
                  <a:off x="10593" y="3489"/>
                  <a:ext cx="698" cy="434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r>
                    <a:rPr lang="en-US" altLang="zh-CN" sz="1200">
                      <a:sym typeface="+mn-ea"/>
                    </a:rPr>
                    <a:t>S3</a:t>
                  </a:r>
                  <a:endParaRPr lang="en-US" altLang="zh-CN" sz="1200">
                    <a:sym typeface="+mn-ea"/>
                  </a:endParaRPr>
                </a:p>
              </p:txBody>
            </p:sp>
          </p:grpSp>
          <p:sp>
            <p:nvSpPr>
              <p:cNvPr id="172" name="文本框 171"/>
              <p:cNvSpPr txBox="1"/>
              <p:nvPr/>
            </p:nvSpPr>
            <p:spPr>
              <a:xfrm>
                <a:off x="2009" y="6786"/>
                <a:ext cx="980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200"/>
                  <a:t>供电</a:t>
                </a:r>
                <a:r>
                  <a:rPr lang="zh-CN" altLang="en-US" sz="1200"/>
                  <a:t>控制装置</a:t>
                </a:r>
                <a:endParaRPr lang="zh-CN" altLang="en-US" sz="1200"/>
              </a:p>
            </p:txBody>
          </p:sp>
          <p:sp>
            <p:nvSpPr>
              <p:cNvPr id="173" name="文本框 172"/>
              <p:cNvSpPr txBox="1"/>
              <p:nvPr/>
            </p:nvSpPr>
            <p:spPr>
              <a:xfrm>
                <a:off x="13490" y="7700"/>
                <a:ext cx="698" cy="43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en-US" altLang="zh-CN" sz="1200">
                    <a:sym typeface="+mn-ea"/>
                  </a:rPr>
                  <a:t>D1</a:t>
                </a:r>
                <a:endParaRPr lang="en-US" altLang="zh-CN" sz="1200">
                  <a:sym typeface="+mn-ea"/>
                </a:endParaRPr>
              </a:p>
            </p:txBody>
          </p:sp>
        </p:grpSp>
        <p:cxnSp>
          <p:nvCxnSpPr>
            <p:cNvPr id="26" name="直接连接符 25"/>
            <p:cNvCxnSpPr/>
            <p:nvPr/>
          </p:nvCxnSpPr>
          <p:spPr>
            <a:xfrm flipH="1" flipV="1">
              <a:off x="13397" y="5956"/>
              <a:ext cx="7" cy="952"/>
            </a:xfrm>
            <a:prstGeom prst="line">
              <a:avLst/>
            </a:prstGeom>
            <a:ln w="19050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本框 26"/>
            <p:cNvSpPr txBox="1"/>
            <p:nvPr/>
          </p:nvSpPr>
          <p:spPr>
            <a:xfrm>
              <a:off x="13081" y="5568"/>
              <a:ext cx="698" cy="43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1200">
                  <a:sym typeface="+mn-ea"/>
                </a:rPr>
                <a:t>12V</a:t>
              </a:r>
              <a:endParaRPr lang="en-US" altLang="zh-CN" sz="1200">
                <a:sym typeface="+mn-ea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 rot="5400000">
              <a:off x="13144" y="6316"/>
              <a:ext cx="510" cy="1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7" name="椭圆 216"/>
            <p:cNvSpPr/>
            <p:nvPr/>
          </p:nvSpPr>
          <p:spPr>
            <a:xfrm>
              <a:off x="5400" y="7389"/>
              <a:ext cx="788" cy="757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4218" y="7404"/>
              <a:ext cx="788" cy="757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13021" y="6632"/>
              <a:ext cx="788" cy="757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9879" y="4848"/>
              <a:ext cx="423" cy="968"/>
              <a:chOff x="9879" y="4848"/>
              <a:chExt cx="423" cy="968"/>
            </a:xfrm>
          </p:grpSpPr>
          <p:cxnSp>
            <p:nvCxnSpPr>
              <p:cNvPr id="14" name="肘形连接符 13"/>
              <p:cNvCxnSpPr/>
              <p:nvPr/>
            </p:nvCxnSpPr>
            <p:spPr>
              <a:xfrm rot="10800000" flipV="1">
                <a:off x="9954" y="4848"/>
                <a:ext cx="348" cy="278"/>
              </a:xfrm>
              <a:prstGeom prst="bentConnector2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肘形连接符 14"/>
              <p:cNvCxnSpPr>
                <a:stCxn id="16" idx="3"/>
              </p:cNvCxnSpPr>
              <p:nvPr/>
            </p:nvCxnSpPr>
            <p:spPr>
              <a:xfrm rot="5400000" flipV="1">
                <a:off x="10047" y="5562"/>
                <a:ext cx="177" cy="333"/>
              </a:xfrm>
              <a:prstGeom prst="bentConnector2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矩形 15"/>
              <p:cNvSpPr/>
              <p:nvPr/>
            </p:nvSpPr>
            <p:spPr>
              <a:xfrm rot="5400000">
                <a:off x="9667" y="5247"/>
                <a:ext cx="604" cy="18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8c04b087689445b15f06ef7123b259c"/>
          <p:cNvPicPr>
            <a:picLocks noChangeAspect="1"/>
          </p:cNvPicPr>
          <p:nvPr/>
        </p:nvPicPr>
        <p:blipFill>
          <a:blip r:embed="rId2"/>
          <a:srcRect t="12679" b="10398"/>
          <a:stretch>
            <a:fillRect/>
          </a:stretch>
        </p:blipFill>
        <p:spPr>
          <a:xfrm>
            <a:off x="8088630" y="1664335"/>
            <a:ext cx="2576195" cy="35236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52780" y="638175"/>
            <a:ext cx="311340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/>
              <a:t>常见故障</a:t>
            </a:r>
            <a:r>
              <a:rPr lang="en-US" altLang="zh-CN" sz="2000" b="1"/>
              <a:t>-</a:t>
            </a:r>
            <a:r>
              <a:rPr lang="en-US" altLang="zh-CN" sz="2000" b="1"/>
              <a:t>-</a:t>
            </a:r>
            <a:r>
              <a:rPr lang="zh-CN" altLang="en-US" sz="2000" b="1"/>
              <a:t>无法充电</a:t>
            </a:r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71550" y="1193800"/>
            <a:ext cx="39484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一.无法充电(电源指示灯不</a:t>
            </a:r>
            <a:r>
              <a:rPr lang="zh-CN" altLang="en-US"/>
              <a:t>亮）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902335" y="1562100"/>
            <a:ext cx="66586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处理方案:使用万用表测量电源电压。电压范围值:AC220V</a:t>
            </a:r>
            <a:r>
              <a:rPr lang="zh-CN" altLang="en-US">
                <a:sym typeface="+mn-ea"/>
              </a:rPr>
              <a:t>±</a:t>
            </a:r>
            <a:r>
              <a:rPr lang="zh-CN" altLang="en-US"/>
              <a:t>10%。 如果电源电压正常，可直</a:t>
            </a:r>
            <a:r>
              <a:rPr lang="zh-CN" altLang="en-US"/>
              <a:t>接更换交流充电连接装置。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971550" y="2313940"/>
            <a:ext cx="69088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二</a:t>
            </a:r>
            <a:r>
              <a:rPr lang="zh-CN" altLang="en-US"/>
              <a:t>.无法充电(电源指示灯亮，插入充电枪。车辆不能进入充电状态，充电指示灯未闪烁)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971550" y="2959100"/>
            <a:ext cx="531114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/>
              <a:t>处理方案:</a:t>
            </a:r>
            <a:endParaRPr lang="zh-CN" altLang="en-US"/>
          </a:p>
          <a:p>
            <a:r>
              <a:rPr lang="zh-CN" altLang="en-US"/>
              <a:t>①测量CC与</a:t>
            </a:r>
            <a:r>
              <a:rPr lang="en-US" altLang="zh-CN"/>
              <a:t>PE</a:t>
            </a:r>
            <a:r>
              <a:rPr lang="zh-CN" altLang="en-US"/>
              <a:t>之间阻值。旧国标为680</a:t>
            </a:r>
            <a:r>
              <a:rPr lang="en-US" altLang="zh-CN">
                <a:sym typeface="+mn-ea"/>
              </a:rPr>
              <a:t>Ω</a:t>
            </a:r>
            <a:r>
              <a:rPr lang="zh-CN" altLang="en-US">
                <a:sym typeface="+mn-ea"/>
              </a:rPr>
              <a:t>±</a:t>
            </a:r>
            <a:r>
              <a:rPr lang="zh-CN" altLang="en-US"/>
              <a:t>3%,新国标为1.5 </a:t>
            </a:r>
            <a:r>
              <a:rPr lang="en-US" altLang="zh-CN"/>
              <a:t>KΩ</a:t>
            </a:r>
            <a:r>
              <a:rPr lang="zh-CN" altLang="en-US">
                <a:sym typeface="+mn-ea"/>
              </a:rPr>
              <a:t>±</a:t>
            </a:r>
            <a:r>
              <a:rPr lang="zh-CN" altLang="en-US"/>
              <a:t>3% (生产日期为2017.4月份之后车辆):</a:t>
            </a:r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971550" y="3823970"/>
            <a:ext cx="55594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②测量CP对</a:t>
            </a:r>
            <a:r>
              <a:rPr lang="en-US" altLang="zh-CN"/>
              <a:t>PE</a:t>
            </a:r>
            <a:r>
              <a:rPr lang="zh-CN" altLang="en-US"/>
              <a:t>之间电压。 标准为: 12</a:t>
            </a:r>
            <a:r>
              <a:rPr lang="en-US" altLang="zh-CN"/>
              <a:t>V</a:t>
            </a:r>
            <a:r>
              <a:rPr lang="zh-CN" altLang="en-US">
                <a:sym typeface="+mn-ea"/>
              </a:rPr>
              <a:t>±</a:t>
            </a:r>
            <a:r>
              <a:rPr lang="zh-CN" altLang="en-US"/>
              <a:t>0.8V </a:t>
            </a:r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902335" y="4192270"/>
            <a:ext cx="605726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以上两测量数据若有任何一样不符合。检查外观无拆封、进水迹象。可直接更换总成:</a:t>
            </a:r>
            <a:endParaRPr lang="zh-CN" altLang="en-US"/>
          </a:p>
        </p:txBody>
      </p:sp>
      <p:sp>
        <p:nvSpPr>
          <p:cNvPr id="4" name="椭圆形标注 3"/>
          <p:cNvSpPr/>
          <p:nvPr/>
        </p:nvSpPr>
        <p:spPr>
          <a:xfrm>
            <a:off x="10516870" y="1930400"/>
            <a:ext cx="1087755" cy="939800"/>
          </a:xfrm>
          <a:prstGeom prst="wedgeEllipseCallout">
            <a:avLst>
              <a:gd name="adj1" fmla="val -175043"/>
              <a:gd name="adj2" fmla="val 156148"/>
            </a:avLst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CP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对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PE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之间电压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2" bldLvl="0" animBg="1"/>
      <p:bldP spid="15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652780" y="638175"/>
            <a:ext cx="311340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/>
              <a:t>常见故障</a:t>
            </a:r>
            <a:r>
              <a:rPr lang="en-US" altLang="zh-CN" sz="2000" b="1"/>
              <a:t>-</a:t>
            </a:r>
            <a:r>
              <a:rPr lang="en-US" altLang="zh-CN" sz="2000" b="1"/>
              <a:t>-</a:t>
            </a:r>
            <a:r>
              <a:rPr lang="zh-CN" altLang="en-US" sz="2000" b="1"/>
              <a:t>无法充电</a:t>
            </a:r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71550" y="1193800"/>
            <a:ext cx="39484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一.无法充电(电源指示灯不</a:t>
            </a:r>
            <a:r>
              <a:rPr lang="zh-CN" altLang="en-US"/>
              <a:t>亮）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902335" y="1562100"/>
            <a:ext cx="66586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处理方案:使用万用表测量电源电压。电压范围值:AC220V</a:t>
            </a:r>
            <a:r>
              <a:rPr lang="zh-CN" altLang="en-US">
                <a:sym typeface="+mn-ea"/>
              </a:rPr>
              <a:t>±</a:t>
            </a:r>
            <a:r>
              <a:rPr lang="zh-CN" altLang="en-US"/>
              <a:t>10%。 如果电源电压正常，可直</a:t>
            </a:r>
            <a:r>
              <a:rPr lang="zh-CN" altLang="en-US"/>
              <a:t>接更换交流充电连接装置。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971550" y="2313940"/>
            <a:ext cx="69088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二</a:t>
            </a:r>
            <a:r>
              <a:rPr lang="zh-CN" altLang="en-US"/>
              <a:t>.无法充电(电源指示灯亮，插入充电枪。车辆不能进入充电状态，充电指示灯未闪烁)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971550" y="2959100"/>
            <a:ext cx="531114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/>
              <a:t>处理方案:</a:t>
            </a:r>
            <a:endParaRPr lang="zh-CN" altLang="en-US"/>
          </a:p>
          <a:p>
            <a:r>
              <a:rPr lang="zh-CN" altLang="en-US"/>
              <a:t>①测量CC与</a:t>
            </a:r>
            <a:r>
              <a:rPr lang="en-US" altLang="zh-CN"/>
              <a:t>PE</a:t>
            </a:r>
            <a:r>
              <a:rPr lang="zh-CN" altLang="en-US"/>
              <a:t>之间阻值。旧国标为680</a:t>
            </a:r>
            <a:r>
              <a:rPr lang="en-US" altLang="zh-CN">
                <a:sym typeface="+mn-ea"/>
              </a:rPr>
              <a:t>Ω</a:t>
            </a:r>
            <a:r>
              <a:rPr lang="zh-CN" altLang="en-US">
                <a:sym typeface="+mn-ea"/>
              </a:rPr>
              <a:t>±</a:t>
            </a:r>
            <a:r>
              <a:rPr lang="zh-CN" altLang="en-US"/>
              <a:t>3%,新国标为1.5 </a:t>
            </a:r>
            <a:r>
              <a:rPr lang="en-US" altLang="zh-CN"/>
              <a:t>KΩ</a:t>
            </a:r>
            <a:r>
              <a:rPr lang="zh-CN" altLang="en-US">
                <a:sym typeface="+mn-ea"/>
              </a:rPr>
              <a:t>±</a:t>
            </a:r>
            <a:r>
              <a:rPr lang="zh-CN" altLang="en-US"/>
              <a:t>3% (生产日期为2017.4月份之后车辆):</a:t>
            </a:r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971550" y="3823970"/>
            <a:ext cx="55594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②测量CP对</a:t>
            </a:r>
            <a:r>
              <a:rPr lang="en-US" altLang="zh-CN"/>
              <a:t>PE</a:t>
            </a:r>
            <a:r>
              <a:rPr lang="zh-CN" altLang="en-US"/>
              <a:t>之间电压。 标准为: 12</a:t>
            </a:r>
            <a:r>
              <a:rPr lang="en-US" altLang="zh-CN"/>
              <a:t>V</a:t>
            </a:r>
            <a:r>
              <a:rPr lang="zh-CN" altLang="en-US">
                <a:sym typeface="+mn-ea"/>
              </a:rPr>
              <a:t>±</a:t>
            </a:r>
            <a:r>
              <a:rPr lang="zh-CN" altLang="en-US"/>
              <a:t>0.8V </a:t>
            </a:r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902335" y="4192270"/>
            <a:ext cx="605726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以上两测量数据若有任何一样不符合。检查外观无拆封、进水迹象。可直接更换总成:</a:t>
            </a:r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902335" y="4837430"/>
            <a:ext cx="78105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③测量交流充电连接装置电源三相插头阻值是否正常: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6183" t="21648" r="6183" b="7150"/>
          <a:stretch>
            <a:fillRect/>
          </a:stretch>
        </p:blipFill>
        <p:spPr>
          <a:xfrm>
            <a:off x="8576310" y="1641475"/>
            <a:ext cx="2385060" cy="3446145"/>
          </a:xfrm>
          <a:prstGeom prst="rect">
            <a:avLst/>
          </a:prstGeom>
        </p:spPr>
      </p:pic>
      <p:sp>
        <p:nvSpPr>
          <p:cNvPr id="4" name="椭圆形标注 3"/>
          <p:cNvSpPr/>
          <p:nvPr/>
        </p:nvSpPr>
        <p:spPr>
          <a:xfrm>
            <a:off x="11099800" y="2108200"/>
            <a:ext cx="988695" cy="850900"/>
          </a:xfrm>
          <a:prstGeom prst="wedgeEllipseCallout">
            <a:avLst>
              <a:gd name="adj1" fmla="val -237283"/>
              <a:gd name="adj2" fmla="val 161194"/>
            </a:avLst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L,N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之间阻值应无穷大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" grpId="2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652780" y="638175"/>
            <a:ext cx="311340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/>
              <a:t>常见故障</a:t>
            </a:r>
            <a:r>
              <a:rPr lang="en-US" altLang="zh-CN" sz="2000" b="1"/>
              <a:t>-</a:t>
            </a:r>
            <a:r>
              <a:rPr lang="en-US" altLang="zh-CN" sz="2000" b="1"/>
              <a:t>-</a:t>
            </a:r>
            <a:r>
              <a:rPr lang="zh-CN" altLang="en-US" sz="2000" b="1"/>
              <a:t>无法充电</a:t>
            </a:r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71550" y="1193800"/>
            <a:ext cx="39484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一.无法充电(电源指示灯不</a:t>
            </a:r>
            <a:r>
              <a:rPr lang="zh-CN" altLang="en-US"/>
              <a:t>亮）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902335" y="1562100"/>
            <a:ext cx="66586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处理方案:使用万用表测量电源电压。电压范围值:AC220V</a:t>
            </a:r>
            <a:r>
              <a:rPr lang="zh-CN" altLang="en-US">
                <a:sym typeface="+mn-ea"/>
              </a:rPr>
              <a:t>±</a:t>
            </a:r>
            <a:r>
              <a:rPr lang="zh-CN" altLang="en-US"/>
              <a:t>10%。 如果电源电压正常，可直</a:t>
            </a:r>
            <a:r>
              <a:rPr lang="zh-CN" altLang="en-US"/>
              <a:t>接更换交流充电连接装置。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971550" y="2313940"/>
            <a:ext cx="69088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二</a:t>
            </a:r>
            <a:r>
              <a:rPr lang="zh-CN" altLang="en-US"/>
              <a:t>.无法充电(电源指示灯亮，插入充电枪。车辆不能进入充电状态，充电指示灯未闪烁)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971550" y="2959100"/>
            <a:ext cx="531114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/>
              <a:t>处理方案:</a:t>
            </a:r>
            <a:endParaRPr lang="zh-CN" altLang="en-US"/>
          </a:p>
          <a:p>
            <a:r>
              <a:rPr lang="zh-CN" altLang="en-US"/>
              <a:t>①测量CC与</a:t>
            </a:r>
            <a:r>
              <a:rPr lang="en-US" altLang="zh-CN"/>
              <a:t>PE</a:t>
            </a:r>
            <a:r>
              <a:rPr lang="zh-CN" altLang="en-US"/>
              <a:t>之间阻值。旧国标为680</a:t>
            </a:r>
            <a:r>
              <a:rPr lang="en-US" altLang="zh-CN">
                <a:sym typeface="+mn-ea"/>
              </a:rPr>
              <a:t>Ω</a:t>
            </a:r>
            <a:r>
              <a:rPr lang="zh-CN" altLang="en-US">
                <a:sym typeface="+mn-ea"/>
              </a:rPr>
              <a:t>±</a:t>
            </a:r>
            <a:r>
              <a:rPr lang="zh-CN" altLang="en-US"/>
              <a:t>3%,新国标为1.5 </a:t>
            </a:r>
            <a:r>
              <a:rPr lang="en-US" altLang="zh-CN"/>
              <a:t>KΩ</a:t>
            </a:r>
            <a:r>
              <a:rPr lang="zh-CN" altLang="en-US">
                <a:sym typeface="+mn-ea"/>
              </a:rPr>
              <a:t>±</a:t>
            </a:r>
            <a:r>
              <a:rPr lang="zh-CN" altLang="en-US"/>
              <a:t>3% (生产日期为2017.4月份之后车辆):</a:t>
            </a:r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971550" y="3823970"/>
            <a:ext cx="55594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②测量CP对</a:t>
            </a:r>
            <a:r>
              <a:rPr lang="en-US" altLang="zh-CN"/>
              <a:t>PE</a:t>
            </a:r>
            <a:r>
              <a:rPr lang="zh-CN" altLang="en-US"/>
              <a:t>之间电压。 标准为: 12</a:t>
            </a:r>
            <a:r>
              <a:rPr lang="en-US" altLang="zh-CN"/>
              <a:t>V</a:t>
            </a:r>
            <a:r>
              <a:rPr lang="zh-CN" altLang="en-US">
                <a:sym typeface="+mn-ea"/>
              </a:rPr>
              <a:t>±</a:t>
            </a:r>
            <a:r>
              <a:rPr lang="zh-CN" altLang="en-US"/>
              <a:t>0.8V </a:t>
            </a:r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902335" y="4192270"/>
            <a:ext cx="605726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以上两测量数据若有任何一样不符合。检查外观无拆封、进水迹象。可直接更换总成:</a:t>
            </a:r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902335" y="4837430"/>
            <a:ext cx="78105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③测量交流充电连接装置电源三相插头阻值是否正常:</a:t>
            </a:r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887095" y="5205730"/>
            <a:ext cx="7269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sym typeface="+mn-ea"/>
              </a:rPr>
              <a:t>④充电时检查充电枪微动开关是否与充电口连接良好、卡扣是否卡到位</a:t>
            </a:r>
            <a:endParaRPr lang="zh-CN" altLang="en-US"/>
          </a:p>
        </p:txBody>
      </p:sp>
      <p:pic>
        <p:nvPicPr>
          <p:cNvPr id="3" name="图片 2" descr="e1eeda8649b18ae3652509635ab866a"/>
          <p:cNvPicPr>
            <a:picLocks noChangeAspect="1"/>
          </p:cNvPicPr>
          <p:nvPr/>
        </p:nvPicPr>
        <p:blipFill>
          <a:blip r:embed="rId2"/>
          <a:srcRect t="20768" b="23029"/>
          <a:stretch>
            <a:fillRect/>
          </a:stretch>
        </p:blipFill>
        <p:spPr>
          <a:xfrm>
            <a:off x="8296910" y="762000"/>
            <a:ext cx="2464435" cy="2462530"/>
          </a:xfrm>
          <a:prstGeom prst="rect">
            <a:avLst/>
          </a:prstGeom>
        </p:spPr>
      </p:pic>
      <p:pic>
        <p:nvPicPr>
          <p:cNvPr id="4" name="图片 3" descr="4a1f5f72a914627b74bc50e9560f3ca"/>
          <p:cNvPicPr>
            <a:picLocks noChangeAspect="1"/>
          </p:cNvPicPr>
          <p:nvPr/>
        </p:nvPicPr>
        <p:blipFill>
          <a:blip r:embed="rId3"/>
          <a:srcRect l="-318" t="27118" r="318" b="14865"/>
          <a:stretch>
            <a:fillRect/>
          </a:stretch>
        </p:blipFill>
        <p:spPr>
          <a:xfrm>
            <a:off x="8297545" y="3433445"/>
            <a:ext cx="2463800" cy="2541270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9229090" y="1193800"/>
            <a:ext cx="430530" cy="42037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9457055" y="3622675"/>
            <a:ext cx="430530" cy="42037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2" name="直接箭头连接符 11"/>
          <p:cNvCxnSpPr/>
          <p:nvPr/>
        </p:nvCxnSpPr>
        <p:spPr>
          <a:xfrm>
            <a:off x="9659620" y="1502410"/>
            <a:ext cx="1424305" cy="9810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V="1">
            <a:off x="9887585" y="2627630"/>
            <a:ext cx="1196340" cy="11963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/>
          <p:cNvSpPr/>
          <p:nvPr/>
        </p:nvSpPr>
        <p:spPr>
          <a:xfrm>
            <a:off x="11083925" y="2207260"/>
            <a:ext cx="950595" cy="75120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</a:rPr>
              <a:t>检查卡扣是否到位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0" grpId="0" bldLvl="0" animBg="1"/>
      <p:bldP spid="11" grpId="0" bldLvl="0" animBg="1"/>
      <p:bldP spid="1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652780" y="638175"/>
            <a:ext cx="31134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注意事项：</a:t>
            </a:r>
            <a:r>
              <a:rPr lang="zh-CN" altLang="en-US" sz="2000"/>
              <a:t> </a:t>
            </a:r>
            <a:endParaRPr lang="zh-CN" altLang="en-US" sz="2000"/>
          </a:p>
        </p:txBody>
      </p:sp>
      <p:sp>
        <p:nvSpPr>
          <p:cNvPr id="17" name="文本框 16"/>
          <p:cNvSpPr txBox="1"/>
          <p:nvPr/>
        </p:nvSpPr>
        <p:spPr>
          <a:xfrm>
            <a:off x="1186180" y="1334135"/>
            <a:ext cx="852297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/>
              <a:t>1.电源侧插座应严格使用符合标准要求的插座。严禁使用其他插座;</a:t>
            </a:r>
            <a:endParaRPr lang="zh-CN" altLang="en-US" sz="2000"/>
          </a:p>
        </p:txBody>
      </p:sp>
      <p:sp>
        <p:nvSpPr>
          <p:cNvPr id="19" name="文本框 18"/>
          <p:cNvSpPr txBox="1"/>
          <p:nvPr/>
        </p:nvSpPr>
        <p:spPr>
          <a:xfrm>
            <a:off x="1186180" y="1969135"/>
            <a:ext cx="816673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/>
              <a:t>2.电源插座前端需配备额定</a:t>
            </a:r>
            <a:r>
              <a:rPr lang="zh-CN" altLang="en-US" sz="2000">
                <a:solidFill>
                  <a:srgbClr val="FF0000"/>
                </a:solidFill>
              </a:rPr>
              <a:t>电流为10A</a:t>
            </a:r>
            <a:r>
              <a:rPr lang="zh-CN" altLang="en-US" sz="2000"/>
              <a:t>的漏电断路器；</a:t>
            </a:r>
            <a:endParaRPr lang="zh-CN" altLang="en-US" sz="2000"/>
          </a:p>
        </p:txBody>
      </p:sp>
      <p:sp>
        <p:nvSpPr>
          <p:cNvPr id="20" name="文本框 19"/>
          <p:cNvSpPr txBox="1"/>
          <p:nvPr/>
        </p:nvSpPr>
        <p:spPr>
          <a:xfrm>
            <a:off x="1186180" y="2611755"/>
            <a:ext cx="985774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/>
              <a:t>3.电源侧采用单相三线制进线</a:t>
            </a:r>
            <a:r>
              <a:rPr lang="zh-CN" altLang="en-US" sz="2000">
                <a:solidFill>
                  <a:srgbClr val="FF0000"/>
                </a:solidFill>
              </a:rPr>
              <a:t>(</a:t>
            </a:r>
            <a:r>
              <a:rPr lang="en-US" altLang="zh-CN" sz="2000">
                <a:solidFill>
                  <a:srgbClr val="FF0000"/>
                </a:solidFill>
              </a:rPr>
              <a:t>L,N,PE</a:t>
            </a:r>
            <a:r>
              <a:rPr lang="zh-CN" altLang="en-US" sz="2000">
                <a:solidFill>
                  <a:srgbClr val="FF0000"/>
                </a:solidFill>
              </a:rPr>
              <a:t>)</a:t>
            </a:r>
            <a:r>
              <a:rPr lang="zh-CN" altLang="en-US" sz="2000"/>
              <a:t>。 并按标准接线，否则会造成故障、危险或者线上控制盒的损坏；</a:t>
            </a:r>
            <a:endParaRPr lang="zh-CN" altLang="en-US" sz="2000"/>
          </a:p>
        </p:txBody>
      </p:sp>
      <p:sp>
        <p:nvSpPr>
          <p:cNvPr id="23" name="文本框 22"/>
          <p:cNvSpPr txBox="1"/>
          <p:nvPr/>
        </p:nvSpPr>
        <p:spPr>
          <a:xfrm>
            <a:off x="1186180" y="3561080"/>
            <a:ext cx="1092454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/>
              <a:t>4.充电过程中。严禁强行拨出交流车辆充电枪。否则易造成损坏以及危险；</a:t>
            </a:r>
            <a:endParaRPr lang="zh-CN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35585" y="639445"/>
            <a:ext cx="11720830" cy="4831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zh-CN" altLang="en-US" sz="1400"/>
          </a:p>
          <a:p>
            <a:r>
              <a:rPr lang="zh-CN" altLang="en-US"/>
              <a:t>2 一直处于充电连接中，无法充电</a:t>
            </a:r>
            <a:endParaRPr lang="zh-CN" altLang="en-US"/>
          </a:p>
          <a:p>
            <a:r>
              <a:rPr lang="zh-CN" altLang="en-US"/>
              <a:t>故障现象：充电枪插入后，仪表显示充电连接中，无法进行充电。</a:t>
            </a:r>
            <a:endParaRPr lang="zh-CN" altLang="en-US"/>
          </a:p>
          <a:p>
            <a:r>
              <a:rPr lang="zh-CN" altLang="en-US"/>
              <a:t>故障分析：通过分析充电枪连接确认与引导控制电路得出，充电枪插入完成后，充电桩供电控制装置检测点1的电压值为9V左右，这时将S1开关闭合到PWM端子，检测位置2的电压值为9V左右脉冲电压，并计算PWM占空比，正常值为10%～90%，占空比符合要求后，唤醒电池管理控制器，并发送充电请求报文。当充电枪插入后，显示屏一直处于连接中，应考虑CP信号连接是否正常、PWM占空比是否正常、车载充电器通信接口是否正常。</a:t>
            </a:r>
            <a:endParaRPr lang="zh-CN" altLang="en-US"/>
          </a:p>
          <a:p>
            <a:r>
              <a:rPr lang="zh-CN" altLang="en-US"/>
              <a:t>故障排除：将诊断仪与行车电脑连接，读取车载充电机与电池管理器故障码与数据流。</a:t>
            </a:r>
            <a:endParaRPr lang="zh-CN" altLang="en-US"/>
          </a:p>
          <a:p>
            <a:r>
              <a:rPr lang="zh-CN" altLang="en-US"/>
              <a:t>（1）车载充电机通讯是否正常。</a:t>
            </a:r>
            <a:endParaRPr lang="zh-CN" altLang="en-US"/>
          </a:p>
          <a:p>
            <a:r>
              <a:rPr lang="zh-CN" altLang="en-US"/>
              <a:t>（2）CP信号连接是否正常。</a:t>
            </a:r>
            <a:endParaRPr lang="zh-CN" altLang="en-US"/>
          </a:p>
          <a:p>
            <a:r>
              <a:rPr lang="zh-CN" altLang="en-US"/>
              <a:t>A：操作启动开关使电源模式至OFF状态。</a:t>
            </a:r>
            <a:endParaRPr lang="zh-CN" altLang="en-US"/>
          </a:p>
          <a:p>
            <a:r>
              <a:rPr lang="zh-CN" altLang="en-US"/>
              <a:t>B：断开蓄电池负极电缆。</a:t>
            </a:r>
            <a:endParaRPr lang="zh-CN" altLang="en-US"/>
          </a:p>
          <a:p>
            <a:r>
              <a:rPr lang="zh-CN" altLang="en-US"/>
              <a:t>C：断开高压电控连接线束B28（B），使用万用表电阻档检查交流充电口CP与B28（B）的端子1的电阻值，标准值小于1</a:t>
            </a:r>
            <a:r>
              <a:rPr lang="en-US" altLang="zh-CN"/>
              <a:t>Ω</a:t>
            </a:r>
            <a:r>
              <a:rPr lang="zh-CN" altLang="en-US"/>
              <a:t>。</a:t>
            </a:r>
            <a:endParaRPr lang="zh-CN" altLang="en-US"/>
          </a:p>
          <a:p>
            <a:r>
              <a:rPr lang="zh-CN" altLang="en-US"/>
              <a:t>（3）CP占空比的有效性。</a:t>
            </a:r>
            <a:endParaRPr lang="zh-CN" altLang="en-US"/>
          </a:p>
          <a:p>
            <a:r>
              <a:rPr lang="zh-CN" altLang="en-US"/>
              <a:t>确认故障点并维修，充电枪再次插入，确认故障排除。</a:t>
            </a:r>
            <a:endParaRPr lang="zh-CN" altLang="en-US"/>
          </a:p>
          <a:p>
            <a:endParaRPr lang="zh-CN" altLang="en-US" sz="1200"/>
          </a:p>
          <a:p>
            <a:endParaRPr lang="zh-CN" alt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4478</Words>
  <Application>WPS 演示</Application>
  <PresentationFormat>宽屏</PresentationFormat>
  <Paragraphs>304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4" baseType="lpstr">
      <vt:lpstr>Arial</vt:lpstr>
      <vt:lpstr>宋体</vt:lpstr>
      <vt:lpstr>Wingdings</vt:lpstr>
      <vt:lpstr>Wingdings</vt:lpstr>
      <vt:lpstr>微软雅黑</vt:lpstr>
      <vt:lpstr>Calibri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140</cp:revision>
  <dcterms:created xsi:type="dcterms:W3CDTF">2020-10-23T05:41:00Z</dcterms:created>
  <dcterms:modified xsi:type="dcterms:W3CDTF">2021-08-09T08:18:33Z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2052-11.1.0.10503</vt:lpwstr>
  </property>
  <property fmtid="{D5CDD505-2E9C-101B-9397-08002B2CF9AE}" pid="3" name="ICV">
    <vt:lpwstr>65440E82B17D425C9BE6278679CB6978</vt:lpwstr>
  </property>
</Properties>
</file>