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6" r:id="rId3"/>
    <p:sldId id="443" r:id="rId4"/>
    <p:sldId id="453" r:id="rId5"/>
    <p:sldId id="454" r:id="rId6"/>
    <p:sldId id="455" r:id="rId7"/>
    <p:sldId id="456" r:id="rId8"/>
    <p:sldId id="450" r:id="rId9"/>
    <p:sldId id="44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BAE4"/>
    <a:srgbClr val="5178A1"/>
    <a:srgbClr val="537AA3"/>
    <a:srgbClr val="DFE1E3"/>
    <a:srgbClr val="50789F"/>
    <a:srgbClr val="AFD5ED"/>
    <a:srgbClr val="ADD2EA"/>
    <a:srgbClr val="A6BBD1"/>
    <a:srgbClr val="A3BAD0"/>
    <a:srgbClr val="A7B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9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3726180" y="548005"/>
            <a:ext cx="5212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sz="36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+mn-ea"/>
              </a:rPr>
              <a:t>动力电池管理系统（二）</a:t>
            </a:r>
            <a:endParaRPr lang="zh-CN" sz="3600" dirty="0" smtClean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45005" y="1581150"/>
            <a:ext cx="39223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一、安全</a:t>
            </a:r>
            <a:r>
              <a:rPr lang="zh-CN" altLang="en-US" sz="2400">
                <a:sym typeface="+mn-ea"/>
              </a:rPr>
              <a:t>保护</a:t>
            </a:r>
            <a:endParaRPr lang="zh-CN" altLang="en-US" sz="2400">
              <a:sym typeface="+mn-ea"/>
            </a:endParaRPr>
          </a:p>
          <a:p>
            <a:pPr algn="l"/>
            <a:r>
              <a:rPr lang="zh-CN" altLang="en-US" sz="2400">
                <a:sym typeface="+mn-ea"/>
              </a:rPr>
              <a:t>二、能量</a:t>
            </a:r>
            <a:r>
              <a:rPr lang="zh-CN" altLang="en-US" sz="2400">
                <a:sym typeface="+mn-ea"/>
              </a:rPr>
              <a:t>均衡控制</a:t>
            </a:r>
            <a:endParaRPr lang="zh-CN" altLang="en-US" sz="240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62255" y="372745"/>
            <a:ext cx="2011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一、</a:t>
            </a:r>
            <a:r>
              <a:rPr lang="zh-CN" altLang="en-US" sz="2400">
                <a:sym typeface="+mn-ea"/>
              </a:rPr>
              <a:t>安全保护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86485" y="1024890"/>
            <a:ext cx="53644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框架图讲解过压、过流、过温、均衡。</a:t>
            </a:r>
            <a:endParaRPr lang="zh-CN" altLang="en-US" sz="2400">
              <a:sym typeface="+mn-ea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796290" y="1812925"/>
            <a:ext cx="10753090" cy="4270375"/>
            <a:chOff x="1299" y="2435"/>
            <a:chExt cx="16934" cy="6725"/>
          </a:xfrm>
        </p:grpSpPr>
        <p:sp>
          <p:nvSpPr>
            <p:cNvPr id="313" name="矩形 312"/>
            <p:cNvSpPr/>
            <p:nvPr/>
          </p:nvSpPr>
          <p:spPr>
            <a:xfrm>
              <a:off x="2428" y="5628"/>
              <a:ext cx="14700" cy="35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9050">
              <a:solidFill>
                <a:srgbClr val="0070C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200"/>
            </a:p>
          </p:txBody>
        </p:sp>
        <p:grpSp>
          <p:nvGrpSpPr>
            <p:cNvPr id="5" name="组合 4"/>
            <p:cNvGrpSpPr/>
            <p:nvPr/>
          </p:nvGrpSpPr>
          <p:grpSpPr>
            <a:xfrm>
              <a:off x="4900" y="7785"/>
              <a:ext cx="8236" cy="980"/>
              <a:chOff x="4900" y="7785"/>
              <a:chExt cx="8236" cy="980"/>
            </a:xfrm>
          </p:grpSpPr>
          <p:grpSp>
            <p:nvGrpSpPr>
              <p:cNvPr id="4" name="组合 3"/>
              <p:cNvGrpSpPr/>
              <p:nvPr/>
            </p:nvGrpSpPr>
            <p:grpSpPr>
              <a:xfrm>
                <a:off x="4900" y="7785"/>
                <a:ext cx="8237" cy="980"/>
                <a:chOff x="4900" y="7785"/>
                <a:chExt cx="8237" cy="980"/>
              </a:xfrm>
            </p:grpSpPr>
            <p:sp>
              <p:nvSpPr>
                <p:cNvPr id="6" name="矩形 5"/>
                <p:cNvSpPr/>
                <p:nvPr/>
              </p:nvSpPr>
              <p:spPr>
                <a:xfrm>
                  <a:off x="4900" y="7785"/>
                  <a:ext cx="1932" cy="981"/>
                </a:xfrm>
                <a:prstGeom prst="rect">
                  <a:avLst/>
                </a:prstGeom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ang="5040000" scaled="0"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zh-CN" altLang="en-US" sz="1200"/>
                    <a:t>电池模组</a:t>
                  </a:r>
                  <a:r>
                    <a:rPr lang="en-US" altLang="zh-CN" sz="1200"/>
                    <a:t>1</a:t>
                  </a:r>
                  <a:endParaRPr lang="en-US" altLang="zh-CN" sz="1200"/>
                </a:p>
              </p:txBody>
            </p:sp>
            <p:sp>
              <p:nvSpPr>
                <p:cNvPr id="7" name="矩形 6"/>
                <p:cNvSpPr/>
                <p:nvPr/>
              </p:nvSpPr>
              <p:spPr>
                <a:xfrm>
                  <a:off x="7406" y="7785"/>
                  <a:ext cx="1932" cy="981"/>
                </a:xfrm>
                <a:prstGeom prst="rect">
                  <a:avLst/>
                </a:prstGeom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ang="5040000" scaled="0"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zh-CN" altLang="en-US" sz="1200">
                      <a:sym typeface="+mn-ea"/>
                    </a:rPr>
                    <a:t>电池模组</a:t>
                  </a:r>
                  <a:r>
                    <a:rPr lang="en-US" altLang="zh-CN" sz="1200">
                      <a:sym typeface="+mn-ea"/>
                    </a:rPr>
                    <a:t>2</a:t>
                  </a:r>
                  <a:endParaRPr lang="en-US" altLang="zh-CN" sz="1200">
                    <a:sym typeface="+mn-ea"/>
                  </a:endParaRPr>
                </a:p>
              </p:txBody>
            </p:sp>
            <p:sp>
              <p:nvSpPr>
                <p:cNvPr id="8" name="矩形 7"/>
                <p:cNvSpPr/>
                <p:nvPr/>
              </p:nvSpPr>
              <p:spPr>
                <a:xfrm>
                  <a:off x="11205" y="7785"/>
                  <a:ext cx="1932" cy="981"/>
                </a:xfrm>
                <a:prstGeom prst="rect">
                  <a:avLst/>
                </a:prstGeom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ang="5040000" scaled="0"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r>
                    <a:rPr lang="zh-CN" altLang="en-US" sz="1200"/>
                    <a:t>电池模组</a:t>
                  </a:r>
                  <a:r>
                    <a:rPr lang="en-US" altLang="zh-CN" sz="1200"/>
                    <a:t>n</a:t>
                  </a:r>
                  <a:endParaRPr lang="en-US" altLang="zh-CN" sz="1200"/>
                </a:p>
              </p:txBody>
            </p:sp>
          </p:grpSp>
          <p:cxnSp>
            <p:nvCxnSpPr>
              <p:cNvPr id="9" name="直接连接符 8"/>
              <p:cNvCxnSpPr/>
              <p:nvPr/>
            </p:nvCxnSpPr>
            <p:spPr>
              <a:xfrm>
                <a:off x="6832" y="8275"/>
                <a:ext cx="574" cy="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接连接符 10"/>
              <p:cNvCxnSpPr/>
              <p:nvPr/>
            </p:nvCxnSpPr>
            <p:spPr>
              <a:xfrm>
                <a:off x="9338" y="8271"/>
                <a:ext cx="1897" cy="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1" name="组合 290"/>
            <p:cNvGrpSpPr/>
            <p:nvPr/>
          </p:nvGrpSpPr>
          <p:grpSpPr>
            <a:xfrm rot="5400000">
              <a:off x="3375" y="6201"/>
              <a:ext cx="528" cy="524"/>
              <a:chOff x="8794" y="6370"/>
              <a:chExt cx="528" cy="524"/>
            </a:xfrm>
          </p:grpSpPr>
          <p:sp>
            <p:nvSpPr>
              <p:cNvPr id="280" name="矩形 279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281" name="任意多边形 280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2" name="任意多边形 281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7" name="任意多边形 286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8" name="任意多边形 287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9" name="任意多边形 288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17" name="矩形 16"/>
            <p:cNvSpPr/>
            <p:nvPr/>
          </p:nvSpPr>
          <p:spPr>
            <a:xfrm>
              <a:off x="3226" y="2435"/>
              <a:ext cx="1674" cy="484"/>
            </a:xfrm>
            <a:prstGeom prst="rect">
              <a:avLst/>
            </a:prstGeom>
            <a:gradFill>
              <a:gsLst>
                <a:gs pos="0">
                  <a:srgbClr val="14CD68"/>
                </a:gs>
                <a:gs pos="100000">
                  <a:srgbClr val="0B6E38"/>
                </a:gs>
              </a:gsLst>
              <a:lin ang="504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仪表</a:t>
              </a:r>
              <a:endParaRPr lang="zh-CN" altLang="en-US" sz="1200"/>
            </a:p>
          </p:txBody>
        </p:sp>
        <p:sp>
          <p:nvSpPr>
            <p:cNvPr id="18" name="矩形 17"/>
            <p:cNvSpPr/>
            <p:nvPr/>
          </p:nvSpPr>
          <p:spPr>
            <a:xfrm>
              <a:off x="5284" y="2435"/>
              <a:ext cx="1674" cy="484"/>
            </a:xfrm>
            <a:prstGeom prst="rect">
              <a:avLst/>
            </a:prstGeom>
            <a:gradFill>
              <a:gsLst>
                <a:gs pos="0">
                  <a:srgbClr val="14CD68"/>
                </a:gs>
                <a:gs pos="100000">
                  <a:srgbClr val="0B6E38"/>
                </a:gs>
              </a:gsLst>
              <a:lin ang="504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电机控制器</a:t>
              </a:r>
              <a:endParaRPr lang="zh-CN" altLang="en-US" sz="1200"/>
            </a:p>
          </p:txBody>
        </p:sp>
        <p:sp>
          <p:nvSpPr>
            <p:cNvPr id="19" name="矩形 18"/>
            <p:cNvSpPr/>
            <p:nvPr/>
          </p:nvSpPr>
          <p:spPr>
            <a:xfrm>
              <a:off x="7345" y="2439"/>
              <a:ext cx="1674" cy="484"/>
            </a:xfrm>
            <a:prstGeom prst="rect">
              <a:avLst/>
            </a:prstGeom>
            <a:gradFill>
              <a:gsLst>
                <a:gs pos="0">
                  <a:srgbClr val="14CD68"/>
                </a:gs>
                <a:gs pos="100000">
                  <a:srgbClr val="0B6E38"/>
                </a:gs>
              </a:gsLst>
              <a:lin ang="504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车载充电器</a:t>
              </a:r>
              <a:endParaRPr lang="zh-CN" altLang="en-US" sz="1200"/>
            </a:p>
          </p:txBody>
        </p:sp>
        <p:sp>
          <p:nvSpPr>
            <p:cNvPr id="20" name="矩形 19"/>
            <p:cNvSpPr/>
            <p:nvPr/>
          </p:nvSpPr>
          <p:spPr>
            <a:xfrm>
              <a:off x="13291" y="2450"/>
              <a:ext cx="1674" cy="484"/>
            </a:xfrm>
            <a:prstGeom prst="rect">
              <a:avLst/>
            </a:prstGeom>
            <a:gradFill>
              <a:gsLst>
                <a:gs pos="0">
                  <a:srgbClr val="14CD68"/>
                </a:gs>
                <a:gs pos="100000">
                  <a:srgbClr val="0B6E38"/>
                </a:gs>
              </a:gsLst>
              <a:lin ang="504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200"/>
                <a:t>整车控制器</a:t>
              </a:r>
              <a:endParaRPr lang="zh-CN" altLang="en-US" sz="1200"/>
            </a:p>
          </p:txBody>
        </p:sp>
        <p:grpSp>
          <p:nvGrpSpPr>
            <p:cNvPr id="122" name="组合 121"/>
            <p:cNvGrpSpPr/>
            <p:nvPr/>
          </p:nvGrpSpPr>
          <p:grpSpPr>
            <a:xfrm>
              <a:off x="3427" y="4600"/>
              <a:ext cx="8215" cy="1750"/>
              <a:chOff x="3427" y="4600"/>
              <a:chExt cx="8215" cy="1750"/>
            </a:xfrm>
          </p:grpSpPr>
          <p:cxnSp>
            <p:nvCxnSpPr>
              <p:cNvPr id="25" name="直接连接符 24"/>
              <p:cNvCxnSpPr/>
              <p:nvPr/>
            </p:nvCxnSpPr>
            <p:spPr>
              <a:xfrm flipH="1">
                <a:off x="3427" y="4600"/>
                <a:ext cx="9" cy="175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 flipH="1">
                <a:off x="3841" y="4917"/>
                <a:ext cx="3" cy="137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/>
            </p:nvCxnSpPr>
            <p:spPr>
              <a:xfrm flipH="1" flipV="1">
                <a:off x="3427" y="4603"/>
                <a:ext cx="8205" cy="1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/>
            </p:nvCxnSpPr>
            <p:spPr>
              <a:xfrm flipH="1">
                <a:off x="3840" y="4917"/>
                <a:ext cx="7802" cy="6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组合 30"/>
            <p:cNvGrpSpPr/>
            <p:nvPr/>
          </p:nvGrpSpPr>
          <p:grpSpPr>
            <a:xfrm rot="5400000">
              <a:off x="15630" y="6140"/>
              <a:ext cx="528" cy="524"/>
              <a:chOff x="8794" y="6370"/>
              <a:chExt cx="528" cy="524"/>
            </a:xfrm>
          </p:grpSpPr>
          <p:sp>
            <p:nvSpPr>
              <p:cNvPr id="32" name="矩形 31"/>
              <p:cNvSpPr/>
              <p:nvPr/>
            </p:nvSpPr>
            <p:spPr>
              <a:xfrm>
                <a:off x="8972" y="6370"/>
                <a:ext cx="285" cy="52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3" name="任意多边形 32"/>
              <p:cNvSpPr/>
              <p:nvPr/>
            </p:nvSpPr>
            <p:spPr>
              <a:xfrm>
                <a:off x="8794" y="6415"/>
                <a:ext cx="529" cy="56"/>
              </a:xfrm>
              <a:custGeom>
                <a:avLst/>
                <a:gdLst>
                  <a:gd name="connisteX0" fmla="*/ 0 w 491586"/>
                  <a:gd name="connsiteY0" fmla="*/ 3532 h 42902"/>
                  <a:gd name="connisteX1" fmla="*/ 457200 w 491586"/>
                  <a:gd name="connsiteY1" fmla="*/ 3532 h 42902"/>
                  <a:gd name="connisteX2" fmla="*/ 427990 w 491586"/>
                  <a:gd name="connsiteY2" fmla="*/ 42902 h 42902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</a:cxnLst>
                <a:rect l="l" t="t" r="r" b="b"/>
                <a:pathLst>
                  <a:path w="491587" h="42902">
                    <a:moveTo>
                      <a:pt x="0" y="3532"/>
                    </a:moveTo>
                    <a:cubicBezTo>
                      <a:pt x="92075" y="2897"/>
                      <a:pt x="371475" y="-4088"/>
                      <a:pt x="457200" y="3532"/>
                    </a:cubicBezTo>
                    <a:cubicBezTo>
                      <a:pt x="542925" y="11152"/>
                      <a:pt x="443230" y="35282"/>
                      <a:pt x="427990" y="42902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8899" y="6456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5" name="任意多边形 34"/>
              <p:cNvSpPr/>
              <p:nvPr/>
            </p:nvSpPr>
            <p:spPr>
              <a:xfrm>
                <a:off x="8904" y="65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8904" y="6650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7" name="任意多边形 36"/>
              <p:cNvSpPr/>
              <p:nvPr/>
            </p:nvSpPr>
            <p:spPr>
              <a:xfrm>
                <a:off x="8904" y="6749"/>
                <a:ext cx="419" cy="100"/>
              </a:xfrm>
              <a:custGeom>
                <a:avLst/>
                <a:gdLst>
                  <a:gd name="connisteX0" fmla="*/ 34644 w 389143"/>
                  <a:gd name="connsiteY0" fmla="*/ 10410 h 49145"/>
                  <a:gd name="connisteX1" fmla="*/ 44169 w 389143"/>
                  <a:gd name="connsiteY1" fmla="*/ 250 h 49145"/>
                  <a:gd name="connisteX2" fmla="*/ 24484 w 389143"/>
                  <a:gd name="connsiteY2" fmla="*/ 19935 h 49145"/>
                  <a:gd name="connisteX3" fmla="*/ 365479 w 389143"/>
                  <a:gd name="connsiteY3" fmla="*/ 19935 h 49145"/>
                  <a:gd name="connisteX4" fmla="*/ 336269 w 389143"/>
                  <a:gd name="connsiteY4" fmla="*/ 49145 h 49145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</a:cxnLst>
                <a:rect l="l" t="t" r="r" b="b"/>
                <a:pathLst>
                  <a:path w="389143" h="49145">
                    <a:moveTo>
                      <a:pt x="34645" y="10410"/>
                    </a:moveTo>
                    <a:cubicBezTo>
                      <a:pt x="37185" y="7870"/>
                      <a:pt x="46075" y="-1655"/>
                      <a:pt x="44170" y="250"/>
                    </a:cubicBezTo>
                    <a:cubicBezTo>
                      <a:pt x="42265" y="2155"/>
                      <a:pt x="-39650" y="16125"/>
                      <a:pt x="24485" y="19935"/>
                    </a:cubicBezTo>
                    <a:cubicBezTo>
                      <a:pt x="88620" y="23745"/>
                      <a:pt x="303250" y="14220"/>
                      <a:pt x="365480" y="19935"/>
                    </a:cubicBezTo>
                    <a:cubicBezTo>
                      <a:pt x="427710" y="25650"/>
                      <a:pt x="348970" y="43430"/>
                      <a:pt x="336270" y="49145"/>
                    </a:cubicBezTo>
                  </a:path>
                </a:pathLst>
              </a:custGeom>
              <a:ln w="19050"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119" name="组合 118"/>
            <p:cNvGrpSpPr/>
            <p:nvPr/>
          </p:nvGrpSpPr>
          <p:grpSpPr>
            <a:xfrm>
              <a:off x="13447" y="4585"/>
              <a:ext cx="2664" cy="1719"/>
              <a:chOff x="13447" y="4585"/>
              <a:chExt cx="2664" cy="1719"/>
            </a:xfrm>
          </p:grpSpPr>
          <p:cxnSp>
            <p:nvCxnSpPr>
              <p:cNvPr id="38" name="直接连接符 37"/>
              <p:cNvCxnSpPr/>
              <p:nvPr/>
            </p:nvCxnSpPr>
            <p:spPr>
              <a:xfrm flipH="1">
                <a:off x="15692" y="4902"/>
                <a:ext cx="10" cy="1403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/>
              <p:cNvCxnSpPr/>
              <p:nvPr/>
            </p:nvCxnSpPr>
            <p:spPr>
              <a:xfrm>
                <a:off x="16095" y="4585"/>
                <a:ext cx="16" cy="1553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/>
            </p:nvCxnSpPr>
            <p:spPr>
              <a:xfrm flipH="1">
                <a:off x="13487" y="4902"/>
                <a:ext cx="2221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/>
            </p:nvCxnSpPr>
            <p:spPr>
              <a:xfrm flipH="1" flipV="1">
                <a:off x="13447" y="4589"/>
                <a:ext cx="2638" cy="11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组合 120"/>
            <p:cNvGrpSpPr/>
            <p:nvPr/>
          </p:nvGrpSpPr>
          <p:grpSpPr>
            <a:xfrm>
              <a:off x="13425" y="5107"/>
              <a:ext cx="3092" cy="2387"/>
              <a:chOff x="13425" y="5107"/>
              <a:chExt cx="3092" cy="2387"/>
            </a:xfrm>
          </p:grpSpPr>
          <p:grpSp>
            <p:nvGrpSpPr>
              <p:cNvPr id="120" name="组合 119"/>
              <p:cNvGrpSpPr/>
              <p:nvPr/>
            </p:nvGrpSpPr>
            <p:grpSpPr>
              <a:xfrm>
                <a:off x="13425" y="5107"/>
                <a:ext cx="2664" cy="2164"/>
                <a:chOff x="13425" y="5107"/>
                <a:chExt cx="2664" cy="2164"/>
              </a:xfrm>
            </p:grpSpPr>
            <p:cxnSp>
              <p:nvCxnSpPr>
                <p:cNvPr id="30" name="直接连接符 29"/>
                <p:cNvCxnSpPr/>
                <p:nvPr/>
              </p:nvCxnSpPr>
              <p:spPr>
                <a:xfrm flipH="1">
                  <a:off x="15385" y="7256"/>
                  <a:ext cx="704" cy="4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接连接符 41"/>
                <p:cNvCxnSpPr/>
                <p:nvPr/>
              </p:nvCxnSpPr>
              <p:spPr>
                <a:xfrm>
                  <a:off x="15376" y="5113"/>
                  <a:ext cx="9" cy="2158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接连接符 42"/>
                <p:cNvCxnSpPr/>
                <p:nvPr/>
              </p:nvCxnSpPr>
              <p:spPr>
                <a:xfrm flipH="1" flipV="1">
                  <a:off x="13425" y="5107"/>
                  <a:ext cx="1945" cy="8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椭圆 28"/>
              <p:cNvSpPr/>
              <p:nvPr/>
            </p:nvSpPr>
            <p:spPr>
              <a:xfrm>
                <a:off x="16089" y="7046"/>
                <a:ext cx="429" cy="44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115" name="组合 114"/>
            <p:cNvGrpSpPr/>
            <p:nvPr/>
          </p:nvGrpSpPr>
          <p:grpSpPr>
            <a:xfrm>
              <a:off x="5806" y="5415"/>
              <a:ext cx="7056" cy="1308"/>
              <a:chOff x="5806" y="5415"/>
              <a:chExt cx="7056" cy="1308"/>
            </a:xfrm>
          </p:grpSpPr>
          <p:grpSp>
            <p:nvGrpSpPr>
              <p:cNvPr id="165" name="组合 164"/>
              <p:cNvGrpSpPr/>
              <p:nvPr/>
            </p:nvGrpSpPr>
            <p:grpSpPr>
              <a:xfrm rot="0">
                <a:off x="5806" y="6159"/>
                <a:ext cx="128" cy="517"/>
                <a:chOff x="965" y="4693"/>
                <a:chExt cx="128" cy="517"/>
              </a:xfrm>
            </p:grpSpPr>
            <p:sp>
              <p:nvSpPr>
                <p:cNvPr id="154" name="任意多边形 153"/>
                <p:cNvSpPr/>
                <p:nvPr/>
              </p:nvSpPr>
              <p:spPr>
                <a:xfrm rot="5580000">
                  <a:off x="771" y="4887"/>
                  <a:ext cx="516" cy="128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60" name="任意多边形 159"/>
                <p:cNvSpPr/>
                <p:nvPr/>
              </p:nvSpPr>
              <p:spPr>
                <a:xfrm rot="5400000" flipV="1">
                  <a:off x="772" y="4902"/>
                  <a:ext cx="516" cy="10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66" name="组合 165"/>
              <p:cNvGrpSpPr/>
              <p:nvPr/>
            </p:nvGrpSpPr>
            <p:grpSpPr>
              <a:xfrm rot="0">
                <a:off x="8319" y="6207"/>
                <a:ext cx="128" cy="517"/>
                <a:chOff x="965" y="4693"/>
                <a:chExt cx="128" cy="517"/>
              </a:xfrm>
            </p:grpSpPr>
            <p:sp>
              <p:nvSpPr>
                <p:cNvPr id="167" name="任意多边形 166"/>
                <p:cNvSpPr/>
                <p:nvPr/>
              </p:nvSpPr>
              <p:spPr>
                <a:xfrm rot="5580000">
                  <a:off x="771" y="4887"/>
                  <a:ext cx="516" cy="128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68" name="任意多边形 167"/>
                <p:cNvSpPr/>
                <p:nvPr/>
              </p:nvSpPr>
              <p:spPr>
                <a:xfrm rot="5400000" flipV="1">
                  <a:off x="772" y="4902"/>
                  <a:ext cx="516" cy="10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69" name="组合 168"/>
              <p:cNvGrpSpPr/>
              <p:nvPr/>
            </p:nvGrpSpPr>
            <p:grpSpPr>
              <a:xfrm rot="0">
                <a:off x="12173" y="6174"/>
                <a:ext cx="128" cy="517"/>
                <a:chOff x="965" y="4693"/>
                <a:chExt cx="128" cy="517"/>
              </a:xfrm>
            </p:grpSpPr>
            <p:sp>
              <p:nvSpPr>
                <p:cNvPr id="170" name="任意多边形 169"/>
                <p:cNvSpPr/>
                <p:nvPr/>
              </p:nvSpPr>
              <p:spPr>
                <a:xfrm rot="5580000">
                  <a:off x="771" y="4887"/>
                  <a:ext cx="516" cy="128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71" name="任意多边形 170"/>
                <p:cNvSpPr/>
                <p:nvPr/>
              </p:nvSpPr>
              <p:spPr>
                <a:xfrm rot="5400000" flipV="1">
                  <a:off x="772" y="4902"/>
                  <a:ext cx="516" cy="10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72" name="组合 171"/>
              <p:cNvGrpSpPr/>
              <p:nvPr/>
            </p:nvGrpSpPr>
            <p:grpSpPr>
              <a:xfrm rot="21420000">
                <a:off x="12736" y="5415"/>
                <a:ext cx="120" cy="798"/>
                <a:chOff x="965" y="4693"/>
                <a:chExt cx="128" cy="517"/>
              </a:xfrm>
            </p:grpSpPr>
            <p:sp>
              <p:nvSpPr>
                <p:cNvPr id="173" name="任意多边形 172"/>
                <p:cNvSpPr/>
                <p:nvPr/>
              </p:nvSpPr>
              <p:spPr>
                <a:xfrm rot="5580000">
                  <a:off x="771" y="4887"/>
                  <a:ext cx="516" cy="128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74" name="任意多边形 173"/>
                <p:cNvSpPr/>
                <p:nvPr/>
              </p:nvSpPr>
              <p:spPr>
                <a:xfrm rot="5400000" flipV="1">
                  <a:off x="772" y="4902"/>
                  <a:ext cx="516" cy="10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252" name="组合 251"/>
              <p:cNvGrpSpPr/>
              <p:nvPr/>
            </p:nvGrpSpPr>
            <p:grpSpPr>
              <a:xfrm rot="0">
                <a:off x="10876" y="6042"/>
                <a:ext cx="1986" cy="248"/>
                <a:chOff x="5334" y="8297"/>
                <a:chExt cx="2927" cy="248"/>
              </a:xfrm>
            </p:grpSpPr>
            <p:grpSp>
              <p:nvGrpSpPr>
                <p:cNvPr id="253" name="组合 252"/>
                <p:cNvGrpSpPr/>
                <p:nvPr/>
              </p:nvGrpSpPr>
              <p:grpSpPr>
                <a:xfrm rot="180000">
                  <a:off x="5334" y="8297"/>
                  <a:ext cx="2924" cy="248"/>
                  <a:chOff x="7567" y="5392"/>
                  <a:chExt cx="2924" cy="232"/>
                </a:xfrm>
              </p:grpSpPr>
              <p:sp>
                <p:nvSpPr>
                  <p:cNvPr id="254" name="任意多边形 253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55" name="任意多边形 254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56" name="任意多边形 255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57" name="任意多边形 256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58" name="任意多边形 257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grpSp>
              <p:nvGrpSpPr>
                <p:cNvPr id="259" name="组合 258"/>
                <p:cNvGrpSpPr/>
                <p:nvPr/>
              </p:nvGrpSpPr>
              <p:grpSpPr>
                <a:xfrm rot="0" flipV="1">
                  <a:off x="5337" y="8315"/>
                  <a:ext cx="2924" cy="194"/>
                  <a:chOff x="7567" y="5392"/>
                  <a:chExt cx="2924" cy="232"/>
                </a:xfrm>
              </p:grpSpPr>
              <p:sp>
                <p:nvSpPr>
                  <p:cNvPr id="260" name="任意多边形 259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1" name="任意多边形 260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2" name="任意多边形 261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3" name="任意多边形 262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4" name="任意多边形 263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65" name="组合 264"/>
              <p:cNvGrpSpPr/>
              <p:nvPr/>
            </p:nvGrpSpPr>
            <p:grpSpPr>
              <a:xfrm rot="0">
                <a:off x="7581" y="6016"/>
                <a:ext cx="1986" cy="248"/>
                <a:chOff x="5334" y="8297"/>
                <a:chExt cx="2927" cy="248"/>
              </a:xfrm>
            </p:grpSpPr>
            <p:grpSp>
              <p:nvGrpSpPr>
                <p:cNvPr id="266" name="组合 265"/>
                <p:cNvGrpSpPr/>
                <p:nvPr/>
              </p:nvGrpSpPr>
              <p:grpSpPr>
                <a:xfrm rot="180000">
                  <a:off x="5334" y="8297"/>
                  <a:ext cx="2924" cy="248"/>
                  <a:chOff x="7567" y="5392"/>
                  <a:chExt cx="2924" cy="232"/>
                </a:xfrm>
              </p:grpSpPr>
              <p:sp>
                <p:nvSpPr>
                  <p:cNvPr id="267" name="任意多边形 266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8" name="任意多边形 267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69" name="任意多边形 268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70" name="任意多边形 269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71" name="任意多边形 270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grpSp>
              <p:nvGrpSpPr>
                <p:cNvPr id="272" name="组合 271"/>
                <p:cNvGrpSpPr/>
                <p:nvPr/>
              </p:nvGrpSpPr>
              <p:grpSpPr>
                <a:xfrm rot="0" flipV="1">
                  <a:off x="5337" y="8315"/>
                  <a:ext cx="2924" cy="194"/>
                  <a:chOff x="7567" y="5392"/>
                  <a:chExt cx="2924" cy="232"/>
                </a:xfrm>
              </p:grpSpPr>
              <p:sp>
                <p:nvSpPr>
                  <p:cNvPr id="273" name="任意多边形 272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74" name="任意多边形 273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75" name="任意多边形 274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76" name="任意多边形 275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77" name="任意多边形 276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78" name="组合 277"/>
              <p:cNvGrpSpPr/>
              <p:nvPr/>
            </p:nvGrpSpPr>
            <p:grpSpPr>
              <a:xfrm rot="0">
                <a:off x="5819" y="5989"/>
                <a:ext cx="1986" cy="248"/>
                <a:chOff x="5334" y="8297"/>
                <a:chExt cx="2927" cy="248"/>
              </a:xfrm>
            </p:grpSpPr>
            <p:grpSp>
              <p:nvGrpSpPr>
                <p:cNvPr id="279" name="组合 278"/>
                <p:cNvGrpSpPr/>
                <p:nvPr/>
              </p:nvGrpSpPr>
              <p:grpSpPr>
                <a:xfrm rot="180000">
                  <a:off x="5334" y="8297"/>
                  <a:ext cx="2924" cy="248"/>
                  <a:chOff x="7567" y="5392"/>
                  <a:chExt cx="2924" cy="232"/>
                </a:xfrm>
              </p:grpSpPr>
              <p:sp>
                <p:nvSpPr>
                  <p:cNvPr id="283" name="任意多边形 282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84" name="任意多边形 283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85" name="任意多边形 284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86" name="任意多边形 285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90" name="任意多边形 289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grpSp>
              <p:nvGrpSpPr>
                <p:cNvPr id="292" name="组合 291"/>
                <p:cNvGrpSpPr/>
                <p:nvPr/>
              </p:nvGrpSpPr>
              <p:grpSpPr>
                <a:xfrm rot="0" flipV="1">
                  <a:off x="5337" y="8315"/>
                  <a:ext cx="2924" cy="194"/>
                  <a:chOff x="7567" y="5392"/>
                  <a:chExt cx="2924" cy="232"/>
                </a:xfrm>
              </p:grpSpPr>
              <p:sp>
                <p:nvSpPr>
                  <p:cNvPr id="293" name="任意多边形 292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94" name="任意多边形 293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95" name="任意多边形 294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96" name="任意多边形 295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97" name="任意多边形 296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cxnSp>
            <p:nvCxnSpPr>
              <p:cNvPr id="298" name="直接连接符 297"/>
              <p:cNvCxnSpPr/>
              <p:nvPr/>
            </p:nvCxnSpPr>
            <p:spPr>
              <a:xfrm>
                <a:off x="9519" y="6178"/>
                <a:ext cx="1464" cy="10"/>
              </a:xfrm>
              <a:prstGeom prst="line">
                <a:avLst/>
              </a:prstGeom>
              <a:ln w="28575">
                <a:solidFill>
                  <a:schemeClr val="accent4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直接连接符 298"/>
              <p:cNvCxnSpPr/>
              <p:nvPr/>
            </p:nvCxnSpPr>
            <p:spPr>
              <a:xfrm>
                <a:off x="9524" y="6076"/>
                <a:ext cx="1520" cy="7"/>
              </a:xfrm>
              <a:prstGeom prst="line">
                <a:avLst/>
              </a:prstGeom>
              <a:ln w="28575">
                <a:solidFill>
                  <a:schemeClr val="accent6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组合 308"/>
            <p:cNvGrpSpPr/>
            <p:nvPr/>
          </p:nvGrpSpPr>
          <p:grpSpPr>
            <a:xfrm>
              <a:off x="4068" y="2611"/>
              <a:ext cx="10097" cy="2687"/>
              <a:chOff x="4068" y="2611"/>
              <a:chExt cx="10097" cy="2687"/>
            </a:xfrm>
          </p:grpSpPr>
          <p:grpSp>
            <p:nvGrpSpPr>
              <p:cNvPr id="175" name="组合 174"/>
              <p:cNvGrpSpPr/>
              <p:nvPr/>
            </p:nvGrpSpPr>
            <p:grpSpPr>
              <a:xfrm rot="0">
                <a:off x="4070" y="3358"/>
                <a:ext cx="2632" cy="248"/>
                <a:chOff x="5334" y="8297"/>
                <a:chExt cx="2927" cy="248"/>
              </a:xfrm>
            </p:grpSpPr>
            <p:grpSp>
              <p:nvGrpSpPr>
                <p:cNvPr id="176" name="组合 175"/>
                <p:cNvGrpSpPr/>
                <p:nvPr/>
              </p:nvGrpSpPr>
              <p:grpSpPr>
                <a:xfrm rot="180000">
                  <a:off x="5334" y="8297"/>
                  <a:ext cx="2924" cy="248"/>
                  <a:chOff x="7567" y="5392"/>
                  <a:chExt cx="2924" cy="232"/>
                </a:xfrm>
              </p:grpSpPr>
              <p:sp>
                <p:nvSpPr>
                  <p:cNvPr id="177" name="任意多边形 176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78" name="任意多边形 177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79" name="任意多边形 178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80" name="任意多边形 179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81" name="任意多边形 180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grpSp>
              <p:nvGrpSpPr>
                <p:cNvPr id="182" name="组合 181"/>
                <p:cNvGrpSpPr/>
                <p:nvPr/>
              </p:nvGrpSpPr>
              <p:grpSpPr>
                <a:xfrm rot="0" flipV="1">
                  <a:off x="5337" y="8315"/>
                  <a:ext cx="2924" cy="194"/>
                  <a:chOff x="7567" y="5392"/>
                  <a:chExt cx="2924" cy="232"/>
                </a:xfrm>
              </p:grpSpPr>
              <p:sp>
                <p:nvSpPr>
                  <p:cNvPr id="183" name="任意多边形 182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84" name="任意多边形 183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85" name="任意多边形 184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86" name="任意多边形 185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87" name="任意多边形 186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188" name="组合 187"/>
              <p:cNvGrpSpPr/>
              <p:nvPr/>
            </p:nvGrpSpPr>
            <p:grpSpPr>
              <a:xfrm rot="0">
                <a:off x="6604" y="3376"/>
                <a:ext cx="2927" cy="248"/>
                <a:chOff x="5334" y="8297"/>
                <a:chExt cx="2927" cy="248"/>
              </a:xfrm>
            </p:grpSpPr>
            <p:grpSp>
              <p:nvGrpSpPr>
                <p:cNvPr id="189" name="组合 188"/>
                <p:cNvGrpSpPr/>
                <p:nvPr/>
              </p:nvGrpSpPr>
              <p:grpSpPr>
                <a:xfrm rot="180000">
                  <a:off x="5334" y="8297"/>
                  <a:ext cx="2924" cy="248"/>
                  <a:chOff x="7567" y="5392"/>
                  <a:chExt cx="2924" cy="232"/>
                </a:xfrm>
              </p:grpSpPr>
              <p:sp>
                <p:nvSpPr>
                  <p:cNvPr id="190" name="任意多边形 189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91" name="任意多边形 190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92" name="任意多边形 191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93" name="任意多边形 192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94" name="任意多边形 193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grpSp>
              <p:nvGrpSpPr>
                <p:cNvPr id="195" name="组合 194"/>
                <p:cNvGrpSpPr/>
                <p:nvPr/>
              </p:nvGrpSpPr>
              <p:grpSpPr>
                <a:xfrm rot="0" flipV="1">
                  <a:off x="5337" y="8315"/>
                  <a:ext cx="2924" cy="194"/>
                  <a:chOff x="7567" y="5392"/>
                  <a:chExt cx="2924" cy="232"/>
                </a:xfrm>
              </p:grpSpPr>
              <p:sp>
                <p:nvSpPr>
                  <p:cNvPr id="196" name="任意多边形 195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97" name="任意多边形 196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98" name="任意多边形 197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99" name="任意多边形 198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00" name="任意多边形 199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14" name="组合 213"/>
              <p:cNvGrpSpPr/>
              <p:nvPr/>
            </p:nvGrpSpPr>
            <p:grpSpPr>
              <a:xfrm rot="0">
                <a:off x="10912" y="3376"/>
                <a:ext cx="3253" cy="248"/>
                <a:chOff x="5334" y="8297"/>
                <a:chExt cx="2927" cy="248"/>
              </a:xfrm>
            </p:grpSpPr>
            <p:grpSp>
              <p:nvGrpSpPr>
                <p:cNvPr id="215" name="组合 214"/>
                <p:cNvGrpSpPr/>
                <p:nvPr/>
              </p:nvGrpSpPr>
              <p:grpSpPr>
                <a:xfrm rot="180000">
                  <a:off x="5334" y="8297"/>
                  <a:ext cx="2924" cy="248"/>
                  <a:chOff x="7567" y="5392"/>
                  <a:chExt cx="2924" cy="232"/>
                </a:xfrm>
              </p:grpSpPr>
              <p:sp>
                <p:nvSpPr>
                  <p:cNvPr id="216" name="任意多边形 215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17" name="任意多边形 216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18" name="任意多边形 217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19" name="任意多边形 218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20" name="任意多边形 219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grpSp>
              <p:nvGrpSpPr>
                <p:cNvPr id="221" name="组合 220"/>
                <p:cNvGrpSpPr/>
                <p:nvPr/>
              </p:nvGrpSpPr>
              <p:grpSpPr>
                <a:xfrm rot="0" flipV="1">
                  <a:off x="5337" y="8315"/>
                  <a:ext cx="2924" cy="194"/>
                  <a:chOff x="7567" y="5392"/>
                  <a:chExt cx="2924" cy="232"/>
                </a:xfrm>
              </p:grpSpPr>
              <p:sp>
                <p:nvSpPr>
                  <p:cNvPr id="222" name="任意多边形 221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23" name="任意多边形 222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24" name="任意多边形 223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25" name="任意多边形 224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26" name="任意多边形 225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grpSp>
            <p:nvGrpSpPr>
              <p:cNvPr id="227" name="组合 226"/>
              <p:cNvGrpSpPr/>
              <p:nvPr/>
            </p:nvGrpSpPr>
            <p:grpSpPr>
              <a:xfrm rot="21240000">
                <a:off x="14037" y="2952"/>
                <a:ext cx="128" cy="517"/>
                <a:chOff x="965" y="4693"/>
                <a:chExt cx="128" cy="517"/>
              </a:xfrm>
            </p:grpSpPr>
            <p:sp>
              <p:nvSpPr>
                <p:cNvPr id="228" name="任意多边形 227"/>
                <p:cNvSpPr/>
                <p:nvPr/>
              </p:nvSpPr>
              <p:spPr>
                <a:xfrm rot="5580000">
                  <a:off x="771" y="4887"/>
                  <a:ext cx="516" cy="128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29" name="任意多边形 228"/>
                <p:cNvSpPr/>
                <p:nvPr/>
              </p:nvSpPr>
              <p:spPr>
                <a:xfrm rot="5400000" flipV="1">
                  <a:off x="772" y="4902"/>
                  <a:ext cx="516" cy="10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230" name="组合 229"/>
              <p:cNvGrpSpPr/>
              <p:nvPr/>
            </p:nvGrpSpPr>
            <p:grpSpPr>
              <a:xfrm rot="21240000">
                <a:off x="8111" y="2911"/>
                <a:ext cx="128" cy="517"/>
                <a:chOff x="965" y="4693"/>
                <a:chExt cx="128" cy="517"/>
              </a:xfrm>
            </p:grpSpPr>
            <p:sp>
              <p:nvSpPr>
                <p:cNvPr id="231" name="任意多边形 230"/>
                <p:cNvSpPr/>
                <p:nvPr/>
              </p:nvSpPr>
              <p:spPr>
                <a:xfrm rot="5580000">
                  <a:off x="771" y="4887"/>
                  <a:ext cx="516" cy="128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32" name="任意多边形 231"/>
                <p:cNvSpPr/>
                <p:nvPr/>
              </p:nvSpPr>
              <p:spPr>
                <a:xfrm rot="5400000" flipV="1">
                  <a:off x="772" y="4902"/>
                  <a:ext cx="516" cy="10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233" name="组合 232"/>
              <p:cNvGrpSpPr/>
              <p:nvPr/>
            </p:nvGrpSpPr>
            <p:grpSpPr>
              <a:xfrm rot="21240000">
                <a:off x="6065" y="2926"/>
                <a:ext cx="128" cy="517"/>
                <a:chOff x="965" y="4693"/>
                <a:chExt cx="128" cy="517"/>
              </a:xfrm>
            </p:grpSpPr>
            <p:sp>
              <p:nvSpPr>
                <p:cNvPr id="234" name="任意多边形 233"/>
                <p:cNvSpPr/>
                <p:nvPr/>
              </p:nvSpPr>
              <p:spPr>
                <a:xfrm rot="5580000">
                  <a:off x="771" y="4887"/>
                  <a:ext cx="516" cy="128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35" name="任意多边形 234"/>
                <p:cNvSpPr/>
                <p:nvPr/>
              </p:nvSpPr>
              <p:spPr>
                <a:xfrm rot="5400000" flipV="1">
                  <a:off x="772" y="4902"/>
                  <a:ext cx="516" cy="10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236" name="组合 235"/>
              <p:cNvGrpSpPr/>
              <p:nvPr/>
            </p:nvGrpSpPr>
            <p:grpSpPr>
              <a:xfrm rot="21240000">
                <a:off x="4068" y="2941"/>
                <a:ext cx="128" cy="517"/>
                <a:chOff x="965" y="4693"/>
                <a:chExt cx="128" cy="517"/>
              </a:xfrm>
            </p:grpSpPr>
            <p:sp>
              <p:nvSpPr>
                <p:cNvPr id="237" name="任意多边形 236"/>
                <p:cNvSpPr/>
                <p:nvPr/>
              </p:nvSpPr>
              <p:spPr>
                <a:xfrm rot="5580000">
                  <a:off x="771" y="4887"/>
                  <a:ext cx="516" cy="128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238" name="任意多边形 237"/>
                <p:cNvSpPr/>
                <p:nvPr/>
              </p:nvSpPr>
              <p:spPr>
                <a:xfrm rot="5400000" flipV="1">
                  <a:off x="772" y="4902"/>
                  <a:ext cx="516" cy="100"/>
                </a:xfrm>
                <a:custGeom>
                  <a:avLst/>
                  <a:gdLst>
                    <a:gd name="connisteX0" fmla="*/ 0 w 760730"/>
                    <a:gd name="connsiteY0" fmla="*/ 201429 h 317768"/>
                    <a:gd name="connisteX1" fmla="*/ 256540 w 760730"/>
                    <a:gd name="connsiteY1" fmla="*/ 2039 h 317768"/>
                    <a:gd name="connisteX2" fmla="*/ 541655 w 760730"/>
                    <a:gd name="connsiteY2" fmla="*/ 315729 h 317768"/>
                    <a:gd name="connisteX3" fmla="*/ 760730 w 760730"/>
                    <a:gd name="connsiteY3" fmla="*/ 116339 h 317768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  <a:cxn ang="0">
                      <a:pos x="connisteX3" y="connsiteY3"/>
                    </a:cxn>
                  </a:cxnLst>
                  <a:rect l="l" t="t" r="r" b="b"/>
                  <a:pathLst>
                    <a:path w="760730" h="317769">
                      <a:moveTo>
                        <a:pt x="0" y="201429"/>
                      </a:moveTo>
                      <a:cubicBezTo>
                        <a:pt x="45720" y="155074"/>
                        <a:pt x="147955" y="-20821"/>
                        <a:pt x="256540" y="2039"/>
                      </a:cubicBezTo>
                      <a:cubicBezTo>
                        <a:pt x="365125" y="24899"/>
                        <a:pt x="440690" y="292869"/>
                        <a:pt x="541655" y="315729"/>
                      </a:cubicBezTo>
                      <a:cubicBezTo>
                        <a:pt x="642620" y="338589"/>
                        <a:pt x="722630" y="162694"/>
                        <a:pt x="760730" y="116339"/>
                      </a:cubicBezTo>
                    </a:path>
                  </a:pathLst>
                </a:custGeom>
                <a:noFill/>
                <a:ln w="38100"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239" name="组合 238"/>
              <p:cNvGrpSpPr/>
              <p:nvPr/>
            </p:nvGrpSpPr>
            <p:grpSpPr>
              <a:xfrm rot="5400000">
                <a:off x="11688" y="4230"/>
                <a:ext cx="1889" cy="248"/>
                <a:chOff x="5334" y="8297"/>
                <a:chExt cx="2927" cy="248"/>
              </a:xfrm>
            </p:grpSpPr>
            <p:grpSp>
              <p:nvGrpSpPr>
                <p:cNvPr id="240" name="组合 239"/>
                <p:cNvGrpSpPr/>
                <p:nvPr/>
              </p:nvGrpSpPr>
              <p:grpSpPr>
                <a:xfrm rot="180000">
                  <a:off x="5334" y="8297"/>
                  <a:ext cx="2924" cy="248"/>
                  <a:chOff x="7567" y="5392"/>
                  <a:chExt cx="2924" cy="232"/>
                </a:xfrm>
              </p:grpSpPr>
              <p:sp>
                <p:nvSpPr>
                  <p:cNvPr id="241" name="任意多边形 240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42" name="任意多边形 241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43" name="任意多边形 242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44" name="任意多边形 243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45" name="任意多边形 244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  <p:grpSp>
              <p:nvGrpSpPr>
                <p:cNvPr id="246" name="组合 245"/>
                <p:cNvGrpSpPr/>
                <p:nvPr/>
              </p:nvGrpSpPr>
              <p:grpSpPr>
                <a:xfrm rot="0" flipV="1">
                  <a:off x="5337" y="8315"/>
                  <a:ext cx="2924" cy="194"/>
                  <a:chOff x="7567" y="5392"/>
                  <a:chExt cx="2924" cy="232"/>
                </a:xfrm>
              </p:grpSpPr>
              <p:sp>
                <p:nvSpPr>
                  <p:cNvPr id="247" name="任意多边形 246"/>
                  <p:cNvSpPr/>
                  <p:nvPr/>
                </p:nvSpPr>
                <p:spPr>
                  <a:xfrm>
                    <a:off x="7567" y="5504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48" name="任意多边形 247"/>
                  <p:cNvSpPr/>
                  <p:nvPr/>
                </p:nvSpPr>
                <p:spPr>
                  <a:xfrm>
                    <a:off x="8152" y="5476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49" name="任意多边形 248"/>
                  <p:cNvSpPr/>
                  <p:nvPr/>
                </p:nvSpPr>
                <p:spPr>
                  <a:xfrm>
                    <a:off x="8737" y="5448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50" name="任意多边形 249"/>
                  <p:cNvSpPr/>
                  <p:nvPr/>
                </p:nvSpPr>
                <p:spPr>
                  <a:xfrm>
                    <a:off x="9322" y="5420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251" name="任意多边形 250"/>
                  <p:cNvSpPr/>
                  <p:nvPr/>
                </p:nvSpPr>
                <p:spPr>
                  <a:xfrm>
                    <a:off x="9907" y="5392"/>
                    <a:ext cx="585" cy="120"/>
                  </a:xfrm>
                  <a:custGeom>
                    <a:avLst/>
                    <a:gdLst>
                      <a:gd name="connisteX0" fmla="*/ 0 w 760730"/>
                      <a:gd name="connsiteY0" fmla="*/ 201429 h 317768"/>
                      <a:gd name="connisteX1" fmla="*/ 256540 w 760730"/>
                      <a:gd name="connsiteY1" fmla="*/ 2039 h 317768"/>
                      <a:gd name="connisteX2" fmla="*/ 541655 w 760730"/>
                      <a:gd name="connsiteY2" fmla="*/ 315729 h 317768"/>
                      <a:gd name="connisteX3" fmla="*/ 760730 w 760730"/>
                      <a:gd name="connsiteY3" fmla="*/ 116339 h 317768"/>
                    </a:gdLst>
                    <a:ahLst/>
                    <a:cxnLst>
                      <a:cxn ang="0">
                        <a:pos x="connisteX0" y="connsiteY0"/>
                      </a:cxn>
                      <a:cxn ang="0">
                        <a:pos x="connisteX1" y="connsiteY1"/>
                      </a:cxn>
                      <a:cxn ang="0">
                        <a:pos x="connisteX2" y="connsiteY2"/>
                      </a:cxn>
                      <a:cxn ang="0">
                        <a:pos x="connisteX3" y="connsiteY3"/>
                      </a:cxn>
                    </a:cxnLst>
                    <a:rect l="l" t="t" r="r" b="b"/>
                    <a:pathLst>
                      <a:path w="760730" h="317769">
                        <a:moveTo>
                          <a:pt x="0" y="201429"/>
                        </a:moveTo>
                        <a:cubicBezTo>
                          <a:pt x="45720" y="155074"/>
                          <a:pt x="147955" y="-20821"/>
                          <a:pt x="256540" y="2039"/>
                        </a:cubicBezTo>
                        <a:cubicBezTo>
                          <a:pt x="365125" y="24899"/>
                          <a:pt x="440690" y="292869"/>
                          <a:pt x="541655" y="315729"/>
                        </a:cubicBezTo>
                        <a:cubicBezTo>
                          <a:pt x="642620" y="338589"/>
                          <a:pt x="722630" y="162694"/>
                          <a:pt x="760730" y="116339"/>
                        </a:cubicBezTo>
                      </a:path>
                    </a:pathLst>
                  </a:custGeom>
                  <a:noFill/>
                  <a:ln w="38100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cxnSp>
            <p:nvCxnSpPr>
              <p:cNvPr id="303" name="直接连接符 302"/>
              <p:cNvCxnSpPr/>
              <p:nvPr/>
            </p:nvCxnSpPr>
            <p:spPr>
              <a:xfrm>
                <a:off x="9509" y="3558"/>
                <a:ext cx="1464" cy="10"/>
              </a:xfrm>
              <a:prstGeom prst="line">
                <a:avLst/>
              </a:prstGeom>
              <a:ln w="28575">
                <a:solidFill>
                  <a:schemeClr val="accent4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直接连接符 303"/>
              <p:cNvCxnSpPr/>
              <p:nvPr/>
            </p:nvCxnSpPr>
            <p:spPr>
              <a:xfrm>
                <a:off x="9514" y="3456"/>
                <a:ext cx="1520" cy="7"/>
              </a:xfrm>
              <a:prstGeom prst="line">
                <a:avLst/>
              </a:prstGeom>
              <a:ln w="28575">
                <a:solidFill>
                  <a:schemeClr val="accent6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直接连接符 304"/>
              <p:cNvCxnSpPr/>
              <p:nvPr/>
            </p:nvCxnSpPr>
            <p:spPr>
              <a:xfrm>
                <a:off x="10183" y="2792"/>
                <a:ext cx="8" cy="731"/>
              </a:xfrm>
              <a:prstGeom prst="line">
                <a:avLst/>
              </a:prstGeom>
              <a:ln w="28575">
                <a:solidFill>
                  <a:schemeClr val="accent4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直接连接符 305"/>
              <p:cNvCxnSpPr/>
              <p:nvPr/>
            </p:nvCxnSpPr>
            <p:spPr>
              <a:xfrm>
                <a:off x="10289" y="2611"/>
                <a:ext cx="10" cy="921"/>
              </a:xfrm>
              <a:prstGeom prst="line">
                <a:avLst/>
              </a:prstGeom>
              <a:ln w="28575">
                <a:solidFill>
                  <a:schemeClr val="accent6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7" name="矩形 306"/>
            <p:cNvSpPr/>
            <p:nvPr/>
          </p:nvSpPr>
          <p:spPr>
            <a:xfrm>
              <a:off x="9370" y="2439"/>
              <a:ext cx="1674" cy="48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200"/>
            </a:p>
          </p:txBody>
        </p:sp>
        <p:grpSp>
          <p:nvGrpSpPr>
            <p:cNvPr id="375" name="组合 374"/>
            <p:cNvGrpSpPr/>
            <p:nvPr/>
          </p:nvGrpSpPr>
          <p:grpSpPr>
            <a:xfrm>
              <a:off x="2572" y="4090"/>
              <a:ext cx="2328" cy="4207"/>
              <a:chOff x="2572" y="4090"/>
              <a:chExt cx="2328" cy="4207"/>
            </a:xfrm>
          </p:grpSpPr>
          <p:grpSp>
            <p:nvGrpSpPr>
              <p:cNvPr id="374" name="组合 373"/>
              <p:cNvGrpSpPr/>
              <p:nvPr/>
            </p:nvGrpSpPr>
            <p:grpSpPr>
              <a:xfrm>
                <a:off x="2787" y="4464"/>
                <a:ext cx="2113" cy="3833"/>
                <a:chOff x="2787" y="4464"/>
                <a:chExt cx="2113" cy="3833"/>
              </a:xfrm>
            </p:grpSpPr>
            <p:cxnSp>
              <p:nvCxnSpPr>
                <p:cNvPr id="14" name="直接连接符 13"/>
                <p:cNvCxnSpPr/>
                <p:nvPr/>
              </p:nvCxnSpPr>
              <p:spPr>
                <a:xfrm>
                  <a:off x="2979" y="6292"/>
                  <a:ext cx="185" cy="39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6" name="组合 115"/>
                <p:cNvGrpSpPr/>
                <p:nvPr/>
              </p:nvGrpSpPr>
              <p:grpSpPr>
                <a:xfrm>
                  <a:off x="2787" y="4464"/>
                  <a:ext cx="2113" cy="3833"/>
                  <a:chOff x="2787" y="4464"/>
                  <a:chExt cx="2113" cy="3833"/>
                </a:xfrm>
              </p:grpSpPr>
              <p:cxnSp>
                <p:nvCxnSpPr>
                  <p:cNvPr id="10" name="直接连接符 9"/>
                  <p:cNvCxnSpPr/>
                  <p:nvPr/>
                </p:nvCxnSpPr>
                <p:spPr>
                  <a:xfrm flipV="1">
                    <a:off x="3134" y="8291"/>
                    <a:ext cx="1766" cy="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直接连接符 11"/>
                  <p:cNvCxnSpPr/>
                  <p:nvPr/>
                </p:nvCxnSpPr>
                <p:spPr>
                  <a:xfrm flipH="1">
                    <a:off x="3153" y="6683"/>
                    <a:ext cx="11" cy="16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head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直接连接符 12"/>
                  <p:cNvCxnSpPr/>
                  <p:nvPr/>
                </p:nvCxnSpPr>
                <p:spPr>
                  <a:xfrm flipV="1">
                    <a:off x="3153" y="4464"/>
                    <a:ext cx="11" cy="1845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headEnd type="oval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01" name="圆角矩形 300"/>
                  <p:cNvSpPr/>
                  <p:nvPr/>
                </p:nvSpPr>
                <p:spPr>
                  <a:xfrm>
                    <a:off x="2787" y="6158"/>
                    <a:ext cx="1283" cy="725"/>
                  </a:xfrm>
                  <a:prstGeom prst="roundRect">
                    <a:avLst/>
                  </a:prstGeom>
                  <a:noFill/>
                  <a:ln>
                    <a:solidFill>
                      <a:srgbClr val="0070C0"/>
                    </a:solidFill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</a:ex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/>
                  </a:p>
                </p:txBody>
              </p:sp>
            </p:grpSp>
          </p:grpSp>
          <p:sp>
            <p:nvSpPr>
              <p:cNvPr id="315" name="文本框 314"/>
              <p:cNvSpPr txBox="1"/>
              <p:nvPr/>
            </p:nvSpPr>
            <p:spPr>
              <a:xfrm>
                <a:off x="2572" y="4090"/>
                <a:ext cx="567" cy="822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 algn="ctr"/>
                <a:r>
                  <a:rPr lang="en-US" altLang="zh-CN" sz="2800">
                    <a:solidFill>
                      <a:srgbClr val="FF0000"/>
                    </a:solidFill>
                    <a:sym typeface="+mn-ea"/>
                  </a:rPr>
                  <a:t>+</a:t>
                </a:r>
                <a:endParaRPr lang="en-US" altLang="zh-CN" sz="2800">
                  <a:solidFill>
                    <a:srgbClr val="FF0000"/>
                  </a:solidFill>
                  <a:sym typeface="+mn-ea"/>
                </a:endParaRPr>
              </a:p>
            </p:txBody>
          </p:sp>
        </p:grpSp>
        <p:grpSp>
          <p:nvGrpSpPr>
            <p:cNvPr id="373" name="组合 372"/>
            <p:cNvGrpSpPr/>
            <p:nvPr/>
          </p:nvGrpSpPr>
          <p:grpSpPr>
            <a:xfrm>
              <a:off x="13137" y="3866"/>
              <a:ext cx="3799" cy="4417"/>
              <a:chOff x="13137" y="3866"/>
              <a:chExt cx="3799" cy="4417"/>
            </a:xfrm>
          </p:grpSpPr>
          <p:grpSp>
            <p:nvGrpSpPr>
              <p:cNvPr id="117" name="组合 116"/>
              <p:cNvGrpSpPr/>
              <p:nvPr/>
            </p:nvGrpSpPr>
            <p:grpSpPr>
              <a:xfrm>
                <a:off x="13137" y="4369"/>
                <a:ext cx="3608" cy="3914"/>
                <a:chOff x="13137" y="4369"/>
                <a:chExt cx="3608" cy="3914"/>
              </a:xfrm>
            </p:grpSpPr>
            <p:cxnSp>
              <p:nvCxnSpPr>
                <p:cNvPr id="15" name="直接连接符 14"/>
                <p:cNvCxnSpPr>
                  <a:stCxn id="8" idx="3"/>
                </p:cNvCxnSpPr>
                <p:nvPr/>
              </p:nvCxnSpPr>
              <p:spPr>
                <a:xfrm>
                  <a:off x="13137" y="8276"/>
                  <a:ext cx="3175" cy="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直接连接符 20"/>
                <p:cNvCxnSpPr/>
                <p:nvPr/>
              </p:nvCxnSpPr>
              <p:spPr>
                <a:xfrm flipH="1">
                  <a:off x="16287" y="6677"/>
                  <a:ext cx="11" cy="1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接连接符 21"/>
                <p:cNvCxnSpPr/>
                <p:nvPr/>
              </p:nvCxnSpPr>
              <p:spPr>
                <a:xfrm flipH="1">
                  <a:off x="16287" y="6231"/>
                  <a:ext cx="177" cy="41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直接连接符 22"/>
                <p:cNvCxnSpPr/>
                <p:nvPr/>
              </p:nvCxnSpPr>
              <p:spPr>
                <a:xfrm flipV="1">
                  <a:off x="16298" y="4369"/>
                  <a:ext cx="11" cy="184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oval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2" name="圆角矩形 301"/>
                <p:cNvSpPr/>
                <p:nvPr/>
              </p:nvSpPr>
              <p:spPr>
                <a:xfrm>
                  <a:off x="15462" y="6084"/>
                  <a:ext cx="1283" cy="725"/>
                </a:xfrm>
                <a:prstGeom prst="roundRect">
                  <a:avLst/>
                </a:prstGeom>
                <a:noFill/>
                <a:ln>
                  <a:solidFill>
                    <a:srgbClr val="0070C0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16" name="文本框 315"/>
              <p:cNvSpPr txBox="1"/>
              <p:nvPr/>
            </p:nvSpPr>
            <p:spPr>
              <a:xfrm>
                <a:off x="16428" y="3866"/>
                <a:ext cx="508" cy="1016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 algn="ctr"/>
                <a:r>
                  <a:rPr lang="en-US" altLang="zh-CN" sz="3600">
                    <a:solidFill>
                      <a:schemeClr val="tx1"/>
                    </a:solidFill>
                    <a:sym typeface="+mn-ea"/>
                  </a:rPr>
                  <a:t>-</a:t>
                </a:r>
                <a:endParaRPr lang="en-US" altLang="zh-CN" sz="3600">
                  <a:solidFill>
                    <a:schemeClr val="tx1"/>
                  </a:solidFill>
                  <a:sym typeface="+mn-ea"/>
                </a:endParaRPr>
              </a:p>
            </p:txBody>
          </p:sp>
        </p:grpSp>
        <p:sp>
          <p:nvSpPr>
            <p:cNvPr id="317" name="文本框 316"/>
            <p:cNvSpPr txBox="1"/>
            <p:nvPr/>
          </p:nvSpPr>
          <p:spPr>
            <a:xfrm>
              <a:off x="1299" y="6305"/>
              <a:ext cx="148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algn="ctr"/>
              <a:r>
                <a:rPr lang="zh-CN" altLang="en-US" sz="1200">
                  <a:solidFill>
                    <a:srgbClr val="FF0000"/>
                  </a:solidFill>
                  <a:sym typeface="+mn-ea"/>
                </a:rPr>
                <a:t>正极接触器</a:t>
              </a:r>
              <a:endParaRPr lang="zh-CN" altLang="en-US" sz="1200">
                <a:solidFill>
                  <a:srgbClr val="FF0000"/>
                </a:solidFill>
                <a:sym typeface="+mn-ea"/>
              </a:endParaRPr>
            </a:p>
          </p:txBody>
        </p:sp>
        <p:sp>
          <p:nvSpPr>
            <p:cNvPr id="318" name="文本框 317"/>
            <p:cNvSpPr txBox="1"/>
            <p:nvPr/>
          </p:nvSpPr>
          <p:spPr>
            <a:xfrm>
              <a:off x="16745" y="6216"/>
              <a:ext cx="148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algn="ctr"/>
              <a:r>
                <a:rPr lang="zh-CN" altLang="en-US" sz="1200">
                  <a:solidFill>
                    <a:srgbClr val="FF0000"/>
                  </a:solidFill>
                  <a:sym typeface="+mn-ea"/>
                </a:rPr>
                <a:t>负极接触器</a:t>
              </a:r>
              <a:endParaRPr lang="zh-CN" altLang="en-US" sz="1200">
                <a:solidFill>
                  <a:srgbClr val="FF0000"/>
                </a:solidFill>
                <a:sym typeface="+mn-ea"/>
              </a:endParaRPr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13488" y="5287"/>
              <a:ext cx="1632" cy="2628"/>
              <a:chOff x="13488" y="5287"/>
              <a:chExt cx="1632" cy="2628"/>
            </a:xfrm>
          </p:grpSpPr>
          <p:cxnSp>
            <p:nvCxnSpPr>
              <p:cNvPr id="321" name="直接连接符 320"/>
              <p:cNvCxnSpPr>
                <a:stCxn id="319" idx="0"/>
              </p:cNvCxnSpPr>
              <p:nvPr/>
            </p:nvCxnSpPr>
            <p:spPr>
              <a:xfrm flipV="1">
                <a:off x="14398" y="5295"/>
                <a:ext cx="12" cy="1588"/>
              </a:xfrm>
              <a:prstGeom prst="line">
                <a:avLst/>
              </a:prstGeom>
              <a:ln w="19050">
                <a:solidFill>
                  <a:schemeClr val="accent2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4" name="组合 23"/>
              <p:cNvGrpSpPr/>
              <p:nvPr/>
            </p:nvGrpSpPr>
            <p:grpSpPr>
              <a:xfrm>
                <a:off x="13488" y="5287"/>
                <a:ext cx="1633" cy="2628"/>
                <a:chOff x="13488" y="5287"/>
                <a:chExt cx="1633" cy="2628"/>
              </a:xfrm>
            </p:grpSpPr>
            <p:cxnSp>
              <p:nvCxnSpPr>
                <p:cNvPr id="320" name="直接连接符 319"/>
                <p:cNvCxnSpPr/>
                <p:nvPr/>
              </p:nvCxnSpPr>
              <p:spPr>
                <a:xfrm flipH="1" flipV="1">
                  <a:off x="13488" y="5287"/>
                  <a:ext cx="906" cy="8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8" name="组合 117"/>
                <p:cNvGrpSpPr/>
                <p:nvPr/>
              </p:nvGrpSpPr>
              <p:grpSpPr>
                <a:xfrm>
                  <a:off x="13673" y="6883"/>
                  <a:ext cx="1448" cy="1032"/>
                  <a:chOff x="13673" y="6883"/>
                  <a:chExt cx="1448" cy="1032"/>
                </a:xfrm>
              </p:grpSpPr>
              <p:sp>
                <p:nvSpPr>
                  <p:cNvPr id="319" name="矩形 318"/>
                  <p:cNvSpPr/>
                  <p:nvPr/>
                </p:nvSpPr>
                <p:spPr>
                  <a:xfrm>
                    <a:off x="13673" y="6883"/>
                    <a:ext cx="1449" cy="1032"/>
                  </a:xfrm>
                  <a:prstGeom prst="rect">
                    <a:avLst/>
                  </a:prstGeom>
                  <a:solidFill>
                    <a:srgbClr val="00B0F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p>
                    <a:pPr algn="ctr"/>
                    <a:endParaRPr lang="zh-CN" altLang="en-US" sz="1000"/>
                  </a:p>
                  <a:p>
                    <a:pPr algn="ctr"/>
                    <a:endParaRPr lang="zh-CN" altLang="en-US" sz="1000"/>
                  </a:p>
                  <a:p>
                    <a:pPr algn="ctr"/>
                    <a:endParaRPr lang="zh-CN" altLang="en-US" sz="1000"/>
                  </a:p>
                  <a:p>
                    <a:pPr algn="ctr"/>
                    <a:r>
                      <a:rPr lang="en-US" altLang="zh-CN" sz="1000"/>
                      <a:t> </a:t>
                    </a:r>
                    <a:r>
                      <a:rPr lang="zh-CN" altLang="en-US" sz="1000"/>
                      <a:t>加热</a:t>
                    </a:r>
                    <a:r>
                      <a:rPr lang="en-US" altLang="zh-CN" sz="1000"/>
                      <a:t>       </a:t>
                    </a:r>
                    <a:r>
                      <a:rPr lang="zh-CN" altLang="en-US" sz="1000"/>
                      <a:t>冷却</a:t>
                    </a:r>
                    <a:endParaRPr lang="zh-CN" altLang="en-US" sz="1000"/>
                  </a:p>
                </p:txBody>
              </p:sp>
              <p:grpSp>
                <p:nvGrpSpPr>
                  <p:cNvPr id="326" name="组合 325"/>
                  <p:cNvGrpSpPr/>
                  <p:nvPr/>
                </p:nvGrpSpPr>
                <p:grpSpPr>
                  <a:xfrm rot="0">
                    <a:off x="13765" y="7050"/>
                    <a:ext cx="658" cy="400"/>
                    <a:chOff x="15135" y="1481"/>
                    <a:chExt cx="840" cy="524"/>
                  </a:xfrm>
                </p:grpSpPr>
                <p:sp>
                  <p:nvSpPr>
                    <p:cNvPr id="322" name="矩形 321"/>
                    <p:cNvSpPr/>
                    <p:nvPr/>
                  </p:nvSpPr>
                  <p:spPr>
                    <a:xfrm>
                      <a:off x="15242" y="1481"/>
                      <a:ext cx="585" cy="524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 sz="1000"/>
                    </a:p>
                  </p:txBody>
                </p:sp>
                <p:sp>
                  <p:nvSpPr>
                    <p:cNvPr id="323" name="任意多边形 322"/>
                    <p:cNvSpPr/>
                    <p:nvPr/>
                  </p:nvSpPr>
                  <p:spPr>
                    <a:xfrm rot="26640000" flipV="1">
                      <a:off x="15135" y="1693"/>
                      <a:ext cx="516" cy="100"/>
                    </a:xfrm>
                    <a:custGeom>
                      <a:avLst/>
                      <a:gdLst>
                        <a:gd name="connisteX0" fmla="*/ 0 w 760730"/>
                        <a:gd name="connsiteY0" fmla="*/ 201429 h 317768"/>
                        <a:gd name="connisteX1" fmla="*/ 256540 w 760730"/>
                        <a:gd name="connsiteY1" fmla="*/ 2039 h 317768"/>
                        <a:gd name="connisteX2" fmla="*/ 541655 w 760730"/>
                        <a:gd name="connsiteY2" fmla="*/ 315729 h 317768"/>
                        <a:gd name="connisteX3" fmla="*/ 760730 w 760730"/>
                        <a:gd name="connsiteY3" fmla="*/ 116339 h 317768"/>
                      </a:gdLst>
                      <a:ahLst/>
                      <a:cxnLst>
                        <a:cxn ang="0">
                          <a:pos x="connisteX0" y="connsiteY0"/>
                        </a:cxn>
                        <a:cxn ang="0">
                          <a:pos x="connisteX1" y="connsiteY1"/>
                        </a:cxn>
                        <a:cxn ang="0">
                          <a:pos x="connisteX2" y="connsiteY2"/>
                        </a:cxn>
                        <a:cxn ang="0">
                          <a:pos x="connisteX3" y="connsiteY3"/>
                        </a:cxn>
                      </a:cxnLst>
                      <a:rect l="l" t="t" r="r" b="b"/>
                      <a:pathLst>
                        <a:path w="760730" h="317769">
                          <a:moveTo>
                            <a:pt x="0" y="201429"/>
                          </a:moveTo>
                          <a:cubicBezTo>
                            <a:pt x="45720" y="155074"/>
                            <a:pt x="147955" y="-20821"/>
                            <a:pt x="256540" y="2039"/>
                          </a:cubicBezTo>
                          <a:cubicBezTo>
                            <a:pt x="365125" y="24899"/>
                            <a:pt x="440690" y="292869"/>
                            <a:pt x="541655" y="315729"/>
                          </a:cubicBezTo>
                          <a:cubicBezTo>
                            <a:pt x="642620" y="338589"/>
                            <a:pt x="722630" y="162694"/>
                            <a:pt x="760730" y="116339"/>
                          </a:cubicBezTo>
                        </a:path>
                      </a:pathLst>
                    </a:custGeom>
                    <a:noFill/>
                    <a:ln w="38100">
                      <a:solidFill>
                        <a:schemeClr val="accent4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24" name="任意多边形 323"/>
                    <p:cNvSpPr/>
                    <p:nvPr/>
                  </p:nvSpPr>
                  <p:spPr>
                    <a:xfrm rot="26640000" flipV="1">
                      <a:off x="15304" y="1693"/>
                      <a:ext cx="516" cy="100"/>
                    </a:xfrm>
                    <a:custGeom>
                      <a:avLst/>
                      <a:gdLst>
                        <a:gd name="connisteX0" fmla="*/ 0 w 760730"/>
                        <a:gd name="connsiteY0" fmla="*/ 201429 h 317768"/>
                        <a:gd name="connisteX1" fmla="*/ 256540 w 760730"/>
                        <a:gd name="connsiteY1" fmla="*/ 2039 h 317768"/>
                        <a:gd name="connisteX2" fmla="*/ 541655 w 760730"/>
                        <a:gd name="connsiteY2" fmla="*/ 315729 h 317768"/>
                        <a:gd name="connisteX3" fmla="*/ 760730 w 760730"/>
                        <a:gd name="connsiteY3" fmla="*/ 116339 h 317768"/>
                      </a:gdLst>
                      <a:ahLst/>
                      <a:cxnLst>
                        <a:cxn ang="0">
                          <a:pos x="connisteX0" y="connsiteY0"/>
                        </a:cxn>
                        <a:cxn ang="0">
                          <a:pos x="connisteX1" y="connsiteY1"/>
                        </a:cxn>
                        <a:cxn ang="0">
                          <a:pos x="connisteX2" y="connsiteY2"/>
                        </a:cxn>
                        <a:cxn ang="0">
                          <a:pos x="connisteX3" y="connsiteY3"/>
                        </a:cxn>
                      </a:cxnLst>
                      <a:rect l="l" t="t" r="r" b="b"/>
                      <a:pathLst>
                        <a:path w="760730" h="317769">
                          <a:moveTo>
                            <a:pt x="0" y="201429"/>
                          </a:moveTo>
                          <a:cubicBezTo>
                            <a:pt x="45720" y="155074"/>
                            <a:pt x="147955" y="-20821"/>
                            <a:pt x="256540" y="2039"/>
                          </a:cubicBezTo>
                          <a:cubicBezTo>
                            <a:pt x="365125" y="24899"/>
                            <a:pt x="440690" y="292869"/>
                            <a:pt x="541655" y="315729"/>
                          </a:cubicBezTo>
                          <a:cubicBezTo>
                            <a:pt x="642620" y="338589"/>
                            <a:pt x="722630" y="162694"/>
                            <a:pt x="760730" y="116339"/>
                          </a:cubicBezTo>
                        </a:path>
                      </a:pathLst>
                    </a:custGeom>
                    <a:noFill/>
                    <a:ln w="38100">
                      <a:solidFill>
                        <a:schemeClr val="accent4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25" name="任意多边形 324"/>
                    <p:cNvSpPr/>
                    <p:nvPr/>
                  </p:nvSpPr>
                  <p:spPr>
                    <a:xfrm rot="26640000" flipV="1">
                      <a:off x="15459" y="1693"/>
                      <a:ext cx="516" cy="100"/>
                    </a:xfrm>
                    <a:custGeom>
                      <a:avLst/>
                      <a:gdLst>
                        <a:gd name="connisteX0" fmla="*/ 0 w 760730"/>
                        <a:gd name="connsiteY0" fmla="*/ 201429 h 317768"/>
                        <a:gd name="connisteX1" fmla="*/ 256540 w 760730"/>
                        <a:gd name="connsiteY1" fmla="*/ 2039 h 317768"/>
                        <a:gd name="connisteX2" fmla="*/ 541655 w 760730"/>
                        <a:gd name="connsiteY2" fmla="*/ 315729 h 317768"/>
                        <a:gd name="connisteX3" fmla="*/ 760730 w 760730"/>
                        <a:gd name="connsiteY3" fmla="*/ 116339 h 317768"/>
                      </a:gdLst>
                      <a:ahLst/>
                      <a:cxnLst>
                        <a:cxn ang="0">
                          <a:pos x="connisteX0" y="connsiteY0"/>
                        </a:cxn>
                        <a:cxn ang="0">
                          <a:pos x="connisteX1" y="connsiteY1"/>
                        </a:cxn>
                        <a:cxn ang="0">
                          <a:pos x="connisteX2" y="connsiteY2"/>
                        </a:cxn>
                        <a:cxn ang="0">
                          <a:pos x="connisteX3" y="connsiteY3"/>
                        </a:cxn>
                      </a:cxnLst>
                      <a:rect l="l" t="t" r="r" b="b"/>
                      <a:pathLst>
                        <a:path w="760730" h="317769">
                          <a:moveTo>
                            <a:pt x="0" y="201429"/>
                          </a:moveTo>
                          <a:cubicBezTo>
                            <a:pt x="45720" y="155074"/>
                            <a:pt x="147955" y="-20821"/>
                            <a:pt x="256540" y="2039"/>
                          </a:cubicBezTo>
                          <a:cubicBezTo>
                            <a:pt x="365125" y="24899"/>
                            <a:pt x="440690" y="292869"/>
                            <a:pt x="541655" y="315729"/>
                          </a:cubicBezTo>
                          <a:cubicBezTo>
                            <a:pt x="642620" y="338589"/>
                            <a:pt x="722630" y="162694"/>
                            <a:pt x="760730" y="116339"/>
                          </a:cubicBezTo>
                        </a:path>
                      </a:pathLst>
                    </a:custGeom>
                    <a:noFill/>
                    <a:ln w="38100">
                      <a:solidFill>
                        <a:schemeClr val="accent4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</p:grpSp>
              <p:grpSp>
                <p:nvGrpSpPr>
                  <p:cNvPr id="333" name="组合 332"/>
                  <p:cNvGrpSpPr/>
                  <p:nvPr/>
                </p:nvGrpSpPr>
                <p:grpSpPr>
                  <a:xfrm rot="0">
                    <a:off x="14721" y="6959"/>
                    <a:ext cx="120" cy="580"/>
                    <a:chOff x="17129" y="2727"/>
                    <a:chExt cx="120" cy="975"/>
                  </a:xfrm>
                </p:grpSpPr>
                <p:sp>
                  <p:nvSpPr>
                    <p:cNvPr id="331" name="椭圆 330"/>
                    <p:cNvSpPr/>
                    <p:nvPr/>
                  </p:nvSpPr>
                  <p:spPr>
                    <a:xfrm>
                      <a:off x="17129" y="2727"/>
                      <a:ext cx="120" cy="489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32" name="椭圆 331"/>
                    <p:cNvSpPr/>
                    <p:nvPr/>
                  </p:nvSpPr>
                  <p:spPr>
                    <a:xfrm>
                      <a:off x="17129" y="3214"/>
                      <a:ext cx="120" cy="489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p>
                      <a:pPr algn="ctr"/>
                      <a:endParaRPr lang="zh-CN" altLang="en-US"/>
                    </a:p>
                  </p:txBody>
                </p:sp>
              </p:grpSp>
            </p:grpSp>
          </p:grpSp>
        </p:grpSp>
        <p:sp>
          <p:nvSpPr>
            <p:cNvPr id="334" name="文本框 333"/>
            <p:cNvSpPr txBox="1"/>
            <p:nvPr/>
          </p:nvSpPr>
          <p:spPr>
            <a:xfrm>
              <a:off x="7930" y="5555"/>
              <a:ext cx="2848" cy="531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algn="ctr"/>
              <a:r>
                <a:rPr lang="zh-CN" altLang="en-US" sz="1600">
                  <a:solidFill>
                    <a:srgbClr val="FF0000"/>
                  </a:solidFill>
                  <a:sym typeface="+mn-ea"/>
                </a:rPr>
                <a:t>电池管理内部总线</a:t>
              </a:r>
              <a:endParaRPr lang="zh-CN" altLang="en-US" sz="1600">
                <a:solidFill>
                  <a:srgbClr val="FF0000"/>
                </a:solidFill>
                <a:sym typeface="+mn-ea"/>
              </a:endParaRPr>
            </a:p>
          </p:txBody>
        </p:sp>
        <p:sp>
          <p:nvSpPr>
            <p:cNvPr id="335" name="文本框 334"/>
            <p:cNvSpPr txBox="1"/>
            <p:nvPr/>
          </p:nvSpPr>
          <p:spPr>
            <a:xfrm>
              <a:off x="7247" y="3602"/>
              <a:ext cx="1568" cy="531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algn="ctr"/>
              <a:r>
                <a:rPr lang="zh-CN" altLang="en-US" sz="1600">
                  <a:solidFill>
                    <a:srgbClr val="FF0000"/>
                  </a:solidFill>
                  <a:sym typeface="+mn-ea"/>
                </a:rPr>
                <a:t>外部总线</a:t>
              </a:r>
              <a:endParaRPr lang="zh-CN" altLang="en-US" sz="1600">
                <a:solidFill>
                  <a:srgbClr val="FF0000"/>
                </a:solidFill>
                <a:sym typeface="+mn-ea"/>
              </a:endParaRPr>
            </a:p>
          </p:txBody>
        </p:sp>
        <p:sp>
          <p:nvSpPr>
            <p:cNvPr id="337" name="文本框 336"/>
            <p:cNvSpPr txBox="1"/>
            <p:nvPr/>
          </p:nvSpPr>
          <p:spPr>
            <a:xfrm>
              <a:off x="16745" y="7061"/>
              <a:ext cx="1488" cy="434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algn="ctr"/>
              <a:r>
                <a:rPr lang="zh-CN" altLang="en-US" sz="1200">
                  <a:solidFill>
                    <a:srgbClr val="FF0000"/>
                  </a:solidFill>
                  <a:sym typeface="+mn-ea"/>
                </a:rPr>
                <a:t>电流传感器</a:t>
              </a:r>
              <a:endParaRPr lang="zh-CN" altLang="en-US" sz="1200">
                <a:solidFill>
                  <a:srgbClr val="FF0000"/>
                </a:solidFill>
                <a:sym typeface="+mn-ea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11602" y="4404"/>
              <a:ext cx="1885" cy="1026"/>
            </a:xfrm>
            <a:prstGeom prst="rect">
              <a:avLst/>
            </a:prstGeom>
            <a:gradFill>
              <a:gsLst>
                <a:gs pos="0">
                  <a:srgbClr val="14CD68"/>
                </a:gs>
                <a:gs pos="100000">
                  <a:srgbClr val="0B6E38"/>
                </a:gs>
              </a:gsLst>
              <a:lin ang="504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 sz="1400"/>
                <a:t>电池管理器</a:t>
              </a:r>
              <a:r>
                <a:rPr lang="en-US" altLang="zh-CN" sz="1400"/>
                <a:t>BMU</a:t>
              </a:r>
              <a:endParaRPr lang="en-US" altLang="zh-CN" sz="1400"/>
            </a:p>
          </p:txBody>
        </p:sp>
        <p:grpSp>
          <p:nvGrpSpPr>
            <p:cNvPr id="372" name="组合 371"/>
            <p:cNvGrpSpPr/>
            <p:nvPr/>
          </p:nvGrpSpPr>
          <p:grpSpPr>
            <a:xfrm>
              <a:off x="4840" y="6691"/>
              <a:ext cx="2060" cy="1094"/>
              <a:chOff x="4840" y="6691"/>
              <a:chExt cx="2060" cy="1094"/>
            </a:xfrm>
          </p:grpSpPr>
          <p:grpSp>
            <p:nvGrpSpPr>
              <p:cNvPr id="346" name="组合 345"/>
              <p:cNvGrpSpPr/>
              <p:nvPr/>
            </p:nvGrpSpPr>
            <p:grpSpPr>
              <a:xfrm rot="0">
                <a:off x="5080" y="7023"/>
                <a:ext cx="1619" cy="762"/>
                <a:chOff x="5080" y="7008"/>
                <a:chExt cx="1619" cy="762"/>
              </a:xfrm>
            </p:grpSpPr>
            <p:cxnSp>
              <p:nvCxnSpPr>
                <p:cNvPr id="47" name="直接连接符 46"/>
                <p:cNvCxnSpPr/>
                <p:nvPr/>
              </p:nvCxnSpPr>
              <p:spPr>
                <a:xfrm>
                  <a:off x="5080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9" name="直接连接符 328"/>
                <p:cNvCxnSpPr/>
                <p:nvPr/>
              </p:nvCxnSpPr>
              <p:spPr>
                <a:xfrm>
                  <a:off x="5259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" name="直接连接符 329"/>
                <p:cNvCxnSpPr/>
                <p:nvPr/>
              </p:nvCxnSpPr>
              <p:spPr>
                <a:xfrm>
                  <a:off x="5438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直接连接符 338"/>
                <p:cNvCxnSpPr/>
                <p:nvPr/>
              </p:nvCxnSpPr>
              <p:spPr>
                <a:xfrm>
                  <a:off x="5617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直接连接符 339"/>
                <p:cNvCxnSpPr/>
                <p:nvPr/>
              </p:nvCxnSpPr>
              <p:spPr>
                <a:xfrm>
                  <a:off x="5796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直接连接符 340"/>
                <p:cNvCxnSpPr/>
                <p:nvPr/>
              </p:nvCxnSpPr>
              <p:spPr>
                <a:xfrm>
                  <a:off x="5975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直接连接符 341"/>
                <p:cNvCxnSpPr/>
                <p:nvPr/>
              </p:nvCxnSpPr>
              <p:spPr>
                <a:xfrm>
                  <a:off x="6154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" name="直接连接符 342"/>
                <p:cNvCxnSpPr/>
                <p:nvPr/>
              </p:nvCxnSpPr>
              <p:spPr>
                <a:xfrm>
                  <a:off x="6333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" name="直接连接符 343"/>
                <p:cNvCxnSpPr/>
                <p:nvPr/>
              </p:nvCxnSpPr>
              <p:spPr>
                <a:xfrm>
                  <a:off x="6512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直接连接符 344"/>
                <p:cNvCxnSpPr/>
                <p:nvPr/>
              </p:nvCxnSpPr>
              <p:spPr>
                <a:xfrm>
                  <a:off x="6691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矩形 45"/>
              <p:cNvSpPr/>
              <p:nvPr/>
            </p:nvSpPr>
            <p:spPr>
              <a:xfrm>
                <a:off x="4840" y="6691"/>
                <a:ext cx="2061" cy="363"/>
              </a:xfrm>
              <a:prstGeom prst="rect">
                <a:avLst/>
              </a:prstGeom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ang="504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000"/>
                  <a:t>模组检测均衡控制</a:t>
                </a:r>
                <a:r>
                  <a:rPr lang="en-US" altLang="zh-CN" sz="1000"/>
                  <a:t>1</a:t>
                </a:r>
                <a:endParaRPr lang="en-US" altLang="zh-CN" sz="1000"/>
              </a:p>
            </p:txBody>
          </p:sp>
        </p:grpSp>
        <p:grpSp>
          <p:nvGrpSpPr>
            <p:cNvPr id="370" name="组合 369"/>
            <p:cNvGrpSpPr/>
            <p:nvPr/>
          </p:nvGrpSpPr>
          <p:grpSpPr>
            <a:xfrm>
              <a:off x="7341" y="6691"/>
              <a:ext cx="2060" cy="1110"/>
              <a:chOff x="7341" y="6691"/>
              <a:chExt cx="2060" cy="1110"/>
            </a:xfrm>
          </p:grpSpPr>
          <p:grpSp>
            <p:nvGrpSpPr>
              <p:cNvPr id="348" name="组合 347"/>
              <p:cNvGrpSpPr/>
              <p:nvPr/>
            </p:nvGrpSpPr>
            <p:grpSpPr>
              <a:xfrm rot="0">
                <a:off x="7549" y="7039"/>
                <a:ext cx="1619" cy="762"/>
                <a:chOff x="5080" y="7008"/>
                <a:chExt cx="1619" cy="762"/>
              </a:xfrm>
            </p:grpSpPr>
            <p:cxnSp>
              <p:nvCxnSpPr>
                <p:cNvPr id="349" name="直接连接符 348"/>
                <p:cNvCxnSpPr/>
                <p:nvPr/>
              </p:nvCxnSpPr>
              <p:spPr>
                <a:xfrm>
                  <a:off x="5080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0" name="直接连接符 349"/>
                <p:cNvCxnSpPr/>
                <p:nvPr/>
              </p:nvCxnSpPr>
              <p:spPr>
                <a:xfrm>
                  <a:off x="5259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1" name="直接连接符 350"/>
                <p:cNvCxnSpPr/>
                <p:nvPr/>
              </p:nvCxnSpPr>
              <p:spPr>
                <a:xfrm>
                  <a:off x="5438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2" name="直接连接符 351"/>
                <p:cNvCxnSpPr/>
                <p:nvPr/>
              </p:nvCxnSpPr>
              <p:spPr>
                <a:xfrm>
                  <a:off x="5617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3" name="直接连接符 352"/>
                <p:cNvCxnSpPr/>
                <p:nvPr/>
              </p:nvCxnSpPr>
              <p:spPr>
                <a:xfrm>
                  <a:off x="5796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4" name="直接连接符 353"/>
                <p:cNvCxnSpPr/>
                <p:nvPr/>
              </p:nvCxnSpPr>
              <p:spPr>
                <a:xfrm>
                  <a:off x="5975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5" name="直接连接符 354"/>
                <p:cNvCxnSpPr/>
                <p:nvPr/>
              </p:nvCxnSpPr>
              <p:spPr>
                <a:xfrm>
                  <a:off x="6154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6" name="直接连接符 355"/>
                <p:cNvCxnSpPr/>
                <p:nvPr/>
              </p:nvCxnSpPr>
              <p:spPr>
                <a:xfrm>
                  <a:off x="6333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7" name="直接连接符 356"/>
                <p:cNvCxnSpPr/>
                <p:nvPr/>
              </p:nvCxnSpPr>
              <p:spPr>
                <a:xfrm>
                  <a:off x="6512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8" name="直接连接符 357"/>
                <p:cNvCxnSpPr/>
                <p:nvPr/>
              </p:nvCxnSpPr>
              <p:spPr>
                <a:xfrm>
                  <a:off x="6691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5" name="矩形 44"/>
              <p:cNvSpPr/>
              <p:nvPr/>
            </p:nvSpPr>
            <p:spPr>
              <a:xfrm>
                <a:off x="7341" y="6691"/>
                <a:ext cx="2061" cy="363"/>
              </a:xfrm>
              <a:prstGeom prst="rect">
                <a:avLst/>
              </a:prstGeom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ang="504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000">
                    <a:sym typeface="+mn-ea"/>
                  </a:rPr>
                  <a:t>模组检测均衡控制</a:t>
                </a:r>
                <a:r>
                  <a:rPr lang="en-US" altLang="zh-CN" sz="1000">
                    <a:sym typeface="+mn-ea"/>
                  </a:rPr>
                  <a:t>2</a:t>
                </a:r>
                <a:endParaRPr lang="en-US" altLang="zh-CN" sz="1000">
                  <a:sym typeface="+mn-ea"/>
                </a:endParaRPr>
              </a:p>
            </p:txBody>
          </p:sp>
        </p:grpSp>
        <p:grpSp>
          <p:nvGrpSpPr>
            <p:cNvPr id="371" name="组合 370"/>
            <p:cNvGrpSpPr/>
            <p:nvPr/>
          </p:nvGrpSpPr>
          <p:grpSpPr>
            <a:xfrm>
              <a:off x="11121" y="6676"/>
              <a:ext cx="2060" cy="1125"/>
              <a:chOff x="11121" y="6676"/>
              <a:chExt cx="2060" cy="1125"/>
            </a:xfrm>
          </p:grpSpPr>
          <p:grpSp>
            <p:nvGrpSpPr>
              <p:cNvPr id="359" name="组合 358"/>
              <p:cNvGrpSpPr/>
              <p:nvPr/>
            </p:nvGrpSpPr>
            <p:grpSpPr>
              <a:xfrm rot="0">
                <a:off x="11365" y="7039"/>
                <a:ext cx="1619" cy="762"/>
                <a:chOff x="5080" y="7008"/>
                <a:chExt cx="1619" cy="762"/>
              </a:xfrm>
            </p:grpSpPr>
            <p:cxnSp>
              <p:nvCxnSpPr>
                <p:cNvPr id="360" name="直接连接符 359"/>
                <p:cNvCxnSpPr/>
                <p:nvPr/>
              </p:nvCxnSpPr>
              <p:spPr>
                <a:xfrm>
                  <a:off x="5080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1" name="直接连接符 360"/>
                <p:cNvCxnSpPr/>
                <p:nvPr/>
              </p:nvCxnSpPr>
              <p:spPr>
                <a:xfrm>
                  <a:off x="5259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2" name="直接连接符 361"/>
                <p:cNvCxnSpPr/>
                <p:nvPr/>
              </p:nvCxnSpPr>
              <p:spPr>
                <a:xfrm>
                  <a:off x="5438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3" name="直接连接符 362"/>
                <p:cNvCxnSpPr/>
                <p:nvPr/>
              </p:nvCxnSpPr>
              <p:spPr>
                <a:xfrm>
                  <a:off x="5617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4" name="直接连接符 363"/>
                <p:cNvCxnSpPr/>
                <p:nvPr/>
              </p:nvCxnSpPr>
              <p:spPr>
                <a:xfrm>
                  <a:off x="5796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5" name="直接连接符 364"/>
                <p:cNvCxnSpPr/>
                <p:nvPr/>
              </p:nvCxnSpPr>
              <p:spPr>
                <a:xfrm>
                  <a:off x="5975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6" name="直接连接符 365"/>
                <p:cNvCxnSpPr/>
                <p:nvPr/>
              </p:nvCxnSpPr>
              <p:spPr>
                <a:xfrm>
                  <a:off x="6154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7" name="直接连接符 366"/>
                <p:cNvCxnSpPr/>
                <p:nvPr/>
              </p:nvCxnSpPr>
              <p:spPr>
                <a:xfrm>
                  <a:off x="6333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8" name="直接连接符 367"/>
                <p:cNvCxnSpPr/>
                <p:nvPr/>
              </p:nvCxnSpPr>
              <p:spPr>
                <a:xfrm>
                  <a:off x="6512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9" name="直接连接符 368"/>
                <p:cNvCxnSpPr/>
                <p:nvPr/>
              </p:nvCxnSpPr>
              <p:spPr>
                <a:xfrm>
                  <a:off x="6691" y="7008"/>
                  <a:ext cx="9" cy="7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" name="矩形 47"/>
              <p:cNvSpPr/>
              <p:nvPr/>
            </p:nvSpPr>
            <p:spPr>
              <a:xfrm>
                <a:off x="11121" y="6676"/>
                <a:ext cx="2061" cy="363"/>
              </a:xfrm>
              <a:prstGeom prst="rect">
                <a:avLst/>
              </a:prstGeom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ang="5040000" scaled="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zh-CN" altLang="en-US" sz="1000">
                    <a:sym typeface="+mn-ea"/>
                  </a:rPr>
                  <a:t>模组检测均衡控制</a:t>
                </a:r>
                <a:r>
                  <a:rPr lang="en-US" altLang="zh-CN" sz="1000">
                    <a:sym typeface="+mn-ea"/>
                  </a:rPr>
                  <a:t>n</a:t>
                </a:r>
                <a:endParaRPr lang="en-US" altLang="zh-CN" sz="1000">
                  <a:sym typeface="+mn-ea"/>
                </a:endParaRPr>
              </a:p>
            </p:txBody>
          </p:sp>
        </p:grpSp>
        <p:sp>
          <p:nvSpPr>
            <p:cNvPr id="376" name="文本框 375"/>
            <p:cNvSpPr txBox="1"/>
            <p:nvPr/>
          </p:nvSpPr>
          <p:spPr>
            <a:xfrm>
              <a:off x="4789" y="7106"/>
              <a:ext cx="2161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000">
                  <a:sym typeface="+mn-ea"/>
                </a:rPr>
                <a:t>单体电压、模组温度及均衡控制</a:t>
              </a:r>
              <a:endParaRPr lang="zh-CN" altLang="en-US" sz="1000">
                <a:sym typeface="+mn-ea"/>
              </a:endParaRPr>
            </a:p>
          </p:txBody>
        </p:sp>
        <p:sp>
          <p:nvSpPr>
            <p:cNvPr id="377" name="文本框 376"/>
            <p:cNvSpPr txBox="1"/>
            <p:nvPr/>
          </p:nvSpPr>
          <p:spPr>
            <a:xfrm>
              <a:off x="7291" y="7106"/>
              <a:ext cx="2161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000">
                  <a:sym typeface="+mn-ea"/>
                </a:rPr>
                <a:t>单体电压、模组温度及均衡控制</a:t>
              </a:r>
              <a:endParaRPr lang="zh-CN" altLang="en-US" sz="1000">
                <a:sym typeface="+mn-ea"/>
              </a:endParaRPr>
            </a:p>
          </p:txBody>
        </p:sp>
        <p:sp>
          <p:nvSpPr>
            <p:cNvPr id="378" name="文本框 377"/>
            <p:cNvSpPr txBox="1"/>
            <p:nvPr/>
          </p:nvSpPr>
          <p:spPr>
            <a:xfrm>
              <a:off x="11156" y="7106"/>
              <a:ext cx="2161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000">
                  <a:sym typeface="+mn-ea"/>
                </a:rPr>
                <a:t>单体电压、模组温度及均衡控制</a:t>
              </a:r>
              <a:endParaRPr lang="zh-CN" altLang="en-US" sz="1000"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5455" y="474980"/>
            <a:ext cx="28524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>
                <a:sym typeface="+mn-ea"/>
              </a:rPr>
              <a:t>1.</a:t>
            </a:r>
            <a:r>
              <a:rPr lang="zh-CN" altLang="en-US" sz="2400">
                <a:sym typeface="+mn-ea"/>
              </a:rPr>
              <a:t>过压保护控制逻辑</a:t>
            </a:r>
            <a:endParaRPr lang="zh-CN" altLang="en-US" sz="2400">
              <a:sym typeface="+mn-ea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1216660" y="1409065"/>
          <a:ext cx="9642475" cy="4473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755"/>
                <a:gridCol w="1083945"/>
                <a:gridCol w="1289685"/>
                <a:gridCol w="1624330"/>
                <a:gridCol w="4810760"/>
              </a:tblGrid>
              <a:tr h="6400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名称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电池工作</a:t>
                      </a:r>
                      <a:r>
                        <a:rPr lang="zh-CN" altLang="en-US"/>
                        <a:t>状态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警</a:t>
                      </a:r>
                      <a:r>
                        <a:rPr lang="zh-CN" altLang="en-US"/>
                        <a:t>报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措施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9664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 anchor="ctr" anchorCtr="0"/>
                </a:tc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动力电池</a:t>
                      </a:r>
                      <a:r>
                        <a:rPr lang="zh-CN" altLang="en-US"/>
                        <a:t>电压</a:t>
                      </a:r>
                      <a:endParaRPr lang="zh-CN" altLang="en-US"/>
                    </a:p>
                  </a:txBody>
                  <a:tcPr anchor="ctr" anchorCtr="0"/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放电</a:t>
                      </a:r>
                      <a:r>
                        <a:rPr lang="zh-CN" altLang="en-US"/>
                        <a:t>状态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单节电池电压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过低</a:t>
                      </a:r>
                      <a:r>
                        <a:rPr lang="zh-CN" altLang="en-US"/>
                        <a:t>一般</a:t>
                      </a:r>
                      <a:r>
                        <a:rPr lang="zh-CN" altLang="en-US"/>
                        <a:t>报警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大功率设备（电机、空调压缩机和</a:t>
                      </a:r>
                      <a:r>
                        <a:rPr lang="en-US" altLang="zh-CN" sz="1400"/>
                        <a:t>PTC</a:t>
                      </a:r>
                      <a:r>
                        <a:rPr lang="zh-CN" altLang="en-US" sz="1400"/>
                        <a:t>）降低当前电流，</a:t>
                      </a:r>
                      <a:r>
                        <a:rPr lang="zh-CN" altLang="en-US" sz="1400"/>
                        <a:t>限功率工作。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/>
                        <a:t>仪表显示报警</a:t>
                      </a:r>
                      <a:r>
                        <a:rPr lang="zh-CN" altLang="en-US" sz="1400"/>
                        <a:t>信息。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3.</a:t>
                      </a:r>
                      <a:r>
                        <a:rPr lang="zh-CN" altLang="en-US" sz="1400"/>
                        <a:t>电压为</a:t>
                      </a:r>
                      <a:r>
                        <a:rPr lang="en-US" altLang="zh-CN" sz="1400"/>
                        <a:t>2.5V</a:t>
                      </a:r>
                      <a:r>
                        <a:rPr lang="zh-CN" altLang="en-US" sz="1400"/>
                        <a:t>时，</a:t>
                      </a:r>
                      <a:r>
                        <a:rPr lang="en-US" altLang="zh-CN" sz="1400"/>
                        <a:t>SOC</a:t>
                      </a:r>
                      <a:r>
                        <a:rPr lang="zh-CN" altLang="en-US" sz="1400"/>
                        <a:t>修正为</a:t>
                      </a:r>
                      <a:r>
                        <a:rPr lang="en-US" altLang="zh-CN" sz="1400"/>
                        <a:t>0</a:t>
                      </a:r>
                      <a:r>
                        <a:rPr lang="zh-CN" altLang="en-US" sz="1400"/>
                        <a:t>。</a:t>
                      </a:r>
                      <a:endParaRPr lang="zh-CN" altLang="en-US" sz="1400"/>
                    </a:p>
                  </a:txBody>
                  <a:tcPr anchor="t" anchorCtr="0"/>
                </a:tc>
              </a:tr>
              <a:tr h="9658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 anchor="ctr" anchorCtr="0"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单节电池电压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过低</a:t>
                      </a:r>
                      <a:r>
                        <a:rPr lang="zh-CN" altLang="en-US"/>
                        <a:t>严重</a:t>
                      </a:r>
                      <a:r>
                        <a:rPr lang="zh-CN" altLang="en-US"/>
                        <a:t>报警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大功率设备（电机、空调压缩机和</a:t>
                      </a:r>
                      <a:r>
                        <a:rPr lang="en-US" altLang="zh-CN" sz="1400"/>
                        <a:t>PTC</a:t>
                      </a:r>
                      <a:r>
                        <a:rPr lang="zh-CN" altLang="en-US" sz="1400"/>
                        <a:t>）停止</a:t>
                      </a:r>
                      <a:r>
                        <a:rPr lang="zh-CN" altLang="en-US" sz="1400"/>
                        <a:t>放电。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/>
                        <a:t>延迟</a:t>
                      </a:r>
                      <a:r>
                        <a:rPr lang="en-US" altLang="zh-CN" sz="1400"/>
                        <a:t>10S</a:t>
                      </a:r>
                      <a:r>
                        <a:rPr lang="zh-CN" altLang="en-US" sz="1400"/>
                        <a:t>切断正、</a:t>
                      </a:r>
                      <a:r>
                        <a:rPr lang="zh-CN" altLang="en-US" sz="1400"/>
                        <a:t>负接触器。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3.</a:t>
                      </a:r>
                      <a:r>
                        <a:rPr lang="zh-CN" altLang="en-US" sz="1400"/>
                        <a:t>仪表灯亮。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4.</a:t>
                      </a:r>
                      <a:r>
                        <a:rPr lang="zh-CN" altLang="en-US" sz="1400">
                          <a:sym typeface="+mn-ea"/>
                        </a:rPr>
                        <a:t>显示报警信息。</a:t>
                      </a:r>
                      <a:endParaRPr lang="en-US" altLang="zh-CN" sz="1400"/>
                    </a:p>
                  </a:txBody>
                  <a:tcPr anchor="t" anchorCtr="0"/>
                </a:tc>
              </a:tr>
              <a:tr h="9664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 anchor="ctr" anchorCtr="0"/>
                </a:tc>
                <a:tc vMerge="1">
                  <a:tcPr/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充电</a:t>
                      </a:r>
                      <a:r>
                        <a:rPr lang="zh-CN" altLang="en-US"/>
                        <a:t>状态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单节电池电压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过高</a:t>
                      </a:r>
                      <a:r>
                        <a:rPr lang="zh-CN" altLang="en-US"/>
                        <a:t>一般</a:t>
                      </a:r>
                      <a:r>
                        <a:rPr lang="zh-CN" altLang="en-US"/>
                        <a:t>报警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禁止动力电池进行充电。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/>
                        <a:t>仪表显示报警信息。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3.</a:t>
                      </a:r>
                      <a:r>
                        <a:rPr lang="zh-CN" altLang="en-US" sz="1400"/>
                        <a:t>电压为</a:t>
                      </a:r>
                      <a:r>
                        <a:rPr lang="en-US" altLang="zh-CN" sz="1400"/>
                        <a:t>4.2V</a:t>
                      </a:r>
                      <a:r>
                        <a:rPr lang="zh-CN" altLang="en-US" sz="1400"/>
                        <a:t>时，</a:t>
                      </a:r>
                      <a:r>
                        <a:rPr lang="en-US" altLang="zh-CN" sz="1400"/>
                        <a:t>SOC</a:t>
                      </a:r>
                      <a:r>
                        <a:rPr lang="zh-CN" altLang="en-US" sz="1400"/>
                        <a:t>修正为</a:t>
                      </a:r>
                      <a:r>
                        <a:rPr lang="en-US" altLang="zh-CN" sz="1400"/>
                        <a:t>100</a:t>
                      </a:r>
                      <a:r>
                        <a:rPr lang="zh-CN" altLang="en-US" sz="1400"/>
                        <a:t>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4.</a:t>
                      </a:r>
                      <a:r>
                        <a:rPr lang="zh-CN" altLang="en-US" sz="1400">
                          <a:sym typeface="+mn-ea"/>
                        </a:rPr>
                        <a:t>禁止</a:t>
                      </a:r>
                      <a:r>
                        <a:rPr lang="zh-CN" altLang="en-US" sz="1400"/>
                        <a:t>电机能量回收功能。</a:t>
                      </a:r>
                      <a:endParaRPr lang="zh-CN" altLang="en-US" sz="1400"/>
                    </a:p>
                  </a:txBody>
                  <a:tcPr anchor="t" anchorCtr="0"/>
                </a:tc>
              </a:tr>
              <a:tr h="9347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 anchor="ctr" anchorCtr="0"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单节电池电压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过高</a:t>
                      </a:r>
                      <a:r>
                        <a:rPr lang="zh-CN" altLang="en-US"/>
                        <a:t>严重</a:t>
                      </a:r>
                      <a:r>
                        <a:rPr lang="zh-CN" altLang="en-US"/>
                        <a:t>报警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1.</a:t>
                      </a:r>
                      <a:r>
                        <a:rPr lang="zh-CN" altLang="en-US" sz="1400">
                          <a:sym typeface="+mn-ea"/>
                        </a:rPr>
                        <a:t>延迟</a:t>
                      </a:r>
                      <a:r>
                        <a:rPr lang="en-US" altLang="zh-CN" sz="1400">
                          <a:sym typeface="+mn-ea"/>
                        </a:rPr>
                        <a:t>10S</a:t>
                      </a:r>
                      <a:r>
                        <a:rPr lang="zh-CN" altLang="en-US" sz="1400">
                          <a:sym typeface="+mn-ea"/>
                        </a:rPr>
                        <a:t>，断开充电接触器，断开负极接触器，禁止充电。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2.</a:t>
                      </a:r>
                      <a:r>
                        <a:rPr lang="zh-CN" altLang="en-US" sz="1400">
                          <a:sym typeface="+mn-ea"/>
                        </a:rPr>
                        <a:t>仪表灯亮。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3.</a:t>
                      </a:r>
                      <a:r>
                        <a:rPr lang="zh-CN" altLang="en-US" sz="1400">
                          <a:sym typeface="+mn-ea"/>
                        </a:rPr>
                        <a:t>仪表显示报警</a:t>
                      </a:r>
                      <a:r>
                        <a:rPr lang="zh-CN" altLang="en-US" sz="1400">
                          <a:sym typeface="+mn-ea"/>
                        </a:rPr>
                        <a:t>信息。</a:t>
                      </a:r>
                      <a:endParaRPr lang="zh-CN" altLang="en-US" sz="1400">
                        <a:sym typeface="+mn-ea"/>
                      </a:endParaRPr>
                    </a:p>
                  </a:txBody>
                  <a:tcPr anchor="t" anchorCtr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5455" y="474980"/>
            <a:ext cx="28524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>
                <a:sym typeface="+mn-ea"/>
              </a:rPr>
              <a:t>2.</a:t>
            </a:r>
            <a:r>
              <a:rPr lang="zh-CN" altLang="en-US" sz="2400">
                <a:sym typeface="+mn-ea"/>
              </a:rPr>
              <a:t>过</a:t>
            </a:r>
            <a:r>
              <a:rPr lang="zh-CN" altLang="en-US" sz="2400">
                <a:sym typeface="+mn-ea"/>
              </a:rPr>
              <a:t>流保护控制逻辑</a:t>
            </a:r>
            <a:endParaRPr lang="zh-CN" altLang="en-US" sz="2400">
              <a:sym typeface="+mn-ea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2"/>
            </p:custDataLst>
          </p:nvPr>
        </p:nvGraphicFramePr>
        <p:xfrm>
          <a:off x="1720850" y="1837055"/>
          <a:ext cx="8863965" cy="345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990"/>
                <a:gridCol w="1151255"/>
                <a:gridCol w="1232535"/>
                <a:gridCol w="1223010"/>
                <a:gridCol w="4575175"/>
              </a:tblGrid>
              <a:tr h="8356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名称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电池工作</a:t>
                      </a:r>
                      <a:r>
                        <a:rPr lang="zh-CN" altLang="en-US"/>
                        <a:t>状态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警报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措施</a:t>
                      </a:r>
                      <a:endParaRPr lang="zh-CN" altLang="en-US"/>
                    </a:p>
                  </a:txBody>
                  <a:tcPr/>
                </a:tc>
              </a:tr>
              <a:tr h="8356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 anchor="ctr" anchorCtr="0"/>
                </a:tc>
                <a:tc rowSpan="3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动力电池</a:t>
                      </a:r>
                      <a:r>
                        <a:rPr lang="zh-CN" altLang="en-US"/>
                        <a:t>电流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电池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放电</a:t>
                      </a:r>
                      <a:r>
                        <a:rPr lang="zh-CN" altLang="en-US"/>
                        <a:t>电流</a:t>
                      </a:r>
                      <a:endParaRPr lang="zh-CN" altLang="en-US"/>
                    </a:p>
                  </a:txBody>
                  <a:tcPr anchor="ctr" anchorCtr="0"/>
                </a:tc>
                <a:tc rowSpan="3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过流</a:t>
                      </a:r>
                      <a:r>
                        <a:rPr lang="zh-CN" altLang="en-US"/>
                        <a:t>报警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大功率设备（电机、空调压缩机和</a:t>
                      </a:r>
                      <a:r>
                        <a:rPr lang="en-US" altLang="zh-CN" sz="1400"/>
                        <a:t>PTC</a:t>
                      </a:r>
                      <a:r>
                        <a:rPr lang="zh-CN" altLang="en-US" sz="1400"/>
                        <a:t>）降低电流，限功率</a:t>
                      </a:r>
                      <a:r>
                        <a:rPr lang="zh-CN" altLang="en-US" sz="1400"/>
                        <a:t>工作。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/>
                        <a:t>如果在过流报警发出后，电流依然在过流状态并持续</a:t>
                      </a:r>
                      <a:r>
                        <a:rPr lang="en-US" altLang="zh-CN" sz="1400"/>
                        <a:t>10S</a:t>
                      </a:r>
                      <a:r>
                        <a:rPr lang="zh-CN" altLang="en-US" sz="1400"/>
                        <a:t>，断开主接触器，禁止</a:t>
                      </a:r>
                      <a:r>
                        <a:rPr lang="zh-CN" altLang="en-US" sz="1400"/>
                        <a:t>放电。</a:t>
                      </a:r>
                      <a:endParaRPr lang="zh-CN" altLang="en-US" sz="1400"/>
                    </a:p>
                  </a:txBody>
                  <a:tcPr anchor="t" anchorCtr="0"/>
                </a:tc>
              </a:tr>
              <a:tr h="8356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 anchor="ctr" anchorCtr="0"/>
                </a:tc>
                <a:tc vMerge="1"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电池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充电</a:t>
                      </a:r>
                      <a:r>
                        <a:rPr lang="zh-CN" altLang="en-US"/>
                        <a:t>电流</a:t>
                      </a:r>
                      <a:endParaRPr lang="zh-CN" altLang="en-US"/>
                    </a:p>
                  </a:txBody>
                  <a:tcPr anchor="ctr" anchorCtr="0"/>
                </a:tc>
                <a:tc vMerge="1"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1.</a:t>
                      </a:r>
                      <a:r>
                        <a:rPr lang="zh-CN" altLang="en-US" sz="1400">
                          <a:sym typeface="+mn-ea"/>
                        </a:rPr>
                        <a:t>电流在过流状态持续</a:t>
                      </a:r>
                      <a:r>
                        <a:rPr lang="en-US" altLang="zh-CN" sz="1400">
                          <a:sym typeface="+mn-ea"/>
                        </a:rPr>
                        <a:t>10S</a:t>
                      </a:r>
                      <a:r>
                        <a:rPr lang="zh-CN" altLang="en-US" sz="1400">
                          <a:sym typeface="+mn-ea"/>
                        </a:rPr>
                        <a:t>，断开充电接触器，禁止</a:t>
                      </a:r>
                      <a:r>
                        <a:rPr lang="zh-CN" altLang="en-US" sz="1400">
                          <a:sym typeface="+mn-ea"/>
                        </a:rPr>
                        <a:t>充电。</a:t>
                      </a:r>
                      <a:endParaRPr lang="zh-CN" altLang="en-US" sz="1400"/>
                    </a:p>
                  </a:txBody>
                  <a:tcPr anchor="ctr" anchorCtr="0"/>
                </a:tc>
              </a:tr>
              <a:tr h="8356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 anchor="ctr" anchorCtr="0"/>
                </a:tc>
                <a:tc vMerge="1"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回馈</a:t>
                      </a:r>
                      <a:r>
                        <a:rPr lang="zh-CN" altLang="en-US"/>
                        <a:t>充电</a:t>
                      </a:r>
                      <a:r>
                        <a:rPr lang="zh-CN" altLang="en-US"/>
                        <a:t>电流</a:t>
                      </a:r>
                      <a:endParaRPr lang="zh-CN" altLang="en-US"/>
                    </a:p>
                  </a:txBody>
                  <a:tcPr anchor="ctr" anchorCtr="0"/>
                </a:tc>
                <a:tc vMerge="1"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电机控制器限制回馈充电电流。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/>
                        <a:t>如果发出过流报警后，电流依然处于过流状态并持续</a:t>
                      </a:r>
                      <a:r>
                        <a:rPr lang="en-US" altLang="zh-CN" sz="1400"/>
                        <a:t>10S</a:t>
                      </a:r>
                      <a:r>
                        <a:rPr lang="zh-CN" altLang="en-US" sz="1400"/>
                        <a:t>，断开正负接触器</a:t>
                      </a:r>
                      <a:r>
                        <a:rPr lang="zh-CN" altLang="en-US"/>
                        <a:t>。</a:t>
                      </a:r>
                      <a:endParaRPr lang="zh-CN" altLang="en-US"/>
                    </a:p>
                  </a:txBody>
                  <a:tcPr anchor="t" anchorCtr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5455" y="474980"/>
            <a:ext cx="28524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>
                <a:sym typeface="+mn-ea"/>
              </a:rPr>
              <a:t>3.</a:t>
            </a:r>
            <a:r>
              <a:rPr lang="zh-CN" altLang="en-US" sz="2400">
                <a:sym typeface="+mn-ea"/>
              </a:rPr>
              <a:t>过</a:t>
            </a:r>
            <a:r>
              <a:rPr lang="zh-CN" altLang="en-US" sz="2400">
                <a:sym typeface="+mn-ea"/>
              </a:rPr>
              <a:t>温保护控制逻辑</a:t>
            </a:r>
            <a:endParaRPr lang="zh-CN" altLang="en-US" sz="2400">
              <a:sym typeface="+mn-ea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1216660" y="1409065"/>
          <a:ext cx="9642475" cy="4473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755"/>
                <a:gridCol w="1083945"/>
                <a:gridCol w="965835"/>
                <a:gridCol w="1781810"/>
                <a:gridCol w="4977130"/>
              </a:tblGrid>
              <a:tr h="6400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序号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名称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电池工作</a:t>
                      </a:r>
                      <a:r>
                        <a:rPr lang="zh-CN" altLang="en-US"/>
                        <a:t>状态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警</a:t>
                      </a:r>
                      <a:r>
                        <a:rPr lang="zh-CN" altLang="en-US"/>
                        <a:t>报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措施</a:t>
                      </a:r>
                      <a:endParaRPr lang="zh-CN" altLang="en-US"/>
                    </a:p>
                  </a:txBody>
                  <a:tcPr anchor="ctr" anchorCtr="0"/>
                </a:tc>
              </a:tr>
              <a:tr h="9664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 anchor="ctr" anchorCtr="0"/>
                </a:tc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动力电池</a:t>
                      </a:r>
                      <a:r>
                        <a:rPr lang="zh-CN" altLang="en-US"/>
                        <a:t>温度</a:t>
                      </a:r>
                      <a:endParaRPr lang="zh-CN" altLang="en-US"/>
                    </a:p>
                  </a:txBody>
                  <a:tcPr anchor="ctr" anchorCtr="0"/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充</a:t>
                      </a:r>
                      <a:r>
                        <a:rPr lang="zh-CN" altLang="en-US"/>
                        <a:t>放电</a:t>
                      </a:r>
                      <a:r>
                        <a:rPr lang="zh-CN" altLang="en-US"/>
                        <a:t>状态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电池组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过热</a:t>
                      </a:r>
                      <a:r>
                        <a:rPr lang="zh-CN" altLang="en-US"/>
                        <a:t>一般</a:t>
                      </a:r>
                      <a:r>
                        <a:rPr lang="zh-CN" altLang="en-US"/>
                        <a:t>报警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充电设备降低当前</a:t>
                      </a:r>
                      <a:r>
                        <a:rPr lang="zh-CN" altLang="en-US" sz="1400"/>
                        <a:t>充电电流。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>
                          <a:sym typeface="+mn-ea"/>
                        </a:rPr>
                        <a:t>大功率设备（电机、空调压缩机和</a:t>
                      </a:r>
                      <a:r>
                        <a:rPr lang="en-US" altLang="zh-CN" sz="1400">
                          <a:sym typeface="+mn-ea"/>
                        </a:rPr>
                        <a:t>PTC</a:t>
                      </a:r>
                      <a:r>
                        <a:rPr lang="zh-CN" altLang="en-US" sz="1400">
                          <a:sym typeface="+mn-ea"/>
                        </a:rPr>
                        <a:t>）降低当前</a:t>
                      </a:r>
                      <a:r>
                        <a:rPr lang="zh-CN" altLang="en-US" sz="1400">
                          <a:sym typeface="+mn-ea"/>
                        </a:rPr>
                        <a:t>电流。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3.</a:t>
                      </a:r>
                      <a:r>
                        <a:rPr lang="zh-CN" altLang="en-US" sz="1400"/>
                        <a:t>仪表显示报警</a:t>
                      </a:r>
                      <a:r>
                        <a:rPr lang="zh-CN" altLang="en-US" sz="1400"/>
                        <a:t>信息。</a:t>
                      </a:r>
                      <a:endParaRPr lang="zh-CN" altLang="en-US" sz="1400"/>
                    </a:p>
                  </a:txBody>
                  <a:tcPr anchor="t" anchorCtr="0"/>
                </a:tc>
              </a:tr>
              <a:tr h="9658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 anchor="ctr" anchorCtr="0"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电池组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过热</a:t>
                      </a:r>
                      <a:r>
                        <a:rPr lang="zh-CN" altLang="en-US"/>
                        <a:t>严重</a:t>
                      </a:r>
                      <a:r>
                        <a:rPr lang="zh-CN" altLang="en-US"/>
                        <a:t>报警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充电设备断开充电，直到</a:t>
                      </a:r>
                      <a:r>
                        <a:rPr lang="zh-CN" altLang="en-US" sz="1400"/>
                        <a:t>解除报警；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>
                          <a:sym typeface="+mn-ea"/>
                        </a:rPr>
                        <a:t>大功率设备（电机、空调压缩机和</a:t>
                      </a:r>
                      <a:r>
                        <a:rPr lang="en-US" altLang="zh-CN" sz="1400">
                          <a:sym typeface="+mn-ea"/>
                        </a:rPr>
                        <a:t>PTC</a:t>
                      </a:r>
                      <a:r>
                        <a:rPr lang="zh-CN" altLang="en-US" sz="1400">
                          <a:sym typeface="+mn-ea"/>
                        </a:rPr>
                        <a:t>）停止</a:t>
                      </a:r>
                      <a:r>
                        <a:rPr lang="zh-CN" altLang="en-US" sz="1400">
                          <a:sym typeface="+mn-ea"/>
                        </a:rPr>
                        <a:t>工作；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3.</a:t>
                      </a:r>
                      <a:r>
                        <a:rPr lang="zh-CN" altLang="en-US" sz="1400">
                          <a:sym typeface="+mn-ea"/>
                        </a:rPr>
                        <a:t>延迟</a:t>
                      </a:r>
                      <a:r>
                        <a:rPr lang="en-US" altLang="zh-CN" sz="1400">
                          <a:sym typeface="+mn-ea"/>
                        </a:rPr>
                        <a:t>10S</a:t>
                      </a:r>
                      <a:r>
                        <a:rPr lang="zh-CN" altLang="en-US" sz="1400">
                          <a:sym typeface="+mn-ea"/>
                        </a:rPr>
                        <a:t>断开</a:t>
                      </a:r>
                      <a:r>
                        <a:rPr lang="zh-CN" altLang="en-US" sz="1400">
                          <a:sym typeface="+mn-ea"/>
                        </a:rPr>
                        <a:t>正、负极接触器；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4.</a:t>
                      </a:r>
                      <a:r>
                        <a:rPr lang="zh-CN" altLang="en-US" sz="1400"/>
                        <a:t>仪表灯亮，</a:t>
                      </a:r>
                      <a:r>
                        <a:rPr lang="zh-CN" altLang="en-US" sz="1400">
                          <a:sym typeface="+mn-ea"/>
                        </a:rPr>
                        <a:t>显示报警信息。</a:t>
                      </a:r>
                      <a:endParaRPr lang="en-US" altLang="zh-CN" sz="1400"/>
                    </a:p>
                  </a:txBody>
                  <a:tcPr anchor="t" anchorCtr="0"/>
                </a:tc>
              </a:tr>
              <a:tr h="9664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 anchor="ctr" anchorCtr="0"/>
                </a:tc>
                <a:tc vMerge="1">
                  <a:tcPr/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充放电</a:t>
                      </a:r>
                      <a:r>
                        <a:rPr lang="zh-CN" altLang="en-US"/>
                        <a:t>状态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电池组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低温</a:t>
                      </a:r>
                      <a:r>
                        <a:rPr lang="zh-CN" altLang="en-US"/>
                        <a:t>一般</a:t>
                      </a:r>
                      <a:r>
                        <a:rPr lang="zh-CN" altLang="en-US"/>
                        <a:t>报警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/>
                        <a:t>1.</a:t>
                      </a:r>
                      <a:r>
                        <a:rPr lang="zh-CN" altLang="en-US" sz="1400"/>
                        <a:t>限功率充电；（启用加热系统，达到</a:t>
                      </a:r>
                      <a:r>
                        <a:rPr lang="en-US" altLang="zh-CN" sz="1400"/>
                        <a:t>5℃</a:t>
                      </a:r>
                      <a:r>
                        <a:rPr lang="zh-CN" altLang="en-US" sz="1400"/>
                        <a:t>开始</a:t>
                      </a:r>
                      <a:r>
                        <a:rPr lang="zh-CN" altLang="en-US" sz="1400"/>
                        <a:t>充电）</a:t>
                      </a:r>
                      <a:endParaRPr lang="zh-CN" altLang="en-US" sz="1400"/>
                    </a:p>
                    <a:p>
                      <a:pPr algn="l">
                        <a:buNone/>
                      </a:pPr>
                      <a:r>
                        <a:rPr lang="en-US" altLang="zh-CN" sz="1400"/>
                        <a:t>2.</a:t>
                      </a:r>
                      <a:r>
                        <a:rPr lang="zh-CN" altLang="en-US" sz="1400"/>
                        <a:t>仪表显示报警信息。</a:t>
                      </a:r>
                      <a:endParaRPr lang="zh-CN" altLang="en-US" sz="1400"/>
                    </a:p>
                  </a:txBody>
                  <a:tcPr anchor="t" anchorCtr="0"/>
                </a:tc>
              </a:tr>
              <a:tr h="9347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 anchor="ctr" anchorCtr="0"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/>
                        <a:t>电池组</a:t>
                      </a: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低温</a:t>
                      </a:r>
                      <a:r>
                        <a:rPr lang="zh-CN" altLang="en-US"/>
                        <a:t>严重</a:t>
                      </a:r>
                      <a:r>
                        <a:rPr lang="zh-CN" altLang="en-US"/>
                        <a:t>报警</a:t>
                      </a:r>
                      <a:endParaRPr lang="zh-CN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1.</a:t>
                      </a:r>
                      <a:r>
                        <a:rPr lang="zh-CN" altLang="en-US" sz="1400">
                          <a:sym typeface="+mn-ea"/>
                        </a:rPr>
                        <a:t>限功率充电；（启用加热系统，达到</a:t>
                      </a:r>
                      <a:r>
                        <a:rPr lang="en-US" altLang="zh-CN" sz="1400">
                          <a:sym typeface="+mn-ea"/>
                        </a:rPr>
                        <a:t>5℃</a:t>
                      </a:r>
                      <a:r>
                        <a:rPr lang="zh-CN" altLang="en-US" sz="1400">
                          <a:sym typeface="+mn-ea"/>
                        </a:rPr>
                        <a:t>开始充电）</a:t>
                      </a:r>
                      <a:endParaRPr lang="zh-CN" altLang="en-US" sz="1400"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400">
                          <a:sym typeface="+mn-ea"/>
                        </a:rPr>
                        <a:t>2.</a:t>
                      </a:r>
                      <a:r>
                        <a:rPr lang="zh-CN" altLang="en-US" sz="1400">
                          <a:sym typeface="+mn-ea"/>
                        </a:rPr>
                        <a:t>仪表显示报警信息。</a:t>
                      </a:r>
                      <a:endParaRPr lang="zh-CN" altLang="en-US" sz="1400">
                        <a:sym typeface="+mn-ea"/>
                      </a:endParaRPr>
                    </a:p>
                  </a:txBody>
                  <a:tcPr anchor="t" anchorCtr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65455" y="474980"/>
            <a:ext cx="2011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>
                <a:sym typeface="+mn-ea"/>
              </a:rPr>
              <a:t>电池安全</a:t>
            </a:r>
            <a:r>
              <a:rPr lang="zh-CN" altLang="en-US" sz="2400">
                <a:sym typeface="+mn-ea"/>
              </a:rPr>
              <a:t>保护</a:t>
            </a:r>
            <a:endParaRPr lang="zh-CN" altLang="en-US" sz="24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33245" y="2410460"/>
            <a:ext cx="7424420" cy="11988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>
                <a:sym typeface="+mn-ea"/>
              </a:rPr>
              <a:t>1.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一般</a:t>
            </a:r>
            <a:r>
              <a:rPr lang="zh-CN" altLang="en-US" sz="2400">
                <a:sym typeface="+mn-ea"/>
              </a:rPr>
              <a:t>报警，电池管理器控制降低电流，限功率工作。</a:t>
            </a:r>
            <a:endParaRPr lang="zh-CN" altLang="en-US" sz="2400">
              <a:sym typeface="+mn-ea"/>
            </a:endParaRPr>
          </a:p>
          <a:p>
            <a:endParaRPr lang="zh-CN" altLang="en-US" sz="2400">
              <a:sym typeface="+mn-ea"/>
            </a:endParaRPr>
          </a:p>
          <a:p>
            <a:r>
              <a:rPr lang="en-US" altLang="zh-CN" sz="2400">
                <a:sym typeface="+mn-ea"/>
              </a:rPr>
              <a:t>2.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严重</a:t>
            </a:r>
            <a:r>
              <a:rPr lang="zh-CN" altLang="en-US" sz="2400">
                <a:sym typeface="+mn-ea"/>
              </a:rPr>
              <a:t>报警，电池管理器控制切断电流，停止工作。</a:t>
            </a:r>
            <a:endParaRPr lang="zh-CN" altLang="en-US" sz="240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85445" y="413385"/>
            <a:ext cx="2621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二、能量</a:t>
            </a:r>
            <a:r>
              <a:rPr lang="zh-CN" altLang="en-US" sz="2400">
                <a:sym typeface="+mn-ea"/>
              </a:rPr>
              <a:t>均衡控制</a:t>
            </a:r>
            <a:endParaRPr lang="zh-CN" altLang="en-US" sz="24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39215" y="1162685"/>
            <a:ext cx="1402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主动</a:t>
            </a:r>
            <a:r>
              <a:rPr lang="zh-CN" altLang="en-US" sz="2400">
                <a:sym typeface="+mn-ea"/>
              </a:rPr>
              <a:t>均衡</a:t>
            </a:r>
            <a:endParaRPr lang="zh-CN" altLang="en-US" sz="2400">
              <a:sym typeface="+mn-ea"/>
            </a:endParaRPr>
          </a:p>
        </p:txBody>
      </p:sp>
      <p:grpSp>
        <p:nvGrpSpPr>
          <p:cNvPr id="65" name="组合 64"/>
          <p:cNvGrpSpPr/>
          <p:nvPr/>
        </p:nvGrpSpPr>
        <p:grpSpPr>
          <a:xfrm>
            <a:off x="3039745" y="1949450"/>
            <a:ext cx="5779135" cy="2959288"/>
            <a:chOff x="3292" y="3085"/>
            <a:chExt cx="7510" cy="3596"/>
          </a:xfrm>
        </p:grpSpPr>
        <p:grpSp>
          <p:nvGrpSpPr>
            <p:cNvPr id="62" name="组合 61"/>
            <p:cNvGrpSpPr/>
            <p:nvPr/>
          </p:nvGrpSpPr>
          <p:grpSpPr>
            <a:xfrm>
              <a:off x="3860" y="3088"/>
              <a:ext cx="6207" cy="3593"/>
              <a:chOff x="3860" y="3088"/>
              <a:chExt cx="6207" cy="3593"/>
            </a:xfrm>
          </p:grpSpPr>
          <p:cxnSp>
            <p:nvCxnSpPr>
              <p:cNvPr id="4" name="直接连接符 3"/>
              <p:cNvCxnSpPr/>
              <p:nvPr/>
            </p:nvCxnSpPr>
            <p:spPr>
              <a:xfrm flipV="1">
                <a:off x="3860" y="3653"/>
                <a:ext cx="1876" cy="1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直接连接符 4"/>
              <p:cNvCxnSpPr/>
              <p:nvPr/>
            </p:nvCxnSpPr>
            <p:spPr>
              <a:xfrm flipV="1">
                <a:off x="4795" y="3668"/>
                <a:ext cx="0" cy="705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直接连接符 5"/>
              <p:cNvCxnSpPr/>
              <p:nvPr/>
            </p:nvCxnSpPr>
            <p:spPr>
              <a:xfrm>
                <a:off x="4795" y="4780"/>
                <a:ext cx="0" cy="1677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接连接符 6"/>
              <p:cNvCxnSpPr/>
              <p:nvPr/>
            </p:nvCxnSpPr>
            <p:spPr>
              <a:xfrm flipH="1" flipV="1">
                <a:off x="4565" y="4342"/>
                <a:ext cx="230" cy="45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组合 10"/>
              <p:cNvGrpSpPr/>
              <p:nvPr/>
            </p:nvGrpSpPr>
            <p:grpSpPr>
              <a:xfrm>
                <a:off x="5729" y="3442"/>
                <a:ext cx="184" cy="456"/>
                <a:chOff x="5729" y="3442"/>
                <a:chExt cx="184" cy="456"/>
              </a:xfrm>
            </p:grpSpPr>
            <p:cxnSp>
              <p:nvCxnSpPr>
                <p:cNvPr id="8" name="直接连接符 7"/>
                <p:cNvCxnSpPr/>
                <p:nvPr/>
              </p:nvCxnSpPr>
              <p:spPr>
                <a:xfrm flipV="1">
                  <a:off x="5729" y="3442"/>
                  <a:ext cx="7" cy="45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直接连接符 8"/>
                <p:cNvCxnSpPr/>
                <p:nvPr/>
              </p:nvCxnSpPr>
              <p:spPr>
                <a:xfrm flipV="1">
                  <a:off x="5913" y="3515"/>
                  <a:ext cx="0" cy="33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直接连接符 9"/>
              <p:cNvCxnSpPr/>
              <p:nvPr/>
            </p:nvCxnSpPr>
            <p:spPr>
              <a:xfrm>
                <a:off x="5913" y="3668"/>
                <a:ext cx="90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" name="组合 11"/>
              <p:cNvGrpSpPr/>
              <p:nvPr/>
            </p:nvGrpSpPr>
            <p:grpSpPr>
              <a:xfrm>
                <a:off x="6810" y="3442"/>
                <a:ext cx="184" cy="456"/>
                <a:chOff x="5729" y="3442"/>
                <a:chExt cx="184" cy="456"/>
              </a:xfrm>
            </p:grpSpPr>
            <p:cxnSp>
              <p:nvCxnSpPr>
                <p:cNvPr id="13" name="直接连接符 12"/>
                <p:cNvCxnSpPr/>
                <p:nvPr/>
              </p:nvCxnSpPr>
              <p:spPr>
                <a:xfrm flipV="1">
                  <a:off x="5729" y="3442"/>
                  <a:ext cx="7" cy="45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接连接符 13"/>
                <p:cNvCxnSpPr/>
                <p:nvPr/>
              </p:nvCxnSpPr>
              <p:spPr>
                <a:xfrm flipV="1">
                  <a:off x="5913" y="3515"/>
                  <a:ext cx="0" cy="33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" name="直接连接符 14"/>
              <p:cNvCxnSpPr/>
              <p:nvPr/>
            </p:nvCxnSpPr>
            <p:spPr>
              <a:xfrm>
                <a:off x="7001" y="3668"/>
                <a:ext cx="93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连接符 15"/>
              <p:cNvCxnSpPr/>
              <p:nvPr/>
            </p:nvCxnSpPr>
            <p:spPr>
              <a:xfrm>
                <a:off x="7981" y="3668"/>
                <a:ext cx="93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组合 16"/>
              <p:cNvGrpSpPr/>
              <p:nvPr/>
            </p:nvGrpSpPr>
            <p:grpSpPr>
              <a:xfrm>
                <a:off x="8961" y="3442"/>
                <a:ext cx="184" cy="456"/>
                <a:chOff x="5729" y="3442"/>
                <a:chExt cx="184" cy="456"/>
              </a:xfrm>
            </p:grpSpPr>
            <p:cxnSp>
              <p:nvCxnSpPr>
                <p:cNvPr id="18" name="直接连接符 17"/>
                <p:cNvCxnSpPr/>
                <p:nvPr/>
              </p:nvCxnSpPr>
              <p:spPr>
                <a:xfrm flipV="1">
                  <a:off x="5729" y="3442"/>
                  <a:ext cx="7" cy="45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直接连接符 18"/>
                <p:cNvCxnSpPr/>
                <p:nvPr/>
              </p:nvCxnSpPr>
              <p:spPr>
                <a:xfrm flipV="1">
                  <a:off x="5913" y="3515"/>
                  <a:ext cx="0" cy="33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" name="直接连接符 19"/>
              <p:cNvCxnSpPr/>
              <p:nvPr/>
            </p:nvCxnSpPr>
            <p:spPr>
              <a:xfrm>
                <a:off x="9163" y="3668"/>
                <a:ext cx="90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/>
              <p:nvPr/>
            </p:nvCxnSpPr>
            <p:spPr>
              <a:xfrm flipV="1">
                <a:off x="9550" y="3668"/>
                <a:ext cx="0" cy="705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/>
            </p:nvCxnSpPr>
            <p:spPr>
              <a:xfrm flipH="1">
                <a:off x="9545" y="4780"/>
                <a:ext cx="5" cy="1677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/>
            </p:nvCxnSpPr>
            <p:spPr>
              <a:xfrm flipH="1" flipV="1">
                <a:off x="9320" y="4342"/>
                <a:ext cx="230" cy="45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/>
            </p:nvCxnSpPr>
            <p:spPr>
              <a:xfrm flipV="1">
                <a:off x="6142" y="3668"/>
                <a:ext cx="0" cy="705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/>
            </p:nvCxnSpPr>
            <p:spPr>
              <a:xfrm>
                <a:off x="6142" y="4780"/>
                <a:ext cx="1" cy="727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/>
            </p:nvCxnSpPr>
            <p:spPr>
              <a:xfrm flipH="1" flipV="1">
                <a:off x="5912" y="4342"/>
                <a:ext cx="230" cy="45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连接符 31"/>
              <p:cNvCxnSpPr/>
              <p:nvPr/>
            </p:nvCxnSpPr>
            <p:spPr>
              <a:xfrm flipV="1">
                <a:off x="6568" y="3668"/>
                <a:ext cx="0" cy="705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连接符 32"/>
              <p:cNvCxnSpPr/>
              <p:nvPr/>
            </p:nvCxnSpPr>
            <p:spPr>
              <a:xfrm flipH="1">
                <a:off x="6557" y="4780"/>
                <a:ext cx="11" cy="1033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/>
            </p:nvCxnSpPr>
            <p:spPr>
              <a:xfrm flipH="1" flipV="1">
                <a:off x="6338" y="4342"/>
                <a:ext cx="230" cy="45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接连接符 35"/>
              <p:cNvCxnSpPr/>
              <p:nvPr/>
            </p:nvCxnSpPr>
            <p:spPr>
              <a:xfrm flipV="1">
                <a:off x="7289" y="3668"/>
                <a:ext cx="0" cy="705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/>
            </p:nvCxnSpPr>
            <p:spPr>
              <a:xfrm>
                <a:off x="7289" y="4780"/>
                <a:ext cx="3" cy="727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/>
            </p:nvCxnSpPr>
            <p:spPr>
              <a:xfrm flipH="1" flipV="1">
                <a:off x="7059" y="4342"/>
                <a:ext cx="230" cy="45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/>
              <p:cNvCxnSpPr/>
              <p:nvPr/>
            </p:nvCxnSpPr>
            <p:spPr>
              <a:xfrm flipV="1">
                <a:off x="4817" y="5813"/>
                <a:ext cx="3150" cy="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/>
            </p:nvCxnSpPr>
            <p:spPr>
              <a:xfrm>
                <a:off x="6142" y="5485"/>
                <a:ext cx="1809" cy="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/>
            </p:nvCxnSpPr>
            <p:spPr>
              <a:xfrm>
                <a:off x="7981" y="5814"/>
                <a:ext cx="675" cy="14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接连接符 41"/>
              <p:cNvCxnSpPr/>
              <p:nvPr/>
            </p:nvCxnSpPr>
            <p:spPr>
              <a:xfrm flipV="1">
                <a:off x="7981" y="5476"/>
                <a:ext cx="1549" cy="1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接连接符 42"/>
              <p:cNvCxnSpPr/>
              <p:nvPr/>
            </p:nvCxnSpPr>
            <p:spPr>
              <a:xfrm flipV="1">
                <a:off x="8628" y="3653"/>
                <a:ext cx="0" cy="705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接连接符 43"/>
              <p:cNvCxnSpPr/>
              <p:nvPr/>
            </p:nvCxnSpPr>
            <p:spPr>
              <a:xfrm>
                <a:off x="8628" y="4750"/>
                <a:ext cx="13" cy="1078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oval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/>
            </p:nvCxnSpPr>
            <p:spPr>
              <a:xfrm flipH="1" flipV="1">
                <a:off x="8398" y="4312"/>
                <a:ext cx="230" cy="45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接连接符 46"/>
              <p:cNvCxnSpPr/>
              <p:nvPr/>
            </p:nvCxnSpPr>
            <p:spPr>
              <a:xfrm flipV="1">
                <a:off x="6476" y="6220"/>
                <a:ext cx="7" cy="45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/>
              <p:nvPr/>
            </p:nvCxnSpPr>
            <p:spPr>
              <a:xfrm flipV="1">
                <a:off x="6676" y="6225"/>
                <a:ext cx="7" cy="45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接连接符 49"/>
              <p:cNvCxnSpPr/>
              <p:nvPr/>
            </p:nvCxnSpPr>
            <p:spPr>
              <a:xfrm>
                <a:off x="4810" y="6441"/>
                <a:ext cx="1666" cy="1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接连接符 50"/>
              <p:cNvCxnSpPr/>
              <p:nvPr/>
            </p:nvCxnSpPr>
            <p:spPr>
              <a:xfrm>
                <a:off x="6700" y="6442"/>
                <a:ext cx="2845" cy="1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文本框 51"/>
              <p:cNvSpPr txBox="1"/>
              <p:nvPr/>
            </p:nvSpPr>
            <p:spPr>
              <a:xfrm>
                <a:off x="3917" y="4249"/>
                <a:ext cx="575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1400">
                    <a:sym typeface="+mn-ea"/>
                  </a:rPr>
                  <a:t>K1</a:t>
                </a:r>
                <a:endParaRPr lang="en-US" altLang="zh-CN" sz="1400">
                  <a:sym typeface="+mn-ea"/>
                </a:endParaRPr>
              </a:p>
            </p:txBody>
          </p:sp>
          <p:sp>
            <p:nvSpPr>
              <p:cNvPr id="53" name="文本框 52"/>
              <p:cNvSpPr txBox="1"/>
              <p:nvPr/>
            </p:nvSpPr>
            <p:spPr>
              <a:xfrm>
                <a:off x="5255" y="4248"/>
                <a:ext cx="575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1400">
                    <a:sym typeface="+mn-ea"/>
                  </a:rPr>
                  <a:t>K2</a:t>
                </a:r>
                <a:endParaRPr lang="en-US" altLang="zh-CN" sz="1400">
                  <a:sym typeface="+mn-ea"/>
                </a:endParaRPr>
              </a:p>
            </p:txBody>
          </p:sp>
          <p:sp>
            <p:nvSpPr>
              <p:cNvPr id="54" name="文本框 53"/>
              <p:cNvSpPr txBox="1"/>
              <p:nvPr/>
            </p:nvSpPr>
            <p:spPr>
              <a:xfrm>
                <a:off x="6557" y="4248"/>
                <a:ext cx="575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1400">
                    <a:sym typeface="+mn-ea"/>
                  </a:rPr>
                  <a:t>K3</a:t>
                </a:r>
                <a:endParaRPr lang="en-US" altLang="zh-CN" sz="1400">
                  <a:sym typeface="+mn-ea"/>
                </a:endParaRPr>
              </a:p>
            </p:txBody>
          </p:sp>
          <p:sp>
            <p:nvSpPr>
              <p:cNvPr id="55" name="文本框 54"/>
              <p:cNvSpPr txBox="1"/>
              <p:nvPr/>
            </p:nvSpPr>
            <p:spPr>
              <a:xfrm>
                <a:off x="7292" y="4248"/>
                <a:ext cx="575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1400">
                    <a:sym typeface="+mn-ea"/>
                  </a:rPr>
                  <a:t>K4</a:t>
                </a:r>
                <a:endParaRPr lang="en-US" altLang="zh-CN" sz="1400">
                  <a:sym typeface="+mn-ea"/>
                </a:endParaRPr>
              </a:p>
            </p:txBody>
          </p:sp>
          <p:sp>
            <p:nvSpPr>
              <p:cNvPr id="56" name="文本框 55"/>
              <p:cNvSpPr txBox="1"/>
              <p:nvPr/>
            </p:nvSpPr>
            <p:spPr>
              <a:xfrm>
                <a:off x="7906" y="4249"/>
                <a:ext cx="697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1400">
                    <a:sym typeface="+mn-ea"/>
                  </a:rPr>
                  <a:t>Kn</a:t>
                </a:r>
                <a:r>
                  <a:rPr lang="en-US" altLang="zh-CN" sz="1200">
                    <a:sym typeface="+mn-ea"/>
                  </a:rPr>
                  <a:t>1</a:t>
                </a:r>
                <a:endParaRPr lang="en-US" altLang="zh-CN" sz="1200">
                  <a:sym typeface="+mn-ea"/>
                </a:endParaRPr>
              </a:p>
            </p:txBody>
          </p:sp>
          <p:sp>
            <p:nvSpPr>
              <p:cNvPr id="57" name="文本框 56"/>
              <p:cNvSpPr txBox="1"/>
              <p:nvPr/>
            </p:nvSpPr>
            <p:spPr>
              <a:xfrm>
                <a:off x="8801" y="4249"/>
                <a:ext cx="697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1400">
                    <a:sym typeface="+mn-ea"/>
                  </a:rPr>
                  <a:t>Kn</a:t>
                </a:r>
                <a:r>
                  <a:rPr lang="en-US" altLang="zh-CN" sz="1200">
                    <a:sym typeface="+mn-ea"/>
                  </a:rPr>
                  <a:t>2</a:t>
                </a:r>
                <a:endParaRPr lang="en-US" altLang="zh-CN" sz="1200">
                  <a:sym typeface="+mn-ea"/>
                </a:endParaRPr>
              </a:p>
            </p:txBody>
          </p:sp>
          <p:sp>
            <p:nvSpPr>
              <p:cNvPr id="58" name="文本框 57"/>
              <p:cNvSpPr txBox="1"/>
              <p:nvPr/>
            </p:nvSpPr>
            <p:spPr>
              <a:xfrm>
                <a:off x="6164" y="5813"/>
                <a:ext cx="997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zh-CN" altLang="en-US" sz="1400"/>
                  <a:t>电容</a:t>
                </a:r>
                <a:r>
                  <a:rPr lang="en-US" altLang="zh-CN" sz="1400"/>
                  <a:t>C</a:t>
                </a:r>
                <a:endParaRPr lang="en-US" altLang="zh-CN" sz="1400"/>
              </a:p>
            </p:txBody>
          </p:sp>
          <p:sp>
            <p:nvSpPr>
              <p:cNvPr id="59" name="文本框 58"/>
              <p:cNvSpPr txBox="1"/>
              <p:nvPr/>
            </p:nvSpPr>
            <p:spPr>
              <a:xfrm>
                <a:off x="5072" y="3088"/>
                <a:ext cx="711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1400">
                    <a:sym typeface="+mn-ea"/>
                  </a:rPr>
                  <a:t>BT1</a:t>
                </a:r>
                <a:endParaRPr lang="en-US" altLang="zh-CN" sz="1400">
                  <a:sym typeface="+mn-ea"/>
                </a:endParaRPr>
              </a:p>
            </p:txBody>
          </p:sp>
          <p:sp>
            <p:nvSpPr>
              <p:cNvPr id="60" name="文本框 59"/>
              <p:cNvSpPr txBox="1"/>
              <p:nvPr/>
            </p:nvSpPr>
            <p:spPr>
              <a:xfrm>
                <a:off x="6097" y="3088"/>
                <a:ext cx="711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1400">
                    <a:sym typeface="+mn-ea"/>
                  </a:rPr>
                  <a:t>BT2</a:t>
                </a:r>
                <a:endParaRPr lang="en-US" altLang="zh-CN" sz="1400">
                  <a:sym typeface="+mn-ea"/>
                </a:endParaRPr>
              </a:p>
            </p:txBody>
          </p:sp>
          <p:sp>
            <p:nvSpPr>
              <p:cNvPr id="61" name="文本框 60"/>
              <p:cNvSpPr txBox="1"/>
              <p:nvPr/>
            </p:nvSpPr>
            <p:spPr>
              <a:xfrm>
                <a:off x="8250" y="3088"/>
                <a:ext cx="716" cy="37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en-US" altLang="zh-CN" sz="1400">
                    <a:sym typeface="+mn-ea"/>
                  </a:rPr>
                  <a:t>BT</a:t>
                </a:r>
                <a:r>
                  <a:rPr lang="en-US" altLang="zh-CN" sz="1400">
                    <a:sym typeface="+mn-ea"/>
                  </a:rPr>
                  <a:t>n</a:t>
                </a:r>
                <a:endParaRPr lang="en-US" altLang="zh-CN" sz="1400">
                  <a:sym typeface="+mn-ea"/>
                </a:endParaRPr>
              </a:p>
            </p:txBody>
          </p:sp>
        </p:grpSp>
        <p:sp>
          <p:nvSpPr>
            <p:cNvPr id="63" name="文本框 62"/>
            <p:cNvSpPr txBox="1"/>
            <p:nvPr/>
          </p:nvSpPr>
          <p:spPr>
            <a:xfrm>
              <a:off x="3292" y="3085"/>
              <a:ext cx="568" cy="14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400">
                  <a:sym typeface="+mn-ea"/>
                </a:rPr>
                <a:t>电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池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组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正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极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64" name="文本框 63"/>
            <p:cNvSpPr txBox="1"/>
            <p:nvPr/>
          </p:nvSpPr>
          <p:spPr>
            <a:xfrm>
              <a:off x="10234" y="3101"/>
              <a:ext cx="568" cy="1420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400">
                  <a:sym typeface="+mn-ea"/>
                </a:rPr>
                <a:t>电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池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组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负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极</a:t>
              </a:r>
              <a:endParaRPr lang="zh-CN" altLang="en-US" sz="1400"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>
            <a:alphaModFix amt="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85445" y="413385"/>
            <a:ext cx="2011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三、能量控制</a:t>
            </a:r>
            <a:endParaRPr lang="zh-CN" altLang="en-US" sz="24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39215" y="1162685"/>
            <a:ext cx="1402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>
                <a:sym typeface="+mn-ea"/>
              </a:rPr>
              <a:t>被动</a:t>
            </a:r>
            <a:r>
              <a:rPr lang="zh-CN" altLang="en-US" sz="2400">
                <a:sym typeface="+mn-ea"/>
              </a:rPr>
              <a:t>均衡</a:t>
            </a:r>
            <a:endParaRPr lang="zh-CN" altLang="en-US" sz="2400">
              <a:sym typeface="+mn-ea"/>
            </a:endParaRPr>
          </a:p>
        </p:txBody>
      </p:sp>
      <p:grpSp>
        <p:nvGrpSpPr>
          <p:cNvPr id="129" name="组合 128"/>
          <p:cNvGrpSpPr/>
          <p:nvPr/>
        </p:nvGrpSpPr>
        <p:grpSpPr>
          <a:xfrm>
            <a:off x="2878455" y="1955165"/>
            <a:ext cx="6102350" cy="2699704"/>
            <a:chOff x="10264" y="3224"/>
            <a:chExt cx="7510" cy="2830"/>
          </a:xfrm>
        </p:grpSpPr>
        <p:cxnSp>
          <p:nvCxnSpPr>
            <p:cNvPr id="68" name="直接连接符 67"/>
            <p:cNvCxnSpPr/>
            <p:nvPr/>
          </p:nvCxnSpPr>
          <p:spPr>
            <a:xfrm flipV="1">
              <a:off x="10832" y="3792"/>
              <a:ext cx="1876" cy="1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 68"/>
            <p:cNvCxnSpPr/>
            <p:nvPr/>
          </p:nvCxnSpPr>
          <p:spPr>
            <a:xfrm flipV="1">
              <a:off x="11887" y="3807"/>
              <a:ext cx="0" cy="705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连接符 69"/>
            <p:cNvCxnSpPr/>
            <p:nvPr/>
          </p:nvCxnSpPr>
          <p:spPr>
            <a:xfrm>
              <a:off x="11887" y="4919"/>
              <a:ext cx="0" cy="1047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连接符 70"/>
            <p:cNvCxnSpPr/>
            <p:nvPr/>
          </p:nvCxnSpPr>
          <p:spPr>
            <a:xfrm flipH="1" flipV="1">
              <a:off x="11657" y="4481"/>
              <a:ext cx="230" cy="45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" name="组合 71"/>
            <p:cNvGrpSpPr/>
            <p:nvPr/>
          </p:nvGrpSpPr>
          <p:grpSpPr>
            <a:xfrm rot="0">
              <a:off x="12701" y="3581"/>
              <a:ext cx="184" cy="456"/>
              <a:chOff x="5729" y="3442"/>
              <a:chExt cx="184" cy="456"/>
            </a:xfrm>
          </p:grpSpPr>
          <p:cxnSp>
            <p:nvCxnSpPr>
              <p:cNvPr id="73" name="直接连接符 72"/>
              <p:cNvCxnSpPr/>
              <p:nvPr/>
            </p:nvCxnSpPr>
            <p:spPr>
              <a:xfrm flipV="1">
                <a:off x="5729" y="3442"/>
                <a:ext cx="7" cy="45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接连接符 73"/>
              <p:cNvCxnSpPr/>
              <p:nvPr/>
            </p:nvCxnSpPr>
            <p:spPr>
              <a:xfrm flipV="1">
                <a:off x="5913" y="3515"/>
                <a:ext cx="0" cy="33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直接连接符 74"/>
            <p:cNvCxnSpPr/>
            <p:nvPr/>
          </p:nvCxnSpPr>
          <p:spPr>
            <a:xfrm>
              <a:off x="12885" y="3807"/>
              <a:ext cx="9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组合 75"/>
            <p:cNvGrpSpPr/>
            <p:nvPr/>
          </p:nvGrpSpPr>
          <p:grpSpPr>
            <a:xfrm rot="0">
              <a:off x="13782" y="3581"/>
              <a:ext cx="184" cy="456"/>
              <a:chOff x="5729" y="3442"/>
              <a:chExt cx="184" cy="456"/>
            </a:xfrm>
          </p:grpSpPr>
          <p:cxnSp>
            <p:nvCxnSpPr>
              <p:cNvPr id="77" name="直接连接符 76"/>
              <p:cNvCxnSpPr/>
              <p:nvPr/>
            </p:nvCxnSpPr>
            <p:spPr>
              <a:xfrm flipV="1">
                <a:off x="5729" y="3442"/>
                <a:ext cx="7" cy="45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接连接符 77"/>
              <p:cNvCxnSpPr/>
              <p:nvPr/>
            </p:nvCxnSpPr>
            <p:spPr>
              <a:xfrm flipV="1">
                <a:off x="5913" y="3515"/>
                <a:ext cx="0" cy="33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9" name="直接连接符 78"/>
            <p:cNvCxnSpPr/>
            <p:nvPr/>
          </p:nvCxnSpPr>
          <p:spPr>
            <a:xfrm>
              <a:off x="13973" y="3807"/>
              <a:ext cx="93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接连接符 79"/>
            <p:cNvCxnSpPr/>
            <p:nvPr/>
          </p:nvCxnSpPr>
          <p:spPr>
            <a:xfrm>
              <a:off x="14953" y="3807"/>
              <a:ext cx="935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组合 80"/>
            <p:cNvGrpSpPr/>
            <p:nvPr/>
          </p:nvGrpSpPr>
          <p:grpSpPr>
            <a:xfrm rot="0">
              <a:off x="15933" y="3581"/>
              <a:ext cx="184" cy="456"/>
              <a:chOff x="5729" y="3442"/>
              <a:chExt cx="184" cy="456"/>
            </a:xfrm>
          </p:grpSpPr>
          <p:cxnSp>
            <p:nvCxnSpPr>
              <p:cNvPr id="82" name="直接连接符 81"/>
              <p:cNvCxnSpPr/>
              <p:nvPr/>
            </p:nvCxnSpPr>
            <p:spPr>
              <a:xfrm flipV="1">
                <a:off x="5729" y="3442"/>
                <a:ext cx="7" cy="45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接连接符 82"/>
              <p:cNvCxnSpPr/>
              <p:nvPr/>
            </p:nvCxnSpPr>
            <p:spPr>
              <a:xfrm flipV="1">
                <a:off x="5913" y="3515"/>
                <a:ext cx="0" cy="33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直接连接符 83"/>
            <p:cNvCxnSpPr/>
            <p:nvPr/>
          </p:nvCxnSpPr>
          <p:spPr>
            <a:xfrm>
              <a:off x="16135" y="3807"/>
              <a:ext cx="9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连接符 85"/>
            <p:cNvCxnSpPr/>
            <p:nvPr/>
          </p:nvCxnSpPr>
          <p:spPr>
            <a:xfrm>
              <a:off x="16797" y="3807"/>
              <a:ext cx="10" cy="2128"/>
            </a:xfrm>
            <a:prstGeom prst="line">
              <a:avLst/>
            </a:prstGeom>
            <a:ln w="19050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接连接符 88"/>
            <p:cNvCxnSpPr/>
            <p:nvPr/>
          </p:nvCxnSpPr>
          <p:spPr>
            <a:xfrm>
              <a:off x="13100" y="3790"/>
              <a:ext cx="0" cy="2176"/>
            </a:xfrm>
            <a:prstGeom prst="line">
              <a:avLst/>
            </a:prstGeom>
            <a:ln w="19050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接连接符 90"/>
            <p:cNvCxnSpPr/>
            <p:nvPr/>
          </p:nvCxnSpPr>
          <p:spPr>
            <a:xfrm flipV="1">
              <a:off x="13540" y="3807"/>
              <a:ext cx="0" cy="705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接连接符 91"/>
            <p:cNvCxnSpPr/>
            <p:nvPr/>
          </p:nvCxnSpPr>
          <p:spPr>
            <a:xfrm flipH="1">
              <a:off x="13529" y="4919"/>
              <a:ext cx="11" cy="1033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接连接符 92"/>
            <p:cNvCxnSpPr/>
            <p:nvPr/>
          </p:nvCxnSpPr>
          <p:spPr>
            <a:xfrm flipH="1" flipV="1">
              <a:off x="13310" y="4481"/>
              <a:ext cx="230" cy="45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接连接符 94"/>
            <p:cNvCxnSpPr/>
            <p:nvPr/>
          </p:nvCxnSpPr>
          <p:spPr>
            <a:xfrm>
              <a:off x="14709" y="3790"/>
              <a:ext cx="15" cy="2145"/>
            </a:xfrm>
            <a:prstGeom prst="line">
              <a:avLst/>
            </a:prstGeom>
            <a:ln w="19050">
              <a:solidFill>
                <a:schemeClr val="tx1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接连接符 96"/>
            <p:cNvCxnSpPr/>
            <p:nvPr/>
          </p:nvCxnSpPr>
          <p:spPr>
            <a:xfrm flipV="1">
              <a:off x="11909" y="5950"/>
              <a:ext cx="1204" cy="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接连接符 100"/>
            <p:cNvCxnSpPr/>
            <p:nvPr/>
          </p:nvCxnSpPr>
          <p:spPr>
            <a:xfrm flipV="1">
              <a:off x="15600" y="3792"/>
              <a:ext cx="0" cy="705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连接符 101"/>
            <p:cNvCxnSpPr/>
            <p:nvPr/>
          </p:nvCxnSpPr>
          <p:spPr>
            <a:xfrm>
              <a:off x="15600" y="4889"/>
              <a:ext cx="13" cy="1078"/>
            </a:xfrm>
            <a:prstGeom prst="line">
              <a:avLst/>
            </a:prstGeom>
            <a:ln w="19050">
              <a:solidFill>
                <a:schemeClr val="tx1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接连接符 102"/>
            <p:cNvCxnSpPr/>
            <p:nvPr/>
          </p:nvCxnSpPr>
          <p:spPr>
            <a:xfrm flipH="1" flipV="1">
              <a:off x="15370" y="4451"/>
              <a:ext cx="230" cy="45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文本框 107"/>
            <p:cNvSpPr txBox="1"/>
            <p:nvPr/>
          </p:nvSpPr>
          <p:spPr>
            <a:xfrm>
              <a:off x="11909" y="4420"/>
              <a:ext cx="575" cy="3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400">
                  <a:sym typeface="+mn-ea"/>
                </a:rPr>
                <a:t>K1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09" name="文本框 108"/>
            <p:cNvSpPr txBox="1"/>
            <p:nvPr/>
          </p:nvSpPr>
          <p:spPr>
            <a:xfrm>
              <a:off x="13540" y="4388"/>
              <a:ext cx="575" cy="3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400">
                  <a:sym typeface="+mn-ea"/>
                </a:rPr>
                <a:t>K2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12" name="文本框 111"/>
            <p:cNvSpPr txBox="1"/>
            <p:nvPr/>
          </p:nvSpPr>
          <p:spPr>
            <a:xfrm>
              <a:off x="15613" y="4388"/>
              <a:ext cx="575" cy="3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400">
                  <a:sym typeface="+mn-ea"/>
                </a:rPr>
                <a:t>Kn</a:t>
              </a:r>
              <a:endParaRPr lang="en-US" altLang="zh-CN" sz="1200">
                <a:sym typeface="+mn-ea"/>
              </a:endParaRPr>
            </a:p>
          </p:txBody>
        </p:sp>
        <p:sp>
          <p:nvSpPr>
            <p:cNvPr id="115" name="文本框 114"/>
            <p:cNvSpPr txBox="1"/>
            <p:nvPr/>
          </p:nvSpPr>
          <p:spPr>
            <a:xfrm>
              <a:off x="12044" y="3227"/>
              <a:ext cx="711" cy="3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400">
                  <a:sym typeface="+mn-ea"/>
                </a:rPr>
                <a:t>BT1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16" name="文本框 115"/>
            <p:cNvSpPr txBox="1"/>
            <p:nvPr/>
          </p:nvSpPr>
          <p:spPr>
            <a:xfrm>
              <a:off x="13069" y="3227"/>
              <a:ext cx="711" cy="3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400">
                  <a:sym typeface="+mn-ea"/>
                </a:rPr>
                <a:t>BT2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17" name="文本框 116"/>
            <p:cNvSpPr txBox="1"/>
            <p:nvPr/>
          </p:nvSpPr>
          <p:spPr>
            <a:xfrm>
              <a:off x="15222" y="3227"/>
              <a:ext cx="716" cy="3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400">
                  <a:sym typeface="+mn-ea"/>
                </a:rPr>
                <a:t>BT</a:t>
              </a:r>
              <a:r>
                <a:rPr lang="en-US" altLang="zh-CN" sz="1400">
                  <a:sym typeface="+mn-ea"/>
                </a:rPr>
                <a:t>n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18" name="文本框 117"/>
            <p:cNvSpPr txBox="1"/>
            <p:nvPr/>
          </p:nvSpPr>
          <p:spPr>
            <a:xfrm>
              <a:off x="10264" y="3224"/>
              <a:ext cx="568" cy="12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400">
                  <a:sym typeface="+mn-ea"/>
                </a:rPr>
                <a:t>电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池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组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正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极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119" name="文本框 118"/>
            <p:cNvSpPr txBox="1"/>
            <p:nvPr/>
          </p:nvSpPr>
          <p:spPr>
            <a:xfrm>
              <a:off x="17206" y="3240"/>
              <a:ext cx="568" cy="12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400">
                  <a:sym typeface="+mn-ea"/>
                </a:rPr>
                <a:t>电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池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组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负</a:t>
              </a:r>
              <a:endParaRPr lang="zh-CN" altLang="en-US" sz="1400">
                <a:sym typeface="+mn-ea"/>
              </a:endParaRPr>
            </a:p>
            <a:p>
              <a:r>
                <a:rPr lang="zh-CN" altLang="en-US" sz="1400">
                  <a:sym typeface="+mn-ea"/>
                </a:rPr>
                <a:t>极</a:t>
              </a:r>
              <a:endParaRPr lang="zh-CN" altLang="en-US" sz="1400">
                <a:sym typeface="+mn-ea"/>
              </a:endParaRPr>
            </a:p>
          </p:txBody>
        </p:sp>
        <p:cxnSp>
          <p:nvCxnSpPr>
            <p:cNvPr id="120" name="直接连接符 119"/>
            <p:cNvCxnSpPr/>
            <p:nvPr/>
          </p:nvCxnSpPr>
          <p:spPr>
            <a:xfrm flipV="1">
              <a:off x="13529" y="5952"/>
              <a:ext cx="1204" cy="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接连接符 120"/>
            <p:cNvCxnSpPr/>
            <p:nvPr/>
          </p:nvCxnSpPr>
          <p:spPr>
            <a:xfrm flipV="1">
              <a:off x="15613" y="5953"/>
              <a:ext cx="1204" cy="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矩形 121"/>
            <p:cNvSpPr/>
            <p:nvPr/>
          </p:nvSpPr>
          <p:spPr>
            <a:xfrm>
              <a:off x="12181" y="5855"/>
              <a:ext cx="659" cy="1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3" name="矩形 122"/>
            <p:cNvSpPr/>
            <p:nvPr/>
          </p:nvSpPr>
          <p:spPr>
            <a:xfrm>
              <a:off x="13802" y="5844"/>
              <a:ext cx="659" cy="1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4" name="矩形 123"/>
            <p:cNvSpPr/>
            <p:nvPr/>
          </p:nvSpPr>
          <p:spPr>
            <a:xfrm>
              <a:off x="15888" y="5844"/>
              <a:ext cx="659" cy="19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5" name="文本框 124"/>
            <p:cNvSpPr txBox="1"/>
            <p:nvPr/>
          </p:nvSpPr>
          <p:spPr>
            <a:xfrm>
              <a:off x="12223" y="5361"/>
              <a:ext cx="582" cy="3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400">
                  <a:sym typeface="+mn-ea"/>
                </a:rPr>
                <a:t>R1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26" name="文本框 125"/>
            <p:cNvSpPr txBox="1"/>
            <p:nvPr/>
          </p:nvSpPr>
          <p:spPr>
            <a:xfrm>
              <a:off x="13840" y="5372"/>
              <a:ext cx="582" cy="3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400">
                  <a:sym typeface="+mn-ea"/>
                </a:rPr>
                <a:t>R2</a:t>
              </a:r>
              <a:endParaRPr lang="en-US" altLang="zh-CN" sz="1400">
                <a:sym typeface="+mn-ea"/>
              </a:endParaRPr>
            </a:p>
          </p:txBody>
        </p:sp>
        <p:sp>
          <p:nvSpPr>
            <p:cNvPr id="127" name="文本框 126"/>
            <p:cNvSpPr txBox="1"/>
            <p:nvPr/>
          </p:nvSpPr>
          <p:spPr>
            <a:xfrm>
              <a:off x="15924" y="5372"/>
              <a:ext cx="582" cy="3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1400">
                  <a:sym typeface="+mn-ea"/>
                </a:rPr>
                <a:t>R3</a:t>
              </a:r>
              <a:endParaRPr lang="en-US" altLang="zh-CN" sz="1400"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663ee86e-8718-4208-acfd-a503d6f660a9}"/>
  <p:tag name="TABLE_ENDDRAG_ORIGIN_RECT" val="759*375"/>
  <p:tag name="TABLE_ENDDRAG_RECT" val="93*95*759*375"/>
</p:tagLst>
</file>

<file path=ppt/tags/tag2.xml><?xml version="1.0" encoding="utf-8"?>
<p:tagLst xmlns:p="http://schemas.openxmlformats.org/presentationml/2006/main">
  <p:tag name="KSO_WM_UNIT_TABLE_BEAUTIFY" val="smartTable{1930d02a-a816-48a6-8bd1-880edadcb7cc}"/>
  <p:tag name="TABLE_ENDDRAG_ORIGIN_RECT" val="697*271"/>
  <p:tag name="TABLE_ENDDRAG_RECT" val="135*144*697*271"/>
</p:tagLst>
</file>

<file path=ppt/tags/tag3.xml><?xml version="1.0" encoding="utf-8"?>
<p:tagLst xmlns:p="http://schemas.openxmlformats.org/presentationml/2006/main">
  <p:tag name="KSO_WM_UNIT_TABLE_BEAUTIFY" val="smartTable{663ee86e-8718-4208-acfd-a503d6f660a9}"/>
  <p:tag name="TABLE_ENDDRAG_ORIGIN_RECT" val="759*375"/>
  <p:tag name="TABLE_ENDDRAG_RECT" val="93*95*759*37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1224</Words>
  <Application>WPS 演示</Application>
  <PresentationFormat>宽屏</PresentationFormat>
  <Paragraphs>296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143</cp:revision>
  <dcterms:created xsi:type="dcterms:W3CDTF">2020-10-23T05:41:00Z</dcterms:created>
  <dcterms:modified xsi:type="dcterms:W3CDTF">2021-07-12T09:50:07Z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1E0843B3A3DC4BCF9C3DC222727A1FC8</vt:lpwstr>
  </property>
</Properties>
</file>