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521" r:id="rId4"/>
    <p:sldId id="443" r:id="rId5"/>
    <p:sldId id="468" r:id="rId6"/>
    <p:sldId id="467" r:id="rId7"/>
    <p:sldId id="456" r:id="rId8"/>
    <p:sldId id="479" r:id="rId9"/>
    <p:sldId id="485" r:id="rId10"/>
    <p:sldId id="469" r:id="rId11"/>
    <p:sldId id="491" r:id="rId12"/>
    <p:sldId id="496" r:id="rId13"/>
    <p:sldId id="463" r:id="rId14"/>
    <p:sldId id="464" r:id="rId15"/>
    <p:sldId id="4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AE4"/>
    <a:srgbClr val="5178A1"/>
    <a:srgbClr val="537AA3"/>
    <a:srgbClr val="DFE1E3"/>
    <a:srgbClr val="50789F"/>
    <a:srgbClr val="AFD5ED"/>
    <a:srgbClr val="ADD2EA"/>
    <a:srgbClr val="A6BBD1"/>
    <a:srgbClr val="A3BAD0"/>
    <a:srgbClr val="A7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2" Type="http://schemas.openxmlformats.org/officeDocument/2006/relationships/slideLayout" Target="../slideLayouts/slideLayout2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ags" Target="../tags/tag52.xm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5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26180" y="548005"/>
            <a:ext cx="3840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动力电池管理系统</a:t>
            </a:r>
            <a:endParaRPr lang="zh-CN" sz="36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5005" y="1581150"/>
            <a:ext cx="39223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一、动力电池管理系统功能</a:t>
            </a:r>
            <a:endParaRPr lang="zh-CN" altLang="en-US" sz="2400">
              <a:sym typeface="+mn-ea"/>
            </a:endParaRPr>
          </a:p>
          <a:p>
            <a:pPr algn="l"/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4920" y="397510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kern="120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cs typeface="+mn-cs"/>
              </a:rPr>
              <a:t>热敏电阻温度传感器</a:t>
            </a:r>
            <a:endParaRPr kumimoji="0" lang="zh-CN" altLang="en-US" sz="2800" b="0" i="0" kern="120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0400" y="120459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负温度系数热敏电阻，温度高阻值小反之阻值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大</a:t>
            </a:r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2303145" y="2046605"/>
            <a:ext cx="6884670" cy="3601085"/>
            <a:chOff x="4029" y="3593"/>
            <a:chExt cx="10842" cy="5671"/>
          </a:xfrm>
        </p:grpSpPr>
        <p:grpSp>
          <p:nvGrpSpPr>
            <p:cNvPr id="142" name="组合 141"/>
            <p:cNvGrpSpPr/>
            <p:nvPr/>
          </p:nvGrpSpPr>
          <p:grpSpPr>
            <a:xfrm>
              <a:off x="5126" y="3821"/>
              <a:ext cx="9403" cy="4315"/>
              <a:chOff x="4163" y="4393"/>
              <a:chExt cx="9440" cy="431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167" y="4393"/>
                <a:ext cx="9436" cy="43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5704" y="4414"/>
                <a:ext cx="15" cy="429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7295" y="4398"/>
                <a:ext cx="11" cy="42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8891" y="4398"/>
                <a:ext cx="10" cy="42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10480" y="4414"/>
                <a:ext cx="12" cy="421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H="1">
                <a:off x="12067" y="4414"/>
                <a:ext cx="16" cy="426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组合 107"/>
              <p:cNvGrpSpPr/>
              <p:nvPr/>
            </p:nvGrpSpPr>
            <p:grpSpPr>
              <a:xfrm>
                <a:off x="4184" y="7624"/>
                <a:ext cx="9400" cy="1031"/>
                <a:chOff x="4184" y="7624"/>
                <a:chExt cx="9400" cy="1031"/>
              </a:xfrm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/>
              <p:cNvGrpSpPr/>
              <p:nvPr/>
            </p:nvGrpSpPr>
            <p:grpSpPr>
              <a:xfrm>
                <a:off x="4167" y="6557"/>
                <a:ext cx="9400" cy="1031"/>
                <a:chOff x="4184" y="7624"/>
                <a:chExt cx="9400" cy="1031"/>
              </a:xfrm>
            </p:grpSpPr>
            <p:cxnSp>
              <p:nvCxnSpPr>
                <p:cNvPr id="110" name="直接连接符 109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/>
              <p:cNvGrpSpPr/>
              <p:nvPr/>
            </p:nvGrpSpPr>
            <p:grpSpPr>
              <a:xfrm>
                <a:off x="4163" y="5475"/>
                <a:ext cx="9400" cy="1031"/>
                <a:chOff x="4184" y="7624"/>
                <a:chExt cx="9400" cy="1031"/>
              </a:xfrm>
            </p:grpSpPr>
            <p:cxnSp>
              <p:nvCxnSpPr>
                <p:cNvPr id="121" name="直接连接符 120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组合 130"/>
              <p:cNvGrpSpPr/>
              <p:nvPr/>
            </p:nvGrpSpPr>
            <p:grpSpPr>
              <a:xfrm>
                <a:off x="4176" y="4394"/>
                <a:ext cx="9400" cy="1031"/>
                <a:chOff x="4184" y="7624"/>
                <a:chExt cx="9400" cy="1031"/>
              </a:xfrm>
            </p:grpSpPr>
            <p:cxnSp>
              <p:nvCxnSpPr>
                <p:cNvPr id="132" name="直接连接符 131"/>
                <p:cNvCxnSpPr/>
                <p:nvPr/>
              </p:nvCxnSpPr>
              <p:spPr>
                <a:xfrm>
                  <a:off x="4184" y="78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4184" y="7972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4184" y="809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4184" y="8260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4184" y="8427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4184" y="8655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184" y="777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4184" y="771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4184" y="7669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4184" y="7624"/>
                  <a:ext cx="9400" cy="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" name="文本框 142"/>
            <p:cNvSpPr txBox="1"/>
            <p:nvPr/>
          </p:nvSpPr>
          <p:spPr>
            <a:xfrm>
              <a:off x="4245" y="3593"/>
              <a:ext cx="937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1600"/>
                <a:t>1M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Ω</a:t>
              </a:r>
              <a:endParaRPr lang="en-US" altLang="zh-CN" sz="1600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4029" y="4638"/>
              <a:ext cx="1153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100KΩ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4191" y="5744"/>
              <a:ext cx="991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10K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Ω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4353" y="6834"/>
              <a:ext cx="829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1K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Ω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4195" y="7734"/>
              <a:ext cx="987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100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Ω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7758" y="8203"/>
              <a:ext cx="612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50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4626" y="8203"/>
              <a:ext cx="710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-50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6175" y="8203"/>
              <a:ext cx="450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9347" y="8203"/>
              <a:ext cx="774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100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0931" y="8203"/>
              <a:ext cx="774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150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2513" y="8203"/>
              <a:ext cx="774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200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4097" y="8203"/>
              <a:ext cx="774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250</a:t>
              </a:r>
              <a:endParaRPr lang="en-US" altLang="zh-CN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8703" y="8734"/>
              <a:ext cx="220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（摄氏度</a:t>
              </a:r>
              <a:r>
                <a:rPr lang="en-US" altLang="zh-CN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℃</a:t>
              </a:r>
              <a:r>
                <a:rPr lang="zh-CN" altLang="en-US" sz="1600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）</a:t>
              </a:r>
              <a:endParaRPr lang="zh-CN" altLang="en-US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>
              <a:off x="5147" y="4172"/>
              <a:ext cx="8141" cy="3929"/>
            </a:xfrm>
            <a:custGeom>
              <a:avLst/>
              <a:gdLst>
                <a:gd name="connisteX0" fmla="*/ 0 w 5149850"/>
                <a:gd name="connsiteY0" fmla="*/ 0 h 2461895"/>
                <a:gd name="connisteX1" fmla="*/ 970915 w 5149850"/>
                <a:gd name="connsiteY1" fmla="*/ 843280 h 2461895"/>
                <a:gd name="connisteX2" fmla="*/ 1971675 w 5149850"/>
                <a:gd name="connsiteY2" fmla="*/ 1392555 h 2461895"/>
                <a:gd name="connisteX3" fmla="*/ 3011170 w 5149850"/>
                <a:gd name="connsiteY3" fmla="*/ 1814195 h 2461895"/>
                <a:gd name="connisteX4" fmla="*/ 4001770 w 5149850"/>
                <a:gd name="connsiteY4" fmla="*/ 2148205 h 2461895"/>
                <a:gd name="connisteX5" fmla="*/ 5149850 w 5149850"/>
                <a:gd name="connsiteY5" fmla="*/ 2461895 h 24618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5149850" h="2461895">
                  <a:moveTo>
                    <a:pt x="0" y="0"/>
                  </a:moveTo>
                  <a:cubicBezTo>
                    <a:pt x="173990" y="157480"/>
                    <a:pt x="576580" y="564515"/>
                    <a:pt x="970915" y="843280"/>
                  </a:cubicBezTo>
                  <a:cubicBezTo>
                    <a:pt x="1365250" y="1122045"/>
                    <a:pt x="1563370" y="1198245"/>
                    <a:pt x="1971675" y="1392555"/>
                  </a:cubicBezTo>
                  <a:cubicBezTo>
                    <a:pt x="2379980" y="1586865"/>
                    <a:pt x="2605405" y="1663065"/>
                    <a:pt x="3011170" y="1814195"/>
                  </a:cubicBezTo>
                  <a:cubicBezTo>
                    <a:pt x="3416935" y="1965325"/>
                    <a:pt x="3573780" y="2018665"/>
                    <a:pt x="4001770" y="2148205"/>
                  </a:cubicBezTo>
                  <a:cubicBezTo>
                    <a:pt x="4429760" y="2277745"/>
                    <a:pt x="4940300" y="2406015"/>
                    <a:pt x="5149850" y="246189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58900" y="2092325"/>
            <a:ext cx="8883015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soc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值</a:t>
            </a:r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--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剩余电量</a:t>
            </a:r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  <a:p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是</a:t>
            </a:r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bms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中重要的参数，其他一切都是以</a:t>
            </a:r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soc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为基础，所以它的精度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极其重要。</a:t>
            </a:r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  <a:p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没有精确的</a:t>
            </a:r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soc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值，加再多的保护功能也无法使</a:t>
            </a:r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bms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正常工作，因为电池会经常处于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保护</a:t>
            </a:r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  <a:p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状态，更无法延长电池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寿命。</a:t>
            </a:r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  <a:p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  <a:p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soh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值</a:t>
            </a:r>
            <a:r>
              <a:rPr lang="en-US" altLang="zh-CN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--</a:t>
            </a:r>
            <a:r>
              <a:rPr lang="zh-CN" altLang="en-US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sym typeface="+mn-ea"/>
              </a:rPr>
              <a:t>健康指数</a:t>
            </a:r>
            <a:endParaRPr lang="zh-CN" altLang="en-US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255" y="37274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一、动力电池状态分析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255" y="37274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动力电池控制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原理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11500" y="4943475"/>
            <a:ext cx="5229860" cy="622300"/>
            <a:chOff x="4900" y="7785"/>
            <a:chExt cx="8236" cy="980"/>
          </a:xfrm>
        </p:grpSpPr>
        <p:grpSp>
          <p:nvGrpSpPr>
            <p:cNvPr id="4" name="组合 3"/>
            <p:cNvGrpSpPr/>
            <p:nvPr/>
          </p:nvGrpSpPr>
          <p:grpSpPr>
            <a:xfrm>
              <a:off x="4900" y="7785"/>
              <a:ext cx="8237" cy="980"/>
              <a:chOff x="4900" y="7785"/>
              <a:chExt cx="8237" cy="98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4900" y="778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电池模组</a:t>
                </a:r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06" y="778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ym typeface="+mn-ea"/>
                  </a:rPr>
                  <a:t>电池模组</a:t>
                </a:r>
                <a:r>
                  <a:rPr lang="en-US" altLang="zh-CN" sz="1200">
                    <a:sym typeface="+mn-ea"/>
                  </a:rPr>
                  <a:t>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205" y="778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电池模组</a:t>
                </a:r>
                <a:r>
                  <a:rPr lang="en-US" altLang="zh-CN" sz="1200"/>
                  <a:t>n</a:t>
                </a:r>
                <a:endParaRPr lang="en-US" altLang="zh-CN" sz="1200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6832" y="8275"/>
              <a:ext cx="574" cy="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338" y="8271"/>
              <a:ext cx="1897" cy="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组合 290"/>
          <p:cNvGrpSpPr/>
          <p:nvPr/>
        </p:nvGrpSpPr>
        <p:grpSpPr>
          <a:xfrm rot="5400000">
            <a:off x="2143125" y="3937635"/>
            <a:ext cx="335280" cy="332740"/>
            <a:chOff x="8794" y="6370"/>
            <a:chExt cx="528" cy="524"/>
          </a:xfrm>
        </p:grpSpPr>
        <p:sp>
          <p:nvSpPr>
            <p:cNvPr id="280" name="矩形 279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81" name="任意多边形 280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7" name="任意多边形 286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8" name="任意多边形 287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9" name="任意多边形 288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176145" y="2921000"/>
            <a:ext cx="5216525" cy="1111250"/>
            <a:chOff x="3427" y="4600"/>
            <a:chExt cx="8215" cy="175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3427" y="4600"/>
              <a:ext cx="9" cy="175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841" y="4917"/>
              <a:ext cx="3" cy="13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3427" y="4603"/>
              <a:ext cx="8205" cy="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840" y="4917"/>
              <a:ext cx="7802" cy="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rot="5400000">
            <a:off x="9925050" y="3898900"/>
            <a:ext cx="335280" cy="332740"/>
            <a:chOff x="8794" y="6370"/>
            <a:chExt cx="528" cy="524"/>
          </a:xfrm>
        </p:grpSpPr>
        <p:sp>
          <p:nvSpPr>
            <p:cNvPr id="32" name="矩形 31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8538845" y="2911475"/>
            <a:ext cx="1691640" cy="1091565"/>
            <a:chOff x="13447" y="4585"/>
            <a:chExt cx="2664" cy="1719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5692" y="4902"/>
              <a:ext cx="10" cy="140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095" y="4585"/>
              <a:ext cx="16" cy="155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3487" y="4902"/>
              <a:ext cx="222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13447" y="4589"/>
              <a:ext cx="2638" cy="1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3686810" y="3438525"/>
            <a:ext cx="4480560" cy="830580"/>
            <a:chOff x="5806" y="5415"/>
            <a:chExt cx="7056" cy="1308"/>
          </a:xfrm>
        </p:grpSpPr>
        <p:grpSp>
          <p:nvGrpSpPr>
            <p:cNvPr id="165" name="组合 164"/>
            <p:cNvGrpSpPr/>
            <p:nvPr/>
          </p:nvGrpSpPr>
          <p:grpSpPr>
            <a:xfrm rot="0">
              <a:off x="5806" y="6159"/>
              <a:ext cx="128" cy="517"/>
              <a:chOff x="965" y="4693"/>
              <a:chExt cx="128" cy="517"/>
            </a:xfrm>
          </p:grpSpPr>
          <p:sp>
            <p:nvSpPr>
              <p:cNvPr id="154" name="任意多边形 153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 rot="0">
              <a:off x="8319" y="6207"/>
              <a:ext cx="128" cy="517"/>
              <a:chOff x="965" y="4693"/>
              <a:chExt cx="128" cy="517"/>
            </a:xfrm>
          </p:grpSpPr>
          <p:sp>
            <p:nvSpPr>
              <p:cNvPr id="167" name="任意多边形 166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8" name="任意多边形 167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 rot="0">
              <a:off x="12173" y="6174"/>
              <a:ext cx="128" cy="517"/>
              <a:chOff x="965" y="4693"/>
              <a:chExt cx="128" cy="517"/>
            </a:xfrm>
          </p:grpSpPr>
          <p:sp>
            <p:nvSpPr>
              <p:cNvPr id="170" name="任意多边形 169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1" name="任意多边形 170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 rot="21420000">
              <a:off x="12736" y="5415"/>
              <a:ext cx="120" cy="798"/>
              <a:chOff x="965" y="4693"/>
              <a:chExt cx="128" cy="517"/>
            </a:xfrm>
          </p:grpSpPr>
          <p:sp>
            <p:nvSpPr>
              <p:cNvPr id="173" name="任意多边形 172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4" name="任意多边形 173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 rot="0">
              <a:off x="10876" y="6042"/>
              <a:ext cx="1986" cy="248"/>
              <a:chOff x="5334" y="8297"/>
              <a:chExt cx="2927" cy="248"/>
            </a:xfrm>
          </p:grpSpPr>
          <p:grpSp>
            <p:nvGrpSpPr>
              <p:cNvPr id="253" name="组合 252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54" name="任意多边形 253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5" name="任意多边形 254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6" name="任意多边形 255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7" name="任意多边形 256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8" name="任意多边形 257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" name="组合 258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60" name="任意多边形 259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1" name="任意多边形 260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2" name="任意多边形 261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3" name="任意多边形 262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4" name="任意多边形 263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 rot="0">
              <a:off x="7581" y="6016"/>
              <a:ext cx="1986" cy="248"/>
              <a:chOff x="5334" y="8297"/>
              <a:chExt cx="2927" cy="248"/>
            </a:xfrm>
          </p:grpSpPr>
          <p:grpSp>
            <p:nvGrpSpPr>
              <p:cNvPr id="266" name="组合 265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67" name="任意多边形 266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8" name="任意多边形 267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9" name="任意多边形 268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0" name="任意多边形 269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1" name="任意多边形 270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2" name="组合 271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73" name="任意多边形 27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4" name="任意多边形 27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5" name="任意多边形 27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6" name="任意多边形 27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7" name="任意多边形 27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78" name="组合 277"/>
            <p:cNvGrpSpPr/>
            <p:nvPr/>
          </p:nvGrpSpPr>
          <p:grpSpPr>
            <a:xfrm rot="0">
              <a:off x="5819" y="5989"/>
              <a:ext cx="1986" cy="248"/>
              <a:chOff x="5334" y="8297"/>
              <a:chExt cx="2927" cy="248"/>
            </a:xfrm>
          </p:grpSpPr>
          <p:grpSp>
            <p:nvGrpSpPr>
              <p:cNvPr id="279" name="组合 278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83" name="任意多边形 28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4" name="任意多边形 28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5" name="任意多边形 28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6" name="任意多边形 28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0" name="任意多边形 289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2" name="组合 291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93" name="任意多边形 29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4" name="任意多边形 29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5" name="任意多边形 29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6" name="任意多边形 29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7" name="任意多边形 29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98" name="直接连接符 297"/>
            <p:cNvCxnSpPr/>
            <p:nvPr/>
          </p:nvCxnSpPr>
          <p:spPr>
            <a:xfrm>
              <a:off x="9519" y="6178"/>
              <a:ext cx="1464" cy="10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>
              <a:off x="9524" y="6076"/>
              <a:ext cx="1520" cy="7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组合 374"/>
          <p:cNvGrpSpPr/>
          <p:nvPr/>
        </p:nvGrpSpPr>
        <p:grpSpPr>
          <a:xfrm>
            <a:off x="1633220" y="2597150"/>
            <a:ext cx="1477645" cy="2670810"/>
            <a:chOff x="2572" y="4090"/>
            <a:chExt cx="2327" cy="4206"/>
          </a:xfrm>
        </p:grpSpPr>
        <p:grpSp>
          <p:nvGrpSpPr>
            <p:cNvPr id="374" name="组合 373"/>
            <p:cNvGrpSpPr/>
            <p:nvPr/>
          </p:nvGrpSpPr>
          <p:grpSpPr>
            <a:xfrm>
              <a:off x="2787" y="4464"/>
              <a:ext cx="2112" cy="3832"/>
              <a:chOff x="2787" y="4464"/>
              <a:chExt cx="2112" cy="3832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2923" y="6320"/>
                <a:ext cx="241" cy="3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组合 115"/>
              <p:cNvGrpSpPr/>
              <p:nvPr/>
            </p:nvGrpSpPr>
            <p:grpSpPr>
              <a:xfrm>
                <a:off x="2787" y="4464"/>
                <a:ext cx="2113" cy="3833"/>
                <a:chOff x="2787" y="4464"/>
                <a:chExt cx="2113" cy="3833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3134" y="8291"/>
                  <a:ext cx="1766" cy="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3153" y="6683"/>
                  <a:ext cx="11" cy="1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3153" y="4464"/>
                  <a:ext cx="11" cy="18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圆角矩形 300"/>
                <p:cNvSpPr/>
                <p:nvPr/>
              </p:nvSpPr>
              <p:spPr>
                <a:xfrm>
                  <a:off x="2787" y="6158"/>
                  <a:ext cx="1283" cy="725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5" name="文本框 314"/>
            <p:cNvSpPr txBox="1"/>
            <p:nvPr/>
          </p:nvSpPr>
          <p:spPr>
            <a:xfrm>
              <a:off x="2572" y="4090"/>
              <a:ext cx="567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800">
                  <a:solidFill>
                    <a:srgbClr val="FF0000"/>
                  </a:solidFill>
                  <a:sym typeface="+mn-ea"/>
                </a:rPr>
                <a:t>+</a:t>
              </a:r>
              <a:endParaRPr lang="en-US" altLang="zh-CN" sz="280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373" name="组合 372"/>
          <p:cNvGrpSpPr/>
          <p:nvPr/>
        </p:nvGrpSpPr>
        <p:grpSpPr>
          <a:xfrm>
            <a:off x="8341995" y="2454910"/>
            <a:ext cx="2412365" cy="2803525"/>
            <a:chOff x="13137" y="3866"/>
            <a:chExt cx="3799" cy="4415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3137" y="4369"/>
              <a:ext cx="3607" cy="3913"/>
              <a:chOff x="13137" y="4369"/>
              <a:chExt cx="3607" cy="3913"/>
            </a:xfrm>
          </p:grpSpPr>
          <p:cxnSp>
            <p:nvCxnSpPr>
              <p:cNvPr id="10" name="直接连接符 9"/>
              <p:cNvCxnSpPr>
                <a:stCxn id="7" idx="3"/>
              </p:cNvCxnSpPr>
              <p:nvPr/>
            </p:nvCxnSpPr>
            <p:spPr>
              <a:xfrm>
                <a:off x="13137" y="8276"/>
                <a:ext cx="3175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6287" y="6677"/>
                <a:ext cx="11" cy="16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6287" y="6233"/>
                <a:ext cx="260" cy="4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16298" y="4369"/>
                <a:ext cx="11" cy="184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圆角矩形 301"/>
              <p:cNvSpPr/>
              <p:nvPr/>
            </p:nvSpPr>
            <p:spPr>
              <a:xfrm>
                <a:off x="15462" y="6084"/>
                <a:ext cx="1283" cy="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16" name="文本框 315"/>
            <p:cNvSpPr txBox="1"/>
            <p:nvPr/>
          </p:nvSpPr>
          <p:spPr>
            <a:xfrm>
              <a:off x="16428" y="3866"/>
              <a:ext cx="50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3600">
                  <a:solidFill>
                    <a:schemeClr val="tx1"/>
                  </a:solidFill>
                  <a:sym typeface="+mn-ea"/>
                </a:rPr>
                <a:t>-</a:t>
              </a:r>
              <a:endParaRPr lang="en-US" altLang="zh-CN" sz="360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317" name="文本框 316"/>
          <p:cNvSpPr txBox="1"/>
          <p:nvPr/>
        </p:nvSpPr>
        <p:spPr>
          <a:xfrm>
            <a:off x="824865" y="4003675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rgbClr val="FF0000"/>
                </a:solidFill>
                <a:sym typeface="+mn-ea"/>
              </a:rPr>
              <a:t>正极接触器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18" name="文本框 317"/>
          <p:cNvSpPr txBox="1"/>
          <p:nvPr/>
        </p:nvSpPr>
        <p:spPr>
          <a:xfrm>
            <a:off x="10633075" y="3947160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rgbClr val="FF0000"/>
                </a:solidFill>
                <a:sym typeface="+mn-ea"/>
              </a:rPr>
              <a:t>负极接触器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34" name="文本框 333"/>
          <p:cNvSpPr txBox="1"/>
          <p:nvPr/>
        </p:nvSpPr>
        <p:spPr>
          <a:xfrm>
            <a:off x="5035550" y="3527425"/>
            <a:ext cx="1808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600">
                <a:solidFill>
                  <a:srgbClr val="FF0000"/>
                </a:solidFill>
                <a:sym typeface="+mn-ea"/>
              </a:rPr>
              <a:t>电池管理内部总线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67270" y="2796540"/>
            <a:ext cx="1196975" cy="65151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04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电池管理器</a:t>
            </a:r>
            <a:r>
              <a:rPr lang="en-US" altLang="zh-CN" sz="1400"/>
              <a:t>BMU</a:t>
            </a:r>
            <a:endParaRPr lang="en-US" altLang="zh-CN" sz="1400"/>
          </a:p>
        </p:txBody>
      </p:sp>
      <p:grpSp>
        <p:nvGrpSpPr>
          <p:cNvPr id="372" name="组合 371"/>
          <p:cNvGrpSpPr/>
          <p:nvPr/>
        </p:nvGrpSpPr>
        <p:grpSpPr>
          <a:xfrm>
            <a:off x="3073400" y="4248785"/>
            <a:ext cx="1308100" cy="694690"/>
            <a:chOff x="4840" y="6691"/>
            <a:chExt cx="2060" cy="1094"/>
          </a:xfrm>
        </p:grpSpPr>
        <p:grpSp>
          <p:nvGrpSpPr>
            <p:cNvPr id="346" name="组合 345"/>
            <p:cNvGrpSpPr/>
            <p:nvPr/>
          </p:nvGrpSpPr>
          <p:grpSpPr>
            <a:xfrm rot="0">
              <a:off x="5080" y="7023"/>
              <a:ext cx="1619" cy="762"/>
              <a:chOff x="5080" y="7008"/>
              <a:chExt cx="1619" cy="762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5080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>
                <a:off x="5259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>
                <a:off x="5438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>
                <a:off x="5617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>
                <a:off x="5796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>
                <a:off x="5975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>
                <a:off x="6154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>
                <a:off x="6333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6512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>
                <a:off x="6691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4840" y="6691"/>
              <a:ext cx="2061" cy="363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04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模组检测均衡控制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4661535" y="4248785"/>
            <a:ext cx="1308100" cy="704850"/>
            <a:chOff x="7341" y="6691"/>
            <a:chExt cx="2060" cy="1110"/>
          </a:xfrm>
        </p:grpSpPr>
        <p:grpSp>
          <p:nvGrpSpPr>
            <p:cNvPr id="348" name="组合 347"/>
            <p:cNvGrpSpPr/>
            <p:nvPr/>
          </p:nvGrpSpPr>
          <p:grpSpPr>
            <a:xfrm rot="0">
              <a:off x="7549" y="7039"/>
              <a:ext cx="1619" cy="762"/>
              <a:chOff x="5080" y="7008"/>
              <a:chExt cx="1619" cy="762"/>
            </a:xfrm>
          </p:grpSpPr>
          <p:cxnSp>
            <p:nvCxnSpPr>
              <p:cNvPr id="349" name="直接连接符 348"/>
              <p:cNvCxnSpPr/>
              <p:nvPr/>
            </p:nvCxnSpPr>
            <p:spPr>
              <a:xfrm>
                <a:off x="5080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/>
              <p:cNvCxnSpPr/>
              <p:nvPr/>
            </p:nvCxnSpPr>
            <p:spPr>
              <a:xfrm>
                <a:off x="5259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/>
              <p:cNvCxnSpPr/>
              <p:nvPr/>
            </p:nvCxnSpPr>
            <p:spPr>
              <a:xfrm>
                <a:off x="5438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/>
              <p:nvPr/>
            </p:nvCxnSpPr>
            <p:spPr>
              <a:xfrm>
                <a:off x="5617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/>
              <p:cNvCxnSpPr/>
              <p:nvPr/>
            </p:nvCxnSpPr>
            <p:spPr>
              <a:xfrm>
                <a:off x="5796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/>
              <p:cNvCxnSpPr/>
              <p:nvPr/>
            </p:nvCxnSpPr>
            <p:spPr>
              <a:xfrm>
                <a:off x="5975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>
                <a:off x="6154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>
                <a:off x="6333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>
                <a:off x="6512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>
                <a:off x="6691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/>
            <p:cNvSpPr/>
            <p:nvPr/>
          </p:nvSpPr>
          <p:spPr>
            <a:xfrm>
              <a:off x="7341" y="6691"/>
              <a:ext cx="2061" cy="363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04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ym typeface="+mn-ea"/>
                </a:rPr>
                <a:t>模组检测均衡控制</a:t>
              </a:r>
              <a:r>
                <a:rPr lang="en-US" altLang="zh-CN" sz="1000">
                  <a:sym typeface="+mn-ea"/>
                </a:rPr>
                <a:t>2</a:t>
              </a:r>
              <a:endParaRPr lang="en-US" altLang="zh-CN" sz="1000">
                <a:sym typeface="+mn-ea"/>
              </a:endParaRPr>
            </a:p>
          </p:txBody>
        </p:sp>
      </p:grpSp>
      <p:grpSp>
        <p:nvGrpSpPr>
          <p:cNvPr id="371" name="组合 370"/>
          <p:cNvGrpSpPr/>
          <p:nvPr/>
        </p:nvGrpSpPr>
        <p:grpSpPr>
          <a:xfrm>
            <a:off x="7061835" y="4239260"/>
            <a:ext cx="1308100" cy="714375"/>
            <a:chOff x="11121" y="6676"/>
            <a:chExt cx="2060" cy="1125"/>
          </a:xfrm>
        </p:grpSpPr>
        <p:grpSp>
          <p:nvGrpSpPr>
            <p:cNvPr id="359" name="组合 358"/>
            <p:cNvGrpSpPr/>
            <p:nvPr/>
          </p:nvGrpSpPr>
          <p:grpSpPr>
            <a:xfrm rot="0">
              <a:off x="11365" y="7039"/>
              <a:ext cx="1619" cy="762"/>
              <a:chOff x="5080" y="7008"/>
              <a:chExt cx="1619" cy="762"/>
            </a:xfrm>
          </p:grpSpPr>
          <p:cxnSp>
            <p:nvCxnSpPr>
              <p:cNvPr id="360" name="直接连接符 359"/>
              <p:cNvCxnSpPr/>
              <p:nvPr/>
            </p:nvCxnSpPr>
            <p:spPr>
              <a:xfrm>
                <a:off x="5080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>
                <a:off x="5259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5438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>
                <a:off x="5617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/>
              <p:cNvCxnSpPr/>
              <p:nvPr/>
            </p:nvCxnSpPr>
            <p:spPr>
              <a:xfrm>
                <a:off x="5796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/>
              <p:cNvCxnSpPr/>
              <p:nvPr/>
            </p:nvCxnSpPr>
            <p:spPr>
              <a:xfrm>
                <a:off x="5975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/>
              <p:cNvCxnSpPr/>
              <p:nvPr/>
            </p:nvCxnSpPr>
            <p:spPr>
              <a:xfrm>
                <a:off x="6154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/>
              <p:cNvCxnSpPr/>
              <p:nvPr/>
            </p:nvCxnSpPr>
            <p:spPr>
              <a:xfrm>
                <a:off x="6333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/>
              <p:cNvCxnSpPr/>
              <p:nvPr/>
            </p:nvCxnSpPr>
            <p:spPr>
              <a:xfrm>
                <a:off x="6512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/>
              <p:cNvCxnSpPr/>
              <p:nvPr/>
            </p:nvCxnSpPr>
            <p:spPr>
              <a:xfrm>
                <a:off x="6691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11121" y="6676"/>
              <a:ext cx="2061" cy="363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04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ym typeface="+mn-ea"/>
                </a:rPr>
                <a:t>模组检测均衡控制</a:t>
              </a:r>
              <a:r>
                <a:rPr lang="en-US" altLang="zh-CN" sz="1000">
                  <a:sym typeface="+mn-ea"/>
                </a:rPr>
                <a:t>n</a:t>
              </a:r>
              <a:endParaRPr lang="en-US" altLang="zh-CN" sz="1000">
                <a:sym typeface="+mn-ea"/>
              </a:endParaRPr>
            </a:p>
          </p:txBody>
        </p:sp>
      </p:grpSp>
      <p:sp>
        <p:nvSpPr>
          <p:cNvPr id="376" name="文本框 375"/>
          <p:cNvSpPr txBox="1"/>
          <p:nvPr/>
        </p:nvSpPr>
        <p:spPr>
          <a:xfrm>
            <a:off x="3041015" y="4512310"/>
            <a:ext cx="13722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单体电压、模组温度及均衡控制</a:t>
            </a:r>
            <a:endParaRPr lang="zh-CN" altLang="en-US" sz="1000">
              <a:sym typeface="+mn-ea"/>
            </a:endParaRPr>
          </a:p>
        </p:txBody>
      </p:sp>
      <p:sp>
        <p:nvSpPr>
          <p:cNvPr id="377" name="文本框 376"/>
          <p:cNvSpPr txBox="1"/>
          <p:nvPr/>
        </p:nvSpPr>
        <p:spPr>
          <a:xfrm>
            <a:off x="4629785" y="4512310"/>
            <a:ext cx="13722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单体电压、模组温度及均衡控制</a:t>
            </a:r>
            <a:endParaRPr lang="zh-CN" altLang="en-US" sz="1000">
              <a:sym typeface="+mn-ea"/>
            </a:endParaRPr>
          </a:p>
        </p:txBody>
      </p:sp>
      <p:sp>
        <p:nvSpPr>
          <p:cNvPr id="378" name="文本框 377"/>
          <p:cNvSpPr txBox="1"/>
          <p:nvPr/>
        </p:nvSpPr>
        <p:spPr>
          <a:xfrm>
            <a:off x="7084060" y="4512310"/>
            <a:ext cx="13722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单体电压、模组温度及均衡控制</a:t>
            </a:r>
            <a:endParaRPr lang="zh-CN" altLang="en-US" sz="1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4" grpId="0"/>
      <p:bldP spid="24" grpId="1" animBg="1"/>
      <p:bldP spid="317" grpId="0"/>
      <p:bldP spid="318" grpId="0"/>
      <p:bldP spid="376" grpId="0"/>
      <p:bldP spid="377" grpId="0"/>
      <p:bldP spid="3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255" y="37274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二、动力电池控制</a:t>
            </a:r>
            <a:r>
              <a:rPr lang="zh-CN" altLang="en-US" sz="2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原理</a:t>
            </a:r>
            <a:endParaRPr lang="zh-CN" altLang="en-US" sz="24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sym typeface="+mn-ea"/>
            </a:endParaRPr>
          </a:p>
        </p:txBody>
      </p:sp>
      <p:sp>
        <p:nvSpPr>
          <p:cNvPr id="313" name="矩形 312"/>
          <p:cNvSpPr/>
          <p:nvPr/>
        </p:nvSpPr>
        <p:spPr>
          <a:xfrm>
            <a:off x="1541780" y="3573780"/>
            <a:ext cx="9334500" cy="2242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grpSp>
        <p:nvGrpSpPr>
          <p:cNvPr id="5" name="组合 4"/>
          <p:cNvGrpSpPr/>
          <p:nvPr/>
        </p:nvGrpSpPr>
        <p:grpSpPr>
          <a:xfrm>
            <a:off x="3111500" y="4943475"/>
            <a:ext cx="5229860" cy="622300"/>
            <a:chOff x="4900" y="7785"/>
            <a:chExt cx="8236" cy="980"/>
          </a:xfrm>
        </p:grpSpPr>
        <p:grpSp>
          <p:nvGrpSpPr>
            <p:cNvPr id="4" name="组合 3"/>
            <p:cNvGrpSpPr/>
            <p:nvPr/>
          </p:nvGrpSpPr>
          <p:grpSpPr>
            <a:xfrm>
              <a:off x="4900" y="7785"/>
              <a:ext cx="8237" cy="980"/>
              <a:chOff x="4900" y="7785"/>
              <a:chExt cx="8237" cy="98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4900" y="778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电池模组</a:t>
                </a:r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06" y="778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ym typeface="+mn-ea"/>
                  </a:rPr>
                  <a:t>电池模组</a:t>
                </a:r>
                <a:r>
                  <a:rPr lang="en-US" altLang="zh-CN" sz="1200">
                    <a:sym typeface="+mn-ea"/>
                  </a:rPr>
                  <a:t>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205" y="778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电池模组</a:t>
                </a:r>
                <a:r>
                  <a:rPr lang="en-US" altLang="zh-CN" sz="1200"/>
                  <a:t>n</a:t>
                </a:r>
                <a:endParaRPr lang="en-US" altLang="zh-CN" sz="1200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6832" y="8275"/>
              <a:ext cx="574" cy="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338" y="8271"/>
              <a:ext cx="1897" cy="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组合 290"/>
          <p:cNvGrpSpPr/>
          <p:nvPr/>
        </p:nvGrpSpPr>
        <p:grpSpPr>
          <a:xfrm rot="5400000">
            <a:off x="2143125" y="3937635"/>
            <a:ext cx="335280" cy="332740"/>
            <a:chOff x="8794" y="6370"/>
            <a:chExt cx="528" cy="524"/>
          </a:xfrm>
        </p:grpSpPr>
        <p:sp>
          <p:nvSpPr>
            <p:cNvPr id="280" name="矩形 279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81" name="任意多边形 280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7" name="任意多边形 286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8" name="任意多边形 287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9" name="任意多边形 288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2048510" y="1546225"/>
            <a:ext cx="1062990" cy="30734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04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仪表</a:t>
            </a:r>
            <a:endParaRPr lang="zh-CN" altLang="en-US" sz="1200"/>
          </a:p>
        </p:txBody>
      </p:sp>
      <p:sp>
        <p:nvSpPr>
          <p:cNvPr id="18" name="矩形 17"/>
          <p:cNvSpPr/>
          <p:nvPr/>
        </p:nvSpPr>
        <p:spPr>
          <a:xfrm>
            <a:off x="3355340" y="1546225"/>
            <a:ext cx="1062990" cy="30734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04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电机控制器</a:t>
            </a:r>
            <a:endParaRPr lang="zh-CN" altLang="en-US" sz="1200"/>
          </a:p>
        </p:txBody>
      </p:sp>
      <p:sp>
        <p:nvSpPr>
          <p:cNvPr id="19" name="矩形 18"/>
          <p:cNvSpPr/>
          <p:nvPr/>
        </p:nvSpPr>
        <p:spPr>
          <a:xfrm>
            <a:off x="4664075" y="1548765"/>
            <a:ext cx="1062990" cy="30734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04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车载充电器</a:t>
            </a:r>
            <a:endParaRPr lang="zh-CN" altLang="en-US" sz="1200"/>
          </a:p>
        </p:txBody>
      </p:sp>
      <p:sp>
        <p:nvSpPr>
          <p:cNvPr id="20" name="矩形 19"/>
          <p:cNvSpPr/>
          <p:nvPr/>
        </p:nvSpPr>
        <p:spPr>
          <a:xfrm>
            <a:off x="8439785" y="1555750"/>
            <a:ext cx="1062990" cy="30734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04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整车控制器</a:t>
            </a:r>
            <a:endParaRPr lang="zh-CN" altLang="en-US" sz="1200"/>
          </a:p>
        </p:txBody>
      </p:sp>
      <p:grpSp>
        <p:nvGrpSpPr>
          <p:cNvPr id="122" name="组合 121"/>
          <p:cNvGrpSpPr/>
          <p:nvPr/>
        </p:nvGrpSpPr>
        <p:grpSpPr>
          <a:xfrm>
            <a:off x="2176145" y="2921000"/>
            <a:ext cx="5216525" cy="1111250"/>
            <a:chOff x="3427" y="4600"/>
            <a:chExt cx="8215" cy="1750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3427" y="4600"/>
              <a:ext cx="9" cy="175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841" y="4917"/>
              <a:ext cx="3" cy="13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3427" y="4603"/>
              <a:ext cx="8205" cy="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840" y="4917"/>
              <a:ext cx="7802" cy="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rot="5400000">
            <a:off x="9925050" y="3898900"/>
            <a:ext cx="335280" cy="332740"/>
            <a:chOff x="8794" y="6370"/>
            <a:chExt cx="528" cy="524"/>
          </a:xfrm>
        </p:grpSpPr>
        <p:sp>
          <p:nvSpPr>
            <p:cNvPr id="32" name="矩形 31"/>
            <p:cNvSpPr/>
            <p:nvPr/>
          </p:nvSpPr>
          <p:spPr>
            <a:xfrm>
              <a:off x="8972" y="6370"/>
              <a:ext cx="285" cy="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8794" y="6415"/>
              <a:ext cx="529" cy="56"/>
            </a:xfrm>
            <a:custGeom>
              <a:avLst/>
              <a:gdLst>
                <a:gd name="connisteX0" fmla="*/ 0 w 491586"/>
                <a:gd name="connsiteY0" fmla="*/ 3532 h 42902"/>
                <a:gd name="connisteX1" fmla="*/ 457200 w 491586"/>
                <a:gd name="connsiteY1" fmla="*/ 3532 h 42902"/>
                <a:gd name="connisteX2" fmla="*/ 427990 w 491586"/>
                <a:gd name="connsiteY2" fmla="*/ 42902 h 4290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1587" h="42902">
                  <a:moveTo>
                    <a:pt x="0" y="3532"/>
                  </a:moveTo>
                  <a:cubicBezTo>
                    <a:pt x="92075" y="2897"/>
                    <a:pt x="371475" y="-4088"/>
                    <a:pt x="457200" y="3532"/>
                  </a:cubicBezTo>
                  <a:cubicBezTo>
                    <a:pt x="542925" y="11152"/>
                    <a:pt x="443230" y="35282"/>
                    <a:pt x="427990" y="42902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899" y="6456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8904" y="65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8904" y="6650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8904" y="6749"/>
              <a:ext cx="419" cy="100"/>
            </a:xfrm>
            <a:custGeom>
              <a:avLst/>
              <a:gdLst>
                <a:gd name="connisteX0" fmla="*/ 34644 w 389143"/>
                <a:gd name="connsiteY0" fmla="*/ 10410 h 49145"/>
                <a:gd name="connisteX1" fmla="*/ 44169 w 389143"/>
                <a:gd name="connsiteY1" fmla="*/ 250 h 49145"/>
                <a:gd name="connisteX2" fmla="*/ 24484 w 389143"/>
                <a:gd name="connsiteY2" fmla="*/ 19935 h 49145"/>
                <a:gd name="connisteX3" fmla="*/ 365479 w 389143"/>
                <a:gd name="connsiteY3" fmla="*/ 19935 h 49145"/>
                <a:gd name="connisteX4" fmla="*/ 336269 w 389143"/>
                <a:gd name="connsiteY4" fmla="*/ 49145 h 491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89143" h="49145">
                  <a:moveTo>
                    <a:pt x="34645" y="10410"/>
                  </a:moveTo>
                  <a:cubicBezTo>
                    <a:pt x="37185" y="7870"/>
                    <a:pt x="46075" y="-1655"/>
                    <a:pt x="44170" y="250"/>
                  </a:cubicBezTo>
                  <a:cubicBezTo>
                    <a:pt x="42265" y="2155"/>
                    <a:pt x="-39650" y="16125"/>
                    <a:pt x="24485" y="19935"/>
                  </a:cubicBezTo>
                  <a:cubicBezTo>
                    <a:pt x="88620" y="23745"/>
                    <a:pt x="303250" y="14220"/>
                    <a:pt x="365480" y="19935"/>
                  </a:cubicBezTo>
                  <a:cubicBezTo>
                    <a:pt x="427710" y="25650"/>
                    <a:pt x="348970" y="43430"/>
                    <a:pt x="336270" y="49145"/>
                  </a:cubicBezTo>
                </a:path>
              </a:pathLst>
            </a:cu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8538845" y="2911475"/>
            <a:ext cx="1691640" cy="1091565"/>
            <a:chOff x="13447" y="4585"/>
            <a:chExt cx="2664" cy="1719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5692" y="4902"/>
              <a:ext cx="10" cy="140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095" y="4585"/>
              <a:ext cx="16" cy="155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3487" y="4902"/>
              <a:ext cx="222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13447" y="4589"/>
              <a:ext cx="2638" cy="1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8524875" y="3242945"/>
            <a:ext cx="1963420" cy="1515745"/>
            <a:chOff x="13425" y="5107"/>
            <a:chExt cx="3092" cy="2387"/>
          </a:xfrm>
        </p:grpSpPr>
        <p:grpSp>
          <p:nvGrpSpPr>
            <p:cNvPr id="120" name="组合 119"/>
            <p:cNvGrpSpPr/>
            <p:nvPr/>
          </p:nvGrpSpPr>
          <p:grpSpPr>
            <a:xfrm>
              <a:off x="13425" y="5107"/>
              <a:ext cx="2664" cy="2164"/>
              <a:chOff x="13425" y="5107"/>
              <a:chExt cx="2664" cy="2164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H="1">
                <a:off x="15385" y="7256"/>
                <a:ext cx="704" cy="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5376" y="5113"/>
                <a:ext cx="9" cy="215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13425" y="5107"/>
                <a:ext cx="1945" cy="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椭圆 28"/>
            <p:cNvSpPr/>
            <p:nvPr/>
          </p:nvSpPr>
          <p:spPr>
            <a:xfrm>
              <a:off x="16089" y="7046"/>
              <a:ext cx="429" cy="4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686810" y="3438525"/>
            <a:ext cx="4480560" cy="830580"/>
            <a:chOff x="5806" y="5415"/>
            <a:chExt cx="7056" cy="1308"/>
          </a:xfrm>
        </p:grpSpPr>
        <p:grpSp>
          <p:nvGrpSpPr>
            <p:cNvPr id="165" name="组合 164"/>
            <p:cNvGrpSpPr/>
            <p:nvPr/>
          </p:nvGrpSpPr>
          <p:grpSpPr>
            <a:xfrm rot="0">
              <a:off x="5806" y="6159"/>
              <a:ext cx="128" cy="517"/>
              <a:chOff x="965" y="4693"/>
              <a:chExt cx="128" cy="517"/>
            </a:xfrm>
          </p:grpSpPr>
          <p:sp>
            <p:nvSpPr>
              <p:cNvPr id="154" name="任意多边形 153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 rot="0">
              <a:off x="8319" y="6207"/>
              <a:ext cx="128" cy="517"/>
              <a:chOff x="965" y="4693"/>
              <a:chExt cx="128" cy="517"/>
            </a:xfrm>
          </p:grpSpPr>
          <p:sp>
            <p:nvSpPr>
              <p:cNvPr id="167" name="任意多边形 166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8" name="任意多边形 167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 rot="0">
              <a:off x="12173" y="6174"/>
              <a:ext cx="128" cy="517"/>
              <a:chOff x="965" y="4693"/>
              <a:chExt cx="128" cy="517"/>
            </a:xfrm>
          </p:grpSpPr>
          <p:sp>
            <p:nvSpPr>
              <p:cNvPr id="170" name="任意多边形 169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1" name="任意多边形 170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 rot="21420000">
              <a:off x="12736" y="5415"/>
              <a:ext cx="120" cy="798"/>
              <a:chOff x="965" y="4693"/>
              <a:chExt cx="128" cy="517"/>
            </a:xfrm>
          </p:grpSpPr>
          <p:sp>
            <p:nvSpPr>
              <p:cNvPr id="173" name="任意多边形 172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4" name="任意多边形 173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 rot="0">
              <a:off x="10876" y="6042"/>
              <a:ext cx="1986" cy="248"/>
              <a:chOff x="5334" y="8297"/>
              <a:chExt cx="2927" cy="248"/>
            </a:xfrm>
          </p:grpSpPr>
          <p:grpSp>
            <p:nvGrpSpPr>
              <p:cNvPr id="253" name="组合 252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54" name="任意多边形 253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5" name="任意多边形 254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6" name="任意多边形 255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7" name="任意多边形 256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8" name="任意多边形 257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9" name="组合 258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60" name="任意多边形 259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1" name="任意多边形 260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2" name="任意多边形 261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3" name="任意多边形 262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4" name="任意多边形 263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 rot="0">
              <a:off x="7581" y="6016"/>
              <a:ext cx="1986" cy="248"/>
              <a:chOff x="5334" y="8297"/>
              <a:chExt cx="2927" cy="248"/>
            </a:xfrm>
          </p:grpSpPr>
          <p:grpSp>
            <p:nvGrpSpPr>
              <p:cNvPr id="266" name="组合 265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67" name="任意多边形 266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8" name="任意多边形 267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9" name="任意多边形 268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0" name="任意多边形 269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1" name="任意多边形 270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2" name="组合 271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73" name="任意多边形 27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4" name="任意多边形 27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5" name="任意多边形 27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6" name="任意多边形 27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7" name="任意多边形 27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78" name="组合 277"/>
            <p:cNvGrpSpPr/>
            <p:nvPr/>
          </p:nvGrpSpPr>
          <p:grpSpPr>
            <a:xfrm rot="0">
              <a:off x="5819" y="5989"/>
              <a:ext cx="1986" cy="248"/>
              <a:chOff x="5334" y="8297"/>
              <a:chExt cx="2927" cy="248"/>
            </a:xfrm>
          </p:grpSpPr>
          <p:grpSp>
            <p:nvGrpSpPr>
              <p:cNvPr id="279" name="组合 278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83" name="任意多边形 28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4" name="任意多边形 28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5" name="任意多边形 28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6" name="任意多边形 28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0" name="任意多边形 289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2" name="组合 291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93" name="任意多边形 29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4" name="任意多边形 29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5" name="任意多边形 29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6" name="任意多边形 29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7" name="任意多边形 29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98" name="直接连接符 297"/>
            <p:cNvCxnSpPr/>
            <p:nvPr/>
          </p:nvCxnSpPr>
          <p:spPr>
            <a:xfrm>
              <a:off x="9519" y="6178"/>
              <a:ext cx="1464" cy="10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>
              <a:off x="9524" y="6076"/>
              <a:ext cx="1520" cy="7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组合 308"/>
          <p:cNvGrpSpPr/>
          <p:nvPr/>
        </p:nvGrpSpPr>
        <p:grpSpPr>
          <a:xfrm>
            <a:off x="2583180" y="1657985"/>
            <a:ext cx="6411595" cy="1706245"/>
            <a:chOff x="4068" y="2611"/>
            <a:chExt cx="10097" cy="2687"/>
          </a:xfrm>
        </p:grpSpPr>
        <p:grpSp>
          <p:nvGrpSpPr>
            <p:cNvPr id="175" name="组合 174"/>
            <p:cNvGrpSpPr/>
            <p:nvPr/>
          </p:nvGrpSpPr>
          <p:grpSpPr>
            <a:xfrm rot="0">
              <a:off x="4070" y="3358"/>
              <a:ext cx="2632" cy="248"/>
              <a:chOff x="5334" y="8297"/>
              <a:chExt cx="2927" cy="248"/>
            </a:xfrm>
          </p:grpSpPr>
          <p:grpSp>
            <p:nvGrpSpPr>
              <p:cNvPr id="176" name="组合 175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177" name="任意多边形 176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8" name="任意多边形 177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9" name="任意多边形 178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0" name="任意多边形 179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1" name="任意多边形 180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183" name="任意多边形 18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4" name="任意多边形 18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5" name="任意多边形 18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6" name="任意多边形 18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7" name="任意多边形 18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8" name="组合 187"/>
            <p:cNvGrpSpPr/>
            <p:nvPr/>
          </p:nvGrpSpPr>
          <p:grpSpPr>
            <a:xfrm rot="0">
              <a:off x="6604" y="3376"/>
              <a:ext cx="2927" cy="248"/>
              <a:chOff x="5334" y="8297"/>
              <a:chExt cx="2927" cy="248"/>
            </a:xfrm>
          </p:grpSpPr>
          <p:grpSp>
            <p:nvGrpSpPr>
              <p:cNvPr id="189" name="组合 188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190" name="任意多边形 189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1" name="任意多边形 190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2" name="任意多边形 191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3" name="任意多边形 192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4" name="任意多边形 193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5" name="组合 194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196" name="任意多边形 195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7" name="任意多边形 196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8" name="任意多边形 197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9" name="任意多边形 198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0" name="任意多边形 199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14" name="组合 213"/>
            <p:cNvGrpSpPr/>
            <p:nvPr/>
          </p:nvGrpSpPr>
          <p:grpSpPr>
            <a:xfrm rot="0">
              <a:off x="10912" y="3376"/>
              <a:ext cx="3253" cy="248"/>
              <a:chOff x="5334" y="8297"/>
              <a:chExt cx="2927" cy="248"/>
            </a:xfrm>
          </p:grpSpPr>
          <p:grpSp>
            <p:nvGrpSpPr>
              <p:cNvPr id="215" name="组合 214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16" name="任意多边形 215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7" name="任意多边形 216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8" name="任意多边形 217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9" name="任意多边形 218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0" name="任意多边形 219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1" name="组合 220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22" name="任意多边形 221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3" name="任意多边形 222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4" name="任意多边形 223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5" name="任意多边形 224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6" name="任意多边形 225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27" name="组合 226"/>
            <p:cNvGrpSpPr/>
            <p:nvPr/>
          </p:nvGrpSpPr>
          <p:grpSpPr>
            <a:xfrm rot="21240000">
              <a:off x="14037" y="2952"/>
              <a:ext cx="128" cy="517"/>
              <a:chOff x="965" y="4693"/>
              <a:chExt cx="128" cy="517"/>
            </a:xfrm>
          </p:grpSpPr>
          <p:sp>
            <p:nvSpPr>
              <p:cNvPr id="228" name="任意多边形 227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9" name="任意多边形 228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 rot="21240000">
              <a:off x="8111" y="2911"/>
              <a:ext cx="128" cy="517"/>
              <a:chOff x="965" y="4693"/>
              <a:chExt cx="128" cy="517"/>
            </a:xfrm>
          </p:grpSpPr>
          <p:sp>
            <p:nvSpPr>
              <p:cNvPr id="231" name="任意多边形 230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2" name="任意多边形 231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 rot="21240000">
              <a:off x="6065" y="2926"/>
              <a:ext cx="128" cy="517"/>
              <a:chOff x="965" y="4693"/>
              <a:chExt cx="128" cy="517"/>
            </a:xfrm>
          </p:grpSpPr>
          <p:sp>
            <p:nvSpPr>
              <p:cNvPr id="234" name="任意多边形 233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5" name="任意多边形 234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 rot="21240000">
              <a:off x="4068" y="2941"/>
              <a:ext cx="128" cy="517"/>
              <a:chOff x="965" y="4693"/>
              <a:chExt cx="128" cy="517"/>
            </a:xfrm>
          </p:grpSpPr>
          <p:sp>
            <p:nvSpPr>
              <p:cNvPr id="237" name="任意多边形 236"/>
              <p:cNvSpPr/>
              <p:nvPr/>
            </p:nvSpPr>
            <p:spPr>
              <a:xfrm rot="5580000">
                <a:off x="771" y="4887"/>
                <a:ext cx="516" cy="128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8" name="任意多边形 237"/>
              <p:cNvSpPr/>
              <p:nvPr/>
            </p:nvSpPr>
            <p:spPr>
              <a:xfrm rot="5400000" flipV="1">
                <a:off x="772" y="4902"/>
                <a:ext cx="516" cy="10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 rot="5400000">
              <a:off x="11688" y="4230"/>
              <a:ext cx="1889" cy="248"/>
              <a:chOff x="5334" y="8297"/>
              <a:chExt cx="2927" cy="248"/>
            </a:xfrm>
          </p:grpSpPr>
          <p:grpSp>
            <p:nvGrpSpPr>
              <p:cNvPr id="240" name="组合 239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41" name="任意多边形 240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2" name="任意多边形 241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3" name="任意多边形 242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4" name="任意多边形 243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5" name="任意多边形 244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6" name="组合 245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247" name="任意多边形 246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8" name="任意多边形 247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9" name="任意多边形 248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0" name="任意多边形 249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1" name="任意多边形 250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303" name="直接连接符 302"/>
            <p:cNvCxnSpPr/>
            <p:nvPr/>
          </p:nvCxnSpPr>
          <p:spPr>
            <a:xfrm>
              <a:off x="9509" y="3558"/>
              <a:ext cx="1464" cy="10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9514" y="3456"/>
              <a:ext cx="1520" cy="7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>
              <a:off x="10183" y="2792"/>
              <a:ext cx="8" cy="731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>
              <a:off x="10289" y="2611"/>
              <a:ext cx="10" cy="921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矩形 306"/>
          <p:cNvSpPr/>
          <p:nvPr/>
        </p:nvSpPr>
        <p:spPr>
          <a:xfrm>
            <a:off x="5949950" y="1548765"/>
            <a:ext cx="1062990" cy="307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grpSp>
        <p:nvGrpSpPr>
          <p:cNvPr id="375" name="组合 374"/>
          <p:cNvGrpSpPr/>
          <p:nvPr/>
        </p:nvGrpSpPr>
        <p:grpSpPr>
          <a:xfrm>
            <a:off x="1633220" y="2597150"/>
            <a:ext cx="1478280" cy="2671445"/>
            <a:chOff x="2572" y="4090"/>
            <a:chExt cx="2328" cy="4207"/>
          </a:xfrm>
        </p:grpSpPr>
        <p:grpSp>
          <p:nvGrpSpPr>
            <p:cNvPr id="374" name="组合 373"/>
            <p:cNvGrpSpPr/>
            <p:nvPr/>
          </p:nvGrpSpPr>
          <p:grpSpPr>
            <a:xfrm>
              <a:off x="2787" y="4464"/>
              <a:ext cx="2113" cy="3833"/>
              <a:chOff x="2787" y="4464"/>
              <a:chExt cx="2113" cy="3833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3135" y="6295"/>
                <a:ext cx="29" cy="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组合 115"/>
              <p:cNvGrpSpPr/>
              <p:nvPr/>
            </p:nvGrpSpPr>
            <p:grpSpPr>
              <a:xfrm>
                <a:off x="2787" y="4464"/>
                <a:ext cx="2113" cy="3833"/>
                <a:chOff x="2787" y="4464"/>
                <a:chExt cx="2113" cy="3833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3134" y="8291"/>
                  <a:ext cx="1766" cy="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3153" y="6683"/>
                  <a:ext cx="11" cy="1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3153" y="4464"/>
                  <a:ext cx="11" cy="18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圆角矩形 300"/>
                <p:cNvSpPr/>
                <p:nvPr/>
              </p:nvSpPr>
              <p:spPr>
                <a:xfrm>
                  <a:off x="2787" y="6158"/>
                  <a:ext cx="1283" cy="725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5" name="文本框 314"/>
            <p:cNvSpPr txBox="1"/>
            <p:nvPr/>
          </p:nvSpPr>
          <p:spPr>
            <a:xfrm>
              <a:off x="2572" y="4090"/>
              <a:ext cx="567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800">
                  <a:solidFill>
                    <a:srgbClr val="FF0000"/>
                  </a:solidFill>
                  <a:sym typeface="+mn-ea"/>
                </a:rPr>
                <a:t>+</a:t>
              </a:r>
              <a:endParaRPr lang="en-US" altLang="zh-CN" sz="280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373" name="组合 372"/>
          <p:cNvGrpSpPr/>
          <p:nvPr/>
        </p:nvGrpSpPr>
        <p:grpSpPr>
          <a:xfrm>
            <a:off x="8341995" y="2454910"/>
            <a:ext cx="2412365" cy="2804795"/>
            <a:chOff x="13137" y="3866"/>
            <a:chExt cx="3799" cy="4417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3137" y="4369"/>
              <a:ext cx="3608" cy="3914"/>
              <a:chOff x="13137" y="4369"/>
              <a:chExt cx="3608" cy="3914"/>
            </a:xfrm>
          </p:grpSpPr>
          <p:cxnSp>
            <p:nvCxnSpPr>
              <p:cNvPr id="10" name="直接连接符 9"/>
              <p:cNvCxnSpPr>
                <a:stCxn id="7" idx="3"/>
              </p:cNvCxnSpPr>
              <p:nvPr/>
            </p:nvCxnSpPr>
            <p:spPr>
              <a:xfrm>
                <a:off x="13137" y="8276"/>
                <a:ext cx="3175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6287" y="6677"/>
                <a:ext cx="11" cy="16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6287" y="6203"/>
                <a:ext cx="39" cy="4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16298" y="4369"/>
                <a:ext cx="11" cy="184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圆角矩形 301"/>
              <p:cNvSpPr/>
              <p:nvPr/>
            </p:nvSpPr>
            <p:spPr>
              <a:xfrm>
                <a:off x="15462" y="6084"/>
                <a:ext cx="1283" cy="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16" name="文本框 315"/>
            <p:cNvSpPr txBox="1"/>
            <p:nvPr/>
          </p:nvSpPr>
          <p:spPr>
            <a:xfrm>
              <a:off x="16428" y="3866"/>
              <a:ext cx="50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3600">
                  <a:solidFill>
                    <a:schemeClr val="tx1"/>
                  </a:solidFill>
                  <a:sym typeface="+mn-ea"/>
                </a:rPr>
                <a:t>-</a:t>
              </a:r>
              <a:endParaRPr lang="en-US" altLang="zh-CN" sz="360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317" name="文本框 316"/>
          <p:cNvSpPr txBox="1"/>
          <p:nvPr/>
        </p:nvSpPr>
        <p:spPr>
          <a:xfrm>
            <a:off x="824865" y="4003675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rgbClr val="FF0000"/>
                </a:solidFill>
                <a:sym typeface="+mn-ea"/>
              </a:rPr>
              <a:t>正极接触器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18" name="文本框 317"/>
          <p:cNvSpPr txBox="1"/>
          <p:nvPr/>
        </p:nvSpPr>
        <p:spPr>
          <a:xfrm>
            <a:off x="10633075" y="3947160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rgbClr val="FF0000"/>
                </a:solidFill>
                <a:sym typeface="+mn-ea"/>
              </a:rPr>
              <a:t>负极接触器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564880" y="3357245"/>
            <a:ext cx="1036320" cy="1668780"/>
            <a:chOff x="13488" y="5287"/>
            <a:chExt cx="1632" cy="2628"/>
          </a:xfrm>
        </p:grpSpPr>
        <p:cxnSp>
          <p:nvCxnSpPr>
            <p:cNvPr id="321" name="直接连接符 320"/>
            <p:cNvCxnSpPr>
              <a:stCxn id="319" idx="0"/>
            </p:cNvCxnSpPr>
            <p:nvPr/>
          </p:nvCxnSpPr>
          <p:spPr>
            <a:xfrm flipV="1">
              <a:off x="14398" y="5295"/>
              <a:ext cx="12" cy="1588"/>
            </a:xfrm>
            <a:prstGeom prst="line">
              <a:avLst/>
            </a:prstGeom>
            <a:ln w="19050">
              <a:solidFill>
                <a:schemeClr val="accent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13488" y="5287"/>
              <a:ext cx="1633" cy="2628"/>
              <a:chOff x="13488" y="5287"/>
              <a:chExt cx="1633" cy="2628"/>
            </a:xfrm>
          </p:grpSpPr>
          <p:cxnSp>
            <p:nvCxnSpPr>
              <p:cNvPr id="320" name="直接连接符 319"/>
              <p:cNvCxnSpPr/>
              <p:nvPr/>
            </p:nvCxnSpPr>
            <p:spPr>
              <a:xfrm flipH="1" flipV="1">
                <a:off x="13488" y="5287"/>
                <a:ext cx="906" cy="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组合 117"/>
              <p:cNvGrpSpPr/>
              <p:nvPr/>
            </p:nvGrpSpPr>
            <p:grpSpPr>
              <a:xfrm>
                <a:off x="13673" y="6883"/>
                <a:ext cx="1448" cy="1032"/>
                <a:chOff x="13673" y="6883"/>
                <a:chExt cx="1448" cy="1032"/>
              </a:xfrm>
            </p:grpSpPr>
            <p:sp>
              <p:nvSpPr>
                <p:cNvPr id="319" name="矩形 318"/>
                <p:cNvSpPr/>
                <p:nvPr/>
              </p:nvSpPr>
              <p:spPr>
                <a:xfrm>
                  <a:off x="13673" y="6883"/>
                  <a:ext cx="1449" cy="10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00"/>
                </a:p>
                <a:p>
                  <a:pPr algn="ctr"/>
                  <a:endParaRPr lang="zh-CN" altLang="en-US" sz="1000"/>
                </a:p>
                <a:p>
                  <a:pPr algn="ctr"/>
                  <a:endParaRPr lang="zh-CN" altLang="en-US" sz="1000"/>
                </a:p>
                <a:p>
                  <a:pPr algn="ctr"/>
                  <a:r>
                    <a:rPr lang="en-US" altLang="zh-CN" sz="1000"/>
                    <a:t> </a:t>
                  </a:r>
                  <a:r>
                    <a:rPr lang="zh-CN" altLang="en-US" sz="1000"/>
                    <a:t>加热</a:t>
                  </a:r>
                  <a:r>
                    <a:rPr lang="en-US" altLang="zh-CN" sz="1000"/>
                    <a:t>       </a:t>
                  </a:r>
                  <a:r>
                    <a:rPr lang="zh-CN" altLang="en-US" sz="1000"/>
                    <a:t>冷却</a:t>
                  </a:r>
                  <a:endParaRPr lang="zh-CN" altLang="en-US" sz="1000"/>
                </a:p>
              </p:txBody>
            </p:sp>
            <p:grpSp>
              <p:nvGrpSpPr>
                <p:cNvPr id="326" name="组合 325"/>
                <p:cNvGrpSpPr/>
                <p:nvPr/>
              </p:nvGrpSpPr>
              <p:grpSpPr>
                <a:xfrm rot="0">
                  <a:off x="13765" y="7050"/>
                  <a:ext cx="658" cy="400"/>
                  <a:chOff x="15135" y="1481"/>
                  <a:chExt cx="840" cy="524"/>
                </a:xfrm>
              </p:grpSpPr>
              <p:sp>
                <p:nvSpPr>
                  <p:cNvPr id="322" name="矩形 321"/>
                  <p:cNvSpPr/>
                  <p:nvPr/>
                </p:nvSpPr>
                <p:spPr>
                  <a:xfrm>
                    <a:off x="15242" y="1481"/>
                    <a:ext cx="585" cy="524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23" name="任意多边形 322"/>
                  <p:cNvSpPr/>
                  <p:nvPr/>
                </p:nvSpPr>
                <p:spPr>
                  <a:xfrm rot="26640000" flipV="1">
                    <a:off x="15135" y="1693"/>
                    <a:ext cx="516" cy="10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4" name="任意多边形 323"/>
                  <p:cNvSpPr/>
                  <p:nvPr/>
                </p:nvSpPr>
                <p:spPr>
                  <a:xfrm rot="26640000" flipV="1">
                    <a:off x="15304" y="1693"/>
                    <a:ext cx="516" cy="10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5" name="任意多边形 324"/>
                  <p:cNvSpPr/>
                  <p:nvPr/>
                </p:nvSpPr>
                <p:spPr>
                  <a:xfrm rot="26640000" flipV="1">
                    <a:off x="15459" y="1693"/>
                    <a:ext cx="516" cy="10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33" name="组合 332"/>
                <p:cNvGrpSpPr/>
                <p:nvPr/>
              </p:nvGrpSpPr>
              <p:grpSpPr>
                <a:xfrm rot="0">
                  <a:off x="14721" y="6959"/>
                  <a:ext cx="120" cy="580"/>
                  <a:chOff x="17129" y="2727"/>
                  <a:chExt cx="120" cy="975"/>
                </a:xfrm>
              </p:grpSpPr>
              <p:sp>
                <p:nvSpPr>
                  <p:cNvPr id="331" name="椭圆 330"/>
                  <p:cNvSpPr/>
                  <p:nvPr/>
                </p:nvSpPr>
                <p:spPr>
                  <a:xfrm>
                    <a:off x="17129" y="2727"/>
                    <a:ext cx="120" cy="48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2" name="椭圆 331"/>
                  <p:cNvSpPr/>
                  <p:nvPr/>
                </p:nvSpPr>
                <p:spPr>
                  <a:xfrm>
                    <a:off x="17129" y="3214"/>
                    <a:ext cx="120" cy="48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34" name="文本框 333"/>
          <p:cNvSpPr txBox="1"/>
          <p:nvPr/>
        </p:nvSpPr>
        <p:spPr>
          <a:xfrm>
            <a:off x="5035550" y="3527425"/>
            <a:ext cx="1808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600">
                <a:solidFill>
                  <a:srgbClr val="FF0000"/>
                </a:solidFill>
                <a:sym typeface="+mn-ea"/>
              </a:rPr>
              <a:t>电池管理内部总线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35" name="文本框 334"/>
          <p:cNvSpPr txBox="1"/>
          <p:nvPr/>
        </p:nvSpPr>
        <p:spPr>
          <a:xfrm>
            <a:off x="4601845" y="2287270"/>
            <a:ext cx="995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600">
                <a:solidFill>
                  <a:srgbClr val="FF0000"/>
                </a:solidFill>
                <a:sym typeface="+mn-ea"/>
              </a:rPr>
              <a:t>外部总线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37" name="文本框 336"/>
          <p:cNvSpPr txBox="1"/>
          <p:nvPr/>
        </p:nvSpPr>
        <p:spPr>
          <a:xfrm>
            <a:off x="10633075" y="4483735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rgbClr val="FF0000"/>
                </a:solidFill>
                <a:sym typeface="+mn-ea"/>
              </a:rPr>
              <a:t>电流传感器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67270" y="2796540"/>
            <a:ext cx="1196975" cy="65151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04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电池管理器</a:t>
            </a:r>
            <a:r>
              <a:rPr lang="en-US" altLang="zh-CN" sz="1400"/>
              <a:t>BMU</a:t>
            </a:r>
            <a:endParaRPr lang="en-US" altLang="zh-CN" sz="1400"/>
          </a:p>
        </p:txBody>
      </p:sp>
      <p:grpSp>
        <p:nvGrpSpPr>
          <p:cNvPr id="372" name="组合 371"/>
          <p:cNvGrpSpPr/>
          <p:nvPr/>
        </p:nvGrpSpPr>
        <p:grpSpPr>
          <a:xfrm>
            <a:off x="3073400" y="4248785"/>
            <a:ext cx="1308100" cy="694690"/>
            <a:chOff x="4840" y="6691"/>
            <a:chExt cx="2060" cy="1094"/>
          </a:xfrm>
        </p:grpSpPr>
        <p:grpSp>
          <p:nvGrpSpPr>
            <p:cNvPr id="346" name="组合 345"/>
            <p:cNvGrpSpPr/>
            <p:nvPr/>
          </p:nvGrpSpPr>
          <p:grpSpPr>
            <a:xfrm rot="0">
              <a:off x="5080" y="7023"/>
              <a:ext cx="1619" cy="762"/>
              <a:chOff x="5080" y="7008"/>
              <a:chExt cx="1619" cy="762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5080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>
                <a:off x="5259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>
                <a:off x="5438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>
                <a:off x="5617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>
                <a:off x="5796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>
                <a:off x="5975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>
                <a:off x="6154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>
                <a:off x="6333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6512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>
                <a:off x="6691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4840" y="6691"/>
              <a:ext cx="2061" cy="363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04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/>
                <a:t>模组检测均衡控制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4661535" y="4248785"/>
            <a:ext cx="1308100" cy="704850"/>
            <a:chOff x="7341" y="6691"/>
            <a:chExt cx="2060" cy="1110"/>
          </a:xfrm>
        </p:grpSpPr>
        <p:grpSp>
          <p:nvGrpSpPr>
            <p:cNvPr id="348" name="组合 347"/>
            <p:cNvGrpSpPr/>
            <p:nvPr/>
          </p:nvGrpSpPr>
          <p:grpSpPr>
            <a:xfrm rot="0">
              <a:off x="7549" y="7039"/>
              <a:ext cx="1619" cy="762"/>
              <a:chOff x="5080" y="7008"/>
              <a:chExt cx="1619" cy="762"/>
            </a:xfrm>
          </p:grpSpPr>
          <p:cxnSp>
            <p:nvCxnSpPr>
              <p:cNvPr id="349" name="直接连接符 348"/>
              <p:cNvCxnSpPr/>
              <p:nvPr/>
            </p:nvCxnSpPr>
            <p:spPr>
              <a:xfrm>
                <a:off x="5080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/>
              <p:cNvCxnSpPr/>
              <p:nvPr/>
            </p:nvCxnSpPr>
            <p:spPr>
              <a:xfrm>
                <a:off x="5259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/>
              <p:cNvCxnSpPr/>
              <p:nvPr/>
            </p:nvCxnSpPr>
            <p:spPr>
              <a:xfrm>
                <a:off x="5438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/>
              <p:nvPr/>
            </p:nvCxnSpPr>
            <p:spPr>
              <a:xfrm>
                <a:off x="5617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/>
              <p:cNvCxnSpPr/>
              <p:nvPr/>
            </p:nvCxnSpPr>
            <p:spPr>
              <a:xfrm>
                <a:off x="5796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/>
              <p:cNvCxnSpPr/>
              <p:nvPr/>
            </p:nvCxnSpPr>
            <p:spPr>
              <a:xfrm>
                <a:off x="5975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>
                <a:off x="6154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>
                <a:off x="6333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>
                <a:off x="6512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>
                <a:off x="6691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/>
            <p:cNvSpPr/>
            <p:nvPr/>
          </p:nvSpPr>
          <p:spPr>
            <a:xfrm>
              <a:off x="7341" y="6691"/>
              <a:ext cx="2061" cy="363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04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ym typeface="+mn-ea"/>
                </a:rPr>
                <a:t>模组检测均衡控制</a:t>
              </a:r>
              <a:r>
                <a:rPr lang="en-US" altLang="zh-CN" sz="1000">
                  <a:sym typeface="+mn-ea"/>
                </a:rPr>
                <a:t>2</a:t>
              </a:r>
              <a:endParaRPr lang="en-US" altLang="zh-CN" sz="1000">
                <a:sym typeface="+mn-ea"/>
              </a:endParaRPr>
            </a:p>
          </p:txBody>
        </p:sp>
      </p:grpSp>
      <p:grpSp>
        <p:nvGrpSpPr>
          <p:cNvPr id="371" name="组合 370"/>
          <p:cNvGrpSpPr/>
          <p:nvPr/>
        </p:nvGrpSpPr>
        <p:grpSpPr>
          <a:xfrm>
            <a:off x="7061835" y="4239260"/>
            <a:ext cx="1308100" cy="714375"/>
            <a:chOff x="11121" y="6676"/>
            <a:chExt cx="2060" cy="1125"/>
          </a:xfrm>
        </p:grpSpPr>
        <p:grpSp>
          <p:nvGrpSpPr>
            <p:cNvPr id="359" name="组合 358"/>
            <p:cNvGrpSpPr/>
            <p:nvPr/>
          </p:nvGrpSpPr>
          <p:grpSpPr>
            <a:xfrm rot="0">
              <a:off x="11365" y="7039"/>
              <a:ext cx="1619" cy="762"/>
              <a:chOff x="5080" y="7008"/>
              <a:chExt cx="1619" cy="762"/>
            </a:xfrm>
          </p:grpSpPr>
          <p:cxnSp>
            <p:nvCxnSpPr>
              <p:cNvPr id="360" name="直接连接符 359"/>
              <p:cNvCxnSpPr/>
              <p:nvPr/>
            </p:nvCxnSpPr>
            <p:spPr>
              <a:xfrm>
                <a:off x="5080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>
                <a:off x="5259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5438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>
                <a:off x="5617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/>
              <p:cNvCxnSpPr/>
              <p:nvPr/>
            </p:nvCxnSpPr>
            <p:spPr>
              <a:xfrm>
                <a:off x="5796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/>
              <p:cNvCxnSpPr/>
              <p:nvPr/>
            </p:nvCxnSpPr>
            <p:spPr>
              <a:xfrm>
                <a:off x="5975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/>
              <p:cNvCxnSpPr/>
              <p:nvPr/>
            </p:nvCxnSpPr>
            <p:spPr>
              <a:xfrm>
                <a:off x="6154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/>
              <p:cNvCxnSpPr/>
              <p:nvPr/>
            </p:nvCxnSpPr>
            <p:spPr>
              <a:xfrm>
                <a:off x="6333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/>
              <p:cNvCxnSpPr/>
              <p:nvPr/>
            </p:nvCxnSpPr>
            <p:spPr>
              <a:xfrm>
                <a:off x="6512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/>
              <p:cNvCxnSpPr/>
              <p:nvPr/>
            </p:nvCxnSpPr>
            <p:spPr>
              <a:xfrm>
                <a:off x="6691" y="7008"/>
                <a:ext cx="9" cy="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11121" y="6676"/>
              <a:ext cx="2061" cy="363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04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ym typeface="+mn-ea"/>
                </a:rPr>
                <a:t>模组检测均衡控制</a:t>
              </a:r>
              <a:r>
                <a:rPr lang="en-US" altLang="zh-CN" sz="1000">
                  <a:sym typeface="+mn-ea"/>
                </a:rPr>
                <a:t>n</a:t>
              </a:r>
              <a:endParaRPr lang="en-US" altLang="zh-CN" sz="1000">
                <a:sym typeface="+mn-ea"/>
              </a:endParaRPr>
            </a:p>
          </p:txBody>
        </p:sp>
      </p:grpSp>
      <p:sp>
        <p:nvSpPr>
          <p:cNvPr id="376" name="文本框 375"/>
          <p:cNvSpPr txBox="1"/>
          <p:nvPr/>
        </p:nvSpPr>
        <p:spPr>
          <a:xfrm>
            <a:off x="3041015" y="4512310"/>
            <a:ext cx="13722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单体电压、模组温度及均衡控制</a:t>
            </a:r>
            <a:endParaRPr lang="zh-CN" altLang="en-US" sz="1000">
              <a:sym typeface="+mn-ea"/>
            </a:endParaRPr>
          </a:p>
        </p:txBody>
      </p:sp>
      <p:sp>
        <p:nvSpPr>
          <p:cNvPr id="377" name="文本框 376"/>
          <p:cNvSpPr txBox="1"/>
          <p:nvPr/>
        </p:nvSpPr>
        <p:spPr>
          <a:xfrm>
            <a:off x="4629785" y="4512310"/>
            <a:ext cx="13722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单体电压、模组温度及均衡控制</a:t>
            </a:r>
            <a:endParaRPr lang="zh-CN" altLang="en-US" sz="1000">
              <a:sym typeface="+mn-ea"/>
            </a:endParaRPr>
          </a:p>
        </p:txBody>
      </p:sp>
      <p:sp>
        <p:nvSpPr>
          <p:cNvPr id="378" name="文本框 377"/>
          <p:cNvSpPr txBox="1"/>
          <p:nvPr/>
        </p:nvSpPr>
        <p:spPr>
          <a:xfrm>
            <a:off x="7084060" y="4512310"/>
            <a:ext cx="13722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单体电压、模组温度及均衡控制</a:t>
            </a:r>
            <a:endParaRPr lang="zh-CN" altLang="en-US" sz="1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7" grpId="0" animBg="1"/>
      <p:bldP spid="335" grpId="0"/>
      <p:bldP spid="337" grpId="0"/>
      <p:bldP spid="3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255" y="37274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sym typeface="+mn-ea"/>
              </a:rPr>
              <a:t>三、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信息采集形式</a:t>
            </a:r>
            <a:endParaRPr lang="zh-CN" altLang="en-US" sz="2400">
              <a:sym typeface="+mn-ea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824865" y="1546225"/>
            <a:ext cx="10753090" cy="4269740"/>
            <a:chOff x="1299" y="2435"/>
            <a:chExt cx="16934" cy="6724"/>
          </a:xfrm>
        </p:grpSpPr>
        <p:grpSp>
          <p:nvGrpSpPr>
            <p:cNvPr id="336" name="组合 335"/>
            <p:cNvGrpSpPr/>
            <p:nvPr/>
          </p:nvGrpSpPr>
          <p:grpSpPr>
            <a:xfrm>
              <a:off x="1299" y="2435"/>
              <a:ext cx="16934" cy="6725"/>
              <a:chOff x="1137" y="1785"/>
              <a:chExt cx="16934" cy="6725"/>
            </a:xfrm>
          </p:grpSpPr>
          <p:sp>
            <p:nvSpPr>
              <p:cNvPr id="313" name="矩形 312"/>
              <p:cNvSpPr/>
              <p:nvPr/>
            </p:nvSpPr>
            <p:spPr>
              <a:xfrm>
                <a:off x="2250" y="4978"/>
                <a:ext cx="14700" cy="35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4738" y="713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电池模组</a:t>
                </a:r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244" y="713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>
                    <a:sym typeface="+mn-ea"/>
                  </a:rPr>
                  <a:t>电池模组</a:t>
                </a:r>
                <a:r>
                  <a:rPr lang="en-US" altLang="zh-CN" sz="1200">
                    <a:sym typeface="+mn-ea"/>
                  </a:rPr>
                  <a:t>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043" y="7135"/>
                <a:ext cx="1932" cy="981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电池模组</a:t>
                </a:r>
                <a:r>
                  <a:rPr lang="en-US" altLang="zh-CN" sz="1200"/>
                  <a:t>n</a:t>
                </a:r>
                <a:endParaRPr lang="en-US" altLang="zh-CN" sz="1200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6670" y="7625"/>
                <a:ext cx="574" cy="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2972" y="7641"/>
                <a:ext cx="1766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7" idx="3"/>
              </p:cNvCxnSpPr>
              <p:nvPr/>
            </p:nvCxnSpPr>
            <p:spPr>
              <a:xfrm>
                <a:off x="12975" y="7626"/>
                <a:ext cx="3175" cy="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9176" y="7621"/>
                <a:ext cx="1897" cy="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2991" y="6033"/>
                <a:ext cx="11" cy="16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2991" y="3814"/>
                <a:ext cx="11" cy="184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2761" y="5670"/>
                <a:ext cx="241" cy="3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290"/>
              <p:cNvGrpSpPr/>
              <p:nvPr/>
            </p:nvGrpSpPr>
            <p:grpSpPr>
              <a:xfrm rot="5400000">
                <a:off x="3213" y="5551"/>
                <a:ext cx="528" cy="524"/>
                <a:chOff x="8794" y="6370"/>
                <a:chExt cx="528" cy="524"/>
              </a:xfrm>
            </p:grpSpPr>
            <p:sp>
              <p:nvSpPr>
                <p:cNvPr id="280" name="矩形 279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281" name="任意多边形 280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 281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7" name="任意多边形 286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8" name="任意多边形 287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9" name="任意多边形 288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3064" y="1785"/>
                <a:ext cx="1674" cy="484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仪表</a:t>
                </a:r>
                <a:endParaRPr lang="zh-CN" altLang="en-US" sz="12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22" y="1785"/>
                <a:ext cx="1674" cy="484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电机控制器</a:t>
                </a:r>
                <a:endParaRPr lang="zh-CN" altLang="en-US" sz="12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183" y="1789"/>
                <a:ext cx="1674" cy="484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车载充电器</a:t>
                </a:r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129" y="1800"/>
                <a:ext cx="1674" cy="484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200"/>
                  <a:t>整车控制器</a:t>
                </a:r>
                <a:endParaRPr lang="zh-CN" altLang="en-US" sz="1200"/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 flipH="1">
                <a:off x="16125" y="6027"/>
                <a:ext cx="11" cy="16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6125" y="5583"/>
                <a:ext cx="260" cy="4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16136" y="3719"/>
                <a:ext cx="11" cy="184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3265" y="3950"/>
                <a:ext cx="9" cy="175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3679" y="4267"/>
                <a:ext cx="3" cy="137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 flipV="1">
                <a:off x="3265" y="3953"/>
                <a:ext cx="8205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3678" y="4267"/>
                <a:ext cx="7802" cy="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5223" y="6606"/>
                <a:ext cx="704" cy="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/>
              <p:cNvGrpSpPr/>
              <p:nvPr/>
            </p:nvGrpSpPr>
            <p:grpSpPr>
              <a:xfrm rot="5400000">
                <a:off x="15468" y="5490"/>
                <a:ext cx="528" cy="524"/>
                <a:chOff x="8794" y="6370"/>
                <a:chExt cx="528" cy="524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8972" y="6370"/>
                  <a:ext cx="285" cy="5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8794" y="6415"/>
                  <a:ext cx="529" cy="56"/>
                </a:xfrm>
                <a:custGeom>
                  <a:avLst/>
                  <a:gdLst>
                    <a:gd name="connisteX0" fmla="*/ 0 w 491586"/>
                    <a:gd name="connsiteY0" fmla="*/ 3532 h 42902"/>
                    <a:gd name="connisteX1" fmla="*/ 457200 w 491586"/>
                    <a:gd name="connsiteY1" fmla="*/ 3532 h 42902"/>
                    <a:gd name="connisteX2" fmla="*/ 427990 w 491586"/>
                    <a:gd name="connsiteY2" fmla="*/ 42902 h 42902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</a:cxnLst>
                  <a:rect l="l" t="t" r="r" b="b"/>
                  <a:pathLst>
                    <a:path w="491587" h="42902">
                      <a:moveTo>
                        <a:pt x="0" y="3532"/>
                      </a:moveTo>
                      <a:cubicBezTo>
                        <a:pt x="92075" y="2897"/>
                        <a:pt x="371475" y="-4088"/>
                        <a:pt x="457200" y="3532"/>
                      </a:cubicBezTo>
                      <a:cubicBezTo>
                        <a:pt x="542925" y="11152"/>
                        <a:pt x="443230" y="35282"/>
                        <a:pt x="427990" y="42902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8899" y="6456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8904" y="65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8904" y="6650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8904" y="6749"/>
                  <a:ext cx="419" cy="100"/>
                </a:xfrm>
                <a:custGeom>
                  <a:avLst/>
                  <a:gdLst>
                    <a:gd name="connisteX0" fmla="*/ 34644 w 389143"/>
                    <a:gd name="connsiteY0" fmla="*/ 10410 h 49145"/>
                    <a:gd name="connisteX1" fmla="*/ 44169 w 389143"/>
                    <a:gd name="connsiteY1" fmla="*/ 250 h 49145"/>
                    <a:gd name="connisteX2" fmla="*/ 24484 w 389143"/>
                    <a:gd name="connsiteY2" fmla="*/ 19935 h 49145"/>
                    <a:gd name="connisteX3" fmla="*/ 365479 w 389143"/>
                    <a:gd name="connsiteY3" fmla="*/ 19935 h 49145"/>
                    <a:gd name="connisteX4" fmla="*/ 336269 w 389143"/>
                    <a:gd name="connsiteY4" fmla="*/ 49145 h 491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89143" h="49145">
                      <a:moveTo>
                        <a:pt x="34645" y="10410"/>
                      </a:moveTo>
                      <a:cubicBezTo>
                        <a:pt x="37185" y="7870"/>
                        <a:pt x="46075" y="-1655"/>
                        <a:pt x="44170" y="250"/>
                      </a:cubicBezTo>
                      <a:cubicBezTo>
                        <a:pt x="42265" y="2155"/>
                        <a:pt x="-39650" y="16125"/>
                        <a:pt x="24485" y="19935"/>
                      </a:cubicBezTo>
                      <a:cubicBezTo>
                        <a:pt x="88620" y="23745"/>
                        <a:pt x="303250" y="14220"/>
                        <a:pt x="365480" y="19935"/>
                      </a:cubicBezTo>
                      <a:cubicBezTo>
                        <a:pt x="427710" y="25650"/>
                        <a:pt x="348970" y="43430"/>
                        <a:pt x="336270" y="49145"/>
                      </a:cubicBezTo>
                    </a:path>
                  </a:pathLst>
                </a:custGeom>
                <a:ln w="19050"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8" name="直接连接符 37"/>
              <p:cNvCxnSpPr/>
              <p:nvPr/>
            </p:nvCxnSpPr>
            <p:spPr>
              <a:xfrm flipH="1">
                <a:off x="15530" y="4252"/>
                <a:ext cx="10" cy="140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5933" y="3935"/>
                <a:ext cx="16" cy="155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13325" y="4252"/>
                <a:ext cx="2221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13285" y="3954"/>
                <a:ext cx="2638" cy="1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5214" y="4463"/>
                <a:ext cx="9" cy="215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13263" y="4457"/>
                <a:ext cx="1945" cy="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15927" y="6396"/>
                <a:ext cx="429" cy="4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959" y="6026"/>
                <a:ext cx="2061" cy="363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000">
                    <a:sym typeface="+mn-ea"/>
                  </a:rPr>
                  <a:t>模组检测均衡控制</a:t>
                </a:r>
                <a:r>
                  <a:rPr lang="en-US" altLang="zh-CN" sz="1000">
                    <a:sym typeface="+mn-ea"/>
                  </a:rPr>
                  <a:t>n</a:t>
                </a:r>
                <a:endParaRPr lang="en-US" altLang="zh-CN" sz="1000">
                  <a:sym typeface="+mn-ea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179" y="6041"/>
                <a:ext cx="2061" cy="363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000">
                    <a:sym typeface="+mn-ea"/>
                  </a:rPr>
                  <a:t>模组检测均衡控制</a:t>
                </a:r>
                <a:r>
                  <a:rPr lang="en-US" altLang="zh-CN" sz="1000">
                    <a:sym typeface="+mn-ea"/>
                  </a:rPr>
                  <a:t>2</a:t>
                </a:r>
                <a:endParaRPr lang="en-US" altLang="zh-CN" sz="1000">
                  <a:sym typeface="+mn-ea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678" y="6041"/>
                <a:ext cx="2061" cy="363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000"/>
                  <a:t>模组检测均衡控制</a:t>
                </a:r>
                <a:r>
                  <a:rPr lang="en-US" altLang="zh-CN" sz="1000"/>
                  <a:t>1</a:t>
                </a:r>
                <a:endParaRPr lang="en-US" altLang="zh-CN" sz="1000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4852" y="6396"/>
                <a:ext cx="1704" cy="724"/>
                <a:chOff x="4852" y="6396"/>
                <a:chExt cx="1704" cy="724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4852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5190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H="1">
                  <a:off x="5359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flipH="1">
                  <a:off x="5528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5697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flipH="1">
                  <a:off x="5866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 flipH="1">
                  <a:off x="6035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6204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H="1">
                  <a:off x="6542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 flipH="1">
                  <a:off x="6373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5021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组合 62"/>
              <p:cNvGrpSpPr/>
              <p:nvPr/>
            </p:nvGrpSpPr>
            <p:grpSpPr>
              <a:xfrm>
                <a:off x="7355" y="6396"/>
                <a:ext cx="1704" cy="724"/>
                <a:chOff x="4852" y="6396"/>
                <a:chExt cx="1704" cy="724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4852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H="1">
                  <a:off x="5190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H="1">
                  <a:off x="5359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5528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H="1">
                  <a:off x="5697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5866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6035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6204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>
                  <a:off x="6542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6373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5021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组合 74"/>
              <p:cNvGrpSpPr/>
              <p:nvPr/>
            </p:nvGrpSpPr>
            <p:grpSpPr>
              <a:xfrm>
                <a:off x="11149" y="6396"/>
                <a:ext cx="1704" cy="724"/>
                <a:chOff x="4852" y="6396"/>
                <a:chExt cx="1704" cy="724"/>
              </a:xfrm>
            </p:grpSpPr>
            <p:cxnSp>
              <p:nvCxnSpPr>
                <p:cNvPr id="76" name="直接连接符 75"/>
                <p:cNvCxnSpPr/>
                <p:nvPr/>
              </p:nvCxnSpPr>
              <p:spPr>
                <a:xfrm flipH="1">
                  <a:off x="4852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 flipH="1">
                  <a:off x="5190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flipH="1">
                  <a:off x="5359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flipH="1">
                  <a:off x="5528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flipH="1">
                  <a:off x="5697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flipH="1">
                  <a:off x="5866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flipH="1">
                  <a:off x="6035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 flipH="1">
                  <a:off x="6204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 flipH="1">
                  <a:off x="6542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flipH="1">
                  <a:off x="6373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flipH="1">
                  <a:off x="5021" y="6396"/>
                  <a:ext cx="15" cy="7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组合 164"/>
              <p:cNvGrpSpPr/>
              <p:nvPr/>
            </p:nvGrpSpPr>
            <p:grpSpPr>
              <a:xfrm>
                <a:off x="5644" y="5509"/>
                <a:ext cx="128" cy="517"/>
                <a:chOff x="965" y="4693"/>
                <a:chExt cx="128" cy="517"/>
              </a:xfrm>
            </p:grpSpPr>
            <p:sp>
              <p:nvSpPr>
                <p:cNvPr id="154" name="任意多边形 153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0" name="任意多边形 159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6" name="组合 165"/>
              <p:cNvGrpSpPr/>
              <p:nvPr/>
            </p:nvGrpSpPr>
            <p:grpSpPr>
              <a:xfrm>
                <a:off x="8157" y="5557"/>
                <a:ext cx="128" cy="517"/>
                <a:chOff x="965" y="4693"/>
                <a:chExt cx="128" cy="517"/>
              </a:xfrm>
            </p:grpSpPr>
            <p:sp>
              <p:nvSpPr>
                <p:cNvPr id="167" name="任意多边形 166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8" name="任意多边形 167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12011" y="5524"/>
                <a:ext cx="128" cy="517"/>
                <a:chOff x="965" y="4693"/>
                <a:chExt cx="128" cy="517"/>
              </a:xfrm>
            </p:grpSpPr>
            <p:sp>
              <p:nvSpPr>
                <p:cNvPr id="170" name="任意多边形 169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1" name="任意多边形 170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" name="组合 171"/>
              <p:cNvGrpSpPr/>
              <p:nvPr/>
            </p:nvGrpSpPr>
            <p:grpSpPr>
              <a:xfrm rot="21420000">
                <a:off x="12574" y="4765"/>
                <a:ext cx="120" cy="798"/>
                <a:chOff x="965" y="4693"/>
                <a:chExt cx="128" cy="517"/>
              </a:xfrm>
            </p:grpSpPr>
            <p:sp>
              <p:nvSpPr>
                <p:cNvPr id="173" name="任意多边形 172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4" name="任意多边形 173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5" name="组合 174"/>
              <p:cNvGrpSpPr/>
              <p:nvPr/>
            </p:nvGrpSpPr>
            <p:grpSpPr>
              <a:xfrm rot="0">
                <a:off x="3908" y="2708"/>
                <a:ext cx="2632" cy="248"/>
                <a:chOff x="5334" y="8297"/>
                <a:chExt cx="2927" cy="248"/>
              </a:xfrm>
            </p:grpSpPr>
            <p:grpSp>
              <p:nvGrpSpPr>
                <p:cNvPr id="176" name="组合 175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177" name="任意多边形 176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8" name="任意多边形 177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9" name="任意多边形 178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0" name="任意多边形 179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1" name="任意多边形 180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2" name="组合 181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183" name="任意多边形 182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4" name="任意多边形 183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5" name="任意多边形 184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6" name="任意多边形 185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7" name="任意多边形 186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8" name="组合 187"/>
              <p:cNvGrpSpPr/>
              <p:nvPr/>
            </p:nvGrpSpPr>
            <p:grpSpPr>
              <a:xfrm rot="0">
                <a:off x="6442" y="2726"/>
                <a:ext cx="2927" cy="248"/>
                <a:chOff x="5334" y="8297"/>
                <a:chExt cx="2927" cy="248"/>
              </a:xfrm>
            </p:grpSpPr>
            <p:grpSp>
              <p:nvGrpSpPr>
                <p:cNvPr id="189" name="组合 188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190" name="任意多边形 189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1" name="任意多边形 190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2" name="任意多边形 191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3" name="任意多边形 192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4" name="任意多边形 193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5" name="组合 194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196" name="任意多边形 195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7" name="任意多边形 196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8" name="任意多边形 197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9" name="任意多边形 198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0" name="任意多边形 199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14" name="组合 213"/>
              <p:cNvGrpSpPr/>
              <p:nvPr/>
            </p:nvGrpSpPr>
            <p:grpSpPr>
              <a:xfrm rot="0">
                <a:off x="10750" y="2726"/>
                <a:ext cx="3253" cy="248"/>
                <a:chOff x="5334" y="8297"/>
                <a:chExt cx="2927" cy="248"/>
              </a:xfrm>
            </p:grpSpPr>
            <p:grpSp>
              <p:nvGrpSpPr>
                <p:cNvPr id="215" name="组合 214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216" name="任意多边形 215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7" name="任意多边形 216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8" name="任意多边形 217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9" name="任意多边形 218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0" name="任意多边形 219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21" name="组合 220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222" name="任意多边形 221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3" name="任意多边形 222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4" name="任意多边形 223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5" name="任意多边形 224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6" name="任意多边形 225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27" name="组合 226"/>
              <p:cNvGrpSpPr/>
              <p:nvPr/>
            </p:nvGrpSpPr>
            <p:grpSpPr>
              <a:xfrm rot="21240000">
                <a:off x="13875" y="2302"/>
                <a:ext cx="128" cy="517"/>
                <a:chOff x="965" y="4693"/>
                <a:chExt cx="128" cy="517"/>
              </a:xfrm>
            </p:grpSpPr>
            <p:sp>
              <p:nvSpPr>
                <p:cNvPr id="228" name="任意多边形 227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9" name="任意多边形 228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0" name="组合 229"/>
              <p:cNvGrpSpPr/>
              <p:nvPr/>
            </p:nvGrpSpPr>
            <p:grpSpPr>
              <a:xfrm rot="21240000">
                <a:off x="7949" y="2261"/>
                <a:ext cx="128" cy="517"/>
                <a:chOff x="965" y="4693"/>
                <a:chExt cx="128" cy="517"/>
              </a:xfrm>
            </p:grpSpPr>
            <p:sp>
              <p:nvSpPr>
                <p:cNvPr id="231" name="任意多边形 230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2" name="任意多边形 231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3" name="组合 232"/>
              <p:cNvGrpSpPr/>
              <p:nvPr/>
            </p:nvGrpSpPr>
            <p:grpSpPr>
              <a:xfrm rot="21240000">
                <a:off x="5903" y="2276"/>
                <a:ext cx="128" cy="517"/>
                <a:chOff x="965" y="4693"/>
                <a:chExt cx="128" cy="517"/>
              </a:xfrm>
            </p:grpSpPr>
            <p:sp>
              <p:nvSpPr>
                <p:cNvPr id="234" name="任意多边形 233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5" name="任意多边形 234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6" name="组合 235"/>
              <p:cNvGrpSpPr/>
              <p:nvPr/>
            </p:nvGrpSpPr>
            <p:grpSpPr>
              <a:xfrm rot="21240000">
                <a:off x="3906" y="2291"/>
                <a:ext cx="128" cy="517"/>
                <a:chOff x="965" y="4693"/>
                <a:chExt cx="128" cy="517"/>
              </a:xfrm>
            </p:grpSpPr>
            <p:sp>
              <p:nvSpPr>
                <p:cNvPr id="237" name="任意多边形 236"/>
                <p:cNvSpPr/>
                <p:nvPr/>
              </p:nvSpPr>
              <p:spPr>
                <a:xfrm rot="5580000">
                  <a:off x="771" y="4887"/>
                  <a:ext cx="516" cy="128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8" name="任意多边形 237"/>
                <p:cNvSpPr/>
                <p:nvPr/>
              </p:nvSpPr>
              <p:spPr>
                <a:xfrm rot="5400000" flipV="1">
                  <a:off x="772" y="4902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9" name="组合 238"/>
              <p:cNvGrpSpPr/>
              <p:nvPr/>
            </p:nvGrpSpPr>
            <p:grpSpPr>
              <a:xfrm rot="5400000">
                <a:off x="11526" y="3580"/>
                <a:ext cx="1889" cy="248"/>
                <a:chOff x="5334" y="8297"/>
                <a:chExt cx="2927" cy="248"/>
              </a:xfrm>
            </p:grpSpPr>
            <p:grpSp>
              <p:nvGrpSpPr>
                <p:cNvPr id="240" name="组合 239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241" name="任意多边形 240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2" name="任意多边形 241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3" name="任意多边形 242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4" name="任意多边形 243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5" name="任意多边形 244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46" name="组合 245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247" name="任意多边形 246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8" name="任意多边形 247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9" name="任意多边形 248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0" name="任意多边形 249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1" name="任意多边形 250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4" name="矩形 23"/>
              <p:cNvSpPr/>
              <p:nvPr/>
            </p:nvSpPr>
            <p:spPr>
              <a:xfrm>
                <a:off x="11440" y="3754"/>
                <a:ext cx="1885" cy="1026"/>
              </a:xfrm>
              <a:prstGeom prst="rect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04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400"/>
                  <a:t>电池管理器</a:t>
                </a:r>
                <a:r>
                  <a:rPr lang="en-US" altLang="zh-CN" sz="1400"/>
                  <a:t>BMU</a:t>
                </a:r>
                <a:endParaRPr lang="en-US" altLang="zh-CN" sz="1400"/>
              </a:p>
            </p:txBody>
          </p:sp>
          <p:grpSp>
            <p:nvGrpSpPr>
              <p:cNvPr id="252" name="组合 251"/>
              <p:cNvGrpSpPr/>
              <p:nvPr/>
            </p:nvGrpSpPr>
            <p:grpSpPr>
              <a:xfrm rot="0">
                <a:off x="10714" y="5392"/>
                <a:ext cx="1986" cy="248"/>
                <a:chOff x="5334" y="8297"/>
                <a:chExt cx="2927" cy="248"/>
              </a:xfrm>
            </p:grpSpPr>
            <p:grpSp>
              <p:nvGrpSpPr>
                <p:cNvPr id="253" name="组合 252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254" name="任意多边形 253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5" name="任意多边形 254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6" name="任意多边形 255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7" name="任意多边形 256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8" name="任意多边形 257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59" name="组合 258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260" name="任意多边形 259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1" name="任意多边形 260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2" name="任意多边形 261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3" name="任意多边形 262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4" name="任意多边形 263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65" name="组合 264"/>
              <p:cNvGrpSpPr/>
              <p:nvPr/>
            </p:nvGrpSpPr>
            <p:grpSpPr>
              <a:xfrm rot="0">
                <a:off x="7419" y="5366"/>
                <a:ext cx="1986" cy="248"/>
                <a:chOff x="5334" y="8297"/>
                <a:chExt cx="2927" cy="248"/>
              </a:xfrm>
            </p:grpSpPr>
            <p:grpSp>
              <p:nvGrpSpPr>
                <p:cNvPr id="266" name="组合 265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267" name="任意多边形 266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8" name="任意多边形 267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9" name="任意多边形 268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0" name="任意多边形 269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1" name="任意多边形 270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72" name="组合 271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273" name="任意多边形 272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4" name="任意多边形 273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5" name="任意多边形 274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6" name="任意多边形 275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7" name="任意多边形 276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78" name="组合 277"/>
              <p:cNvGrpSpPr/>
              <p:nvPr/>
            </p:nvGrpSpPr>
            <p:grpSpPr>
              <a:xfrm rot="0">
                <a:off x="5657" y="5339"/>
                <a:ext cx="1986" cy="248"/>
                <a:chOff x="5334" y="8297"/>
                <a:chExt cx="2927" cy="248"/>
              </a:xfrm>
            </p:grpSpPr>
            <p:grpSp>
              <p:nvGrpSpPr>
                <p:cNvPr id="279" name="组合 278"/>
                <p:cNvGrpSpPr/>
                <p:nvPr/>
              </p:nvGrpSpPr>
              <p:grpSpPr>
                <a:xfrm rot="180000">
                  <a:off x="5334" y="8297"/>
                  <a:ext cx="2924" cy="248"/>
                  <a:chOff x="7567" y="5392"/>
                  <a:chExt cx="2924" cy="232"/>
                </a:xfrm>
              </p:grpSpPr>
              <p:sp>
                <p:nvSpPr>
                  <p:cNvPr id="283" name="任意多边形 282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4" name="任意多边形 283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5" name="任意多边形 284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6" name="任意多边形 285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0" name="任意多边形 289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92" name="组合 291"/>
                <p:cNvGrpSpPr/>
                <p:nvPr/>
              </p:nvGrpSpPr>
              <p:grpSpPr>
                <a:xfrm rot="0" flipV="1">
                  <a:off x="5337" y="8315"/>
                  <a:ext cx="2924" cy="194"/>
                  <a:chOff x="7567" y="5392"/>
                  <a:chExt cx="2924" cy="232"/>
                </a:xfrm>
              </p:grpSpPr>
              <p:sp>
                <p:nvSpPr>
                  <p:cNvPr id="293" name="任意多边形 292"/>
                  <p:cNvSpPr/>
                  <p:nvPr/>
                </p:nvSpPr>
                <p:spPr>
                  <a:xfrm>
                    <a:off x="7567" y="5504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4" name="任意多边形 293"/>
                  <p:cNvSpPr/>
                  <p:nvPr/>
                </p:nvSpPr>
                <p:spPr>
                  <a:xfrm>
                    <a:off x="8152" y="5476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5" name="任意多边形 294"/>
                  <p:cNvSpPr/>
                  <p:nvPr/>
                </p:nvSpPr>
                <p:spPr>
                  <a:xfrm>
                    <a:off x="8737" y="5448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6" name="任意多边形 295"/>
                  <p:cNvSpPr/>
                  <p:nvPr/>
                </p:nvSpPr>
                <p:spPr>
                  <a:xfrm>
                    <a:off x="9322" y="5420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7" name="任意多边形 296"/>
                  <p:cNvSpPr/>
                  <p:nvPr/>
                </p:nvSpPr>
                <p:spPr>
                  <a:xfrm>
                    <a:off x="9907" y="5392"/>
                    <a:ext cx="585" cy="120"/>
                  </a:xfrm>
                  <a:custGeom>
                    <a:avLst/>
                    <a:gdLst>
                      <a:gd name="connisteX0" fmla="*/ 0 w 760730"/>
                      <a:gd name="connsiteY0" fmla="*/ 201429 h 317768"/>
                      <a:gd name="connisteX1" fmla="*/ 256540 w 760730"/>
                      <a:gd name="connsiteY1" fmla="*/ 2039 h 317768"/>
                      <a:gd name="connisteX2" fmla="*/ 541655 w 760730"/>
                      <a:gd name="connsiteY2" fmla="*/ 315729 h 317768"/>
                      <a:gd name="connisteX3" fmla="*/ 760730 w 760730"/>
                      <a:gd name="connsiteY3" fmla="*/ 116339 h 317768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760730" h="317769">
                        <a:moveTo>
                          <a:pt x="0" y="201429"/>
                        </a:moveTo>
                        <a:cubicBezTo>
                          <a:pt x="45720" y="155074"/>
                          <a:pt x="147955" y="-20821"/>
                          <a:pt x="256540" y="2039"/>
                        </a:cubicBezTo>
                        <a:cubicBezTo>
                          <a:pt x="365125" y="24899"/>
                          <a:pt x="440690" y="292869"/>
                          <a:pt x="541655" y="315729"/>
                        </a:cubicBezTo>
                        <a:cubicBezTo>
                          <a:pt x="642620" y="338589"/>
                          <a:pt x="722630" y="162694"/>
                          <a:pt x="760730" y="116339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298" name="直接连接符 297"/>
              <p:cNvCxnSpPr/>
              <p:nvPr/>
            </p:nvCxnSpPr>
            <p:spPr>
              <a:xfrm>
                <a:off x="9357" y="5528"/>
                <a:ext cx="1464" cy="10"/>
              </a:xfrm>
              <a:prstGeom prst="line">
                <a:avLst/>
              </a:prstGeom>
              <a:ln w="28575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/>
              <p:cNvCxnSpPr/>
              <p:nvPr/>
            </p:nvCxnSpPr>
            <p:spPr>
              <a:xfrm>
                <a:off x="9362" y="5426"/>
                <a:ext cx="1520" cy="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圆角矩形 300"/>
              <p:cNvSpPr/>
              <p:nvPr/>
            </p:nvSpPr>
            <p:spPr>
              <a:xfrm>
                <a:off x="2625" y="5508"/>
                <a:ext cx="1283" cy="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2" name="圆角矩形 301"/>
              <p:cNvSpPr/>
              <p:nvPr/>
            </p:nvSpPr>
            <p:spPr>
              <a:xfrm>
                <a:off x="15300" y="5434"/>
                <a:ext cx="1283" cy="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303" name="直接连接符 302"/>
              <p:cNvCxnSpPr/>
              <p:nvPr/>
            </p:nvCxnSpPr>
            <p:spPr>
              <a:xfrm>
                <a:off x="9347" y="2908"/>
                <a:ext cx="1464" cy="10"/>
              </a:xfrm>
              <a:prstGeom prst="line">
                <a:avLst/>
              </a:prstGeom>
              <a:ln w="28575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/>
              <p:cNvCxnSpPr/>
              <p:nvPr/>
            </p:nvCxnSpPr>
            <p:spPr>
              <a:xfrm>
                <a:off x="9352" y="2806"/>
                <a:ext cx="1520" cy="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/>
              <p:cNvCxnSpPr/>
              <p:nvPr/>
            </p:nvCxnSpPr>
            <p:spPr>
              <a:xfrm>
                <a:off x="10021" y="2142"/>
                <a:ext cx="8" cy="731"/>
              </a:xfrm>
              <a:prstGeom prst="line">
                <a:avLst/>
              </a:prstGeom>
              <a:ln w="28575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/>
              <p:cNvCxnSpPr/>
              <p:nvPr/>
            </p:nvCxnSpPr>
            <p:spPr>
              <a:xfrm>
                <a:off x="10127" y="1961"/>
                <a:ext cx="10" cy="921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矩形 306"/>
              <p:cNvSpPr/>
              <p:nvPr/>
            </p:nvSpPr>
            <p:spPr>
              <a:xfrm>
                <a:off x="9208" y="1789"/>
                <a:ext cx="1674" cy="4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310" name="文本框 309"/>
              <p:cNvSpPr txBox="1"/>
              <p:nvPr/>
            </p:nvSpPr>
            <p:spPr>
              <a:xfrm>
                <a:off x="4607" y="6444"/>
                <a:ext cx="2239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1000">
                    <a:sym typeface="+mn-ea"/>
                  </a:rPr>
                  <a:t>单体电压、模组温度采集</a:t>
                </a:r>
                <a:r>
                  <a:rPr lang="zh-CN" altLang="en-US" sz="1000">
                    <a:sym typeface="+mn-ea"/>
                  </a:rPr>
                  <a:t>及均衡控制</a:t>
                </a:r>
                <a:endParaRPr lang="zh-CN" altLang="en-US" sz="1000">
                  <a:sym typeface="+mn-ea"/>
                </a:endParaRPr>
              </a:p>
            </p:txBody>
          </p:sp>
          <p:sp>
            <p:nvSpPr>
              <p:cNvPr id="311" name="文本框 310"/>
              <p:cNvSpPr txBox="1"/>
              <p:nvPr/>
            </p:nvSpPr>
            <p:spPr>
              <a:xfrm>
                <a:off x="7088" y="6444"/>
                <a:ext cx="2239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1000">
                    <a:sym typeface="+mn-ea"/>
                  </a:rPr>
                  <a:t>单体电压、模组温度采集</a:t>
                </a:r>
                <a:r>
                  <a:rPr lang="zh-CN" altLang="en-US" sz="1000">
                    <a:sym typeface="+mn-ea"/>
                  </a:rPr>
                  <a:t>及均衡控制</a:t>
                </a:r>
                <a:endParaRPr lang="zh-CN" altLang="en-US" sz="1000">
                  <a:sym typeface="+mn-ea"/>
                </a:endParaRPr>
              </a:p>
            </p:txBody>
          </p:sp>
          <p:sp>
            <p:nvSpPr>
              <p:cNvPr id="312" name="文本框 311"/>
              <p:cNvSpPr txBox="1"/>
              <p:nvPr/>
            </p:nvSpPr>
            <p:spPr>
              <a:xfrm>
                <a:off x="10890" y="6444"/>
                <a:ext cx="2239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1000">
                    <a:sym typeface="+mn-ea"/>
                  </a:rPr>
                  <a:t>单体电压、模组温度采集</a:t>
                </a:r>
                <a:r>
                  <a:rPr lang="zh-CN" altLang="en-US" sz="1000">
                    <a:sym typeface="+mn-ea"/>
                  </a:rPr>
                  <a:t>及均衡控制</a:t>
                </a:r>
                <a:endParaRPr lang="zh-CN" altLang="en-US" sz="1000">
                  <a:sym typeface="+mn-ea"/>
                </a:endParaRPr>
              </a:p>
            </p:txBody>
          </p:sp>
          <p:sp>
            <p:nvSpPr>
              <p:cNvPr id="315" name="文本框 314"/>
              <p:cNvSpPr txBox="1"/>
              <p:nvPr/>
            </p:nvSpPr>
            <p:spPr>
              <a:xfrm>
                <a:off x="2410" y="3440"/>
                <a:ext cx="567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en-US" altLang="zh-CN" sz="2800">
                    <a:solidFill>
                      <a:srgbClr val="FF0000"/>
                    </a:solidFill>
                    <a:sym typeface="+mn-ea"/>
                  </a:rPr>
                  <a:t>+</a:t>
                </a:r>
                <a:endParaRPr lang="en-US" altLang="zh-CN" sz="2800">
                  <a:solidFill>
                    <a:srgbClr val="FF0000"/>
                  </a:solidFill>
                  <a:sym typeface="+mn-ea"/>
                </a:endParaRPr>
              </a:p>
            </p:txBody>
          </p:sp>
          <p:sp>
            <p:nvSpPr>
              <p:cNvPr id="316" name="文本框 315"/>
              <p:cNvSpPr txBox="1"/>
              <p:nvPr/>
            </p:nvSpPr>
            <p:spPr>
              <a:xfrm>
                <a:off x="16266" y="3216"/>
                <a:ext cx="508" cy="101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en-US" altLang="zh-CN" sz="3600">
                    <a:solidFill>
                      <a:schemeClr val="tx1"/>
                    </a:solidFill>
                    <a:sym typeface="+mn-ea"/>
                  </a:rPr>
                  <a:t>-</a:t>
                </a:r>
                <a:endParaRPr lang="en-US" altLang="zh-CN" sz="36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317" name="文本框 316"/>
              <p:cNvSpPr txBox="1"/>
              <p:nvPr/>
            </p:nvSpPr>
            <p:spPr>
              <a:xfrm>
                <a:off x="1137" y="5655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1200">
                    <a:solidFill>
                      <a:srgbClr val="FF0000"/>
                    </a:solidFill>
                    <a:sym typeface="+mn-ea"/>
                  </a:rPr>
                  <a:t>正极接触器</a:t>
                </a:r>
                <a:endParaRPr lang="zh-CN" altLang="en-US" sz="1200">
                  <a:solidFill>
                    <a:srgbClr val="FF0000"/>
                  </a:solidFill>
                  <a:sym typeface="+mn-ea"/>
                </a:endParaRPr>
              </a:p>
            </p:txBody>
          </p:sp>
          <p:sp>
            <p:nvSpPr>
              <p:cNvPr id="318" name="文本框 317"/>
              <p:cNvSpPr txBox="1"/>
              <p:nvPr/>
            </p:nvSpPr>
            <p:spPr>
              <a:xfrm>
                <a:off x="16583" y="5566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1200">
                    <a:solidFill>
                      <a:srgbClr val="FF0000"/>
                    </a:solidFill>
                    <a:sym typeface="+mn-ea"/>
                  </a:rPr>
                  <a:t>负极接触器</a:t>
                </a:r>
                <a:endParaRPr lang="zh-CN" altLang="en-US" sz="1200">
                  <a:solidFill>
                    <a:srgbClr val="FF0000"/>
                  </a:solidFill>
                  <a:sym typeface="+mn-ea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3511" y="6233"/>
                <a:ext cx="1449" cy="103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00"/>
              </a:p>
              <a:p>
                <a:pPr algn="ctr"/>
                <a:endParaRPr lang="zh-CN" altLang="en-US" sz="1000"/>
              </a:p>
              <a:p>
                <a:pPr algn="ctr"/>
                <a:endParaRPr lang="zh-CN" altLang="en-US" sz="1000"/>
              </a:p>
              <a:p>
                <a:pPr algn="ctr"/>
                <a:r>
                  <a:rPr lang="en-US" altLang="zh-CN" sz="1000"/>
                  <a:t> </a:t>
                </a:r>
                <a:r>
                  <a:rPr lang="zh-CN" altLang="en-US" sz="1000"/>
                  <a:t>加热</a:t>
                </a:r>
                <a:r>
                  <a:rPr lang="en-US" altLang="zh-CN" sz="1000"/>
                  <a:t>       </a:t>
                </a:r>
                <a:r>
                  <a:rPr lang="zh-CN" altLang="en-US" sz="1000"/>
                  <a:t>冷却</a:t>
                </a:r>
                <a:endParaRPr lang="zh-CN" altLang="en-US" sz="1000"/>
              </a:p>
            </p:txBody>
          </p:sp>
          <p:cxnSp>
            <p:nvCxnSpPr>
              <p:cNvPr id="320" name="直接连接符 319"/>
              <p:cNvCxnSpPr/>
              <p:nvPr/>
            </p:nvCxnSpPr>
            <p:spPr>
              <a:xfrm flipH="1" flipV="1">
                <a:off x="13326" y="4637"/>
                <a:ext cx="906" cy="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>
                <a:stCxn id="319" idx="0"/>
              </p:cNvCxnSpPr>
              <p:nvPr/>
            </p:nvCxnSpPr>
            <p:spPr>
              <a:xfrm flipV="1">
                <a:off x="14236" y="4645"/>
                <a:ext cx="12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6" name="组合 325"/>
              <p:cNvGrpSpPr/>
              <p:nvPr/>
            </p:nvGrpSpPr>
            <p:grpSpPr>
              <a:xfrm>
                <a:off x="13603" y="6400"/>
                <a:ext cx="658" cy="400"/>
                <a:chOff x="15135" y="1481"/>
                <a:chExt cx="840" cy="524"/>
              </a:xfrm>
            </p:grpSpPr>
            <p:sp>
              <p:nvSpPr>
                <p:cNvPr id="322" name="矩形 321"/>
                <p:cNvSpPr/>
                <p:nvPr/>
              </p:nvSpPr>
              <p:spPr>
                <a:xfrm>
                  <a:off x="15242" y="1481"/>
                  <a:ext cx="585" cy="524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00"/>
                </a:p>
              </p:txBody>
            </p:sp>
            <p:sp>
              <p:nvSpPr>
                <p:cNvPr id="323" name="任意多边形 322"/>
                <p:cNvSpPr/>
                <p:nvPr/>
              </p:nvSpPr>
              <p:spPr>
                <a:xfrm rot="26640000" flipV="1">
                  <a:off x="15135" y="1693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4" name="任意多边形 323"/>
                <p:cNvSpPr/>
                <p:nvPr/>
              </p:nvSpPr>
              <p:spPr>
                <a:xfrm rot="26640000" flipV="1">
                  <a:off x="15304" y="1693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5" name="任意多边形 324"/>
                <p:cNvSpPr/>
                <p:nvPr/>
              </p:nvSpPr>
              <p:spPr>
                <a:xfrm rot="26640000" flipV="1">
                  <a:off x="15459" y="1693"/>
                  <a:ext cx="516" cy="10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3" name="组合 332"/>
              <p:cNvGrpSpPr/>
              <p:nvPr/>
            </p:nvGrpSpPr>
            <p:grpSpPr>
              <a:xfrm>
                <a:off x="14559" y="6309"/>
                <a:ext cx="120" cy="580"/>
                <a:chOff x="17129" y="2727"/>
                <a:chExt cx="120" cy="975"/>
              </a:xfrm>
            </p:grpSpPr>
            <p:sp>
              <p:nvSpPr>
                <p:cNvPr id="331" name="椭圆 330"/>
                <p:cNvSpPr/>
                <p:nvPr/>
              </p:nvSpPr>
              <p:spPr>
                <a:xfrm>
                  <a:off x="17129" y="2727"/>
                  <a:ext cx="120" cy="4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2" name="椭圆 331"/>
                <p:cNvSpPr/>
                <p:nvPr/>
              </p:nvSpPr>
              <p:spPr>
                <a:xfrm>
                  <a:off x="17129" y="3214"/>
                  <a:ext cx="120" cy="4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4" name="文本框 333"/>
              <p:cNvSpPr txBox="1"/>
              <p:nvPr/>
            </p:nvSpPr>
            <p:spPr>
              <a:xfrm>
                <a:off x="7768" y="4905"/>
                <a:ext cx="2848" cy="53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1600">
                    <a:solidFill>
                      <a:srgbClr val="FF0000"/>
                    </a:solidFill>
                    <a:sym typeface="+mn-ea"/>
                  </a:rPr>
                  <a:t>电池管理内部总线</a:t>
                </a:r>
                <a:endParaRPr lang="zh-CN" altLang="en-US" sz="1600">
                  <a:solidFill>
                    <a:srgbClr val="FF0000"/>
                  </a:solidFill>
                  <a:sym typeface="+mn-ea"/>
                </a:endParaRPr>
              </a:p>
            </p:txBody>
          </p:sp>
          <p:sp>
            <p:nvSpPr>
              <p:cNvPr id="335" name="文本框 334"/>
              <p:cNvSpPr txBox="1"/>
              <p:nvPr/>
            </p:nvSpPr>
            <p:spPr>
              <a:xfrm>
                <a:off x="7085" y="2952"/>
                <a:ext cx="1568" cy="53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1600">
                    <a:solidFill>
                      <a:srgbClr val="FF0000"/>
                    </a:solidFill>
                    <a:sym typeface="+mn-ea"/>
                  </a:rPr>
                  <a:t>外部总线</a:t>
                </a:r>
                <a:endParaRPr lang="zh-CN" altLang="en-US" sz="1600">
                  <a:solidFill>
                    <a:srgbClr val="FF0000"/>
                  </a:solidFill>
                  <a:sym typeface="+mn-ea"/>
                </a:endParaRPr>
              </a:p>
            </p:txBody>
          </p:sp>
        </p:grpSp>
        <p:sp>
          <p:nvSpPr>
            <p:cNvPr id="337" name="文本框 336"/>
            <p:cNvSpPr txBox="1"/>
            <p:nvPr/>
          </p:nvSpPr>
          <p:spPr>
            <a:xfrm>
              <a:off x="16745" y="7061"/>
              <a:ext cx="148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200">
                  <a:solidFill>
                    <a:srgbClr val="FF0000"/>
                  </a:solidFill>
                  <a:sym typeface="+mn-ea"/>
                </a:rPr>
                <a:t>电流传感器</a:t>
              </a:r>
              <a:endParaRPr lang="zh-CN" altLang="en-US" sz="1200">
                <a:solidFill>
                  <a:srgbClr val="FF0000"/>
                </a:solidFill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>
            <p:custDataLst>
              <p:tags r:id="rId2"/>
            </p:custDataLst>
          </p:nvPr>
        </p:nvCxnSpPr>
        <p:spPr>
          <a:xfrm flipH="1">
            <a:off x="2176516" y="1382833"/>
            <a:ext cx="3380287" cy="868661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 flipH="1">
            <a:off x="4630420" y="1699260"/>
            <a:ext cx="1145540" cy="52641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6783001" y="1328997"/>
            <a:ext cx="3285692" cy="91404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22" name="矩形: 圆角 12"/>
          <p:cNvSpPr/>
          <p:nvPr>
            <p:custDataLst>
              <p:tags r:id="rId5"/>
            </p:custDataLst>
          </p:nvPr>
        </p:nvSpPr>
        <p:spPr>
          <a:xfrm>
            <a:off x="1275938" y="2251493"/>
            <a:ext cx="1376464" cy="43964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rtlCol="0" anchor="ctr">
            <a:normAutofit fontScale="90000" lnSpcReduction="1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状态监测</a:t>
            </a:r>
            <a:endParaRPr lang="zh-CN" altLang="en-US" sz="20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矩形: 圆角 13"/>
          <p:cNvSpPr/>
          <p:nvPr>
            <p:custDataLst>
              <p:tags r:id="rId6"/>
            </p:custDataLst>
          </p:nvPr>
        </p:nvSpPr>
        <p:spPr>
          <a:xfrm>
            <a:off x="9725518" y="2251493"/>
            <a:ext cx="1376464" cy="43964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rtlCol="0" anchor="ctr">
            <a:normAutofit fontScale="90000" lnSpcReduction="1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信息管理</a:t>
            </a:r>
            <a:endParaRPr lang="zh-CN" altLang="en-US" sz="20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矩形: 圆角 14"/>
          <p:cNvSpPr/>
          <p:nvPr>
            <p:custDataLst>
              <p:tags r:id="rId7"/>
            </p:custDataLst>
          </p:nvPr>
        </p:nvSpPr>
        <p:spPr>
          <a:xfrm>
            <a:off x="3424318" y="2251493"/>
            <a:ext cx="1376464" cy="43964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rtlCol="0" anchor="ctr">
            <a:normAutofit fontScale="90000" lnSpcReduction="1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状态分析</a:t>
            </a:r>
            <a:endParaRPr lang="zh-CN" altLang="en-US" sz="20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L 形 37"/>
          <p:cNvSpPr/>
          <p:nvPr>
            <p:custDataLst>
              <p:tags r:id="rId8"/>
            </p:custDataLst>
          </p:nvPr>
        </p:nvSpPr>
        <p:spPr>
          <a:xfrm flipV="1">
            <a:off x="1107041" y="2462859"/>
            <a:ext cx="14298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L 形 38"/>
          <p:cNvSpPr/>
          <p:nvPr>
            <p:custDataLst>
              <p:tags r:id="rId9"/>
            </p:custDataLst>
          </p:nvPr>
        </p:nvSpPr>
        <p:spPr>
          <a:xfrm flipH="1" flipV="1">
            <a:off x="2656715" y="2462859"/>
            <a:ext cx="16669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L 形 39"/>
          <p:cNvSpPr/>
          <p:nvPr>
            <p:custDataLst>
              <p:tags r:id="rId10"/>
            </p:custDataLst>
          </p:nvPr>
        </p:nvSpPr>
        <p:spPr>
          <a:xfrm flipH="1">
            <a:off x="2233232" y="5588582"/>
            <a:ext cx="590184" cy="518233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L 形 40"/>
          <p:cNvSpPr/>
          <p:nvPr>
            <p:custDataLst>
              <p:tags r:id="rId11"/>
            </p:custDataLst>
          </p:nvPr>
        </p:nvSpPr>
        <p:spPr>
          <a:xfrm>
            <a:off x="1107041" y="5491321"/>
            <a:ext cx="1126191" cy="615494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L 形 42"/>
          <p:cNvSpPr/>
          <p:nvPr>
            <p:custDataLst>
              <p:tags r:id="rId12"/>
            </p:custDataLst>
          </p:nvPr>
        </p:nvSpPr>
        <p:spPr>
          <a:xfrm flipV="1">
            <a:off x="3254377" y="2462859"/>
            <a:ext cx="14298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L 形 43"/>
          <p:cNvSpPr/>
          <p:nvPr>
            <p:custDataLst>
              <p:tags r:id="rId13"/>
            </p:custDataLst>
          </p:nvPr>
        </p:nvSpPr>
        <p:spPr>
          <a:xfrm flipH="1" flipV="1">
            <a:off x="4804052" y="2462859"/>
            <a:ext cx="16669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L 形 60"/>
          <p:cNvSpPr/>
          <p:nvPr>
            <p:custDataLst>
              <p:tags r:id="rId14"/>
            </p:custDataLst>
          </p:nvPr>
        </p:nvSpPr>
        <p:spPr>
          <a:xfrm flipH="1">
            <a:off x="4380569" y="5588582"/>
            <a:ext cx="590184" cy="518233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L 形 61"/>
          <p:cNvSpPr/>
          <p:nvPr>
            <p:custDataLst>
              <p:tags r:id="rId15"/>
            </p:custDataLst>
          </p:nvPr>
        </p:nvSpPr>
        <p:spPr>
          <a:xfrm>
            <a:off x="3254377" y="5491321"/>
            <a:ext cx="1126191" cy="615494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L 形 64"/>
          <p:cNvSpPr/>
          <p:nvPr>
            <p:custDataLst>
              <p:tags r:id="rId16"/>
            </p:custDataLst>
          </p:nvPr>
        </p:nvSpPr>
        <p:spPr>
          <a:xfrm flipV="1">
            <a:off x="9555594" y="2462859"/>
            <a:ext cx="14298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L 形 65"/>
          <p:cNvSpPr/>
          <p:nvPr>
            <p:custDataLst>
              <p:tags r:id="rId17"/>
            </p:custDataLst>
          </p:nvPr>
        </p:nvSpPr>
        <p:spPr>
          <a:xfrm flipH="1" flipV="1">
            <a:off x="11105269" y="2462859"/>
            <a:ext cx="16669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L 形 66"/>
          <p:cNvSpPr/>
          <p:nvPr>
            <p:custDataLst>
              <p:tags r:id="rId18"/>
            </p:custDataLst>
          </p:nvPr>
        </p:nvSpPr>
        <p:spPr>
          <a:xfrm flipH="1">
            <a:off x="10681786" y="5588582"/>
            <a:ext cx="590184" cy="518233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L 形 67"/>
          <p:cNvSpPr/>
          <p:nvPr>
            <p:custDataLst>
              <p:tags r:id="rId19"/>
            </p:custDataLst>
          </p:nvPr>
        </p:nvSpPr>
        <p:spPr>
          <a:xfrm>
            <a:off x="9555594" y="5491321"/>
            <a:ext cx="1126191" cy="615494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矩形: 圆角 18"/>
          <p:cNvSpPr/>
          <p:nvPr>
            <p:custDataLst>
              <p:tags r:id="rId20"/>
            </p:custDataLst>
          </p:nvPr>
        </p:nvSpPr>
        <p:spPr>
          <a:xfrm>
            <a:off x="1275938" y="2880992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电压监测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矩形: 圆角 19"/>
          <p:cNvSpPr/>
          <p:nvPr>
            <p:custDataLst>
              <p:tags r:id="rId21"/>
            </p:custDataLst>
          </p:nvPr>
        </p:nvSpPr>
        <p:spPr>
          <a:xfrm>
            <a:off x="1280373" y="4183983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温度监测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" name="矩形: 圆角 20"/>
          <p:cNvSpPr/>
          <p:nvPr>
            <p:custDataLst>
              <p:tags r:id="rId22"/>
            </p:custDataLst>
          </p:nvPr>
        </p:nvSpPr>
        <p:spPr>
          <a:xfrm>
            <a:off x="1280061" y="3532443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电流监测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矩形: 圆角 34"/>
          <p:cNvSpPr/>
          <p:nvPr>
            <p:custDataLst>
              <p:tags r:id="rId23"/>
            </p:custDataLst>
          </p:nvPr>
        </p:nvSpPr>
        <p:spPr>
          <a:xfrm>
            <a:off x="7646594" y="2251493"/>
            <a:ext cx="1376464" cy="43964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rtlCol="0" anchor="ctr">
            <a:normAutofit fontScale="90000" lnSpcReduction="1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能量控制</a:t>
            </a:r>
            <a:endParaRPr lang="zh-CN" altLang="en-US" sz="20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L 形 80"/>
          <p:cNvSpPr/>
          <p:nvPr>
            <p:custDataLst>
              <p:tags r:id="rId24"/>
            </p:custDataLst>
          </p:nvPr>
        </p:nvSpPr>
        <p:spPr>
          <a:xfrm flipV="1">
            <a:off x="7476662" y="2462859"/>
            <a:ext cx="14298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L 形 81"/>
          <p:cNvSpPr/>
          <p:nvPr>
            <p:custDataLst>
              <p:tags r:id="rId25"/>
            </p:custDataLst>
          </p:nvPr>
        </p:nvSpPr>
        <p:spPr>
          <a:xfrm flipH="1" flipV="1">
            <a:off x="9026337" y="2462859"/>
            <a:ext cx="16669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3" name="L 形 82"/>
          <p:cNvSpPr/>
          <p:nvPr>
            <p:custDataLst>
              <p:tags r:id="rId26"/>
            </p:custDataLst>
          </p:nvPr>
        </p:nvSpPr>
        <p:spPr>
          <a:xfrm flipH="1">
            <a:off x="8602853" y="5588582"/>
            <a:ext cx="590184" cy="518233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L 形 83"/>
          <p:cNvSpPr/>
          <p:nvPr>
            <p:custDataLst>
              <p:tags r:id="rId27"/>
            </p:custDataLst>
          </p:nvPr>
        </p:nvSpPr>
        <p:spPr>
          <a:xfrm>
            <a:off x="7476662" y="5491321"/>
            <a:ext cx="1126191" cy="615494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85" name="直接连接符 84"/>
          <p:cNvCxnSpPr/>
          <p:nvPr>
            <p:custDataLst>
              <p:tags r:id="rId28"/>
            </p:custDataLst>
          </p:nvPr>
        </p:nvCxnSpPr>
        <p:spPr>
          <a:xfrm>
            <a:off x="6583045" y="1647190"/>
            <a:ext cx="1184275" cy="57848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86" name="矩形: 圆角 62"/>
          <p:cNvSpPr/>
          <p:nvPr>
            <p:custDataLst>
              <p:tags r:id="rId29"/>
            </p:custDataLst>
          </p:nvPr>
        </p:nvSpPr>
        <p:spPr>
          <a:xfrm>
            <a:off x="3429735" y="2880992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>
            <a:norm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SOC</a:t>
            </a: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值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矩形: 圆角 63"/>
          <p:cNvSpPr/>
          <p:nvPr>
            <p:custDataLst>
              <p:tags r:id="rId30"/>
            </p:custDataLst>
          </p:nvPr>
        </p:nvSpPr>
        <p:spPr>
          <a:xfrm>
            <a:off x="3418930" y="3532473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>
            <a:norm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SOH</a:t>
            </a: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值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矩形: 圆角 68"/>
          <p:cNvSpPr/>
          <p:nvPr>
            <p:custDataLst>
              <p:tags r:id="rId31"/>
            </p:custDataLst>
          </p:nvPr>
        </p:nvSpPr>
        <p:spPr>
          <a:xfrm>
            <a:off x="7652020" y="2880992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>
            <a:normAutofit fontScale="7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充放</a:t>
            </a:r>
            <a:r>
              <a:rPr lang="zh-CN" altLang="en-US" sz="20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电控制</a:t>
            </a:r>
            <a:endParaRPr lang="zh-CN" altLang="en-US" sz="20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矩形: 圆角 69"/>
          <p:cNvSpPr/>
          <p:nvPr>
            <p:custDataLst>
              <p:tags r:id="rId32"/>
            </p:custDataLst>
          </p:nvPr>
        </p:nvSpPr>
        <p:spPr>
          <a:xfrm>
            <a:off x="7646929" y="4806283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均衡控制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矩形: 圆角 70"/>
          <p:cNvSpPr/>
          <p:nvPr>
            <p:custDataLst>
              <p:tags r:id="rId33"/>
            </p:custDataLst>
          </p:nvPr>
        </p:nvSpPr>
        <p:spPr>
          <a:xfrm>
            <a:off x="7612380" y="3532505"/>
            <a:ext cx="1454785" cy="483870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接触器控制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矩形: 圆角 71"/>
          <p:cNvSpPr/>
          <p:nvPr>
            <p:custDataLst>
              <p:tags r:id="rId34"/>
            </p:custDataLst>
          </p:nvPr>
        </p:nvSpPr>
        <p:spPr>
          <a:xfrm>
            <a:off x="7607300" y="4184015"/>
            <a:ext cx="1455420" cy="483870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热平衡管理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矩形: 圆角 74"/>
          <p:cNvSpPr/>
          <p:nvPr>
            <p:custDataLst>
              <p:tags r:id="rId35"/>
            </p:custDataLst>
          </p:nvPr>
        </p:nvSpPr>
        <p:spPr>
          <a:xfrm>
            <a:off x="9730952" y="2880992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信息显示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矩形: 圆角 75"/>
          <p:cNvSpPr/>
          <p:nvPr>
            <p:custDataLst>
              <p:tags r:id="rId36"/>
            </p:custDataLst>
          </p:nvPr>
        </p:nvSpPr>
        <p:spPr>
          <a:xfrm>
            <a:off x="9720147" y="3532473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信息交互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" name="矩形: 圆角 76"/>
          <p:cNvSpPr/>
          <p:nvPr>
            <p:custDataLst>
              <p:tags r:id="rId37"/>
            </p:custDataLst>
          </p:nvPr>
        </p:nvSpPr>
        <p:spPr>
          <a:xfrm>
            <a:off x="9729995" y="4183953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信息储存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14340" y="557530"/>
            <a:ext cx="1301750" cy="1248410"/>
            <a:chOff x="8684" y="878"/>
            <a:chExt cx="2050" cy="1966"/>
          </a:xfrm>
        </p:grpSpPr>
        <p:sp>
          <p:nvSpPr>
            <p:cNvPr id="4" name="椭圆 3"/>
            <p:cNvSpPr/>
            <p:nvPr>
              <p:custDataLst>
                <p:tags r:id="rId38"/>
              </p:custDataLst>
            </p:nvPr>
          </p:nvSpPr>
          <p:spPr>
            <a:xfrm>
              <a:off x="8892" y="1057"/>
              <a:ext cx="1616" cy="162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31639" tIns="15819" rIns="31639" bIns="15819" numCol="1" spcCol="0" rtlCol="0" fromWordArt="0" anchor="ctr" anchorCtr="0" forceAA="0" compatLnSpc="1">
              <a:noAutofit/>
            </a:bodyPr>
            <a:p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弧形 6"/>
            <p:cNvSpPr/>
            <p:nvPr>
              <p:custDataLst>
                <p:tags r:id="rId39"/>
              </p:custDataLst>
            </p:nvPr>
          </p:nvSpPr>
          <p:spPr>
            <a:xfrm>
              <a:off x="8695" y="878"/>
              <a:ext cx="2011" cy="1957"/>
            </a:xfrm>
            <a:prstGeom prst="arc">
              <a:avLst>
                <a:gd name="adj1" fmla="val 10533812"/>
                <a:gd name="adj2" fmla="val 15785062"/>
              </a:avLst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endParaRPr lang="zh-CN" altLang="en-US" sz="2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弧形 7"/>
            <p:cNvSpPr/>
            <p:nvPr>
              <p:custDataLst>
                <p:tags r:id="rId40"/>
              </p:custDataLst>
            </p:nvPr>
          </p:nvSpPr>
          <p:spPr>
            <a:xfrm>
              <a:off x="8699" y="888"/>
              <a:ext cx="2011" cy="1957"/>
            </a:xfrm>
            <a:prstGeom prst="arc">
              <a:avLst>
                <a:gd name="adj1" fmla="val 16518658"/>
                <a:gd name="adj2" fmla="val 250559"/>
              </a:avLst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endParaRPr lang="zh-CN" altLang="en-US" sz="2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弧形 8"/>
            <p:cNvSpPr/>
            <p:nvPr>
              <p:custDataLst>
                <p:tags r:id="rId41"/>
              </p:custDataLst>
            </p:nvPr>
          </p:nvSpPr>
          <p:spPr>
            <a:xfrm>
              <a:off x="8684" y="888"/>
              <a:ext cx="2011" cy="1957"/>
            </a:xfrm>
            <a:prstGeom prst="arc">
              <a:avLst>
                <a:gd name="adj1" fmla="val 3873826"/>
                <a:gd name="adj2" fmla="val 9714598"/>
              </a:avLst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endParaRPr lang="zh-CN" altLang="en-US" sz="2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弧形 9"/>
            <p:cNvSpPr/>
            <p:nvPr>
              <p:custDataLst>
                <p:tags r:id="rId42"/>
              </p:custDataLst>
            </p:nvPr>
          </p:nvSpPr>
          <p:spPr>
            <a:xfrm>
              <a:off x="8699" y="888"/>
              <a:ext cx="2011" cy="1957"/>
            </a:xfrm>
            <a:prstGeom prst="arc">
              <a:avLst>
                <a:gd name="adj1" fmla="val 782519"/>
                <a:gd name="adj2" fmla="val 5061828"/>
              </a:avLst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endParaRPr lang="zh-CN" altLang="en-US" sz="2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5" name="矩形 94"/>
            <p:cNvSpPr/>
            <p:nvPr>
              <p:custDataLst>
                <p:tags r:id="rId43"/>
              </p:custDataLst>
            </p:nvPr>
          </p:nvSpPr>
          <p:spPr>
            <a:xfrm>
              <a:off x="8754" y="1535"/>
              <a:ext cx="1981" cy="664"/>
            </a:xfrm>
            <a:prstGeom prst="rect">
              <a:avLst/>
            </a:prstGeom>
          </p:spPr>
          <p:txBody>
            <a:bodyPr wrap="square" anchor="ctr" anchorCtr="0"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zh-CN" altLang="en-US" sz="1600" b="1" spc="3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电池管理</a:t>
              </a:r>
              <a:endParaRPr lang="zh-CN" altLang="en-US" sz="16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zh-CN" altLang="en-US" sz="1600" b="1" spc="3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系统</a:t>
              </a:r>
              <a:endParaRPr lang="zh-CN" altLang="en-US" sz="16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" name="矩形: 圆角 14"/>
          <p:cNvSpPr/>
          <p:nvPr>
            <p:custDataLst>
              <p:tags r:id="rId44"/>
            </p:custDataLst>
          </p:nvPr>
        </p:nvSpPr>
        <p:spPr>
          <a:xfrm>
            <a:off x="5541856" y="2236747"/>
            <a:ext cx="1376464" cy="43964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rtlCol="0" anchor="ctr">
            <a:normAutofit fontScale="90000" lnSpcReduction="1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20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安全保护</a:t>
            </a:r>
            <a:endParaRPr lang="zh-CN" altLang="en-US" sz="20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7" name="L 形 96"/>
          <p:cNvSpPr/>
          <p:nvPr>
            <p:custDataLst>
              <p:tags r:id="rId45"/>
            </p:custDataLst>
          </p:nvPr>
        </p:nvSpPr>
        <p:spPr>
          <a:xfrm flipV="1">
            <a:off x="5371915" y="2448113"/>
            <a:ext cx="14298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L 形 97"/>
          <p:cNvSpPr/>
          <p:nvPr>
            <p:custDataLst>
              <p:tags r:id="rId46"/>
            </p:custDataLst>
          </p:nvPr>
        </p:nvSpPr>
        <p:spPr>
          <a:xfrm flipH="1" flipV="1">
            <a:off x="6921590" y="2448113"/>
            <a:ext cx="166699" cy="3287578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9" name="L 形 98"/>
          <p:cNvSpPr/>
          <p:nvPr>
            <p:custDataLst>
              <p:tags r:id="rId47"/>
            </p:custDataLst>
          </p:nvPr>
        </p:nvSpPr>
        <p:spPr>
          <a:xfrm flipH="1">
            <a:off x="6498107" y="5573835"/>
            <a:ext cx="590184" cy="518233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0" name="L 形 99"/>
          <p:cNvSpPr/>
          <p:nvPr>
            <p:custDataLst>
              <p:tags r:id="rId48"/>
            </p:custDataLst>
          </p:nvPr>
        </p:nvSpPr>
        <p:spPr>
          <a:xfrm>
            <a:off x="5371915" y="5476574"/>
            <a:ext cx="1126191" cy="615494"/>
          </a:xfrm>
          <a:prstGeom prst="corner">
            <a:avLst>
              <a:gd name="adj1" fmla="val 0"/>
              <a:gd name="adj2" fmla="val 0"/>
            </a:avLst>
          </a:prstGeom>
          <a:solidFill>
            <a:srgbClr val="4472C4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p>
            <a:endParaRPr lang="zh-CN" altLang="en-US" sz="2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矩形: 圆角 62"/>
          <p:cNvSpPr/>
          <p:nvPr>
            <p:custDataLst>
              <p:tags r:id="rId49"/>
            </p:custDataLst>
          </p:nvPr>
        </p:nvSpPr>
        <p:spPr>
          <a:xfrm>
            <a:off x="5547273" y="2866246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过压保护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2" name="矩形: 圆角 63"/>
          <p:cNvSpPr/>
          <p:nvPr>
            <p:custDataLst>
              <p:tags r:id="rId50"/>
            </p:custDataLst>
          </p:nvPr>
        </p:nvSpPr>
        <p:spPr>
          <a:xfrm>
            <a:off x="5536468" y="3517727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过流保护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3" name="矩形: 圆角 64"/>
          <p:cNvSpPr/>
          <p:nvPr>
            <p:custDataLst>
              <p:tags r:id="rId51"/>
            </p:custDataLst>
          </p:nvPr>
        </p:nvSpPr>
        <p:spPr>
          <a:xfrm>
            <a:off x="5546316" y="4169207"/>
            <a:ext cx="1376464" cy="483607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0000" tIns="46800" rIns="90000" bIns="46800" rtlCol="0" anchor="ctr"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过温保护</a:t>
            </a:r>
            <a:endParaRPr lang="zh-CN" altLang="en-US" sz="1600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7" grpId="0" bldLvl="0" animBg="1"/>
      <p:bldP spid="28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3" grpId="0" bldLvl="0" animBg="1"/>
      <p:bldP spid="44" grpId="0" bldLvl="0" animBg="1"/>
      <p:bldP spid="61" grpId="0" bldLvl="0" animBg="1"/>
      <p:bldP spid="62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73" grpId="0" bldLvl="0" animBg="1"/>
      <p:bldP spid="74" grpId="0" bldLvl="0" animBg="1"/>
      <p:bldP spid="78" grpId="0" bldLvl="0" animBg="1"/>
      <p:bldP spid="79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255" y="37274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一、动力电池信息采集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0250" y="833120"/>
            <a:ext cx="4886325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、信息采集内容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（讲解为什么要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采集）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电压、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电流、温度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、信息采集方法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电压：直测式（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测量）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电流：分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流式、感应式（电流传感器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原理）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温度：传感器检测（原理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测量）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-6000" contrast="24000"/>
          </a:blip>
          <a:stretch>
            <a:fillRect/>
          </a:stretch>
        </p:blipFill>
        <p:spPr>
          <a:xfrm>
            <a:off x="2131695" y="1153160"/>
            <a:ext cx="7186295" cy="4977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动力电池管理系统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67586" name="内容占位符 3"/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5"/>
          <a:srcRect r="49848"/>
          <a:stretch>
            <a:fillRect/>
          </a:stretch>
        </p:blipFill>
        <p:spPr>
          <a:xfrm>
            <a:off x="2971800" y="1009015"/>
            <a:ext cx="5899150" cy="4617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分流式电流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传感器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481580" y="2120265"/>
            <a:ext cx="7091045" cy="2618740"/>
            <a:chOff x="4439" y="2387"/>
            <a:chExt cx="11167" cy="412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417" y="2757"/>
              <a:ext cx="8966" cy="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3116" y="3662"/>
              <a:ext cx="2490" cy="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/>
                <a:t>直流用电设备</a:t>
              </a:r>
              <a:endParaRPr lang="zh-CN" altLang="en-US" sz="1600"/>
            </a:p>
          </p:txBody>
        </p:sp>
        <p:cxnSp>
          <p:nvCxnSpPr>
            <p:cNvPr id="9" name="直接连接符 8"/>
            <p:cNvCxnSpPr>
              <a:endCxn id="10" idx="1"/>
            </p:cNvCxnSpPr>
            <p:nvPr/>
          </p:nvCxnSpPr>
          <p:spPr>
            <a:xfrm>
              <a:off x="5476" y="5690"/>
              <a:ext cx="2826" cy="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187" y="5687"/>
              <a:ext cx="4196" cy="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8302" y="5509"/>
              <a:ext cx="1885" cy="366"/>
              <a:chOff x="8302" y="5509"/>
              <a:chExt cx="1885" cy="36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8302" y="5509"/>
                <a:ext cx="605" cy="365"/>
                <a:chOff x="8485" y="4626"/>
                <a:chExt cx="558" cy="365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8485" y="4628"/>
                  <a:ext cx="558" cy="3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8949" y="4626"/>
                  <a:ext cx="4" cy="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8900" y="4627"/>
                  <a:ext cx="4" cy="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组合 15"/>
              <p:cNvGrpSpPr/>
              <p:nvPr/>
            </p:nvGrpSpPr>
            <p:grpSpPr>
              <a:xfrm rot="10800000">
                <a:off x="9629" y="5509"/>
                <a:ext cx="558" cy="366"/>
                <a:chOff x="8485" y="4626"/>
                <a:chExt cx="558" cy="365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8485" y="4628"/>
                  <a:ext cx="558" cy="3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8949" y="4626"/>
                  <a:ext cx="4" cy="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H="1">
                  <a:off x="8900" y="4627"/>
                  <a:ext cx="4" cy="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直接连接符 20"/>
              <p:cNvCxnSpPr/>
              <p:nvPr/>
            </p:nvCxnSpPr>
            <p:spPr>
              <a:xfrm>
                <a:off x="8922" y="5535"/>
                <a:ext cx="70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923" y="5615"/>
                <a:ext cx="70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924" y="5700"/>
                <a:ext cx="70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925" y="5770"/>
                <a:ext cx="70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8921" y="5840"/>
                <a:ext cx="70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>
              <a:endCxn id="8" idx="2"/>
            </p:cNvCxnSpPr>
            <p:nvPr/>
          </p:nvCxnSpPr>
          <p:spPr>
            <a:xfrm flipH="1" flipV="1">
              <a:off x="14361" y="4790"/>
              <a:ext cx="7" cy="8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4354" y="2771"/>
              <a:ext cx="7" cy="8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5235" y="2667"/>
              <a:ext cx="181" cy="1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5289" y="5604"/>
              <a:ext cx="181" cy="1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612" y="2387"/>
              <a:ext cx="527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ym typeface="+mn-ea"/>
                </a:rPr>
                <a:t>+</a:t>
              </a:r>
              <a:endParaRPr lang="en-US" altLang="zh-CN" sz="2400"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695" y="5157"/>
              <a:ext cx="484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3200">
                  <a:sym typeface="+mn-ea"/>
                </a:rPr>
                <a:t>-</a:t>
              </a:r>
              <a:endParaRPr lang="en-US" altLang="zh-CN" sz="3200">
                <a:sym typeface="+mn-ea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834" y="4663"/>
              <a:ext cx="831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8844" y="4659"/>
              <a:ext cx="15" cy="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9652" y="4647"/>
              <a:ext cx="13" cy="10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流程图: 联系 35"/>
            <p:cNvSpPr/>
            <p:nvPr/>
          </p:nvSpPr>
          <p:spPr>
            <a:xfrm>
              <a:off x="8695" y="4937"/>
              <a:ext cx="343" cy="300"/>
            </a:xfrm>
            <a:prstGeom prst="flowChartConnector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8693" y="4855"/>
              <a:ext cx="437" cy="407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54" y="5980"/>
              <a:ext cx="124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600">
                  <a:sym typeface="+mn-ea"/>
                </a:rPr>
                <a:t>分流器</a:t>
              </a:r>
              <a:endParaRPr lang="zh-CN" altLang="en-US" sz="1600">
                <a:sym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39" y="3373"/>
              <a:ext cx="608" cy="169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600">
                  <a:sym typeface="+mn-ea"/>
                </a:rPr>
                <a:t>直</a:t>
              </a:r>
              <a:endParaRPr lang="zh-CN" altLang="en-US" sz="1600">
                <a:sym typeface="+mn-ea"/>
              </a:endParaRPr>
            </a:p>
            <a:p>
              <a:r>
                <a:rPr lang="zh-CN" altLang="en-US" sz="1600">
                  <a:sym typeface="+mn-ea"/>
                </a:rPr>
                <a:t>流</a:t>
              </a:r>
              <a:endParaRPr lang="zh-CN" altLang="en-US" sz="1600">
                <a:sym typeface="+mn-ea"/>
              </a:endParaRPr>
            </a:p>
            <a:p>
              <a:r>
                <a:rPr lang="zh-CN" altLang="en-US" sz="1600">
                  <a:sym typeface="+mn-ea"/>
                </a:rPr>
                <a:t>电</a:t>
              </a:r>
              <a:endParaRPr lang="zh-CN" altLang="en-US" sz="1600">
                <a:sym typeface="+mn-ea"/>
              </a:endParaRPr>
            </a:p>
            <a:p>
              <a:r>
                <a:rPr lang="zh-CN" altLang="en-US" sz="1600">
                  <a:sym typeface="+mn-ea"/>
                </a:rPr>
                <a:t>源</a:t>
              </a:r>
              <a:endParaRPr lang="zh-CN" altLang="en-US" sz="1600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动力电池管理系统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81375" y="1276350"/>
            <a:ext cx="5892165" cy="3392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2160" y="4773930"/>
            <a:ext cx="1104138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zh-CN" altLang="en-US"/>
              <a:t>闭环式霍尔电流传感器又称零磁通式霍尔电流传感器，如图1所示，它是由原边电路、聚磁环、霍尔元件次级线圈、放大器等组成。当原边电流IP产生的磁通通过高品质磁芯集中在磁路中，霍尔元件固定在气隙中检测磁通，通过绕在磁芯上的多匝线圈输出反向的补偿电流，用于抵消原边IP产生的磁通，使得磁路中磁通始终保持为零。经过特殊电路的处理，传感器的输出端能够输出精确反映原边电流的电流变化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273540" y="929005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闭环霍尔电流传感器具有响应时间短、工作频率高、过载能力强、高隔离度等众多优点。一般情况下，根据输入信号、外形、内孔尺寸来选择霍尔电流传感器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7795" y="1178560"/>
            <a:ext cx="33528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霍尔电流传感器是根据霍尔效应制作的一种磁场传感器。它有两种工作方式，即开环（直放式）和闭环（磁平衡式）。直放式霍尔传感器的优点是电路形式简单，成本相对较低；其缺点是精度、线性度较差，响应时间较慢，温度漂移较大。为了克服它的不足，出现了闭环（磁平衡式）霍尔电流传感器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kern="120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cs typeface="+mn-cs"/>
              </a:rPr>
              <a:t>动力电池管理系统</a:t>
            </a:r>
            <a:endParaRPr kumimoji="0" lang="zh-CN" altLang="en-US" sz="2800" b="0" i="0" kern="120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371600" y="1266825"/>
            <a:ext cx="8776970" cy="4535805"/>
            <a:chOff x="2160" y="1995"/>
            <a:chExt cx="13822" cy="7143"/>
          </a:xfrm>
        </p:grpSpPr>
        <p:sp>
          <p:nvSpPr>
            <p:cNvPr id="7" name="空心弧 6"/>
            <p:cNvSpPr/>
            <p:nvPr/>
          </p:nvSpPr>
          <p:spPr>
            <a:xfrm rot="20760000">
              <a:off x="4009" y="2913"/>
              <a:ext cx="4126" cy="4071"/>
            </a:xfrm>
            <a:prstGeom prst="blockArc">
              <a:avLst>
                <a:gd name="adj1" fmla="val 1956313"/>
                <a:gd name="adj2" fmla="val 21494070"/>
                <a:gd name="adj3" fmla="val 13166"/>
              </a:avLst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013" y="2965"/>
              <a:ext cx="4180" cy="4039"/>
              <a:chOff x="4013" y="2965"/>
              <a:chExt cx="4180" cy="4039"/>
            </a:xfrm>
          </p:grpSpPr>
          <p:grpSp>
            <p:nvGrpSpPr>
              <p:cNvPr id="80" name="组合 79"/>
              <p:cNvGrpSpPr/>
              <p:nvPr/>
            </p:nvGrpSpPr>
            <p:grpSpPr>
              <a:xfrm rot="14880000">
                <a:off x="5234" y="3089"/>
                <a:ext cx="554" cy="412"/>
                <a:chOff x="6605" y="5355"/>
                <a:chExt cx="554" cy="412"/>
              </a:xfrm>
            </p:grpSpPr>
            <p:sp>
              <p:nvSpPr>
                <p:cNvPr id="81" name="任意多边形 80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2" name="任意多边形 81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3" name="任意多边形 82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4" name="任意多边形 83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 rot="14160000">
                <a:off x="4994" y="3180"/>
                <a:ext cx="554" cy="412"/>
                <a:chOff x="6605" y="5355"/>
                <a:chExt cx="554" cy="412"/>
              </a:xfrm>
            </p:grpSpPr>
            <p:sp>
              <p:nvSpPr>
                <p:cNvPr id="87" name="任意多边形 86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" name="任意多边形 87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" name="任意多边形 88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" name="任意多边形 89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 rot="13440000">
                <a:off x="4766" y="3312"/>
                <a:ext cx="554" cy="412"/>
                <a:chOff x="6605" y="5355"/>
                <a:chExt cx="554" cy="412"/>
              </a:xfrm>
            </p:grpSpPr>
            <p:sp>
              <p:nvSpPr>
                <p:cNvPr id="93" name="任意多边形 92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" name="任意多边形 94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" name="任意多边形 95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8" name="组合 97"/>
              <p:cNvGrpSpPr/>
              <p:nvPr/>
            </p:nvGrpSpPr>
            <p:grpSpPr>
              <a:xfrm rot="15480000">
                <a:off x="5466" y="3036"/>
                <a:ext cx="554" cy="412"/>
                <a:chOff x="6605" y="5355"/>
                <a:chExt cx="554" cy="412"/>
              </a:xfrm>
            </p:grpSpPr>
            <p:sp>
              <p:nvSpPr>
                <p:cNvPr id="99" name="任意多边形 98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" name="任意多边形 100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" name="任意多边形 101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" name="任意多边形 103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5" name="组合 104"/>
              <p:cNvGrpSpPr/>
              <p:nvPr/>
            </p:nvGrpSpPr>
            <p:grpSpPr>
              <a:xfrm rot="9480000">
                <a:off x="4126" y="5390"/>
                <a:ext cx="554" cy="412"/>
                <a:chOff x="6605" y="5355"/>
                <a:chExt cx="554" cy="412"/>
              </a:xfrm>
            </p:grpSpPr>
            <p:sp>
              <p:nvSpPr>
                <p:cNvPr id="106" name="任意多边形 105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" name="任意多边形 106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8" name="任意多边形 107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9" name="任意多边形 108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 rot="10020000">
                <a:off x="4051" y="5125"/>
                <a:ext cx="554" cy="412"/>
                <a:chOff x="6605" y="5355"/>
                <a:chExt cx="554" cy="412"/>
              </a:xfrm>
            </p:grpSpPr>
            <p:sp>
              <p:nvSpPr>
                <p:cNvPr id="112" name="任意多边形 111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3" name="任意多边形 112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5" name="任意多边形 114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6" name="任意多边形 115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 rot="10800000">
                <a:off x="4013" y="4902"/>
                <a:ext cx="554" cy="412"/>
                <a:chOff x="6605" y="5355"/>
                <a:chExt cx="554" cy="412"/>
              </a:xfrm>
            </p:grpSpPr>
            <p:sp>
              <p:nvSpPr>
                <p:cNvPr id="118" name="任意多边形 117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9" name="任意多边形 118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0" name="任意多边形 119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1" name="任意多边形 120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2" name="任意多边形 121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 rot="10800000">
                <a:off x="4013" y="4617"/>
                <a:ext cx="554" cy="412"/>
                <a:chOff x="6605" y="5355"/>
                <a:chExt cx="554" cy="412"/>
              </a:xfrm>
            </p:grpSpPr>
            <p:sp>
              <p:nvSpPr>
                <p:cNvPr id="124" name="任意多边形 123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7" name="任意多边形 126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8" name="任意多边形 127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 rot="11640000">
                <a:off x="4063" y="4385"/>
                <a:ext cx="554" cy="412"/>
                <a:chOff x="6605" y="5355"/>
                <a:chExt cx="554" cy="412"/>
              </a:xfrm>
            </p:grpSpPr>
            <p:sp>
              <p:nvSpPr>
                <p:cNvPr id="130" name="任意多边形 129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1" name="任意多边形 130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2" name="任意多边形 131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3" name="任意多边形 132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4" name="任意多边形 133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5" name="组合 134"/>
              <p:cNvGrpSpPr/>
              <p:nvPr/>
            </p:nvGrpSpPr>
            <p:grpSpPr>
              <a:xfrm rot="11820000">
                <a:off x="4143" y="4128"/>
                <a:ext cx="554" cy="412"/>
                <a:chOff x="6605" y="5355"/>
                <a:chExt cx="554" cy="412"/>
              </a:xfrm>
            </p:grpSpPr>
            <p:sp>
              <p:nvSpPr>
                <p:cNvPr id="136" name="任意多边形 135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7" name="任意多边形 136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8" name="任意多边形 137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9" name="任意多边形 138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0" name="任意多边形 139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" name="组合 140"/>
              <p:cNvGrpSpPr/>
              <p:nvPr/>
            </p:nvGrpSpPr>
            <p:grpSpPr>
              <a:xfrm rot="11760000">
                <a:off x="4238" y="3892"/>
                <a:ext cx="554" cy="412"/>
                <a:chOff x="6605" y="5355"/>
                <a:chExt cx="554" cy="412"/>
              </a:xfrm>
            </p:grpSpPr>
            <p:sp>
              <p:nvSpPr>
                <p:cNvPr id="142" name="任意多边形 141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3" name="任意多边形 142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4" name="任意多边形 143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6" name="任意多边形 145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" name="组合 146"/>
              <p:cNvGrpSpPr/>
              <p:nvPr/>
            </p:nvGrpSpPr>
            <p:grpSpPr>
              <a:xfrm rot="12600000">
                <a:off x="4364" y="3705"/>
                <a:ext cx="554" cy="412"/>
                <a:chOff x="6605" y="5355"/>
                <a:chExt cx="554" cy="412"/>
              </a:xfrm>
            </p:grpSpPr>
            <p:sp>
              <p:nvSpPr>
                <p:cNvPr id="148" name="任意多边形 147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9" name="任意多边形 148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0" name="任意多边形 149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1" name="任意多边形 150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2" name="任意多边形 151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3" name="组合 152"/>
              <p:cNvGrpSpPr/>
              <p:nvPr/>
            </p:nvGrpSpPr>
            <p:grpSpPr>
              <a:xfrm rot="13260000">
                <a:off x="4537" y="3502"/>
                <a:ext cx="554" cy="412"/>
                <a:chOff x="6605" y="5355"/>
                <a:chExt cx="554" cy="412"/>
              </a:xfrm>
            </p:grpSpPr>
            <p:sp>
              <p:nvSpPr>
                <p:cNvPr id="154" name="任意多边形 153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5" name="任意多边形 154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7" name="任意多边形 156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8" name="任意多边形 157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9" name="组合 158"/>
              <p:cNvGrpSpPr/>
              <p:nvPr/>
            </p:nvGrpSpPr>
            <p:grpSpPr>
              <a:xfrm rot="9600000">
                <a:off x="4244" y="5632"/>
                <a:ext cx="554" cy="412"/>
                <a:chOff x="6605" y="5355"/>
                <a:chExt cx="554" cy="412"/>
              </a:xfrm>
            </p:grpSpPr>
            <p:sp>
              <p:nvSpPr>
                <p:cNvPr id="160" name="任意多边形 159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1" name="任意多边形 160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2" name="任意多边形 161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3" name="任意多边形 162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4" name="任意多边形 163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5" name="组合 164"/>
              <p:cNvGrpSpPr/>
              <p:nvPr/>
            </p:nvGrpSpPr>
            <p:grpSpPr>
              <a:xfrm rot="8640000">
                <a:off x="4377" y="5843"/>
                <a:ext cx="554" cy="412"/>
                <a:chOff x="6605" y="5355"/>
                <a:chExt cx="554" cy="412"/>
              </a:xfrm>
            </p:grpSpPr>
            <p:sp>
              <p:nvSpPr>
                <p:cNvPr id="166" name="任意多边形 165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7" name="任意多边形 166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8" name="任意多边形 167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9" name="任意多边形 168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0" name="任意多边形 169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" name="组合 170"/>
              <p:cNvGrpSpPr/>
              <p:nvPr/>
            </p:nvGrpSpPr>
            <p:grpSpPr>
              <a:xfrm rot="7680000">
                <a:off x="4553" y="6038"/>
                <a:ext cx="554" cy="412"/>
                <a:chOff x="6605" y="5355"/>
                <a:chExt cx="554" cy="412"/>
              </a:xfrm>
            </p:grpSpPr>
            <p:sp>
              <p:nvSpPr>
                <p:cNvPr id="172" name="任意多边形 171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3" name="任意多边形 172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4" name="任意多边形 173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5" name="任意多边形 174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6" name="任意多边形 175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7" name="组合 176"/>
              <p:cNvGrpSpPr/>
              <p:nvPr/>
            </p:nvGrpSpPr>
            <p:grpSpPr>
              <a:xfrm rot="17940000">
                <a:off x="4779" y="6214"/>
                <a:ext cx="554" cy="412"/>
                <a:chOff x="6605" y="5355"/>
                <a:chExt cx="554" cy="412"/>
              </a:xfrm>
            </p:grpSpPr>
            <p:sp>
              <p:nvSpPr>
                <p:cNvPr id="178" name="任意多边形 177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9" name="任意多边形 178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0" name="任意多边形 179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1" name="任意多边形 180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2" name="任意多边形 181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 rot="17760000">
                <a:off x="5038" y="6358"/>
                <a:ext cx="554" cy="412"/>
                <a:chOff x="6605" y="5355"/>
                <a:chExt cx="554" cy="412"/>
              </a:xfrm>
            </p:grpSpPr>
            <p:sp>
              <p:nvSpPr>
                <p:cNvPr id="184" name="任意多边形 183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5" name="任意多边形 184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6" name="任意多边形 185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7" name="任意多边形 186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8" name="任意多边形 187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9" name="组合 188"/>
              <p:cNvGrpSpPr/>
              <p:nvPr/>
            </p:nvGrpSpPr>
            <p:grpSpPr>
              <a:xfrm rot="17040000">
                <a:off x="5279" y="6453"/>
                <a:ext cx="554" cy="412"/>
                <a:chOff x="6605" y="5355"/>
                <a:chExt cx="554" cy="412"/>
              </a:xfrm>
            </p:grpSpPr>
            <p:sp>
              <p:nvSpPr>
                <p:cNvPr id="190" name="任意多边形 189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1" name="任意多边形 190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2" name="任意多边形 191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3" name="任意多边形 192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4" name="任意多边形 193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5" name="组合 194"/>
              <p:cNvGrpSpPr/>
              <p:nvPr/>
            </p:nvGrpSpPr>
            <p:grpSpPr>
              <a:xfrm rot="16560000">
                <a:off x="5531" y="6499"/>
                <a:ext cx="554" cy="412"/>
                <a:chOff x="6605" y="5355"/>
                <a:chExt cx="554" cy="412"/>
              </a:xfrm>
            </p:grpSpPr>
            <p:sp>
              <p:nvSpPr>
                <p:cNvPr id="196" name="任意多边形 195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7" name="任意多边形 196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8" name="任意多边形 197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9" name="任意多边形 198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0" name="任意多边形 199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1" name="组合 200"/>
              <p:cNvGrpSpPr/>
              <p:nvPr/>
            </p:nvGrpSpPr>
            <p:grpSpPr>
              <a:xfrm rot="16560000">
                <a:off x="5823" y="6521"/>
                <a:ext cx="554" cy="412"/>
                <a:chOff x="6605" y="5355"/>
                <a:chExt cx="554" cy="412"/>
              </a:xfrm>
            </p:grpSpPr>
            <p:sp>
              <p:nvSpPr>
                <p:cNvPr id="202" name="任意多边形 201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3" name="任意多边形 202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4" name="任意多边形 203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5" name="任意多边形 204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6" name="任意多边形 205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7" name="组合 206"/>
              <p:cNvGrpSpPr/>
              <p:nvPr/>
            </p:nvGrpSpPr>
            <p:grpSpPr>
              <a:xfrm rot="15660000">
                <a:off x="6055" y="6495"/>
                <a:ext cx="554" cy="412"/>
                <a:chOff x="6605" y="5355"/>
                <a:chExt cx="554" cy="412"/>
              </a:xfrm>
            </p:grpSpPr>
            <p:sp>
              <p:nvSpPr>
                <p:cNvPr id="208" name="任意多边形 207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9" name="任意多边形 208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0" name="任意多边形 209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1" name="任意多边形 210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2" name="任意多边形 211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3" name="组合 212"/>
              <p:cNvGrpSpPr/>
              <p:nvPr/>
            </p:nvGrpSpPr>
            <p:grpSpPr>
              <a:xfrm rot="14880000">
                <a:off x="6311" y="6446"/>
                <a:ext cx="554" cy="412"/>
                <a:chOff x="6605" y="5355"/>
                <a:chExt cx="554" cy="412"/>
              </a:xfrm>
            </p:grpSpPr>
            <p:sp>
              <p:nvSpPr>
                <p:cNvPr id="214" name="任意多边形 213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5" name="任意多边形 214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6" name="任意多边形 215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7" name="任意多边形 216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18" name="任意多边形 217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9" name="组合 218"/>
              <p:cNvGrpSpPr/>
              <p:nvPr/>
            </p:nvGrpSpPr>
            <p:grpSpPr>
              <a:xfrm rot="3960000">
                <a:off x="6569" y="6349"/>
                <a:ext cx="554" cy="412"/>
                <a:chOff x="6605" y="5355"/>
                <a:chExt cx="554" cy="412"/>
              </a:xfrm>
            </p:grpSpPr>
            <p:sp>
              <p:nvSpPr>
                <p:cNvPr id="220" name="任意多边形 219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1" name="任意多边形 220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2" name="任意多边形 221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3" name="任意多边形 222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4" name="任意多边形 223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5" name="组合 224"/>
              <p:cNvGrpSpPr/>
              <p:nvPr/>
            </p:nvGrpSpPr>
            <p:grpSpPr>
              <a:xfrm rot="3180000">
                <a:off x="6810" y="6219"/>
                <a:ext cx="554" cy="412"/>
                <a:chOff x="6605" y="5355"/>
                <a:chExt cx="554" cy="412"/>
              </a:xfrm>
            </p:grpSpPr>
            <p:sp>
              <p:nvSpPr>
                <p:cNvPr id="226" name="任意多边形 225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7" name="任意多边形 226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8" name="任意多边形 227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29" name="任意多边形 228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0" name="任意多边形 229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1" name="组合 230"/>
              <p:cNvGrpSpPr/>
              <p:nvPr/>
            </p:nvGrpSpPr>
            <p:grpSpPr>
              <a:xfrm rot="2760000">
                <a:off x="7024" y="6057"/>
                <a:ext cx="554" cy="412"/>
                <a:chOff x="6605" y="5355"/>
                <a:chExt cx="554" cy="412"/>
              </a:xfrm>
            </p:grpSpPr>
            <p:sp>
              <p:nvSpPr>
                <p:cNvPr id="232" name="任意多边形 231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3" name="任意多边形 232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4" name="任意多边形 233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5" name="任意多边形 234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6" name="任意多边形 235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7" name="组合 236"/>
              <p:cNvGrpSpPr/>
              <p:nvPr/>
            </p:nvGrpSpPr>
            <p:grpSpPr>
              <a:xfrm rot="2460000">
                <a:off x="7217" y="5852"/>
                <a:ext cx="554" cy="412"/>
                <a:chOff x="6605" y="5355"/>
                <a:chExt cx="554" cy="412"/>
              </a:xfrm>
            </p:grpSpPr>
            <p:sp>
              <p:nvSpPr>
                <p:cNvPr id="238" name="任意多边形 237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9" name="任意多边形 238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0" name="任意多边形 239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1" name="任意多边形 240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2" name="任意多边形 241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3" name="组合 242"/>
              <p:cNvGrpSpPr/>
              <p:nvPr/>
            </p:nvGrpSpPr>
            <p:grpSpPr>
              <a:xfrm rot="1680000">
                <a:off x="7362" y="5642"/>
                <a:ext cx="554" cy="412"/>
                <a:chOff x="6605" y="5355"/>
                <a:chExt cx="554" cy="412"/>
              </a:xfrm>
            </p:grpSpPr>
            <p:sp>
              <p:nvSpPr>
                <p:cNvPr id="244" name="任意多边形 243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5" name="任意多边形 244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6" name="任意多边形 245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7" name="任意多边形 246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8" name="任意多边形 247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 rot="0">
                <a:off x="7630" y="4798"/>
                <a:ext cx="563" cy="244"/>
                <a:chOff x="6457" y="5332"/>
                <a:chExt cx="656" cy="352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6457" y="5526"/>
                  <a:ext cx="476" cy="1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平行四边形 2"/>
                <p:cNvSpPr/>
                <p:nvPr/>
              </p:nvSpPr>
              <p:spPr>
                <a:xfrm>
                  <a:off x="6466" y="5332"/>
                  <a:ext cx="641" cy="181"/>
                </a:xfrm>
                <a:prstGeom prst="parallelogram">
                  <a:avLst>
                    <a:gd name="adj" fmla="val 1004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5" name="直接连接符 4"/>
                <p:cNvCxnSpPr/>
                <p:nvPr/>
              </p:nvCxnSpPr>
              <p:spPr>
                <a:xfrm>
                  <a:off x="7113" y="5347"/>
                  <a:ext cx="0" cy="1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 flipH="1">
                  <a:off x="6933" y="5505"/>
                  <a:ext cx="175" cy="1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直接连接符 11"/>
              <p:cNvCxnSpPr/>
              <p:nvPr/>
            </p:nvCxnSpPr>
            <p:spPr>
              <a:xfrm>
                <a:off x="7604" y="4502"/>
                <a:ext cx="26" cy="17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882" y="4354"/>
                <a:ext cx="80" cy="35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7615" y="4696"/>
                <a:ext cx="33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endCxn id="252" idx="2"/>
              </p:cNvCxnSpPr>
              <p:nvPr/>
            </p:nvCxnSpPr>
            <p:spPr>
              <a:xfrm flipV="1">
                <a:off x="7939" y="4576"/>
                <a:ext cx="144" cy="1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组合 24"/>
              <p:cNvGrpSpPr/>
              <p:nvPr/>
            </p:nvGrpSpPr>
            <p:grpSpPr>
              <a:xfrm rot="20520000">
                <a:off x="7472" y="4091"/>
                <a:ext cx="554" cy="412"/>
                <a:chOff x="6605" y="5355"/>
                <a:chExt cx="554" cy="412"/>
              </a:xfrm>
            </p:grpSpPr>
            <p:sp>
              <p:nvSpPr>
                <p:cNvPr id="8" name="任意多边形 7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0" name="直接连接符 19"/>
              <p:cNvCxnSpPr/>
              <p:nvPr/>
            </p:nvCxnSpPr>
            <p:spPr>
              <a:xfrm flipH="1">
                <a:off x="7559" y="5330"/>
                <a:ext cx="26" cy="1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/>
              <p:cNvGrpSpPr/>
              <p:nvPr/>
            </p:nvGrpSpPr>
            <p:grpSpPr>
              <a:xfrm rot="1680000">
                <a:off x="7469" y="5446"/>
                <a:ext cx="554" cy="412"/>
                <a:chOff x="6605" y="5355"/>
                <a:chExt cx="554" cy="412"/>
              </a:xfrm>
            </p:grpSpPr>
            <p:sp>
              <p:nvSpPr>
                <p:cNvPr id="22" name="任意多边形 21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平行四边形 33"/>
              <p:cNvSpPr/>
              <p:nvPr/>
            </p:nvSpPr>
            <p:spPr>
              <a:xfrm>
                <a:off x="7597" y="5149"/>
                <a:ext cx="581" cy="181"/>
              </a:xfrm>
              <a:prstGeom prst="parallelogram">
                <a:avLst>
                  <a:gd name="adj" fmla="val 1004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flipH="1">
                <a:off x="7917" y="5330"/>
                <a:ext cx="75" cy="24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任意多边形 249"/>
              <p:cNvSpPr/>
              <p:nvPr/>
            </p:nvSpPr>
            <p:spPr>
              <a:xfrm>
                <a:off x="8022" y="5164"/>
                <a:ext cx="166" cy="483"/>
              </a:xfrm>
              <a:custGeom>
                <a:avLst/>
                <a:gdLst>
                  <a:gd name="connisteX0" fmla="*/ 105410 w 105410"/>
                  <a:gd name="connsiteY0" fmla="*/ 0 h 306705"/>
                  <a:gd name="connisteX1" fmla="*/ 57785 w 105410"/>
                  <a:gd name="connsiteY1" fmla="*/ 153670 h 306705"/>
                  <a:gd name="connisteX2" fmla="*/ 0 w 105410"/>
                  <a:gd name="connsiteY2" fmla="*/ 306705 h 30670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105410" h="306705">
                    <a:moveTo>
                      <a:pt x="105410" y="0"/>
                    </a:moveTo>
                    <a:cubicBezTo>
                      <a:pt x="97155" y="27940"/>
                      <a:pt x="78740" y="92075"/>
                      <a:pt x="57785" y="153670"/>
                    </a:cubicBezTo>
                    <a:cubicBezTo>
                      <a:pt x="36830" y="215265"/>
                      <a:pt x="10795" y="279400"/>
                      <a:pt x="0" y="30670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2" name="任意多边形 251"/>
              <p:cNvSpPr/>
              <p:nvPr/>
            </p:nvSpPr>
            <p:spPr>
              <a:xfrm>
                <a:off x="8037" y="4319"/>
                <a:ext cx="46" cy="257"/>
              </a:xfrm>
              <a:custGeom>
                <a:avLst/>
                <a:gdLst>
                  <a:gd name="connisteX0" fmla="*/ 0 w 29210"/>
                  <a:gd name="connsiteY0" fmla="*/ 0 h 163195"/>
                  <a:gd name="connisteX1" fmla="*/ 19050 w 29210"/>
                  <a:gd name="connsiteY1" fmla="*/ 95885 h 163195"/>
                  <a:gd name="connisteX2" fmla="*/ 29210 w 29210"/>
                  <a:gd name="connsiteY2" fmla="*/ 163195 h 16319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9210" h="163195">
                    <a:moveTo>
                      <a:pt x="0" y="0"/>
                    </a:moveTo>
                    <a:cubicBezTo>
                      <a:pt x="3810" y="17780"/>
                      <a:pt x="13335" y="63500"/>
                      <a:pt x="19050" y="95885"/>
                    </a:cubicBezTo>
                    <a:cubicBezTo>
                      <a:pt x="24765" y="128270"/>
                      <a:pt x="27305" y="151765"/>
                      <a:pt x="29210" y="16319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文本框 317"/>
              <p:cNvSpPr txBox="1"/>
              <p:nvPr/>
            </p:nvSpPr>
            <p:spPr>
              <a:xfrm>
                <a:off x="6650" y="4740"/>
                <a:ext cx="1088" cy="38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000">
                    <a:sym typeface="+mn-ea"/>
                  </a:rPr>
                  <a:t>霍尔元件</a:t>
                </a:r>
                <a:endParaRPr lang="zh-CN" altLang="en-US" sz="1000">
                  <a:sym typeface="+mn-ea"/>
                </a:endParaRPr>
              </a:p>
            </p:txBody>
          </p:sp>
        </p:grpSp>
        <p:cxnSp>
          <p:nvCxnSpPr>
            <p:cNvPr id="298" name="直接连接符 297"/>
            <p:cNvCxnSpPr/>
            <p:nvPr/>
          </p:nvCxnSpPr>
          <p:spPr>
            <a:xfrm>
              <a:off x="14247" y="7224"/>
              <a:ext cx="9" cy="10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flipV="1">
              <a:off x="7551" y="4530"/>
              <a:ext cx="4683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flipV="1">
              <a:off x="7532" y="5453"/>
              <a:ext cx="1241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8" name="组合 267"/>
            <p:cNvGrpSpPr/>
            <p:nvPr/>
          </p:nvGrpSpPr>
          <p:grpSpPr>
            <a:xfrm rot="0">
              <a:off x="8060" y="4742"/>
              <a:ext cx="2166" cy="361"/>
              <a:chOff x="6904" y="4690"/>
              <a:chExt cx="2166" cy="361"/>
            </a:xfrm>
          </p:grpSpPr>
          <p:cxnSp>
            <p:nvCxnSpPr>
              <p:cNvPr id="260" name="直接连接符 259"/>
              <p:cNvCxnSpPr/>
              <p:nvPr/>
            </p:nvCxnSpPr>
            <p:spPr>
              <a:xfrm>
                <a:off x="7007" y="4838"/>
                <a:ext cx="614" cy="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/>
              <p:nvPr/>
            </p:nvCxnSpPr>
            <p:spPr>
              <a:xfrm>
                <a:off x="6904" y="4917"/>
                <a:ext cx="717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flipV="1">
                <a:off x="7796" y="4690"/>
                <a:ext cx="1274" cy="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7811" y="5047"/>
                <a:ext cx="1244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V="1">
                <a:off x="7621" y="4692"/>
                <a:ext cx="187" cy="1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 flipH="1" flipV="1">
                <a:off x="7618" y="4905"/>
                <a:ext cx="199" cy="14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" name="等腰三角形 266"/>
            <p:cNvSpPr/>
            <p:nvPr/>
          </p:nvSpPr>
          <p:spPr>
            <a:xfrm rot="5400000">
              <a:off x="10308" y="4574"/>
              <a:ext cx="523" cy="7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69" name="直接连接符 268"/>
            <p:cNvCxnSpPr/>
            <p:nvPr/>
          </p:nvCxnSpPr>
          <p:spPr>
            <a:xfrm>
              <a:off x="10913" y="4940"/>
              <a:ext cx="808" cy="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组合 273"/>
            <p:cNvGrpSpPr/>
            <p:nvPr/>
          </p:nvGrpSpPr>
          <p:grpSpPr>
            <a:xfrm rot="0">
              <a:off x="11721" y="3656"/>
              <a:ext cx="528" cy="559"/>
              <a:chOff x="13659" y="4765"/>
              <a:chExt cx="528" cy="559"/>
            </a:xfrm>
          </p:grpSpPr>
          <p:cxnSp>
            <p:nvCxnSpPr>
              <p:cNvPr id="270" name="直接连接符 269"/>
              <p:cNvCxnSpPr/>
              <p:nvPr/>
            </p:nvCxnSpPr>
            <p:spPr>
              <a:xfrm>
                <a:off x="13931" y="4765"/>
                <a:ext cx="0" cy="5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flipH="1">
                <a:off x="13946" y="4765"/>
                <a:ext cx="226" cy="18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flipH="1" flipV="1">
                <a:off x="13946" y="5188"/>
                <a:ext cx="241" cy="1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flipH="1" flipV="1">
                <a:off x="13659" y="5052"/>
                <a:ext cx="272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组合 274"/>
            <p:cNvGrpSpPr/>
            <p:nvPr/>
          </p:nvGrpSpPr>
          <p:grpSpPr>
            <a:xfrm rot="0">
              <a:off x="11736" y="5939"/>
              <a:ext cx="528" cy="559"/>
              <a:chOff x="13659" y="4765"/>
              <a:chExt cx="528" cy="559"/>
            </a:xfrm>
          </p:grpSpPr>
          <p:cxnSp>
            <p:nvCxnSpPr>
              <p:cNvPr id="276" name="直接连接符 275"/>
              <p:cNvCxnSpPr/>
              <p:nvPr/>
            </p:nvCxnSpPr>
            <p:spPr>
              <a:xfrm>
                <a:off x="13931" y="4765"/>
                <a:ext cx="0" cy="5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/>
              <p:cNvCxnSpPr/>
              <p:nvPr/>
            </p:nvCxnSpPr>
            <p:spPr>
              <a:xfrm flipH="1">
                <a:off x="13946" y="4765"/>
                <a:ext cx="226" cy="18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/>
              <p:cNvCxnSpPr/>
              <p:nvPr/>
            </p:nvCxnSpPr>
            <p:spPr>
              <a:xfrm flipH="1" flipV="1">
                <a:off x="13946" y="5188"/>
                <a:ext cx="241" cy="1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 flipH="1" flipV="1">
                <a:off x="13659" y="5052"/>
                <a:ext cx="272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直接连接符 279"/>
            <p:cNvCxnSpPr/>
            <p:nvPr/>
          </p:nvCxnSpPr>
          <p:spPr>
            <a:xfrm>
              <a:off x="12234" y="4205"/>
              <a:ext cx="0" cy="17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11736" y="3937"/>
              <a:ext cx="0" cy="22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8774" y="5463"/>
              <a:ext cx="0" cy="17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>
              <a:endCxn id="290" idx="2"/>
            </p:cNvCxnSpPr>
            <p:nvPr/>
          </p:nvCxnSpPr>
          <p:spPr>
            <a:xfrm flipV="1">
              <a:off x="8771" y="7222"/>
              <a:ext cx="473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 flipV="1">
              <a:off x="12249" y="3249"/>
              <a:ext cx="1241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flipV="1">
              <a:off x="12264" y="6864"/>
              <a:ext cx="1241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 flipV="1">
              <a:off x="12234" y="3255"/>
              <a:ext cx="0" cy="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 flipV="1">
              <a:off x="12264" y="6489"/>
              <a:ext cx="0" cy="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椭圆 287"/>
            <p:cNvSpPr/>
            <p:nvPr/>
          </p:nvSpPr>
          <p:spPr>
            <a:xfrm>
              <a:off x="13469" y="3187"/>
              <a:ext cx="172" cy="1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9" name="椭圆 288"/>
            <p:cNvSpPr/>
            <p:nvPr/>
          </p:nvSpPr>
          <p:spPr>
            <a:xfrm>
              <a:off x="13505" y="6799"/>
              <a:ext cx="172" cy="1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0" name="椭圆 289"/>
            <p:cNvSpPr/>
            <p:nvPr/>
          </p:nvSpPr>
          <p:spPr>
            <a:xfrm>
              <a:off x="13505" y="7146"/>
              <a:ext cx="172" cy="1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91" name="直接连接符 290"/>
            <p:cNvCxnSpPr/>
            <p:nvPr/>
          </p:nvCxnSpPr>
          <p:spPr>
            <a:xfrm>
              <a:off x="13677" y="7217"/>
              <a:ext cx="5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6" name="组合 295"/>
            <p:cNvGrpSpPr/>
            <p:nvPr/>
          </p:nvGrpSpPr>
          <p:grpSpPr>
            <a:xfrm rot="0">
              <a:off x="14120" y="8334"/>
              <a:ext cx="260" cy="137"/>
              <a:chOff x="15455" y="4916"/>
              <a:chExt cx="260" cy="137"/>
            </a:xfrm>
          </p:grpSpPr>
          <p:cxnSp>
            <p:nvCxnSpPr>
              <p:cNvPr id="293" name="直接连接符 292"/>
              <p:cNvCxnSpPr/>
              <p:nvPr/>
            </p:nvCxnSpPr>
            <p:spPr>
              <a:xfrm>
                <a:off x="15455" y="4916"/>
                <a:ext cx="260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>
                <a:off x="15565" y="5041"/>
                <a:ext cx="56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/>
              <p:nvPr/>
            </p:nvCxnSpPr>
            <p:spPr>
              <a:xfrm flipV="1">
                <a:off x="15510" y="4964"/>
                <a:ext cx="144" cy="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" name="矩形 296"/>
            <p:cNvSpPr/>
            <p:nvPr/>
          </p:nvSpPr>
          <p:spPr>
            <a:xfrm>
              <a:off x="14175" y="7495"/>
              <a:ext cx="136" cy="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9" name="矩形 298"/>
            <p:cNvSpPr/>
            <p:nvPr/>
          </p:nvSpPr>
          <p:spPr>
            <a:xfrm rot="16200000">
              <a:off x="9520" y="4568"/>
              <a:ext cx="136" cy="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0" name="矩形 299"/>
            <p:cNvSpPr/>
            <p:nvPr/>
          </p:nvSpPr>
          <p:spPr>
            <a:xfrm rot="16200000">
              <a:off x="9520" y="4915"/>
              <a:ext cx="136" cy="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8" name="直接箭头连接符 307"/>
            <p:cNvCxnSpPr/>
            <p:nvPr/>
          </p:nvCxnSpPr>
          <p:spPr>
            <a:xfrm>
              <a:off x="9626" y="7414"/>
              <a:ext cx="1302" cy="6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/>
            <p:nvPr/>
          </p:nvCxnSpPr>
          <p:spPr>
            <a:xfrm flipH="1">
              <a:off x="12868" y="2119"/>
              <a:ext cx="1" cy="698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文本框 309"/>
            <p:cNvSpPr txBox="1"/>
            <p:nvPr/>
          </p:nvSpPr>
          <p:spPr>
            <a:xfrm>
              <a:off x="13809" y="2759"/>
              <a:ext cx="804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+Vc</a:t>
              </a:r>
              <a:endParaRPr lang="en-US" altLang="zh-CN">
                <a:sym typeface="+mn-ea"/>
              </a:endParaRPr>
            </a:p>
          </p:txBody>
        </p:sp>
        <p:sp>
          <p:nvSpPr>
            <p:cNvPr id="311" name="文本框 310"/>
            <p:cNvSpPr txBox="1"/>
            <p:nvPr/>
          </p:nvSpPr>
          <p:spPr>
            <a:xfrm>
              <a:off x="13821" y="6468"/>
              <a:ext cx="735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-Vc</a:t>
              </a:r>
              <a:endParaRPr lang="en-US" altLang="zh-CN">
                <a:sym typeface="+mn-ea"/>
              </a:endParaRPr>
            </a:p>
          </p:txBody>
        </p:sp>
        <p:sp>
          <p:nvSpPr>
            <p:cNvPr id="312" name="文本框 311"/>
            <p:cNvSpPr txBox="1"/>
            <p:nvPr/>
          </p:nvSpPr>
          <p:spPr>
            <a:xfrm>
              <a:off x="14380" y="6956"/>
              <a:ext cx="1156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M</a:t>
              </a:r>
              <a:r>
                <a:rPr lang="zh-CN" altLang="en-US" sz="1400">
                  <a:sym typeface="+mn-ea"/>
                </a:rPr>
                <a:t>输出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13" name="文本框 312"/>
            <p:cNvSpPr txBox="1"/>
            <p:nvPr/>
          </p:nvSpPr>
          <p:spPr>
            <a:xfrm>
              <a:off x="14380" y="7459"/>
              <a:ext cx="1603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R</a:t>
              </a:r>
              <a:r>
                <a:rPr lang="zh-CN" altLang="en-US" sz="1400">
                  <a:sym typeface="+mn-ea"/>
                </a:rPr>
                <a:t>测量</a:t>
              </a:r>
              <a:r>
                <a:rPr lang="zh-CN" altLang="en-US" sz="1400">
                  <a:sym typeface="+mn-ea"/>
                </a:rPr>
                <a:t>电阻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14" name="文本框 313"/>
            <p:cNvSpPr txBox="1"/>
            <p:nvPr/>
          </p:nvSpPr>
          <p:spPr>
            <a:xfrm>
              <a:off x="13921" y="8459"/>
              <a:ext cx="674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>
                  <a:sym typeface="+mn-ea"/>
                </a:rPr>
                <a:t>0V</a:t>
              </a:r>
              <a:endParaRPr lang="en-US" sz="1400">
                <a:sym typeface="+mn-ea"/>
              </a:endParaRPr>
            </a:p>
          </p:txBody>
        </p:sp>
        <p:sp>
          <p:nvSpPr>
            <p:cNvPr id="315" name="文本框 314"/>
            <p:cNvSpPr txBox="1"/>
            <p:nvPr/>
          </p:nvSpPr>
          <p:spPr>
            <a:xfrm>
              <a:off x="9475" y="5283"/>
              <a:ext cx="168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运算放大器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16" name="文本框 315"/>
            <p:cNvSpPr txBox="1"/>
            <p:nvPr/>
          </p:nvSpPr>
          <p:spPr>
            <a:xfrm>
              <a:off x="8771" y="3475"/>
              <a:ext cx="84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磁芯</a:t>
              </a:r>
              <a:endParaRPr lang="zh-CN" altLang="en-US" sz="1400">
                <a:sym typeface="+mn-ea"/>
              </a:endParaRPr>
            </a:p>
          </p:txBody>
        </p:sp>
        <p:cxnSp>
          <p:nvCxnSpPr>
            <p:cNvPr id="317" name="直接箭头连接符 316"/>
            <p:cNvCxnSpPr>
              <a:endCxn id="252" idx="1"/>
            </p:cNvCxnSpPr>
            <p:nvPr/>
          </p:nvCxnSpPr>
          <p:spPr>
            <a:xfrm flipH="1">
              <a:off x="8067" y="3855"/>
              <a:ext cx="725" cy="615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9" name="文本框 318"/>
            <p:cNvSpPr txBox="1"/>
            <p:nvPr/>
          </p:nvSpPr>
          <p:spPr>
            <a:xfrm>
              <a:off x="3856" y="7530"/>
              <a:ext cx="140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原边</a:t>
              </a:r>
              <a:r>
                <a:rPr lang="zh-CN" altLang="en-US" sz="1400">
                  <a:sym typeface="+mn-ea"/>
                </a:rPr>
                <a:t>电流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20" name="文本框 319"/>
            <p:cNvSpPr txBox="1"/>
            <p:nvPr/>
          </p:nvSpPr>
          <p:spPr>
            <a:xfrm>
              <a:off x="9335" y="7556"/>
              <a:ext cx="196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副边补偿</a:t>
              </a:r>
              <a:r>
                <a:rPr lang="zh-CN" altLang="en-US" sz="1400">
                  <a:sym typeface="+mn-ea"/>
                </a:rPr>
                <a:t>电流</a:t>
              </a:r>
              <a:endParaRPr lang="zh-CN" altLang="en-US" sz="1400">
                <a:sym typeface="+mn-ea"/>
              </a:endParaRPr>
            </a:p>
          </p:txBody>
        </p:sp>
        <p:sp>
          <p:nvSpPr>
            <p:cNvPr id="321" name="文本框 320"/>
            <p:cNvSpPr txBox="1"/>
            <p:nvPr/>
          </p:nvSpPr>
          <p:spPr>
            <a:xfrm>
              <a:off x="5732" y="7530"/>
              <a:ext cx="1968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>
                  <a:sym typeface="+mn-ea"/>
                </a:rPr>
                <a:t>副边补偿</a:t>
              </a:r>
              <a:r>
                <a:rPr lang="zh-CN" altLang="en-US" sz="1400">
                  <a:sym typeface="+mn-ea"/>
                </a:rPr>
                <a:t>线圈</a:t>
              </a:r>
              <a:endParaRPr lang="zh-CN" altLang="en-US" sz="1400">
                <a:sym typeface="+mn-ea"/>
              </a:endParaRPr>
            </a:p>
          </p:txBody>
        </p:sp>
        <p:cxnSp>
          <p:nvCxnSpPr>
            <p:cNvPr id="322" name="直接箭头连接符 321"/>
            <p:cNvCxnSpPr/>
            <p:nvPr/>
          </p:nvCxnSpPr>
          <p:spPr>
            <a:xfrm flipH="1" flipV="1">
              <a:off x="6377" y="6991"/>
              <a:ext cx="132" cy="565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>
              <a:off x="12884" y="1995"/>
              <a:ext cx="26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>
              <a:off x="12884" y="9138"/>
              <a:ext cx="26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圆柱形 300"/>
            <p:cNvSpPr/>
            <p:nvPr/>
          </p:nvSpPr>
          <p:spPr>
            <a:xfrm rot="13620000">
              <a:off x="5421" y="1826"/>
              <a:ext cx="567" cy="7088"/>
            </a:xfrm>
            <a:prstGeom prst="can">
              <a:avLst>
                <a:gd name="adj" fmla="val 611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05" name="组合 304"/>
            <p:cNvGrpSpPr/>
            <p:nvPr/>
          </p:nvGrpSpPr>
          <p:grpSpPr>
            <a:xfrm rot="0">
              <a:off x="5784" y="2938"/>
              <a:ext cx="2117" cy="1321"/>
              <a:chOff x="4628" y="2901"/>
              <a:chExt cx="2117" cy="1321"/>
            </a:xfrm>
          </p:grpSpPr>
          <p:grpSp>
            <p:nvGrpSpPr>
              <p:cNvPr id="26" name="组合 25"/>
              <p:cNvGrpSpPr/>
              <p:nvPr/>
            </p:nvGrpSpPr>
            <p:grpSpPr>
              <a:xfrm rot="19980000">
                <a:off x="6191" y="3810"/>
                <a:ext cx="554" cy="412"/>
                <a:chOff x="6605" y="5355"/>
                <a:chExt cx="554" cy="412"/>
              </a:xfrm>
            </p:grpSpPr>
            <p:sp>
              <p:nvSpPr>
                <p:cNvPr id="27" name="任意多边形 26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rot="19500000">
                <a:off x="6019" y="3597"/>
                <a:ext cx="554" cy="412"/>
                <a:chOff x="6605" y="5355"/>
                <a:chExt cx="554" cy="412"/>
              </a:xfrm>
            </p:grpSpPr>
            <p:sp>
              <p:nvSpPr>
                <p:cNvPr id="39" name="任意多边形 38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 rot="18900000">
                <a:off x="5838" y="3408"/>
                <a:ext cx="554" cy="412"/>
                <a:chOff x="6605" y="5355"/>
                <a:chExt cx="554" cy="412"/>
              </a:xfrm>
            </p:grpSpPr>
            <p:sp>
              <p:nvSpPr>
                <p:cNvPr id="45" name="任意多边形 44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 rot="18600000">
                <a:off x="5620" y="3256"/>
                <a:ext cx="554" cy="412"/>
                <a:chOff x="6605" y="5355"/>
                <a:chExt cx="554" cy="412"/>
              </a:xfrm>
            </p:grpSpPr>
            <p:sp>
              <p:nvSpPr>
                <p:cNvPr id="51" name="任意多边形 50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" name="任意多边形 52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" name="任意多边形 54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rot="18120000">
                <a:off x="5377" y="3123"/>
                <a:ext cx="554" cy="412"/>
                <a:chOff x="6605" y="5355"/>
                <a:chExt cx="554" cy="412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 rot="17400000">
                <a:off x="5119" y="3029"/>
                <a:ext cx="554" cy="412"/>
                <a:chOff x="6605" y="5355"/>
                <a:chExt cx="554" cy="412"/>
              </a:xfrm>
            </p:grpSpPr>
            <p:sp>
              <p:nvSpPr>
                <p:cNvPr id="63" name="任意多边形 62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63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 64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16440000">
                <a:off x="4557" y="2972"/>
                <a:ext cx="554" cy="412"/>
                <a:chOff x="6605" y="5355"/>
                <a:chExt cx="554" cy="412"/>
              </a:xfrm>
            </p:grpSpPr>
            <p:sp>
              <p:nvSpPr>
                <p:cNvPr id="69" name="任意多边形 68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69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" name="任意多边形 70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" name="任意多边形 71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 rot="16740000">
                <a:off x="4855" y="2989"/>
                <a:ext cx="554" cy="412"/>
                <a:chOff x="6605" y="5355"/>
                <a:chExt cx="554" cy="412"/>
              </a:xfrm>
            </p:grpSpPr>
            <p:sp>
              <p:nvSpPr>
                <p:cNvPr id="75" name="任意多边形 74"/>
                <p:cNvSpPr/>
                <p:nvPr/>
              </p:nvSpPr>
              <p:spPr>
                <a:xfrm rot="5400000">
                  <a:off x="6793" y="529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" name="任意多边形 75"/>
                <p:cNvSpPr/>
                <p:nvPr/>
              </p:nvSpPr>
              <p:spPr>
                <a:xfrm rot="5580000">
                  <a:off x="6788" y="5351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7" name="任意多边形 76"/>
                <p:cNvSpPr/>
                <p:nvPr/>
              </p:nvSpPr>
              <p:spPr>
                <a:xfrm rot="5400000">
                  <a:off x="6793" y="5404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8" name="任意多边形 77"/>
                <p:cNvSpPr/>
                <p:nvPr/>
              </p:nvSpPr>
              <p:spPr>
                <a:xfrm rot="5400000">
                  <a:off x="6789" y="517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 rot="5400000">
                  <a:off x="6796" y="5232"/>
                  <a:ext cx="181" cy="547"/>
                </a:xfrm>
                <a:custGeom>
                  <a:avLst/>
                  <a:gdLst>
                    <a:gd name="connisteX0" fmla="*/ 0 w 114935"/>
                    <a:gd name="connsiteY0" fmla="*/ 41728 h 347068"/>
                    <a:gd name="connisteX1" fmla="*/ 48260 w 114935"/>
                    <a:gd name="connsiteY1" fmla="*/ 22043 h 347068"/>
                    <a:gd name="connisteX2" fmla="*/ 67310 w 114935"/>
                    <a:gd name="connsiteY2" fmla="*/ 319223 h 347068"/>
                    <a:gd name="connisteX3" fmla="*/ 114935 w 114935"/>
                    <a:gd name="connsiteY3" fmla="*/ 319223 h 3470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114935" h="347069">
                      <a:moveTo>
                        <a:pt x="0" y="41728"/>
                      </a:moveTo>
                      <a:cubicBezTo>
                        <a:pt x="9525" y="31568"/>
                        <a:pt x="34925" y="-33202"/>
                        <a:pt x="48260" y="22043"/>
                      </a:cubicBezTo>
                      <a:cubicBezTo>
                        <a:pt x="61595" y="77288"/>
                        <a:pt x="53975" y="259533"/>
                        <a:pt x="67310" y="319223"/>
                      </a:cubicBezTo>
                      <a:cubicBezTo>
                        <a:pt x="80645" y="378913"/>
                        <a:pt x="106045" y="324938"/>
                        <a:pt x="114935" y="31922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36" name="直接箭头连接符 35"/>
            <p:cNvCxnSpPr/>
            <p:nvPr/>
          </p:nvCxnSpPr>
          <p:spPr>
            <a:xfrm flipV="1">
              <a:off x="3702" y="6220"/>
              <a:ext cx="1071" cy="997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kern="120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cs typeface="+mn-cs"/>
              </a:rPr>
              <a:t>动力电池管理系统</a:t>
            </a:r>
            <a:endParaRPr kumimoji="0" lang="zh-CN" altLang="en-US" sz="2800" b="0" i="0" kern="120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98" name="直接连接符 297"/>
          <p:cNvCxnSpPr/>
          <p:nvPr/>
        </p:nvCxnSpPr>
        <p:spPr>
          <a:xfrm>
            <a:off x="9046845" y="4587240"/>
            <a:ext cx="5715" cy="695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/>
          <p:nvPr/>
        </p:nvCxnSpPr>
        <p:spPr>
          <a:xfrm flipV="1">
            <a:off x="6945630" y="1751965"/>
            <a:ext cx="2973705" cy="25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/>
          <p:cNvCxnSpPr/>
          <p:nvPr/>
        </p:nvCxnSpPr>
        <p:spPr>
          <a:xfrm flipV="1">
            <a:off x="9131300" y="3585845"/>
            <a:ext cx="788035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组合 267"/>
          <p:cNvGrpSpPr/>
          <p:nvPr/>
        </p:nvGrpSpPr>
        <p:grpSpPr>
          <a:xfrm rot="0">
            <a:off x="5118100" y="3011170"/>
            <a:ext cx="1375410" cy="229235"/>
            <a:chOff x="6904" y="4690"/>
            <a:chExt cx="2166" cy="361"/>
          </a:xfrm>
        </p:grpSpPr>
        <p:cxnSp>
          <p:nvCxnSpPr>
            <p:cNvPr id="260" name="直接连接符 259"/>
            <p:cNvCxnSpPr/>
            <p:nvPr/>
          </p:nvCxnSpPr>
          <p:spPr>
            <a:xfrm>
              <a:off x="7007" y="4838"/>
              <a:ext cx="614" cy="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>
              <a:off x="6904" y="4917"/>
              <a:ext cx="717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flipV="1">
              <a:off x="7796" y="4690"/>
              <a:ext cx="1274" cy="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7811" y="5047"/>
              <a:ext cx="1244" cy="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V="1">
              <a:off x="7621" y="4692"/>
              <a:ext cx="187" cy="1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flipH="1" flipV="1">
              <a:off x="7618" y="4905"/>
              <a:ext cx="199" cy="1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等腰三角形 266"/>
          <p:cNvSpPr/>
          <p:nvPr/>
        </p:nvSpPr>
        <p:spPr>
          <a:xfrm rot="5400000">
            <a:off x="6545580" y="2904490"/>
            <a:ext cx="332105" cy="454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9" name="直接连接符 268"/>
          <p:cNvCxnSpPr/>
          <p:nvPr/>
        </p:nvCxnSpPr>
        <p:spPr>
          <a:xfrm>
            <a:off x="6929755" y="3136900"/>
            <a:ext cx="513080" cy="82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组合 273"/>
          <p:cNvGrpSpPr/>
          <p:nvPr/>
        </p:nvGrpSpPr>
        <p:grpSpPr>
          <a:xfrm rot="0">
            <a:off x="7442835" y="2321560"/>
            <a:ext cx="335280" cy="354965"/>
            <a:chOff x="13659" y="4765"/>
            <a:chExt cx="528" cy="559"/>
          </a:xfrm>
        </p:grpSpPr>
        <p:cxnSp>
          <p:nvCxnSpPr>
            <p:cNvPr id="270" name="直接连接符 269"/>
            <p:cNvCxnSpPr/>
            <p:nvPr/>
          </p:nvCxnSpPr>
          <p:spPr>
            <a:xfrm>
              <a:off x="13931" y="4765"/>
              <a:ext cx="0" cy="5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 flipH="1">
              <a:off x="13946" y="4765"/>
              <a:ext cx="226" cy="1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flipH="1" flipV="1">
              <a:off x="13946" y="5188"/>
              <a:ext cx="241" cy="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H="1" flipV="1">
              <a:off x="13659" y="5052"/>
              <a:ext cx="27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组合 274"/>
          <p:cNvGrpSpPr/>
          <p:nvPr/>
        </p:nvGrpSpPr>
        <p:grpSpPr>
          <a:xfrm rot="0">
            <a:off x="7452360" y="3771265"/>
            <a:ext cx="335280" cy="354965"/>
            <a:chOff x="13659" y="4765"/>
            <a:chExt cx="528" cy="559"/>
          </a:xfrm>
        </p:grpSpPr>
        <p:cxnSp>
          <p:nvCxnSpPr>
            <p:cNvPr id="276" name="直接连接符 275"/>
            <p:cNvCxnSpPr/>
            <p:nvPr/>
          </p:nvCxnSpPr>
          <p:spPr>
            <a:xfrm>
              <a:off x="13931" y="4765"/>
              <a:ext cx="0" cy="5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flipH="1">
              <a:off x="13946" y="4765"/>
              <a:ext cx="226" cy="1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flipH="1" flipV="1">
              <a:off x="13946" y="5188"/>
              <a:ext cx="241" cy="1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flipH="1" flipV="1">
              <a:off x="13659" y="5052"/>
              <a:ext cx="27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0" name="直接连接符 279"/>
          <p:cNvCxnSpPr/>
          <p:nvPr/>
        </p:nvCxnSpPr>
        <p:spPr>
          <a:xfrm>
            <a:off x="7768590" y="2670175"/>
            <a:ext cx="0" cy="11169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/>
          <p:cNvCxnSpPr/>
          <p:nvPr/>
        </p:nvCxnSpPr>
        <p:spPr>
          <a:xfrm>
            <a:off x="7452360" y="2499995"/>
            <a:ext cx="0" cy="14598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/>
        </p:nvCxnSpPr>
        <p:spPr>
          <a:xfrm>
            <a:off x="5571490" y="3478530"/>
            <a:ext cx="0" cy="11169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接连接符 282"/>
          <p:cNvCxnSpPr>
            <a:endCxn id="290" idx="2"/>
          </p:cNvCxnSpPr>
          <p:nvPr/>
        </p:nvCxnSpPr>
        <p:spPr>
          <a:xfrm flipV="1">
            <a:off x="5569585" y="4585970"/>
            <a:ext cx="3006090" cy="1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接连接符 283"/>
          <p:cNvCxnSpPr/>
          <p:nvPr/>
        </p:nvCxnSpPr>
        <p:spPr>
          <a:xfrm flipV="1">
            <a:off x="7778115" y="2063115"/>
            <a:ext cx="788035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/>
          <p:nvPr/>
        </p:nvCxnSpPr>
        <p:spPr>
          <a:xfrm flipV="1">
            <a:off x="7787640" y="4358640"/>
            <a:ext cx="788035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接连接符 285"/>
          <p:cNvCxnSpPr/>
          <p:nvPr/>
        </p:nvCxnSpPr>
        <p:spPr>
          <a:xfrm flipV="1">
            <a:off x="7768590" y="2066925"/>
            <a:ext cx="0" cy="25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接连接符 286"/>
          <p:cNvCxnSpPr/>
          <p:nvPr/>
        </p:nvCxnSpPr>
        <p:spPr>
          <a:xfrm flipV="1">
            <a:off x="7787640" y="4120515"/>
            <a:ext cx="0" cy="25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椭圆 287"/>
          <p:cNvSpPr/>
          <p:nvPr/>
        </p:nvSpPr>
        <p:spPr>
          <a:xfrm>
            <a:off x="8552815" y="2023745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9" name="椭圆 288"/>
          <p:cNvSpPr/>
          <p:nvPr/>
        </p:nvSpPr>
        <p:spPr>
          <a:xfrm>
            <a:off x="8575675" y="4317365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0" name="椭圆 289"/>
          <p:cNvSpPr/>
          <p:nvPr/>
        </p:nvSpPr>
        <p:spPr>
          <a:xfrm>
            <a:off x="8575675" y="4537710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1" name="直接连接符 290"/>
          <p:cNvCxnSpPr/>
          <p:nvPr/>
        </p:nvCxnSpPr>
        <p:spPr>
          <a:xfrm>
            <a:off x="8684895" y="4582795"/>
            <a:ext cx="3581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组合 295"/>
          <p:cNvGrpSpPr/>
          <p:nvPr/>
        </p:nvGrpSpPr>
        <p:grpSpPr>
          <a:xfrm rot="0">
            <a:off x="8966200" y="5292090"/>
            <a:ext cx="165100" cy="86995"/>
            <a:chOff x="15455" y="4916"/>
            <a:chExt cx="260" cy="137"/>
          </a:xfrm>
        </p:grpSpPr>
        <p:cxnSp>
          <p:nvCxnSpPr>
            <p:cNvPr id="293" name="直接连接符 292"/>
            <p:cNvCxnSpPr/>
            <p:nvPr/>
          </p:nvCxnSpPr>
          <p:spPr>
            <a:xfrm>
              <a:off x="15455" y="4916"/>
              <a:ext cx="260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15565" y="5041"/>
              <a:ext cx="56" cy="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flipV="1">
              <a:off x="15510" y="4964"/>
              <a:ext cx="144" cy="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矩形 296"/>
          <p:cNvSpPr/>
          <p:nvPr/>
        </p:nvSpPr>
        <p:spPr>
          <a:xfrm>
            <a:off x="9001125" y="4759325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9" name="矩形 298"/>
          <p:cNvSpPr/>
          <p:nvPr/>
        </p:nvSpPr>
        <p:spPr>
          <a:xfrm rot="16200000">
            <a:off x="6045200" y="2900680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0" name="矩形 299"/>
          <p:cNvSpPr/>
          <p:nvPr/>
        </p:nvSpPr>
        <p:spPr>
          <a:xfrm rot="16200000">
            <a:off x="6045200" y="3121025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8" name="直接箭头连接符 307"/>
          <p:cNvCxnSpPr/>
          <p:nvPr/>
        </p:nvCxnSpPr>
        <p:spPr>
          <a:xfrm>
            <a:off x="6112510" y="4707890"/>
            <a:ext cx="826770" cy="3810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直接连接符 308"/>
          <p:cNvCxnSpPr/>
          <p:nvPr/>
        </p:nvCxnSpPr>
        <p:spPr>
          <a:xfrm flipH="1">
            <a:off x="8171180" y="1345565"/>
            <a:ext cx="635" cy="44354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文本框 309"/>
          <p:cNvSpPr txBox="1"/>
          <p:nvPr/>
        </p:nvSpPr>
        <p:spPr>
          <a:xfrm>
            <a:off x="8768715" y="1751965"/>
            <a:ext cx="510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+Vc</a:t>
            </a:r>
            <a:endParaRPr lang="en-US" altLang="zh-CN">
              <a:sym typeface="+mn-ea"/>
            </a:endParaRPr>
          </a:p>
        </p:txBody>
      </p:sp>
      <p:sp>
        <p:nvSpPr>
          <p:cNvPr id="311" name="文本框 310"/>
          <p:cNvSpPr txBox="1"/>
          <p:nvPr/>
        </p:nvSpPr>
        <p:spPr>
          <a:xfrm>
            <a:off x="8776335" y="4107180"/>
            <a:ext cx="4667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-Vc</a:t>
            </a:r>
            <a:endParaRPr lang="en-US" altLang="zh-CN">
              <a:sym typeface="+mn-ea"/>
            </a:endParaRPr>
          </a:p>
        </p:txBody>
      </p:sp>
      <p:sp>
        <p:nvSpPr>
          <p:cNvPr id="312" name="文本框 311"/>
          <p:cNvSpPr txBox="1"/>
          <p:nvPr/>
        </p:nvSpPr>
        <p:spPr>
          <a:xfrm>
            <a:off x="9131300" y="4417060"/>
            <a:ext cx="7340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M</a:t>
            </a:r>
            <a:r>
              <a:rPr lang="zh-CN" altLang="en-US" sz="1400">
                <a:sym typeface="+mn-ea"/>
              </a:rPr>
              <a:t>输出</a:t>
            </a:r>
            <a:endParaRPr lang="zh-CN" altLang="en-US" sz="1400">
              <a:sym typeface="+mn-ea"/>
            </a:endParaRPr>
          </a:p>
        </p:txBody>
      </p:sp>
      <p:sp>
        <p:nvSpPr>
          <p:cNvPr id="313" name="文本框 312"/>
          <p:cNvSpPr txBox="1"/>
          <p:nvPr/>
        </p:nvSpPr>
        <p:spPr>
          <a:xfrm>
            <a:off x="9131300" y="4736465"/>
            <a:ext cx="10179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R</a:t>
            </a:r>
            <a:r>
              <a:rPr lang="zh-CN" altLang="en-US" sz="1400">
                <a:sym typeface="+mn-ea"/>
              </a:rPr>
              <a:t>测量</a:t>
            </a:r>
            <a:r>
              <a:rPr lang="zh-CN" altLang="en-US" sz="1400">
                <a:sym typeface="+mn-ea"/>
              </a:rPr>
              <a:t>电阻</a:t>
            </a:r>
            <a:endParaRPr lang="zh-CN" altLang="en-US" sz="1400">
              <a:sym typeface="+mn-ea"/>
            </a:endParaRPr>
          </a:p>
        </p:txBody>
      </p:sp>
      <p:sp>
        <p:nvSpPr>
          <p:cNvPr id="314" name="文本框 313"/>
          <p:cNvSpPr txBox="1"/>
          <p:nvPr/>
        </p:nvSpPr>
        <p:spPr>
          <a:xfrm>
            <a:off x="8839835" y="5371465"/>
            <a:ext cx="427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sym typeface="+mn-ea"/>
              </a:rPr>
              <a:t>0V</a:t>
            </a:r>
            <a:endParaRPr lang="en-US" sz="1400">
              <a:sym typeface="+mn-ea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6016625" y="3354705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运算放大器</a:t>
            </a:r>
            <a:endParaRPr lang="zh-CN" altLang="en-US" sz="1400">
              <a:sym typeface="+mn-ea"/>
            </a:endParaRPr>
          </a:p>
        </p:txBody>
      </p:sp>
      <p:sp>
        <p:nvSpPr>
          <p:cNvPr id="316" name="文本框 315"/>
          <p:cNvSpPr txBox="1"/>
          <p:nvPr/>
        </p:nvSpPr>
        <p:spPr>
          <a:xfrm>
            <a:off x="6638925" y="121094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磁芯</a:t>
            </a:r>
            <a:endParaRPr lang="zh-CN" altLang="en-US" sz="1400">
              <a:sym typeface="+mn-ea"/>
            </a:endParaRPr>
          </a:p>
        </p:txBody>
      </p:sp>
      <p:cxnSp>
        <p:nvCxnSpPr>
          <p:cNvPr id="317" name="直接箭头连接符 316"/>
          <p:cNvCxnSpPr/>
          <p:nvPr/>
        </p:nvCxnSpPr>
        <p:spPr>
          <a:xfrm flipH="1">
            <a:off x="6569710" y="1930400"/>
            <a:ext cx="460375" cy="390525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9" name="文本框 318"/>
          <p:cNvSpPr txBox="1"/>
          <p:nvPr/>
        </p:nvSpPr>
        <p:spPr>
          <a:xfrm>
            <a:off x="2448560" y="478155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原边</a:t>
            </a:r>
            <a:r>
              <a:rPr lang="zh-CN" altLang="en-US" sz="1400">
                <a:sym typeface="+mn-ea"/>
              </a:rPr>
              <a:t>电流</a:t>
            </a:r>
            <a:endParaRPr lang="zh-CN" altLang="en-US" sz="1400">
              <a:sym typeface="+mn-ea"/>
            </a:endParaRPr>
          </a:p>
        </p:txBody>
      </p:sp>
      <p:sp>
        <p:nvSpPr>
          <p:cNvPr id="320" name="文本框 319"/>
          <p:cNvSpPr txBox="1"/>
          <p:nvPr/>
        </p:nvSpPr>
        <p:spPr>
          <a:xfrm>
            <a:off x="5927725" y="4798060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副边补偿</a:t>
            </a:r>
            <a:r>
              <a:rPr lang="zh-CN" altLang="en-US" sz="1400">
                <a:sym typeface="+mn-ea"/>
              </a:rPr>
              <a:t>电流</a:t>
            </a:r>
            <a:endParaRPr lang="zh-CN" altLang="en-US" sz="1400">
              <a:sym typeface="+mn-ea"/>
            </a:endParaRPr>
          </a:p>
        </p:txBody>
      </p:sp>
      <p:sp>
        <p:nvSpPr>
          <p:cNvPr id="321" name="文本框 320"/>
          <p:cNvSpPr txBox="1"/>
          <p:nvPr/>
        </p:nvSpPr>
        <p:spPr>
          <a:xfrm>
            <a:off x="3639820" y="4781550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副边补偿</a:t>
            </a:r>
            <a:r>
              <a:rPr lang="zh-CN" altLang="en-US" sz="1400">
                <a:sym typeface="+mn-ea"/>
              </a:rPr>
              <a:t>线圈</a:t>
            </a:r>
            <a:endParaRPr lang="zh-CN" altLang="en-US" sz="1400">
              <a:sym typeface="+mn-ea"/>
            </a:endParaRPr>
          </a:p>
        </p:txBody>
      </p:sp>
      <p:cxnSp>
        <p:nvCxnSpPr>
          <p:cNvPr id="323" name="直接连接符 322"/>
          <p:cNvCxnSpPr/>
          <p:nvPr/>
        </p:nvCxnSpPr>
        <p:spPr>
          <a:xfrm>
            <a:off x="8181340" y="1266825"/>
            <a:ext cx="16859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/>
          <p:nvPr/>
        </p:nvCxnSpPr>
        <p:spPr>
          <a:xfrm>
            <a:off x="8181340" y="5802630"/>
            <a:ext cx="16859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组合 302"/>
          <p:cNvGrpSpPr/>
          <p:nvPr/>
        </p:nvGrpSpPr>
        <p:grpSpPr>
          <a:xfrm>
            <a:off x="2740025" y="1877060"/>
            <a:ext cx="2484120" cy="2919730"/>
            <a:chOff x="4315" y="2956"/>
            <a:chExt cx="3912" cy="4598"/>
          </a:xfrm>
        </p:grpSpPr>
        <p:grpSp>
          <p:nvGrpSpPr>
            <p:cNvPr id="302" name="组合 301"/>
            <p:cNvGrpSpPr/>
            <p:nvPr/>
          </p:nvGrpSpPr>
          <p:grpSpPr>
            <a:xfrm>
              <a:off x="4315" y="3194"/>
              <a:ext cx="3877" cy="4361"/>
              <a:chOff x="4315" y="3194"/>
              <a:chExt cx="3877" cy="4361"/>
            </a:xfrm>
          </p:grpSpPr>
          <p:grpSp>
            <p:nvGrpSpPr>
              <p:cNvPr id="19" name="组合 18"/>
              <p:cNvGrpSpPr/>
              <p:nvPr/>
            </p:nvGrpSpPr>
            <p:grpSpPr>
              <a:xfrm rot="0">
                <a:off x="7630" y="4798"/>
                <a:ext cx="563" cy="244"/>
                <a:chOff x="6457" y="5332"/>
                <a:chExt cx="656" cy="352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6457" y="5526"/>
                  <a:ext cx="476" cy="1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平行四边形 2"/>
                <p:cNvSpPr/>
                <p:nvPr/>
              </p:nvSpPr>
              <p:spPr>
                <a:xfrm>
                  <a:off x="6466" y="5332"/>
                  <a:ext cx="641" cy="181"/>
                </a:xfrm>
                <a:prstGeom prst="parallelogram">
                  <a:avLst>
                    <a:gd name="adj" fmla="val 1004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5" name="直接连接符 4"/>
                <p:cNvCxnSpPr/>
                <p:nvPr/>
              </p:nvCxnSpPr>
              <p:spPr>
                <a:xfrm>
                  <a:off x="7113" y="5347"/>
                  <a:ext cx="0" cy="1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 flipH="1">
                  <a:off x="6933" y="5505"/>
                  <a:ext cx="175" cy="1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接连接符 14"/>
              <p:cNvCxnSpPr/>
              <p:nvPr/>
            </p:nvCxnSpPr>
            <p:spPr>
              <a:xfrm>
                <a:off x="7615" y="4696"/>
                <a:ext cx="33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endCxn id="252" idx="2"/>
              </p:cNvCxnSpPr>
              <p:nvPr/>
            </p:nvCxnSpPr>
            <p:spPr>
              <a:xfrm flipV="1">
                <a:off x="7939" y="4576"/>
                <a:ext cx="144" cy="1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平行四边形 33"/>
              <p:cNvSpPr/>
              <p:nvPr/>
            </p:nvSpPr>
            <p:spPr>
              <a:xfrm>
                <a:off x="7612" y="5147"/>
                <a:ext cx="581" cy="181"/>
              </a:xfrm>
              <a:prstGeom prst="parallelogram">
                <a:avLst>
                  <a:gd name="adj" fmla="val 1004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5" name="弧形 254"/>
              <p:cNvSpPr/>
              <p:nvPr/>
            </p:nvSpPr>
            <p:spPr>
              <a:xfrm rot="4380000">
                <a:off x="4341" y="3168"/>
                <a:ext cx="3644" cy="3696"/>
              </a:xfrm>
              <a:prstGeom prst="arc">
                <a:avLst>
                  <a:gd name="adj1" fmla="val 17754559"/>
                  <a:gd name="adj2" fmla="val 16519377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8" name="文本框 317"/>
              <p:cNvSpPr txBox="1"/>
              <p:nvPr/>
            </p:nvSpPr>
            <p:spPr>
              <a:xfrm>
                <a:off x="6650" y="4740"/>
                <a:ext cx="1088" cy="38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000">
                    <a:sym typeface="+mn-ea"/>
                  </a:rPr>
                  <a:t>霍尔元件</a:t>
                </a:r>
                <a:endParaRPr lang="zh-CN" altLang="en-US" sz="1000">
                  <a:sym typeface="+mn-ea"/>
                </a:endParaRPr>
              </a:p>
            </p:txBody>
          </p:sp>
          <p:cxnSp>
            <p:nvCxnSpPr>
              <p:cNvPr id="322" name="直接箭头连接符 321"/>
              <p:cNvCxnSpPr/>
              <p:nvPr/>
            </p:nvCxnSpPr>
            <p:spPr>
              <a:xfrm flipH="1" flipV="1">
                <a:off x="6377" y="6991"/>
                <a:ext cx="132" cy="565"/>
              </a:xfrm>
              <a:prstGeom prst="straightConnector1">
                <a:avLst/>
              </a:prstGeom>
              <a:ln w="19050"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弧形 6"/>
              <p:cNvSpPr/>
              <p:nvPr/>
            </p:nvSpPr>
            <p:spPr>
              <a:xfrm rot="4380000">
                <a:off x="4678" y="3511"/>
                <a:ext cx="2976" cy="3007"/>
              </a:xfrm>
              <a:prstGeom prst="arc">
                <a:avLst>
                  <a:gd name="adj1" fmla="val 17973724"/>
                  <a:gd name="adj2" fmla="val 16475262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6" name="弧形 35"/>
            <p:cNvSpPr/>
            <p:nvPr/>
          </p:nvSpPr>
          <p:spPr>
            <a:xfrm rot="12120000">
              <a:off x="4603" y="2956"/>
              <a:ext cx="3625" cy="3713"/>
            </a:xfrm>
            <a:prstGeom prst="arc">
              <a:avLst>
                <a:gd name="adj1" fmla="val 10138420"/>
                <a:gd name="adj2" fmla="val 1289541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 rot="17820000">
              <a:off x="4812" y="3241"/>
              <a:ext cx="3242" cy="3150"/>
            </a:xfrm>
            <a:prstGeom prst="arc">
              <a:avLst>
                <a:gd name="adj1" fmla="val 8592242"/>
                <a:gd name="adj2" fmla="val 16519377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3992880" y="753110"/>
            <a:ext cx="2419985" cy="2366010"/>
            <a:chOff x="4320" y="3117"/>
            <a:chExt cx="3811" cy="3726"/>
          </a:xfrm>
        </p:grpSpPr>
        <p:sp>
          <p:nvSpPr>
            <p:cNvPr id="13" name="弧形 12"/>
            <p:cNvSpPr/>
            <p:nvPr/>
          </p:nvSpPr>
          <p:spPr>
            <a:xfrm rot="4380000">
              <a:off x="4490" y="3120"/>
              <a:ext cx="3644" cy="3639"/>
            </a:xfrm>
            <a:prstGeom prst="arc">
              <a:avLst>
                <a:gd name="adj1" fmla="val 10227762"/>
                <a:gd name="adj2" fmla="val 16519377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1" name="弧形 250"/>
            <p:cNvSpPr/>
            <p:nvPr/>
          </p:nvSpPr>
          <p:spPr>
            <a:xfrm rot="4380000">
              <a:off x="4679" y="3516"/>
              <a:ext cx="2976" cy="3007"/>
            </a:xfrm>
            <a:prstGeom prst="arc">
              <a:avLst>
                <a:gd name="adj1" fmla="val 12671263"/>
                <a:gd name="adj2" fmla="val 16475262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3" name="弧形 252"/>
            <p:cNvSpPr/>
            <p:nvPr/>
          </p:nvSpPr>
          <p:spPr>
            <a:xfrm rot="4380000">
              <a:off x="4346" y="3173"/>
              <a:ext cx="3644" cy="3696"/>
            </a:xfrm>
            <a:prstGeom prst="arc">
              <a:avLst>
                <a:gd name="adj1" fmla="val 12768358"/>
                <a:gd name="adj2" fmla="val 16519377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1598930" y="3143885"/>
            <a:ext cx="4218940" cy="1259840"/>
            <a:chOff x="2518" y="4951"/>
            <a:chExt cx="6644" cy="1984"/>
          </a:xfrm>
        </p:grpSpPr>
        <p:sp>
          <p:nvSpPr>
            <p:cNvPr id="301" name="圆柱形 300"/>
            <p:cNvSpPr/>
            <p:nvPr/>
          </p:nvSpPr>
          <p:spPr>
            <a:xfrm rot="13620000">
              <a:off x="5557" y="1912"/>
              <a:ext cx="567" cy="6645"/>
            </a:xfrm>
            <a:prstGeom prst="can">
              <a:avLst>
                <a:gd name="adj" fmla="val 611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7" name="直接箭头连接符 306"/>
            <p:cNvCxnSpPr/>
            <p:nvPr/>
          </p:nvCxnSpPr>
          <p:spPr>
            <a:xfrm flipV="1">
              <a:off x="3994" y="5939"/>
              <a:ext cx="1071" cy="997"/>
            </a:xfrm>
            <a:prstGeom prst="straightConnector1">
              <a:avLst/>
            </a:prstGeom>
            <a:ln w="190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组合 331"/>
          <p:cNvGrpSpPr/>
          <p:nvPr/>
        </p:nvGrpSpPr>
        <p:grpSpPr>
          <a:xfrm>
            <a:off x="4688205" y="1626235"/>
            <a:ext cx="974725" cy="618490"/>
            <a:chOff x="7383" y="2561"/>
            <a:chExt cx="1535" cy="974"/>
          </a:xfrm>
        </p:grpSpPr>
        <p:sp>
          <p:nvSpPr>
            <p:cNvPr id="331" name="流程图: 终止 330"/>
            <p:cNvSpPr/>
            <p:nvPr/>
          </p:nvSpPr>
          <p:spPr>
            <a:xfrm rot="18900000">
              <a:off x="7635" y="2561"/>
              <a:ext cx="1283" cy="570"/>
            </a:xfrm>
            <a:prstGeom prst="flowChartTerminator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6140000" scaled="0"/>
            </a:gradFill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9" name="流程图: 过程 328"/>
            <p:cNvSpPr/>
            <p:nvPr/>
          </p:nvSpPr>
          <p:spPr>
            <a:xfrm rot="18900000">
              <a:off x="7383" y="2961"/>
              <a:ext cx="977" cy="574"/>
            </a:xfrm>
            <a:prstGeom prst="flowChartProcess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61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64920" y="397510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kern="120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cs typeface="+mn-cs"/>
              </a:rPr>
              <a:t>霍尔式电流</a:t>
            </a:r>
            <a:r>
              <a:rPr kumimoji="0" lang="zh-CN" altLang="en-US" sz="2800" b="0" i="0" kern="1200" cap="none" spc="0" normalizeH="0" baseline="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微软雅黑" panose="020B0503020204020204" charset="-122"/>
                <a:cs typeface="+mn-cs"/>
              </a:rPr>
              <a:t>传感器</a:t>
            </a:r>
            <a:endParaRPr kumimoji="0" lang="zh-CN" altLang="en-US" sz="2800" b="0" i="0" kern="1200" cap="none" spc="0" normalizeH="0" baseline="0" noProof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68" name="组合 267"/>
          <p:cNvGrpSpPr/>
          <p:nvPr/>
        </p:nvGrpSpPr>
        <p:grpSpPr>
          <a:xfrm rot="0">
            <a:off x="5118100" y="3011170"/>
            <a:ext cx="1375410" cy="229235"/>
            <a:chOff x="6904" y="4690"/>
            <a:chExt cx="2166" cy="361"/>
          </a:xfrm>
        </p:grpSpPr>
        <p:cxnSp>
          <p:nvCxnSpPr>
            <p:cNvPr id="260" name="直接连接符 259"/>
            <p:cNvCxnSpPr/>
            <p:nvPr/>
          </p:nvCxnSpPr>
          <p:spPr>
            <a:xfrm>
              <a:off x="7007" y="4838"/>
              <a:ext cx="614" cy="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>
              <a:off x="6904" y="4917"/>
              <a:ext cx="717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flipV="1">
              <a:off x="7796" y="4690"/>
              <a:ext cx="1274" cy="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7811" y="5047"/>
              <a:ext cx="1244" cy="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V="1">
              <a:off x="7621" y="4692"/>
              <a:ext cx="187" cy="1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flipH="1" flipV="1">
              <a:off x="7618" y="4905"/>
              <a:ext cx="199" cy="1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等腰三角形 266"/>
          <p:cNvSpPr/>
          <p:nvPr/>
        </p:nvSpPr>
        <p:spPr>
          <a:xfrm rot="5400000">
            <a:off x="6545580" y="2904490"/>
            <a:ext cx="332105" cy="454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9" name="直接连接符 268"/>
          <p:cNvCxnSpPr/>
          <p:nvPr/>
        </p:nvCxnSpPr>
        <p:spPr>
          <a:xfrm>
            <a:off x="6929755" y="3136900"/>
            <a:ext cx="513080" cy="82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接连接符 283"/>
          <p:cNvCxnSpPr/>
          <p:nvPr/>
        </p:nvCxnSpPr>
        <p:spPr>
          <a:xfrm flipH="1" flipV="1">
            <a:off x="6708775" y="2709545"/>
            <a:ext cx="6350" cy="3371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椭圆 287"/>
          <p:cNvSpPr/>
          <p:nvPr/>
        </p:nvSpPr>
        <p:spPr>
          <a:xfrm>
            <a:off x="7454265" y="2670810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9" name="椭圆 288"/>
          <p:cNvSpPr/>
          <p:nvPr/>
        </p:nvSpPr>
        <p:spPr>
          <a:xfrm>
            <a:off x="7454265" y="3461385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0" name="椭圆 289"/>
          <p:cNvSpPr/>
          <p:nvPr/>
        </p:nvSpPr>
        <p:spPr>
          <a:xfrm>
            <a:off x="7454265" y="3092450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9" name="矩形 298"/>
          <p:cNvSpPr/>
          <p:nvPr/>
        </p:nvSpPr>
        <p:spPr>
          <a:xfrm rot="16200000">
            <a:off x="6045200" y="2900680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0" name="矩形 299"/>
          <p:cNvSpPr/>
          <p:nvPr/>
        </p:nvSpPr>
        <p:spPr>
          <a:xfrm rot="16200000">
            <a:off x="6045200" y="3121025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文本框 309"/>
          <p:cNvSpPr txBox="1"/>
          <p:nvPr/>
        </p:nvSpPr>
        <p:spPr>
          <a:xfrm>
            <a:off x="7565390" y="2489200"/>
            <a:ext cx="510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+Vc</a:t>
            </a:r>
            <a:endParaRPr lang="en-US" altLang="zh-CN">
              <a:sym typeface="+mn-ea"/>
            </a:endParaRPr>
          </a:p>
        </p:txBody>
      </p:sp>
      <p:sp>
        <p:nvSpPr>
          <p:cNvPr id="311" name="文本框 310"/>
          <p:cNvSpPr txBox="1"/>
          <p:nvPr/>
        </p:nvSpPr>
        <p:spPr>
          <a:xfrm>
            <a:off x="7609205" y="3716655"/>
            <a:ext cx="4667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-Vc</a:t>
            </a:r>
            <a:endParaRPr lang="en-US" altLang="zh-CN">
              <a:sym typeface="+mn-ea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6079490" y="4122420"/>
            <a:ext cx="1071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运算放大器</a:t>
            </a:r>
            <a:endParaRPr lang="zh-CN" altLang="en-US" sz="1400">
              <a:sym typeface="+mn-ea"/>
            </a:endParaRPr>
          </a:p>
        </p:txBody>
      </p:sp>
      <p:sp>
        <p:nvSpPr>
          <p:cNvPr id="316" name="文本框 315"/>
          <p:cNvSpPr txBox="1"/>
          <p:nvPr/>
        </p:nvSpPr>
        <p:spPr>
          <a:xfrm>
            <a:off x="5582285" y="210375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磁芯</a:t>
            </a:r>
            <a:endParaRPr lang="zh-CN" altLang="en-US" sz="1400">
              <a:sym typeface="+mn-ea"/>
            </a:endParaRPr>
          </a:p>
        </p:txBody>
      </p:sp>
      <p:cxnSp>
        <p:nvCxnSpPr>
          <p:cNvPr id="317" name="直接箭头连接符 316"/>
          <p:cNvCxnSpPr/>
          <p:nvPr/>
        </p:nvCxnSpPr>
        <p:spPr>
          <a:xfrm flipH="1">
            <a:off x="5121910" y="2364105"/>
            <a:ext cx="460375" cy="390525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9" name="文本框 318"/>
          <p:cNvSpPr txBox="1"/>
          <p:nvPr/>
        </p:nvSpPr>
        <p:spPr>
          <a:xfrm>
            <a:off x="2448560" y="478155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原边</a:t>
            </a:r>
            <a:r>
              <a:rPr lang="zh-CN" altLang="en-US" sz="1400">
                <a:sym typeface="+mn-ea"/>
              </a:rPr>
              <a:t>电流</a:t>
            </a:r>
            <a:endParaRPr lang="zh-CN" altLang="en-US" sz="1400">
              <a:sym typeface="+mn-ea"/>
            </a:endParaRPr>
          </a:p>
        </p:txBody>
      </p:sp>
      <p:grpSp>
        <p:nvGrpSpPr>
          <p:cNvPr id="333" name="组合 332"/>
          <p:cNvGrpSpPr/>
          <p:nvPr/>
        </p:nvGrpSpPr>
        <p:grpSpPr>
          <a:xfrm>
            <a:off x="2740025" y="1877060"/>
            <a:ext cx="2484755" cy="2465070"/>
            <a:chOff x="4315" y="2956"/>
            <a:chExt cx="3913" cy="3882"/>
          </a:xfrm>
        </p:grpSpPr>
        <p:grpSp>
          <p:nvGrpSpPr>
            <p:cNvPr id="303" name="组合 302"/>
            <p:cNvGrpSpPr/>
            <p:nvPr/>
          </p:nvGrpSpPr>
          <p:grpSpPr>
            <a:xfrm>
              <a:off x="4315" y="2956"/>
              <a:ext cx="3913" cy="3882"/>
              <a:chOff x="4315" y="2956"/>
              <a:chExt cx="3913" cy="3882"/>
            </a:xfrm>
          </p:grpSpPr>
          <p:grpSp>
            <p:nvGrpSpPr>
              <p:cNvPr id="302" name="组合 301"/>
              <p:cNvGrpSpPr/>
              <p:nvPr/>
            </p:nvGrpSpPr>
            <p:grpSpPr>
              <a:xfrm>
                <a:off x="4315" y="3194"/>
                <a:ext cx="3878" cy="3644"/>
                <a:chOff x="4315" y="3194"/>
                <a:chExt cx="3878" cy="3644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 rot="0">
                  <a:off x="7630" y="4798"/>
                  <a:ext cx="563" cy="244"/>
                  <a:chOff x="6457" y="5332"/>
                  <a:chExt cx="656" cy="352"/>
                </a:xfrm>
              </p:grpSpPr>
              <p:sp>
                <p:nvSpPr>
                  <p:cNvPr id="2" name="矩形 1"/>
                  <p:cNvSpPr/>
                  <p:nvPr/>
                </p:nvSpPr>
                <p:spPr>
                  <a:xfrm>
                    <a:off x="6457" y="5526"/>
                    <a:ext cx="476" cy="15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" name="平行四边形 2"/>
                  <p:cNvSpPr/>
                  <p:nvPr/>
                </p:nvSpPr>
                <p:spPr>
                  <a:xfrm>
                    <a:off x="6466" y="5332"/>
                    <a:ext cx="641" cy="181"/>
                  </a:xfrm>
                  <a:prstGeom prst="parallelogram">
                    <a:avLst>
                      <a:gd name="adj" fmla="val 100462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" name="直接连接符 4"/>
                  <p:cNvCxnSpPr/>
                  <p:nvPr/>
                </p:nvCxnSpPr>
                <p:spPr>
                  <a:xfrm>
                    <a:off x="7113" y="5347"/>
                    <a:ext cx="0" cy="16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直接连接符 5"/>
                  <p:cNvCxnSpPr/>
                  <p:nvPr/>
                </p:nvCxnSpPr>
                <p:spPr>
                  <a:xfrm flipH="1">
                    <a:off x="6933" y="5505"/>
                    <a:ext cx="175" cy="1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直接连接符 14"/>
                <p:cNvCxnSpPr/>
                <p:nvPr/>
              </p:nvCxnSpPr>
              <p:spPr>
                <a:xfrm>
                  <a:off x="7615" y="4696"/>
                  <a:ext cx="33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endCxn id="252" idx="2"/>
                </p:cNvCxnSpPr>
                <p:nvPr/>
              </p:nvCxnSpPr>
              <p:spPr>
                <a:xfrm flipV="1">
                  <a:off x="7939" y="4576"/>
                  <a:ext cx="144" cy="11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平行四边形 33"/>
                <p:cNvSpPr/>
                <p:nvPr/>
              </p:nvSpPr>
              <p:spPr>
                <a:xfrm>
                  <a:off x="7612" y="5147"/>
                  <a:ext cx="581" cy="181"/>
                </a:xfrm>
                <a:prstGeom prst="parallelogram">
                  <a:avLst>
                    <a:gd name="adj" fmla="val 1004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5" name="弧形 254"/>
                <p:cNvSpPr/>
                <p:nvPr/>
              </p:nvSpPr>
              <p:spPr>
                <a:xfrm rot="4380000">
                  <a:off x="4341" y="3168"/>
                  <a:ext cx="3644" cy="3696"/>
                </a:xfrm>
                <a:prstGeom prst="arc">
                  <a:avLst>
                    <a:gd name="adj1" fmla="val 17754559"/>
                    <a:gd name="adj2" fmla="val 16519377"/>
                  </a:avLst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8" name="文本框 317"/>
                <p:cNvSpPr txBox="1"/>
                <p:nvPr/>
              </p:nvSpPr>
              <p:spPr>
                <a:xfrm>
                  <a:off x="6650" y="4740"/>
                  <a:ext cx="1088" cy="386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霍尔元件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7" name="弧形 6"/>
                <p:cNvSpPr/>
                <p:nvPr/>
              </p:nvSpPr>
              <p:spPr>
                <a:xfrm rot="4380000">
                  <a:off x="4678" y="3511"/>
                  <a:ext cx="2976" cy="3007"/>
                </a:xfrm>
                <a:prstGeom prst="arc">
                  <a:avLst>
                    <a:gd name="adj1" fmla="val 17973724"/>
                    <a:gd name="adj2" fmla="val 16475262"/>
                  </a:avLst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弧形 35"/>
              <p:cNvSpPr/>
              <p:nvPr/>
            </p:nvSpPr>
            <p:spPr>
              <a:xfrm rot="12120000">
                <a:off x="4603" y="2956"/>
                <a:ext cx="3625" cy="3713"/>
              </a:xfrm>
              <a:prstGeom prst="arc">
                <a:avLst>
                  <a:gd name="adj1" fmla="val 10138420"/>
                  <a:gd name="adj2" fmla="val 12895415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820000">
                <a:off x="4812" y="3241"/>
                <a:ext cx="3242" cy="3150"/>
              </a:xfrm>
              <a:prstGeom prst="arc">
                <a:avLst>
                  <a:gd name="adj1" fmla="val 8592242"/>
                  <a:gd name="adj2" fmla="val 16519377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" name="弧形 12"/>
            <p:cNvSpPr/>
            <p:nvPr/>
          </p:nvSpPr>
          <p:spPr>
            <a:xfrm rot="4380000">
              <a:off x="4479" y="3116"/>
              <a:ext cx="3644" cy="3639"/>
            </a:xfrm>
            <a:prstGeom prst="arc">
              <a:avLst>
                <a:gd name="adj1" fmla="val 10227762"/>
                <a:gd name="adj2" fmla="val 16519377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1755140" y="3428365"/>
            <a:ext cx="3261995" cy="921385"/>
            <a:chOff x="-11" y="3994"/>
            <a:chExt cx="5137" cy="1451"/>
          </a:xfrm>
          <a:solidFill>
            <a:srgbClr val="FF0000"/>
          </a:solidFill>
        </p:grpSpPr>
        <p:sp>
          <p:nvSpPr>
            <p:cNvPr id="301" name="圆柱形 300"/>
            <p:cNvSpPr/>
            <p:nvPr/>
          </p:nvSpPr>
          <p:spPr>
            <a:xfrm rot="13620000">
              <a:off x="2274" y="1709"/>
              <a:ext cx="567" cy="5137"/>
            </a:xfrm>
            <a:prstGeom prst="can">
              <a:avLst>
                <a:gd name="adj" fmla="val 42470"/>
              </a:avLst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7" name="直接箭头连接符 306"/>
            <p:cNvCxnSpPr/>
            <p:nvPr/>
          </p:nvCxnSpPr>
          <p:spPr>
            <a:xfrm flipV="1">
              <a:off x="1292" y="4448"/>
              <a:ext cx="1071" cy="99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>
            <a:endCxn id="267" idx="5"/>
          </p:cNvCxnSpPr>
          <p:nvPr/>
        </p:nvCxnSpPr>
        <p:spPr>
          <a:xfrm flipH="1" flipV="1">
            <a:off x="6711950" y="3215005"/>
            <a:ext cx="6350" cy="299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843270" y="2489200"/>
            <a:ext cx="1622425" cy="150431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708775" y="2709545"/>
            <a:ext cx="74739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718300" y="3504565"/>
            <a:ext cx="747395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088505" y="2586355"/>
            <a:ext cx="6350" cy="5505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6343015" y="2585085"/>
            <a:ext cx="1270" cy="429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343015" y="2594610"/>
            <a:ext cx="739140" cy="4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16200000">
            <a:off x="6572250" y="2465705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6343015" y="3245485"/>
            <a:ext cx="1270" cy="5949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6342380" y="3844925"/>
            <a:ext cx="1123315" cy="5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456170" y="3801110"/>
            <a:ext cx="109220" cy="96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16200000">
            <a:off x="6574790" y="3729355"/>
            <a:ext cx="86360" cy="2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563485" y="2929890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信号</a:t>
            </a:r>
            <a:endParaRPr lang="zh-CN" altLang="en-US" sz="1400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65390" y="335851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接地</a:t>
            </a:r>
            <a:endParaRPr lang="zh-CN" altLang="en-US" sz="140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3"/>
  <p:tag name="KSO_WM_UNIT_ID" val="diagram20165064_3*p_i*1_3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ID" val="diagram20165064_3*p_h_h_i*1_1_2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4"/>
  <p:tag name="KSO_WM_UNIT_ID" val="diagram20165064_3*p_h_h_i*1_1_3_4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3"/>
  <p:tag name="KSO_WM_UNIT_ID" val="diagram20165064_3*p_h_h_i*1_1_3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2"/>
  <p:tag name="KSO_WM_UNIT_ID" val="diagram20165064_3*p_h_h_i*1_1_3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1"/>
  <p:tag name="KSO_WM_UNIT_ID" val="diagram20165064_3*p_h_h_i*1_1_3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5_4"/>
  <p:tag name="KSO_WM_UNIT_ID" val="diagram20165064_3*p_h_h_i*1_1_5_4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5_3"/>
  <p:tag name="KSO_WM_UNIT_ID" val="diagram20165064_3*p_h_h_i*1_1_5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5_2"/>
  <p:tag name="KSO_WM_UNIT_ID" val="diagram20165064_3*p_h_h_i*1_1_5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5_1"/>
  <p:tag name="KSO_WM_UNIT_ID" val="diagram20165064_3*p_h_h_i*1_1_5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2_1"/>
  <p:tag name="KSO_WM_UNIT_ID" val="diagram20165064_3*p_h_h_f*1_1_2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2"/>
  <p:tag name="KSO_WM_UNIT_ID" val="diagram20165064_3*p_i*1_2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20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2_2"/>
  <p:tag name="KSO_WM_UNIT_ID" val="diagram20165064_3*p_h_h_f*1_1_2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2_3"/>
  <p:tag name="KSO_WM_UNIT_ID" val="diagram20165064_3*p_h_h_f*1_1_2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a"/>
  <p:tag name="KSO_WM_UNIT_INDEX" val="1_1_4_1"/>
  <p:tag name="KSO_WM_UNIT_ID" val="diagram20165064_3*p_h_h_a*1_1_4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4_4"/>
  <p:tag name="KSO_WM_UNIT_ID" val="diagram20165064_3*p_h_h_i*1_1_4_4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4_3"/>
  <p:tag name="KSO_WM_UNIT_ID" val="diagram20165064_3*p_h_h_i*1_1_4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4_2"/>
  <p:tag name="KSO_WM_UNIT_ID" val="diagram20165064_3*p_h_h_i*1_1_4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4_1"/>
  <p:tag name="KSO_WM_UNIT_ID" val="diagram20165064_3*p_h_h_i*1_1_4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8"/>
  <p:tag name="KSO_WM_UNIT_ID" val="diagram20165064_3*p_i*1_8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28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3_1"/>
  <p:tag name="KSO_WM_UNIT_ID" val="diagram20165064_3*p_h_h_f*1_1_3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3_2"/>
  <p:tag name="KSO_WM_UNIT_ID" val="diagram20165064_3*p_h_h_f*1_1_3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1"/>
  <p:tag name="KSO_WM_UNIT_ID" val="diagram20165064_3*p_i*1_1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30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4_1"/>
  <p:tag name="KSO_WM_UNIT_ID" val="diagram20165064_3*p_h_h_f*1_1_4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4_2"/>
  <p:tag name="KSO_WM_UNIT_ID" val="diagram20165064_3*p_h_h_f*1_1_4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4_3"/>
  <p:tag name="KSO_WM_UNIT_ID" val="diagram20165064_3*p_h_h_f*1_1_4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4_4"/>
  <p:tag name="KSO_WM_UNIT_ID" val="diagram20165064_3*p_h_h_f*1_1_4_4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5_1"/>
  <p:tag name="KSO_WM_UNIT_ID" val="diagram20165064_3*p_h_h_f*1_1_5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5_2"/>
  <p:tag name="KSO_WM_UNIT_ID" val="diagram20165064_3*p_h_h_f*1_1_5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5_3"/>
  <p:tag name="KSO_WM_UNIT_ID" val="diagram20165064_3*p_h_h_f*1_1_5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ID" val="diagram20165064_3*p_h_i*1_1_1"/>
  <p:tag name="KSO_WM_TEMPLATE_CATEGORY" val="diagram"/>
  <p:tag name="KSO_WM_TEMPLATE_INDEX" val="201650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9"/>
  <p:tag name="KSO_WM_UNIT_ID" val="diagram20165064_3*p_i*1_9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6"/>
  <p:tag name="KSO_WM_UNIT_ID" val="diagram20165064_3*p_i*1_6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a"/>
  <p:tag name="KSO_WM_UNIT_INDEX" val="1_1_2_1"/>
  <p:tag name="KSO_WM_UNIT_ID" val="diagram20165064_3*p_h_h_a*1_1_2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5"/>
  <p:tag name="KSO_WM_UNIT_ID" val="diagram20165064_3*p_i*1_5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4"/>
  <p:tag name="KSO_WM_UNIT_ID" val="diagram20165064_3*p_i*1_4"/>
  <p:tag name="KSO_WM_TEMPLATE_CATEGORY" val="diagram"/>
  <p:tag name="KSO_WM_TEMPLATE_INDEX" val="2016506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f"/>
  <p:tag name="KSO_WM_UNIT_INDEX" val="1_1_1"/>
  <p:tag name="KSO_WM_UNIT_ID" val="diagram20165064_3*p_h_f*1_1_1"/>
  <p:tag name="KSO_WM_TEMPLATE_CATEGORY" val="diagram"/>
  <p:tag name="KSO_WM_TEMPLATE_INDEX" val="2016506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a"/>
  <p:tag name="KSO_WM_UNIT_INDEX" val="1_1_3_1"/>
  <p:tag name="KSO_WM_UNIT_ID" val="diagram20165064_3*p_h_h_a*1_1_3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4"/>
  <p:tag name="KSO_WM_UNIT_ID" val="diagram20165064_3*p_h_h_i*1_1_3_4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3"/>
  <p:tag name="KSO_WM_UNIT_ID" val="diagram20165064_3*p_h_h_i*1_1_3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2"/>
  <p:tag name="KSO_WM_UNIT_ID" val="diagram20165064_3*p_h_h_i*1_1_3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1"/>
  <p:tag name="KSO_WM_UNIT_ID" val="diagram20165064_3*p_h_h_i*1_1_3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3_1"/>
  <p:tag name="KSO_WM_UNIT_ID" val="diagram20165064_3*p_h_h_f*1_1_3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3_2"/>
  <p:tag name="KSO_WM_UNIT_ID" val="diagram20165064_3*p_h_h_f*1_1_3_2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a"/>
  <p:tag name="KSO_WM_UNIT_INDEX" val="1_1_5_1"/>
  <p:tag name="KSO_WM_UNIT_ID" val="diagram20165064_3*p_h_h_a*1_1_5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UNIT_SUBTYPE" val="a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3_3"/>
  <p:tag name="KSO_WM_UNIT_ID" val="diagram20165064_3*p_h_h_f*1_1_3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PLACING_PICTURE_USER_VIEWPORT" val="{&quot;height&quot;:6470,&quot;width&quot;:9342}"/>
</p:tagLst>
</file>

<file path=ppt/tags/tag52.xml><?xml version="1.0" encoding="utf-8"?>
<p:tagLst xmlns:p="http://schemas.openxmlformats.org/presentationml/2006/main">
  <p:tag name="KSO_WM_UNIT_PLACING_PICTURE_USER_VIEWPORT" val="{&quot;height&quot;:3672,&quot;width&quot;:9355}"/>
</p:tagLst>
</file>

<file path=ppt/tags/tag53.xml><?xml version="1.0" encoding="utf-8"?>
<p:tagLst xmlns:p="http://schemas.openxmlformats.org/presentationml/2006/main">
  <p:tag name="KSO_WM_UNIT_PLACING_PICTURE_USER_VIEWPORT" val="{&quot;height&quot;:5985,&quot;width&quot;:10395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a"/>
  <p:tag name="KSO_WM_UNIT_INDEX" val="1_1_3_1"/>
  <p:tag name="KSO_WM_UNIT_ID" val="diagram20165064_3*p_h_h_a*1_1_3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ID" val="diagram20165064_3*p_h_h_i*1_1_2_1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4"/>
  <p:tag name="KSO_WM_UNIT_ID" val="diagram20165064_3*p_h_h_i*1_1_2_4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3"/>
  <p:tag name="KSO_WM_UNIT_ID" val="diagram20165064_3*p_h_h_i*1_1_2_3"/>
  <p:tag name="KSO_WM_TEMPLATE_CATEGORY" val="diagram"/>
  <p:tag name="KSO_WM_TEMPLATE_INDEX" val="20165064"/>
  <p:tag name="KSO_WM_UNIT_LAYERLEVEL" val="1_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WPS 演示</Application>
  <PresentationFormat>宽屏</PresentationFormat>
  <Paragraphs>315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171</cp:revision>
  <dcterms:created xsi:type="dcterms:W3CDTF">2020-10-23T05:41:00Z</dcterms:created>
  <dcterms:modified xsi:type="dcterms:W3CDTF">2021-09-17T08:55:16Z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1E0843B3A3DC4BCF9C3DC222727A1FC8</vt:lpwstr>
  </property>
</Properties>
</file>