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6" r:id="rId3"/>
    <p:sldId id="440" r:id="rId4"/>
    <p:sldId id="452" r:id="rId5"/>
    <p:sldId id="444" r:id="rId6"/>
    <p:sldId id="445" r:id="rId7"/>
    <p:sldId id="458" r:id="rId8"/>
    <p:sldId id="449" r:id="rId9"/>
    <p:sldId id="447" r:id="rId10"/>
    <p:sldId id="446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BAE4"/>
    <a:srgbClr val="5178A1"/>
    <a:srgbClr val="537AA3"/>
    <a:srgbClr val="DFE1E3"/>
    <a:srgbClr val="50789F"/>
    <a:srgbClr val="AFD5ED"/>
    <a:srgbClr val="ADD2EA"/>
    <a:srgbClr val="A6BBD1"/>
    <a:srgbClr val="A3BAD0"/>
    <a:srgbClr val="A7B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640455" y="548005"/>
            <a:ext cx="47548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3600">
                <a:sym typeface="+mn-ea"/>
              </a:rPr>
              <a:t>电动汽车安全防护措施</a:t>
            </a:r>
            <a:endParaRPr sz="3600" b="1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83180" y="1628775"/>
            <a:ext cx="3933825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一、颜色及插头防护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二、碰撞断高压防护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三、高压互锁防护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四、漏电断高压防护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五、主动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被动泄放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防护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52095" y="487680"/>
            <a:ext cx="39223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一、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颜色及插头防护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03880" y="2122805"/>
            <a:ext cx="196088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实车及模盒讲解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52095" y="487680"/>
            <a:ext cx="39223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二、</a:t>
            </a:r>
            <a:r>
              <a:rPr lang="en-US" altLang="zh-CN" sz="2400">
                <a:sym typeface="+mn-ea"/>
              </a:rPr>
              <a:t>IP67</a:t>
            </a:r>
            <a:r>
              <a:rPr lang="zh-CN" altLang="en-US" sz="2400">
                <a:sym typeface="+mn-ea"/>
              </a:rPr>
              <a:t>防护</a:t>
            </a:r>
            <a:r>
              <a:rPr lang="zh-CN" altLang="en-US" sz="2400">
                <a:sym typeface="+mn-ea"/>
              </a:rPr>
              <a:t>等级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03880" y="2122805"/>
            <a:ext cx="119888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实车讲解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4170" y="487045"/>
            <a:ext cx="2926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三、碰撞断高压防护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6890" y="1290955"/>
            <a:ext cx="6078220" cy="40392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4170" y="487045"/>
            <a:ext cx="2621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四、高压互锁防护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112010" y="1328420"/>
            <a:ext cx="7917815" cy="3876040"/>
            <a:chOff x="3326" y="2092"/>
            <a:chExt cx="12469" cy="6104"/>
          </a:xfrm>
        </p:grpSpPr>
        <p:sp>
          <p:nvSpPr>
            <p:cNvPr id="6" name="矩形 5"/>
            <p:cNvSpPr/>
            <p:nvPr/>
          </p:nvSpPr>
          <p:spPr>
            <a:xfrm>
              <a:off x="3497" y="6702"/>
              <a:ext cx="2203" cy="14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/>
                <a:t>PTC</a:t>
              </a:r>
              <a:endParaRPr lang="en-US" altLang="zh-CN"/>
            </a:p>
          </p:txBody>
        </p:sp>
        <p:sp>
          <p:nvSpPr>
            <p:cNvPr id="7" name="矩形 6"/>
            <p:cNvSpPr/>
            <p:nvPr/>
          </p:nvSpPr>
          <p:spPr>
            <a:xfrm>
              <a:off x="3497" y="2092"/>
              <a:ext cx="2203" cy="14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/>
                <a:t>VCU</a:t>
              </a:r>
              <a:endParaRPr lang="en-US" altLang="zh-CN"/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5700" y="2844"/>
              <a:ext cx="2845" cy="9"/>
            </a:xfrm>
            <a:prstGeom prst="line">
              <a:avLst/>
            </a:prstGeom>
            <a:ln w="19050">
              <a:headEnd type="none"/>
              <a:tailEnd type="stealt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文本框 9"/>
            <p:cNvSpPr txBox="1"/>
            <p:nvPr/>
          </p:nvSpPr>
          <p:spPr>
            <a:xfrm>
              <a:off x="5700" y="6925"/>
              <a:ext cx="1133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>
                  <a:sym typeface="+mn-ea"/>
                </a:rPr>
                <a:t>CA61/5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3464" y="6219"/>
              <a:ext cx="1133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>
                  <a:sym typeface="+mn-ea"/>
                </a:rPr>
                <a:t>CA61/7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326" y="3595"/>
              <a:ext cx="1275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>
                  <a:sym typeface="+mn-ea"/>
                </a:rPr>
                <a:t>CA66/58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5700" y="2219"/>
              <a:ext cx="1275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>
                  <a:sym typeface="+mn-ea"/>
                </a:rPr>
                <a:t>CA67/76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8545" y="2101"/>
              <a:ext cx="2203" cy="14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电机控制器</a:t>
              </a:r>
              <a:endParaRPr lang="zh-CN" altLang="en-US" sz="160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2318" y="6938"/>
              <a:ext cx="1484" cy="48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400"/>
                <a:t>BV08-7</a:t>
              </a:r>
              <a:endParaRPr lang="zh-CN" altLang="en-US" sz="1400"/>
            </a:p>
          </p:txBody>
        </p:sp>
        <p:cxnSp>
          <p:nvCxnSpPr>
            <p:cNvPr id="18" name="直接连接符 17"/>
            <p:cNvCxnSpPr/>
            <p:nvPr/>
          </p:nvCxnSpPr>
          <p:spPr>
            <a:xfrm flipH="1">
              <a:off x="4597" y="3586"/>
              <a:ext cx="4" cy="3116"/>
            </a:xfrm>
            <a:prstGeom prst="line">
              <a:avLst/>
            </a:prstGeom>
            <a:ln w="19050">
              <a:solidFill>
                <a:schemeClr val="tx1"/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本框 18"/>
            <p:cNvSpPr txBox="1"/>
            <p:nvPr/>
          </p:nvSpPr>
          <p:spPr>
            <a:xfrm>
              <a:off x="13592" y="6219"/>
              <a:ext cx="1323" cy="48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400"/>
                <a:t>BV08-</a:t>
              </a:r>
              <a:r>
                <a:rPr lang="en-US" altLang="zh-CN" sz="1400"/>
                <a:t>6</a:t>
              </a:r>
              <a:endParaRPr lang="en-US" altLang="zh-CN" sz="1400"/>
            </a:p>
          </p:txBody>
        </p:sp>
        <p:sp>
          <p:nvSpPr>
            <p:cNvPr id="20" name="矩形 19"/>
            <p:cNvSpPr/>
            <p:nvPr/>
          </p:nvSpPr>
          <p:spPr>
            <a:xfrm>
              <a:off x="13593" y="2102"/>
              <a:ext cx="2203" cy="14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充电机</a:t>
              </a:r>
              <a:endParaRPr lang="zh-CN" altLang="en-US" sz="1600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2318" y="2155"/>
              <a:ext cx="1596" cy="58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/>
                <a:t> </a:t>
              </a:r>
              <a:r>
                <a:rPr lang="zh-CN" altLang="en-US" sz="1400"/>
                <a:t>BV10</a:t>
              </a:r>
              <a:r>
                <a:rPr lang="en-US" altLang="zh-CN" sz="1400"/>
                <a:t>-</a:t>
              </a:r>
              <a:r>
                <a:rPr lang="zh-CN" altLang="en-US" sz="1400">
                  <a:sym typeface="+mn-ea"/>
                </a:rPr>
                <a:t>26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13383" y="3596"/>
              <a:ext cx="1405" cy="48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400"/>
                <a:t> BV10</a:t>
              </a:r>
              <a:r>
                <a:rPr lang="en-US" altLang="zh-CN" sz="1400"/>
                <a:t>-</a:t>
              </a:r>
              <a:r>
                <a:rPr lang="zh-CN" altLang="en-US" sz="1400">
                  <a:sym typeface="+mn-ea"/>
                </a:rPr>
                <a:t>2</a:t>
              </a:r>
              <a:r>
                <a:rPr lang="en-US" altLang="zh-CN" sz="1400">
                  <a:sym typeface="+mn-ea"/>
                </a:rPr>
                <a:t>7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7438" y="2219"/>
              <a:ext cx="1107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>
                  <a:sym typeface="+mn-ea"/>
                </a:rPr>
                <a:t>BV11-1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10813" y="2219"/>
              <a:ext cx="1107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>
                  <a:sym typeface="+mn-ea"/>
                </a:rPr>
                <a:t>BV11-4</a:t>
              </a:r>
              <a:endParaRPr lang="en-US" altLang="zh-CN" sz="1400">
                <a:sym typeface="+mn-ea"/>
              </a:endParaRPr>
            </a:p>
          </p:txBody>
        </p:sp>
        <p:cxnSp>
          <p:nvCxnSpPr>
            <p:cNvPr id="26" name="直接连接符 25"/>
            <p:cNvCxnSpPr/>
            <p:nvPr/>
          </p:nvCxnSpPr>
          <p:spPr>
            <a:xfrm>
              <a:off x="10748" y="2834"/>
              <a:ext cx="2845" cy="9"/>
            </a:xfrm>
            <a:prstGeom prst="line">
              <a:avLst/>
            </a:prstGeom>
            <a:ln w="19050">
              <a:tailEnd type="stealt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H="1">
              <a:off x="14692" y="3586"/>
              <a:ext cx="4" cy="3116"/>
            </a:xfrm>
            <a:prstGeom prst="line">
              <a:avLst/>
            </a:prstGeom>
            <a:ln w="1905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>
              <a:off x="5685" y="7408"/>
              <a:ext cx="7929" cy="13"/>
            </a:xfrm>
            <a:prstGeom prst="line">
              <a:avLst/>
            </a:prstGeom>
            <a:ln w="19050">
              <a:headEnd type="stealth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矩形 15"/>
            <p:cNvSpPr/>
            <p:nvPr/>
          </p:nvSpPr>
          <p:spPr>
            <a:xfrm>
              <a:off x="13592" y="6667"/>
              <a:ext cx="2203" cy="14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压缩机</a:t>
              </a:r>
              <a:endParaRPr lang="zh-CN" altLang="en-US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4170" y="487045"/>
            <a:ext cx="2621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四、高压互锁防护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20595" y="4255770"/>
            <a:ext cx="1398905" cy="948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PTC</a:t>
            </a:r>
            <a:endParaRPr lang="en-US" altLang="zh-CN"/>
          </a:p>
        </p:txBody>
      </p:sp>
      <p:sp>
        <p:nvSpPr>
          <p:cNvPr id="7" name="矩形 6"/>
          <p:cNvSpPr/>
          <p:nvPr/>
        </p:nvSpPr>
        <p:spPr>
          <a:xfrm>
            <a:off x="2220595" y="1328420"/>
            <a:ext cx="1398905" cy="948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VCU</a:t>
            </a:r>
            <a:endParaRPr lang="en-US" altLang="zh-CN"/>
          </a:p>
        </p:txBody>
      </p:sp>
      <p:cxnSp>
        <p:nvCxnSpPr>
          <p:cNvPr id="9" name="直接连接符 8"/>
          <p:cNvCxnSpPr/>
          <p:nvPr/>
        </p:nvCxnSpPr>
        <p:spPr>
          <a:xfrm>
            <a:off x="3619500" y="1805940"/>
            <a:ext cx="1806575" cy="5715"/>
          </a:xfrm>
          <a:prstGeom prst="line">
            <a:avLst/>
          </a:prstGeom>
          <a:ln w="19050">
            <a:headEnd type="none"/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619500" y="4397375"/>
            <a:ext cx="71945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1400">
                <a:sym typeface="+mn-ea"/>
              </a:rPr>
              <a:t>CA61/5</a:t>
            </a:r>
            <a:endParaRPr lang="en-US" altLang="zh-CN" sz="1400"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199640" y="3949065"/>
            <a:ext cx="71945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1400">
                <a:sym typeface="+mn-ea"/>
              </a:rPr>
              <a:t>CA61/7</a:t>
            </a:r>
            <a:endParaRPr lang="en-US" altLang="zh-CN" sz="1400"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112010" y="2282825"/>
            <a:ext cx="80962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1400">
                <a:sym typeface="+mn-ea"/>
              </a:rPr>
              <a:t>CA66/58</a:t>
            </a:r>
            <a:endParaRPr lang="en-US" altLang="zh-CN" sz="1400"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619500" y="1409065"/>
            <a:ext cx="80962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1400">
                <a:sym typeface="+mn-ea"/>
              </a:rPr>
              <a:t>CA67/76</a:t>
            </a:r>
            <a:endParaRPr lang="en-US" altLang="zh-CN" sz="1400"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426075" y="1334135"/>
            <a:ext cx="1398905" cy="948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/>
              <a:t>电机控制器</a:t>
            </a:r>
            <a:endParaRPr lang="zh-CN" altLang="en-US" sz="1600"/>
          </a:p>
        </p:txBody>
      </p:sp>
      <p:sp>
        <p:nvSpPr>
          <p:cNvPr id="17" name="文本框 16"/>
          <p:cNvSpPr txBox="1"/>
          <p:nvPr/>
        </p:nvSpPr>
        <p:spPr>
          <a:xfrm>
            <a:off x="7821930" y="4405630"/>
            <a:ext cx="94234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/>
              <a:t>BV08-7</a:t>
            </a:r>
            <a:endParaRPr lang="zh-CN" altLang="en-US" sz="1400"/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2919095" y="2277110"/>
            <a:ext cx="2540" cy="1978660"/>
          </a:xfrm>
          <a:prstGeom prst="line">
            <a:avLst/>
          </a:prstGeom>
          <a:ln w="19050">
            <a:solidFill>
              <a:schemeClr val="tx1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8630920" y="3949065"/>
            <a:ext cx="84010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/>
              <a:t>BV08-</a:t>
            </a:r>
            <a:r>
              <a:rPr lang="en-US" altLang="zh-CN" sz="1400"/>
              <a:t>6</a:t>
            </a:r>
            <a:endParaRPr lang="en-US" altLang="zh-CN" sz="1400"/>
          </a:p>
        </p:txBody>
      </p:sp>
      <p:sp>
        <p:nvSpPr>
          <p:cNvPr id="20" name="矩形 19"/>
          <p:cNvSpPr/>
          <p:nvPr/>
        </p:nvSpPr>
        <p:spPr>
          <a:xfrm>
            <a:off x="8631555" y="1334770"/>
            <a:ext cx="1398905" cy="948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/>
              <a:t>充电机</a:t>
            </a:r>
            <a:endParaRPr lang="zh-CN" altLang="en-US" sz="1600"/>
          </a:p>
        </p:txBody>
      </p:sp>
      <p:sp>
        <p:nvSpPr>
          <p:cNvPr id="21" name="文本框 20"/>
          <p:cNvSpPr txBox="1"/>
          <p:nvPr/>
        </p:nvSpPr>
        <p:spPr>
          <a:xfrm>
            <a:off x="7821930" y="1368425"/>
            <a:ext cx="101346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 </a:t>
            </a:r>
            <a:r>
              <a:rPr lang="zh-CN" altLang="en-US" sz="1400"/>
              <a:t>BV10</a:t>
            </a:r>
            <a:r>
              <a:rPr lang="en-US" altLang="zh-CN" sz="1400"/>
              <a:t>-</a:t>
            </a:r>
            <a:r>
              <a:rPr lang="zh-CN" altLang="en-US" sz="1400">
                <a:sym typeface="+mn-ea"/>
              </a:rPr>
              <a:t>26</a:t>
            </a:r>
            <a:endParaRPr lang="zh-CN" altLang="en-US" sz="1400"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8498205" y="2283460"/>
            <a:ext cx="89217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/>
              <a:t> BV10</a:t>
            </a:r>
            <a:r>
              <a:rPr lang="en-US" altLang="zh-CN" sz="1400"/>
              <a:t>-</a:t>
            </a:r>
            <a:r>
              <a:rPr lang="zh-CN" altLang="en-US" sz="1400">
                <a:sym typeface="+mn-ea"/>
              </a:rPr>
              <a:t>2</a:t>
            </a:r>
            <a:r>
              <a:rPr lang="en-US" altLang="zh-CN" sz="1400">
                <a:sym typeface="+mn-ea"/>
              </a:rPr>
              <a:t>7</a:t>
            </a:r>
            <a:endParaRPr lang="en-US" altLang="zh-CN" sz="1400"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4723130" y="1409065"/>
            <a:ext cx="7029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1400">
                <a:sym typeface="+mn-ea"/>
              </a:rPr>
              <a:t>BV11-1</a:t>
            </a:r>
            <a:endParaRPr lang="en-US" altLang="zh-CN" sz="1400"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866255" y="1409065"/>
            <a:ext cx="70294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1400">
                <a:sym typeface="+mn-ea"/>
              </a:rPr>
              <a:t>BV11-4</a:t>
            </a:r>
            <a:endParaRPr lang="en-US" altLang="zh-CN" sz="1400">
              <a:sym typeface="+mn-ea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6824980" y="1799590"/>
            <a:ext cx="1806575" cy="5715"/>
          </a:xfrm>
          <a:prstGeom prst="line">
            <a:avLst/>
          </a:prstGeom>
          <a:ln w="19050"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flipH="1">
            <a:off x="9329420" y="2277110"/>
            <a:ext cx="2540" cy="1978660"/>
          </a:xfrm>
          <a:prstGeom prst="line">
            <a:avLst/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3609975" y="4704080"/>
            <a:ext cx="5034915" cy="8255"/>
          </a:xfrm>
          <a:prstGeom prst="line">
            <a:avLst/>
          </a:prstGeom>
          <a:ln w="19050">
            <a:headEnd type="stealt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8630920" y="4233545"/>
            <a:ext cx="1398905" cy="948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/>
              <a:t>压缩机</a:t>
            </a:r>
            <a:endParaRPr lang="zh-CN" altLang="en-US" sz="1600"/>
          </a:p>
        </p:txBody>
      </p:sp>
      <p:cxnSp>
        <p:nvCxnSpPr>
          <p:cNvPr id="4" name="直接连接符 3"/>
          <p:cNvCxnSpPr/>
          <p:nvPr/>
        </p:nvCxnSpPr>
        <p:spPr>
          <a:xfrm>
            <a:off x="5426075" y="1802130"/>
            <a:ext cx="1407160" cy="6350"/>
          </a:xfrm>
          <a:prstGeom prst="line">
            <a:avLst/>
          </a:prstGeom>
          <a:ln w="19050"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接连接符 4"/>
          <p:cNvCxnSpPr>
            <a:endCxn id="20" idx="2"/>
          </p:cNvCxnSpPr>
          <p:nvPr/>
        </p:nvCxnSpPr>
        <p:spPr>
          <a:xfrm>
            <a:off x="8631555" y="1802765"/>
            <a:ext cx="699770" cy="480695"/>
          </a:xfrm>
          <a:prstGeom prst="line">
            <a:avLst/>
          </a:prstGeom>
          <a:ln w="19050"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>
            <a:stCxn id="16" idx="1"/>
          </p:cNvCxnSpPr>
          <p:nvPr/>
        </p:nvCxnSpPr>
        <p:spPr>
          <a:xfrm flipV="1">
            <a:off x="8630920" y="4239895"/>
            <a:ext cx="698500" cy="467995"/>
          </a:xfrm>
          <a:prstGeom prst="line">
            <a:avLst/>
          </a:prstGeom>
          <a:ln w="19050"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2934970" y="4250055"/>
            <a:ext cx="687070" cy="453390"/>
          </a:xfrm>
          <a:prstGeom prst="line">
            <a:avLst/>
          </a:prstGeom>
          <a:ln w="19050"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3" name="组合 32"/>
          <p:cNvGrpSpPr/>
          <p:nvPr/>
        </p:nvGrpSpPr>
        <p:grpSpPr>
          <a:xfrm>
            <a:off x="2837180" y="2016760"/>
            <a:ext cx="170180" cy="254635"/>
            <a:chOff x="4468" y="3176"/>
            <a:chExt cx="268" cy="401"/>
          </a:xfrm>
        </p:grpSpPr>
        <p:cxnSp>
          <p:nvCxnSpPr>
            <p:cNvPr id="2" name="直接连接符 1"/>
            <p:cNvCxnSpPr/>
            <p:nvPr/>
          </p:nvCxnSpPr>
          <p:spPr>
            <a:xfrm flipV="1">
              <a:off x="4601" y="3331"/>
              <a:ext cx="1" cy="246"/>
            </a:xfrm>
            <a:prstGeom prst="line">
              <a:avLst/>
            </a:prstGeom>
            <a:ln w="19050"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rot="10620000">
              <a:off x="4468" y="3318"/>
              <a:ext cx="269" cy="6"/>
            </a:xfrm>
            <a:prstGeom prst="line">
              <a:avLst/>
            </a:prstGeom>
            <a:ln w="19050"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rot="10620000">
              <a:off x="4581" y="3176"/>
              <a:ext cx="54" cy="2"/>
            </a:xfrm>
            <a:prstGeom prst="line">
              <a:avLst/>
            </a:prstGeom>
            <a:ln w="19050"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rot="10620000">
              <a:off x="4540" y="3236"/>
              <a:ext cx="134" cy="13"/>
            </a:xfrm>
            <a:prstGeom prst="line">
              <a:avLst/>
            </a:prstGeom>
            <a:ln w="19050"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0" name="组合 39"/>
          <p:cNvGrpSpPr/>
          <p:nvPr/>
        </p:nvGrpSpPr>
        <p:grpSpPr>
          <a:xfrm>
            <a:off x="2977515" y="1261745"/>
            <a:ext cx="641350" cy="549910"/>
            <a:chOff x="4689" y="1987"/>
            <a:chExt cx="1010" cy="866"/>
          </a:xfrm>
        </p:grpSpPr>
        <p:grpSp>
          <p:nvGrpSpPr>
            <p:cNvPr id="37" name="组合 36"/>
            <p:cNvGrpSpPr/>
            <p:nvPr/>
          </p:nvGrpSpPr>
          <p:grpSpPr>
            <a:xfrm rot="0">
              <a:off x="5131" y="2169"/>
              <a:ext cx="569" cy="685"/>
              <a:chOff x="5131" y="2184"/>
              <a:chExt cx="569" cy="685"/>
            </a:xfrm>
          </p:grpSpPr>
          <p:cxnSp>
            <p:nvCxnSpPr>
              <p:cNvPr id="34" name="直接连接符 33"/>
              <p:cNvCxnSpPr/>
              <p:nvPr/>
            </p:nvCxnSpPr>
            <p:spPr>
              <a:xfrm flipH="1">
                <a:off x="5342" y="2184"/>
                <a:ext cx="15" cy="679"/>
              </a:xfrm>
              <a:prstGeom prst="line">
                <a:avLst/>
              </a:prstGeom>
              <a:ln w="19050">
                <a:headEnd type="oval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/>
            </p:nvCxnSpPr>
            <p:spPr>
              <a:xfrm>
                <a:off x="5131" y="2863"/>
                <a:ext cx="569" cy="6"/>
              </a:xfrm>
              <a:prstGeom prst="line">
                <a:avLst/>
              </a:prstGeom>
              <a:ln w="19050">
                <a:headEnd type="stealth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6" name="矩形 35"/>
              <p:cNvSpPr/>
              <p:nvPr/>
            </p:nvSpPr>
            <p:spPr>
              <a:xfrm>
                <a:off x="5290" y="2310"/>
                <a:ext cx="119" cy="39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38" name="文本框 37"/>
            <p:cNvSpPr txBox="1"/>
            <p:nvPr/>
          </p:nvSpPr>
          <p:spPr>
            <a:xfrm>
              <a:off x="4689" y="1987"/>
              <a:ext cx="66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>
                  <a:sym typeface="+mn-ea"/>
                </a:rPr>
                <a:t>12V</a:t>
              </a:r>
              <a:endParaRPr lang="en-US" altLang="zh-CN" sz="1200"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4170" y="487045"/>
            <a:ext cx="2926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五、漏电断高压防护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433320" y="1720850"/>
            <a:ext cx="7798435" cy="3416300"/>
            <a:chOff x="3832" y="2710"/>
            <a:chExt cx="12281" cy="5380"/>
          </a:xfrm>
        </p:grpSpPr>
        <p:sp>
          <p:nvSpPr>
            <p:cNvPr id="4" name="矩形 3"/>
            <p:cNvSpPr/>
            <p:nvPr/>
          </p:nvSpPr>
          <p:spPr>
            <a:xfrm>
              <a:off x="4345" y="3211"/>
              <a:ext cx="2287" cy="97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动力电池</a:t>
              </a:r>
              <a:endParaRPr lang="zh-CN" altLang="en-US" sz="1600"/>
            </a:p>
          </p:txBody>
        </p:sp>
        <p:cxnSp>
          <p:nvCxnSpPr>
            <p:cNvPr id="6" name="直接连接符 5"/>
            <p:cNvCxnSpPr/>
            <p:nvPr/>
          </p:nvCxnSpPr>
          <p:spPr>
            <a:xfrm flipH="1">
              <a:off x="5057" y="4188"/>
              <a:ext cx="15" cy="1993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 flipH="1">
              <a:off x="5975" y="4175"/>
              <a:ext cx="15" cy="199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矩形 7"/>
            <p:cNvSpPr/>
            <p:nvPr/>
          </p:nvSpPr>
          <p:spPr>
            <a:xfrm>
              <a:off x="4345" y="6181"/>
              <a:ext cx="2287" cy="97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高压电控总成</a:t>
              </a:r>
              <a:endParaRPr lang="zh-CN" altLang="en-US" sz="1600"/>
            </a:p>
          </p:txBody>
        </p:sp>
        <p:sp>
          <p:nvSpPr>
            <p:cNvPr id="9" name="矩形 8"/>
            <p:cNvSpPr/>
            <p:nvPr/>
          </p:nvSpPr>
          <p:spPr>
            <a:xfrm>
              <a:off x="10430" y="4457"/>
              <a:ext cx="2009" cy="9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漏电传感器</a:t>
              </a:r>
              <a:endParaRPr lang="zh-CN" altLang="en-US" sz="1600"/>
            </a:p>
          </p:txBody>
        </p:sp>
        <p:sp>
          <p:nvSpPr>
            <p:cNvPr id="10" name="矩形 9"/>
            <p:cNvSpPr/>
            <p:nvPr/>
          </p:nvSpPr>
          <p:spPr>
            <a:xfrm>
              <a:off x="14105" y="4457"/>
              <a:ext cx="2009" cy="9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电池</a:t>
              </a:r>
              <a:r>
                <a:rPr lang="zh-CN" altLang="en-US" sz="1600"/>
                <a:t>管理器</a:t>
              </a:r>
              <a:endParaRPr lang="zh-CN" altLang="en-US" sz="1600"/>
            </a:p>
          </p:txBody>
        </p:sp>
        <p:cxnSp>
          <p:nvCxnSpPr>
            <p:cNvPr id="12" name="直接连接符 11"/>
            <p:cNvCxnSpPr/>
            <p:nvPr/>
          </p:nvCxnSpPr>
          <p:spPr>
            <a:xfrm flipH="1">
              <a:off x="6632" y="6922"/>
              <a:ext cx="1390" cy="0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 flipH="1">
              <a:off x="6632" y="6392"/>
              <a:ext cx="1390" cy="1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矩形 13"/>
            <p:cNvSpPr/>
            <p:nvPr/>
          </p:nvSpPr>
          <p:spPr>
            <a:xfrm>
              <a:off x="8022" y="6057"/>
              <a:ext cx="1423" cy="127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/>
                <a:t>高压</a:t>
              </a:r>
              <a:endParaRPr lang="zh-CN" altLang="en-US" sz="1400"/>
            </a:p>
            <a:p>
              <a:pPr algn="ctr"/>
              <a:r>
                <a:rPr lang="zh-CN" altLang="en-US" sz="1400"/>
                <a:t>电器模块</a:t>
              </a:r>
              <a:endParaRPr lang="zh-CN" altLang="en-US" sz="1400"/>
            </a:p>
          </p:txBody>
        </p:sp>
        <p:cxnSp>
          <p:nvCxnSpPr>
            <p:cNvPr id="15" name="直接连接符 14"/>
            <p:cNvCxnSpPr>
              <a:stCxn id="9" idx="1"/>
            </p:cNvCxnSpPr>
            <p:nvPr/>
          </p:nvCxnSpPr>
          <p:spPr>
            <a:xfrm flipH="1">
              <a:off x="5983" y="4915"/>
              <a:ext cx="4462" cy="1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>
              <a:stCxn id="9" idx="3"/>
              <a:endCxn id="10" idx="1"/>
            </p:cNvCxnSpPr>
            <p:nvPr/>
          </p:nvCxnSpPr>
          <p:spPr>
            <a:xfrm>
              <a:off x="12454" y="4915"/>
              <a:ext cx="1666" cy="0"/>
            </a:xfrm>
            <a:prstGeom prst="straightConnector1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矩形 16"/>
            <p:cNvSpPr/>
            <p:nvPr/>
          </p:nvSpPr>
          <p:spPr>
            <a:xfrm>
              <a:off x="3832" y="2710"/>
              <a:ext cx="5948" cy="5380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4170" y="487045"/>
            <a:ext cx="2926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五、漏电断高压防护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3404235" y="1016000"/>
            <a:ext cx="6061075" cy="4506595"/>
            <a:chOff x="5361" y="1600"/>
            <a:chExt cx="9545" cy="7097"/>
          </a:xfrm>
        </p:grpSpPr>
        <p:sp>
          <p:nvSpPr>
            <p:cNvPr id="4" name="矩形 3"/>
            <p:cNvSpPr/>
            <p:nvPr/>
          </p:nvSpPr>
          <p:spPr>
            <a:xfrm>
              <a:off x="5361" y="3163"/>
              <a:ext cx="8681" cy="12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直流漏电</a:t>
              </a:r>
              <a:r>
                <a:rPr lang="zh-CN" altLang="en-US" sz="1600"/>
                <a:t>传感器</a:t>
              </a:r>
              <a:endParaRPr lang="zh-CN" altLang="en-US" sz="1600"/>
            </a:p>
          </p:txBody>
        </p:sp>
        <p:sp>
          <p:nvSpPr>
            <p:cNvPr id="6" name="矩形 5"/>
            <p:cNvSpPr/>
            <p:nvPr/>
          </p:nvSpPr>
          <p:spPr>
            <a:xfrm>
              <a:off x="5361" y="7719"/>
              <a:ext cx="4063" cy="9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高压电控</a:t>
              </a:r>
              <a:r>
                <a:rPr lang="zh-CN" altLang="en-US" sz="1600"/>
                <a:t>总成</a:t>
              </a:r>
              <a:endParaRPr lang="zh-CN" altLang="en-US" sz="1600"/>
            </a:p>
          </p:txBody>
        </p:sp>
        <p:sp>
          <p:nvSpPr>
            <p:cNvPr id="7" name="矩形 6"/>
            <p:cNvSpPr/>
            <p:nvPr/>
          </p:nvSpPr>
          <p:spPr>
            <a:xfrm>
              <a:off x="10844" y="7719"/>
              <a:ext cx="4063" cy="9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电池管理</a:t>
              </a:r>
              <a:r>
                <a:rPr lang="zh-CN" altLang="en-US" sz="1600"/>
                <a:t>器</a:t>
              </a:r>
              <a:endParaRPr lang="zh-CN" altLang="en-US" sz="1600"/>
            </a:p>
          </p:txBody>
        </p:sp>
        <p:cxnSp>
          <p:nvCxnSpPr>
            <p:cNvPr id="8" name="直接连接符 7"/>
            <p:cNvCxnSpPr/>
            <p:nvPr/>
          </p:nvCxnSpPr>
          <p:spPr>
            <a:xfrm flipH="1">
              <a:off x="5925" y="4387"/>
              <a:ext cx="15" cy="334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 flipH="1">
              <a:off x="6704" y="4372"/>
              <a:ext cx="15" cy="334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 flipH="1">
              <a:off x="7483" y="4387"/>
              <a:ext cx="15" cy="334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 flipH="1">
              <a:off x="8262" y="4375"/>
              <a:ext cx="15" cy="334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 flipH="1">
              <a:off x="10126" y="4387"/>
              <a:ext cx="15" cy="334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 flipH="1">
              <a:off x="13113" y="4387"/>
              <a:ext cx="15" cy="334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 flipH="1">
              <a:off x="11710" y="4387"/>
              <a:ext cx="15" cy="334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flipH="1">
              <a:off x="8931" y="4390"/>
              <a:ext cx="9" cy="1147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>
              <a:off x="8947" y="5645"/>
              <a:ext cx="0" cy="2070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H="1">
              <a:off x="5925" y="4388"/>
              <a:ext cx="15" cy="334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组合 38"/>
            <p:cNvGrpSpPr/>
            <p:nvPr/>
          </p:nvGrpSpPr>
          <p:grpSpPr>
            <a:xfrm rot="0">
              <a:off x="7053" y="4164"/>
              <a:ext cx="1635" cy="2748"/>
              <a:chOff x="2387" y="2126"/>
              <a:chExt cx="1635" cy="2748"/>
            </a:xfrm>
          </p:grpSpPr>
          <p:sp>
            <p:nvSpPr>
              <p:cNvPr id="33" name="弧形 32"/>
              <p:cNvSpPr/>
              <p:nvPr/>
            </p:nvSpPr>
            <p:spPr>
              <a:xfrm rot="8340000">
                <a:off x="2400" y="2126"/>
                <a:ext cx="1622" cy="1553"/>
              </a:xfrm>
              <a:prstGeom prst="arc">
                <a:avLst>
                  <a:gd name="adj1" fmla="val 16199934"/>
                  <a:gd name="adj2" fmla="val 21408288"/>
                </a:avLst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grpSp>
            <p:nvGrpSpPr>
              <p:cNvPr id="34" name="组合 33"/>
              <p:cNvGrpSpPr/>
              <p:nvPr/>
            </p:nvGrpSpPr>
            <p:grpSpPr>
              <a:xfrm>
                <a:off x="2387" y="2266"/>
                <a:ext cx="1634" cy="2609"/>
                <a:chOff x="2387" y="2265"/>
                <a:chExt cx="1634" cy="2609"/>
              </a:xfrm>
            </p:grpSpPr>
            <p:sp>
              <p:nvSpPr>
                <p:cNvPr id="35" name="弧形 34"/>
                <p:cNvSpPr/>
                <p:nvPr/>
              </p:nvSpPr>
              <p:spPr>
                <a:xfrm rot="18960000">
                  <a:off x="2387" y="3240"/>
                  <a:ext cx="1602" cy="1635"/>
                </a:xfrm>
                <a:prstGeom prst="arc">
                  <a:avLst>
                    <a:gd name="adj1" fmla="val 16199934"/>
                    <a:gd name="adj2" fmla="val 21495123"/>
                  </a:avLst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cxnSp>
              <p:nvCxnSpPr>
                <p:cNvPr id="36" name="直接连接符 35"/>
                <p:cNvCxnSpPr/>
                <p:nvPr/>
              </p:nvCxnSpPr>
              <p:spPr>
                <a:xfrm>
                  <a:off x="2626" y="3472"/>
                  <a:ext cx="15" cy="13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接连接符 36"/>
                <p:cNvCxnSpPr/>
                <p:nvPr/>
              </p:nvCxnSpPr>
              <p:spPr>
                <a:xfrm>
                  <a:off x="3737" y="3487"/>
                  <a:ext cx="15" cy="13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8" name="弧形 37"/>
                <p:cNvSpPr/>
                <p:nvPr/>
              </p:nvSpPr>
              <p:spPr>
                <a:xfrm rot="8340000">
                  <a:off x="2399" y="2265"/>
                  <a:ext cx="1622" cy="1553"/>
                </a:xfrm>
                <a:prstGeom prst="arc">
                  <a:avLst>
                    <a:gd name="adj1" fmla="val 16199934"/>
                    <a:gd name="adj2" fmla="val 21408288"/>
                  </a:avLst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  <p:cxnSp>
          <p:nvCxnSpPr>
            <p:cNvPr id="40" name="直接连接符 39"/>
            <p:cNvCxnSpPr/>
            <p:nvPr/>
          </p:nvCxnSpPr>
          <p:spPr>
            <a:xfrm flipV="1">
              <a:off x="8415" y="5522"/>
              <a:ext cx="532" cy="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V="1">
              <a:off x="8415" y="5646"/>
              <a:ext cx="532" cy="4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组合 44"/>
            <p:cNvGrpSpPr/>
            <p:nvPr/>
          </p:nvGrpSpPr>
          <p:grpSpPr>
            <a:xfrm rot="0">
              <a:off x="9967" y="7731"/>
              <a:ext cx="334" cy="220"/>
              <a:chOff x="9100" y="8271"/>
              <a:chExt cx="334" cy="220"/>
            </a:xfrm>
          </p:grpSpPr>
          <p:cxnSp>
            <p:nvCxnSpPr>
              <p:cNvPr id="42" name="直接连接符 41"/>
              <p:cNvCxnSpPr/>
              <p:nvPr/>
            </p:nvCxnSpPr>
            <p:spPr>
              <a:xfrm flipV="1">
                <a:off x="9204" y="8489"/>
                <a:ext cx="140" cy="3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接连接符 42"/>
              <p:cNvCxnSpPr/>
              <p:nvPr/>
            </p:nvCxnSpPr>
            <p:spPr>
              <a:xfrm flipV="1">
                <a:off x="9157" y="8379"/>
                <a:ext cx="233" cy="4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接连接符 43"/>
              <p:cNvCxnSpPr/>
              <p:nvPr/>
            </p:nvCxnSpPr>
            <p:spPr>
              <a:xfrm flipV="1">
                <a:off x="9100" y="8271"/>
                <a:ext cx="335" cy="2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文本框 46"/>
            <p:cNvSpPr txBox="1"/>
            <p:nvPr/>
          </p:nvSpPr>
          <p:spPr>
            <a:xfrm>
              <a:off x="6344" y="3935"/>
              <a:ext cx="76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电源</a:t>
              </a:r>
              <a:endPara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7017" y="3935"/>
              <a:ext cx="884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CAN-L</a:t>
              </a:r>
              <a:endPara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7827" y="3949"/>
              <a:ext cx="933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CAN-H</a:t>
              </a:r>
              <a:endPara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11094" y="3949"/>
              <a:ext cx="124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一般</a:t>
              </a:r>
              <a:r>
                <a:rPr lang="zh-CN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漏电</a:t>
              </a:r>
              <a:endPara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12496" y="3962"/>
              <a:ext cx="124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严重漏电</a:t>
              </a:r>
              <a:endPara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cxnSp>
          <p:nvCxnSpPr>
            <p:cNvPr id="52" name="直接连接符 51"/>
            <p:cNvCxnSpPr>
              <a:endCxn id="4" idx="0"/>
            </p:cNvCxnSpPr>
            <p:nvPr/>
          </p:nvCxnSpPr>
          <p:spPr>
            <a:xfrm flipH="1">
              <a:off x="9717" y="1600"/>
              <a:ext cx="1" cy="1563"/>
            </a:xfrm>
            <a:prstGeom prst="line">
              <a:avLst/>
            </a:prstGeom>
            <a:ln w="38100">
              <a:solidFill>
                <a:schemeClr val="accent2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文本框 45"/>
            <p:cNvSpPr txBox="1"/>
            <p:nvPr/>
          </p:nvSpPr>
          <p:spPr>
            <a:xfrm>
              <a:off x="5429" y="3935"/>
              <a:ext cx="100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电源地</a:t>
              </a:r>
              <a:endPara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4170" y="487045"/>
            <a:ext cx="334835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六、主动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/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被动泄放防护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505075" y="1883410"/>
            <a:ext cx="8891905" cy="2900680"/>
            <a:chOff x="3945" y="2966"/>
            <a:chExt cx="14003" cy="4568"/>
          </a:xfrm>
        </p:grpSpPr>
        <p:cxnSp>
          <p:nvCxnSpPr>
            <p:cNvPr id="7" name="直接连接符 6"/>
            <p:cNvCxnSpPr/>
            <p:nvPr/>
          </p:nvCxnSpPr>
          <p:spPr>
            <a:xfrm flipV="1">
              <a:off x="8331" y="3437"/>
              <a:ext cx="15" cy="2038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V="1">
              <a:off x="10501" y="3441"/>
              <a:ext cx="4" cy="3588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矩形 5"/>
            <p:cNvSpPr/>
            <p:nvPr/>
          </p:nvSpPr>
          <p:spPr>
            <a:xfrm>
              <a:off x="3945" y="3010"/>
              <a:ext cx="1709" cy="45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动</a:t>
              </a:r>
              <a:endParaRPr lang="zh-CN" altLang="en-US" sz="1600"/>
            </a:p>
            <a:p>
              <a:pPr algn="ctr"/>
              <a:r>
                <a:rPr lang="zh-CN" altLang="en-US" sz="1600"/>
                <a:t>力</a:t>
              </a:r>
              <a:endParaRPr lang="zh-CN" altLang="en-US" sz="1600"/>
            </a:p>
            <a:p>
              <a:pPr algn="ctr"/>
              <a:r>
                <a:rPr lang="zh-CN" altLang="en-US" sz="1600"/>
                <a:t>电</a:t>
              </a:r>
              <a:endParaRPr lang="zh-CN" altLang="en-US" sz="1600"/>
            </a:p>
            <a:p>
              <a:pPr algn="ctr"/>
              <a:r>
                <a:rPr lang="zh-CN" altLang="en-US" sz="1600"/>
                <a:t>池</a:t>
              </a:r>
              <a:endParaRPr lang="zh-CN" altLang="en-US" sz="1600"/>
            </a:p>
          </p:txBody>
        </p:sp>
        <p:cxnSp>
          <p:nvCxnSpPr>
            <p:cNvPr id="2" name="直接连接符 1"/>
            <p:cNvCxnSpPr/>
            <p:nvPr/>
          </p:nvCxnSpPr>
          <p:spPr>
            <a:xfrm>
              <a:off x="5654" y="3452"/>
              <a:ext cx="1238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/>
          </p:nvCxnSpPr>
          <p:spPr>
            <a:xfrm>
              <a:off x="7303" y="3452"/>
              <a:ext cx="5797" cy="15"/>
            </a:xfrm>
            <a:prstGeom prst="line">
              <a:avLst/>
            </a:prstGeom>
            <a:ln w="19050">
              <a:solidFill>
                <a:srgbClr val="FF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 flipV="1">
              <a:off x="6892" y="3271"/>
              <a:ext cx="367" cy="18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 flipV="1">
              <a:off x="8346" y="5716"/>
              <a:ext cx="0" cy="1318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5654" y="7034"/>
              <a:ext cx="7658" cy="1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 flipV="1">
              <a:off x="8152" y="5475"/>
              <a:ext cx="372" cy="15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 flipV="1">
              <a:off x="8152" y="5691"/>
              <a:ext cx="372" cy="15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 flipV="1">
              <a:off x="8668" y="4192"/>
              <a:ext cx="372" cy="15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 flipV="1">
              <a:off x="9040" y="3905"/>
              <a:ext cx="0" cy="558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flipV="1">
              <a:off x="9312" y="3467"/>
              <a:ext cx="15" cy="483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V="1">
              <a:off x="9055" y="3920"/>
              <a:ext cx="272" cy="1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9040" y="4313"/>
              <a:ext cx="272" cy="1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9312" y="4478"/>
              <a:ext cx="0" cy="255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矩形 18"/>
            <p:cNvSpPr/>
            <p:nvPr/>
          </p:nvSpPr>
          <p:spPr>
            <a:xfrm>
              <a:off x="9236" y="5626"/>
              <a:ext cx="166" cy="4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10426" y="5626"/>
              <a:ext cx="166" cy="4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1888" y="3010"/>
              <a:ext cx="2267" cy="45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电</a:t>
              </a:r>
              <a:endParaRPr lang="zh-CN" altLang="en-US" sz="1600"/>
            </a:p>
            <a:p>
              <a:pPr algn="ctr"/>
              <a:r>
                <a:rPr lang="zh-CN" altLang="en-US" sz="1600"/>
                <a:t>机</a:t>
              </a:r>
              <a:endParaRPr lang="zh-CN" altLang="en-US" sz="1600"/>
            </a:p>
            <a:p>
              <a:pPr algn="ctr"/>
              <a:r>
                <a:rPr lang="zh-CN" altLang="en-US" sz="1600"/>
                <a:t>控</a:t>
              </a:r>
              <a:endParaRPr lang="zh-CN" altLang="en-US" sz="1600"/>
            </a:p>
            <a:p>
              <a:pPr algn="ctr"/>
              <a:r>
                <a:rPr lang="zh-CN" altLang="en-US" sz="1600"/>
                <a:t>制</a:t>
              </a:r>
              <a:endParaRPr lang="zh-CN" altLang="en-US" sz="1600"/>
            </a:p>
            <a:p>
              <a:pPr algn="ctr"/>
              <a:r>
                <a:rPr lang="zh-CN" altLang="en-US" sz="1600"/>
                <a:t>器</a:t>
              </a:r>
              <a:endParaRPr lang="zh-CN" altLang="en-US" sz="1600"/>
            </a:p>
          </p:txBody>
        </p:sp>
        <p:cxnSp>
          <p:nvCxnSpPr>
            <p:cNvPr id="23" name="直接连接符 22"/>
            <p:cNvCxnSpPr/>
            <p:nvPr/>
          </p:nvCxnSpPr>
          <p:spPr>
            <a:xfrm flipH="1">
              <a:off x="14155" y="4669"/>
              <a:ext cx="2085" cy="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>
              <a:off x="14155" y="5272"/>
              <a:ext cx="2085" cy="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>
              <a:off x="14155" y="5875"/>
              <a:ext cx="2085" cy="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矩形 25"/>
            <p:cNvSpPr/>
            <p:nvPr/>
          </p:nvSpPr>
          <p:spPr>
            <a:xfrm>
              <a:off x="16240" y="3905"/>
              <a:ext cx="1709" cy="2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600"/>
                <a:t>电</a:t>
              </a:r>
              <a:endParaRPr lang="zh-CN" altLang="en-US" sz="1600"/>
            </a:p>
            <a:p>
              <a:pPr algn="ctr"/>
              <a:r>
                <a:rPr lang="zh-CN" altLang="en-US" sz="1600"/>
                <a:t>动</a:t>
              </a:r>
              <a:endParaRPr lang="zh-CN" altLang="en-US" sz="1600"/>
            </a:p>
            <a:p>
              <a:pPr algn="ctr"/>
              <a:r>
                <a:rPr lang="zh-CN" altLang="en-US" sz="1600"/>
                <a:t>机</a:t>
              </a:r>
              <a:endParaRPr lang="zh-CN" altLang="en-US" sz="1600"/>
            </a:p>
          </p:txBody>
        </p:sp>
        <p:sp>
          <p:nvSpPr>
            <p:cNvPr id="27" name="矩形 26"/>
            <p:cNvSpPr/>
            <p:nvPr/>
          </p:nvSpPr>
          <p:spPr>
            <a:xfrm>
              <a:off x="7916" y="2966"/>
              <a:ext cx="3080" cy="4525"/>
            </a:xfrm>
            <a:prstGeom prst="rect">
              <a:avLst/>
            </a:prstGeom>
            <a:noFill/>
            <a:ln w="19050"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600"/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7842" y="5050"/>
              <a:ext cx="579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C1</a:t>
              </a:r>
              <a:endPara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8668" y="5626"/>
              <a:ext cx="582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R1</a:t>
              </a:r>
              <a:endPara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9901" y="5626"/>
              <a:ext cx="582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R2</a:t>
              </a:r>
              <a:endPara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6783" y="3452"/>
              <a:ext cx="575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K1</a:t>
              </a:r>
              <a:endPara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9222" y="3980"/>
              <a:ext cx="566" cy="48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T1</a:t>
              </a:r>
              <a:endPara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5688" y="6200"/>
              <a:ext cx="533" cy="1113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40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-</a:t>
              </a:r>
              <a:endParaRPr lang="en-US" altLang="zh-CN" sz="40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5703" y="3271"/>
              <a:ext cx="567" cy="822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2800" dirty="0">
                  <a:solidFill>
                    <a:schemeClr val="tx1">
                      <a:lumMod val="85000"/>
                      <a:lumOff val="15000"/>
                    </a:schemeClr>
                  </a:solidFill>
                  <a:sym typeface="+mn-ea"/>
                </a:rPr>
                <a:t>+</a:t>
              </a:r>
              <a:endPara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WPS 演示</Application>
  <PresentationFormat>宽屏</PresentationFormat>
  <Paragraphs>148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138</cp:revision>
  <dcterms:created xsi:type="dcterms:W3CDTF">2020-10-23T05:41:00Z</dcterms:created>
  <dcterms:modified xsi:type="dcterms:W3CDTF">2021-06-29T12:22:23Z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1E0843B3A3DC4BCF9C3DC222727A1FC8</vt:lpwstr>
  </property>
</Properties>
</file>