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8" r:id="rId4"/>
    <p:sldId id="418" r:id="rId5"/>
    <p:sldId id="420" r:id="rId6"/>
    <p:sldId id="421" r:id="rId7"/>
    <p:sldId id="422" r:id="rId8"/>
    <p:sldId id="424" r:id="rId9"/>
    <p:sldId id="431" r:id="rId10"/>
    <p:sldId id="426" r:id="rId11"/>
    <p:sldId id="450" r:id="rId12"/>
    <p:sldId id="425" r:id="rId13"/>
    <p:sldId id="440" r:id="rId14"/>
    <p:sldId id="428" r:id="rId15"/>
    <p:sldId id="429" r:id="rId16"/>
    <p:sldId id="430" r:id="rId17"/>
    <p:sldId id="432" r:id="rId18"/>
    <p:sldId id="423" r:id="rId19"/>
    <p:sldId id="448" r:id="rId20"/>
    <p:sldId id="44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2105" y="838200"/>
            <a:ext cx="591439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新能源系列课程之</a:t>
            </a:r>
            <a:endParaRPr lang="zh-CN" altLang="en-US" sz="4400" b="1" dirty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直</a:t>
            </a: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流</a:t>
            </a: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充电系统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9440" y="4397375"/>
            <a:ext cx="459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讲师：孙立伟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一、直流充电桩定义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是通过内部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AC-DC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充电模块，将交流电转为直流电为车辆充电。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187960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二、分类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295" y="2278380"/>
            <a:ext cx="26828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单枪  </a:t>
            </a:r>
            <a:r>
              <a:rPr lang="en-US" altLang="zh-CN">
                <a:solidFill>
                  <a:srgbClr val="FF0000"/>
                </a:solidFill>
              </a:rPr>
              <a:t>30KW/60KW/120KW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0295" y="2587625"/>
            <a:ext cx="30518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双枪 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120KW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60KW/60KW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500" y="29159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、直流充电组成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3619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充电枪、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91541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充电口、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102360" y="361442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高压配电盒、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553335" y="3614420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动力电池。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090295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流充电桩、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71500" y="39827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四、直流充电口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30605" y="4293235"/>
            <a:ext cx="45491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/>
              <a:t>DC+</a:t>
            </a:r>
            <a:r>
              <a:rPr lang="zh-CN" altLang="en-US"/>
              <a:t>、</a:t>
            </a:r>
            <a:r>
              <a:rPr lang="en-US" altLang="zh-CN"/>
              <a:t>DC-</a:t>
            </a:r>
            <a:r>
              <a:rPr lang="zh-CN" altLang="en-US"/>
              <a:t>、</a:t>
            </a:r>
            <a:r>
              <a:rPr lang="en-US" altLang="zh-CN"/>
              <a:t>S+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S-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PE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CC1</a:t>
            </a:r>
            <a:r>
              <a:rPr lang="zh-CN" altLang="en-US"/>
              <a:t>、</a:t>
            </a:r>
            <a:r>
              <a:rPr lang="en-US" altLang="zh-CN"/>
              <a:t>CC2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A-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571500" y="4584065"/>
            <a:ext cx="3960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五、直流充电电路原理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0605" y="4946015"/>
            <a:ext cx="19564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检测点控制原理</a:t>
            </a:r>
            <a:endParaRPr lang="zh-CN" altLang="en-US"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6595110" y="1409700"/>
          <a:ext cx="4429125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281"/>
                <a:gridCol w="1107282"/>
                <a:gridCol w="1107281"/>
                <a:gridCol w="1107281"/>
              </a:tblGrid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检测点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电压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S</a:t>
                      </a:r>
                      <a:r>
                        <a:rPr lang="zh-CN" altLang="en-US"/>
                        <a:t>开关（</a:t>
                      </a:r>
                      <a:r>
                        <a:rPr lang="zh-CN" altLang="en-US"/>
                        <a:t>枪头）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枪头与枪</a:t>
                      </a:r>
                      <a:r>
                        <a:rPr lang="zh-CN" altLang="en-US"/>
                        <a:t>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备注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12V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闭合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结合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4V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闭合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结合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完全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结合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表格 12"/>
          <p:cNvGraphicFramePr/>
          <p:nvPr>
            <p:custDataLst>
              <p:tags r:id="rId3"/>
            </p:custDataLst>
          </p:nvPr>
        </p:nvGraphicFramePr>
        <p:xfrm>
          <a:off x="6595110" y="3905885"/>
          <a:ext cx="59055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75"/>
                <a:gridCol w="1476375"/>
                <a:gridCol w="147637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检测点</a:t>
                      </a:r>
                      <a:r>
                        <a:rPr lang="en-US" altLang="zh-CN"/>
                        <a:t>2</a:t>
                      </a:r>
                      <a:r>
                        <a:rPr lang="zh-CN" altLang="en-US"/>
                        <a:t>电压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枪头与枪座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备注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12V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未连接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6V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结合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可靠连接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b87fb913fc4adad00691785ebf979612_312db9cd50e2524de5187e4f_pn=59&amp;o=jpg_6&amp;md5sum=e0950a9385f6a68afac06e8de97b7ee5&amp;sign=9990bdca81&amp;png=6407846-6479441&amp;jpg=18210394-18422172"/>
          <p:cNvPicPr>
            <a:picLocks noChangeAspect="1"/>
          </p:cNvPicPr>
          <p:nvPr/>
        </p:nvPicPr>
        <p:blipFill>
          <a:blip r:embed="rId2"/>
          <a:srcRect l="492" t="15056" r="3041"/>
          <a:stretch>
            <a:fillRect/>
          </a:stretch>
        </p:blipFill>
        <p:spPr>
          <a:xfrm>
            <a:off x="1888490" y="559435"/>
            <a:ext cx="8415020" cy="55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一、直流充电桩定义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是通过内部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AC-DC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充电模块，将交流电转为直流电为车辆充电。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187960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二、分类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295" y="2278380"/>
            <a:ext cx="26828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单枪  </a:t>
            </a:r>
            <a:r>
              <a:rPr lang="en-US" altLang="zh-CN">
                <a:solidFill>
                  <a:srgbClr val="FF0000"/>
                </a:solidFill>
              </a:rPr>
              <a:t>30KW/60KW/120KW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0295" y="2587625"/>
            <a:ext cx="30518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双枪 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120KW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60KW/60KW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500" y="29159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、直流充电组成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3619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充电枪、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91541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充电口、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102360" y="361442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高压配电盒、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553335" y="3614420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动力电池。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090295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流充电桩、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71500" y="39827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四、直流充电口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30605" y="4293235"/>
            <a:ext cx="45491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/>
              <a:t>DC+</a:t>
            </a:r>
            <a:r>
              <a:rPr lang="zh-CN" altLang="en-US"/>
              <a:t>、</a:t>
            </a:r>
            <a:r>
              <a:rPr lang="en-US" altLang="zh-CN"/>
              <a:t>DC-</a:t>
            </a:r>
            <a:r>
              <a:rPr lang="zh-CN" altLang="en-US"/>
              <a:t>、</a:t>
            </a:r>
            <a:r>
              <a:rPr lang="en-US" altLang="zh-CN"/>
              <a:t>S+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S-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PE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CC1</a:t>
            </a:r>
            <a:r>
              <a:rPr lang="zh-CN" altLang="en-US"/>
              <a:t>、</a:t>
            </a:r>
            <a:r>
              <a:rPr lang="en-US" altLang="zh-CN"/>
              <a:t>CC2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A-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571500" y="4584065"/>
            <a:ext cx="3960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五、直流充电电路原理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0605" y="5271770"/>
            <a:ext cx="19564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充电枪内部结构</a:t>
            </a:r>
            <a:endParaRPr lang="zh-CN" altLang="en-US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0605" y="4946015"/>
            <a:ext cx="19564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检测点控制原理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13d4511aa3d84193f129aae2dbd62fa_wKh2CV0GUKiACJZ1AFHGSsVNp9s37__726272%7C136774__fb61ac44d28fdbe3cabe91aefbb7975175287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20" y="524510"/>
            <a:ext cx="6431915" cy="5808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a607187dafb6196993ef0c28c3bde80_wKh2CV0GUKiACJZ1AFHGSsVNp9s37__598236%7C32427__b148819b8ace9b88e2c3a24b2085322375287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30" y="856615"/>
            <a:ext cx="8634730" cy="4893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8184a0d5fbd9a6611e0cf13314db4e1_wKh2CV0GUKiACJZ1AFHGSsVNp9s37__478905%7C58625__3b1035a2bb1f7c8e3c83a5556b1b6b8b75287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75" y="617220"/>
            <a:ext cx="7359015" cy="5297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690fa9b8783dd9fad3f56f2763fdb6b_wKh2CV0GUKiACJZ1AFHGSsVNp9s37__537530%7C60706__c8572ce64373831a36b3c07cceafc76175287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0" y="534670"/>
            <a:ext cx="7649210" cy="550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一、直流充电桩定义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是通过内部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AC-DC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充电模块，将交流电转为直流电为车辆充电。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187960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二、分类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295" y="2278380"/>
            <a:ext cx="26828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单枪  </a:t>
            </a:r>
            <a:r>
              <a:rPr lang="en-US" altLang="zh-CN">
                <a:solidFill>
                  <a:srgbClr val="FF0000"/>
                </a:solidFill>
              </a:rPr>
              <a:t>30KW/60KW/120KW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0295" y="2587625"/>
            <a:ext cx="30518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双枪 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120KW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60KW/60KW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500" y="29159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、直流充电组成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3619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充电枪、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91541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充电口、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102360" y="361442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高压配电盒、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553335" y="3614420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动力电池。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090295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流充电桩、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71500" y="39827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四、直流充电口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30605" y="4293235"/>
            <a:ext cx="45491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/>
              <a:t>DC+</a:t>
            </a:r>
            <a:r>
              <a:rPr lang="zh-CN" altLang="en-US"/>
              <a:t>、</a:t>
            </a:r>
            <a:r>
              <a:rPr lang="en-US" altLang="zh-CN"/>
              <a:t>DC-</a:t>
            </a:r>
            <a:r>
              <a:rPr lang="zh-CN" altLang="en-US"/>
              <a:t>、</a:t>
            </a:r>
            <a:r>
              <a:rPr lang="en-US" altLang="zh-CN"/>
              <a:t>S+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S-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PE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CC1</a:t>
            </a:r>
            <a:r>
              <a:rPr lang="zh-CN" altLang="en-US"/>
              <a:t>、</a:t>
            </a:r>
            <a:r>
              <a:rPr lang="en-US" altLang="zh-CN"/>
              <a:t>CC2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A-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571500" y="4584065"/>
            <a:ext cx="3960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五、直流充电电路原理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0605" y="4913630"/>
            <a:ext cx="19564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充电枪内部结构</a:t>
            </a:r>
            <a:endParaRPr lang="zh-CN" altLang="en-US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0605" y="5212715"/>
            <a:ext cx="19564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检测点控制原理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一、直流充电桩定义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是通过内部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AC-DC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充电模块，将交流电转为直流电为车辆充电。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187960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二、分类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295" y="2278380"/>
            <a:ext cx="26828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单枪  </a:t>
            </a:r>
            <a:r>
              <a:rPr lang="en-US" altLang="zh-CN">
                <a:solidFill>
                  <a:srgbClr val="FF0000"/>
                </a:solidFill>
              </a:rPr>
              <a:t>30KW/60KW/120KW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0295" y="2587625"/>
            <a:ext cx="30518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双枪 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120KW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60KW/60KW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500" y="29159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、直流充电组成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3619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充电枪、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91541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充电口、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102360" y="361442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高压配电盒、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553335" y="3614420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动力电池。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090295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流充电桩、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71500" y="39827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四、直流充电口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30605" y="4293235"/>
            <a:ext cx="45491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/>
              <a:t>DC+</a:t>
            </a:r>
            <a:r>
              <a:rPr lang="zh-CN" altLang="en-US"/>
              <a:t>、</a:t>
            </a:r>
            <a:r>
              <a:rPr lang="en-US" altLang="zh-CN"/>
              <a:t>DC-</a:t>
            </a:r>
            <a:r>
              <a:rPr lang="zh-CN" altLang="en-US"/>
              <a:t>、</a:t>
            </a:r>
            <a:r>
              <a:rPr lang="en-US" altLang="zh-CN"/>
              <a:t>S+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S-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PE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CC1</a:t>
            </a:r>
            <a:r>
              <a:rPr lang="zh-CN" altLang="en-US"/>
              <a:t>、</a:t>
            </a:r>
            <a:r>
              <a:rPr lang="en-US" altLang="zh-CN"/>
              <a:t>CC2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A-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571500" y="4584065"/>
            <a:ext cx="3960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五、直流充电电路原理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0605" y="4913630"/>
            <a:ext cx="19564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充电枪内部结构</a:t>
            </a:r>
            <a:endParaRPr lang="zh-CN" altLang="en-US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0605" y="5212715"/>
            <a:ext cx="19564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检测点控制原理</a:t>
            </a:r>
            <a:endParaRPr lang="zh-CN" altLang="en-US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1500" y="5581015"/>
            <a:ext cx="3960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六、直流充电桩内部原理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756e6202f1ee04af2b4a952de9a084c_312db9cd50e2524de5187e4f_pn=51&amp;o=jpg_6&amp;md5sum=e0950a9385f6a68afac06e8de97b7ee5&amp;sign=9990bdca81&amp;png=5613302-5683032&amp;jpg=16032904-16238259"/>
          <p:cNvPicPr>
            <a:picLocks noChangeAspect="1"/>
          </p:cNvPicPr>
          <p:nvPr/>
        </p:nvPicPr>
        <p:blipFill>
          <a:blip r:embed="rId2"/>
          <a:srcRect t="14852" b="5333"/>
          <a:stretch>
            <a:fillRect/>
          </a:stretch>
        </p:blipFill>
        <p:spPr>
          <a:xfrm>
            <a:off x="2204720" y="1060450"/>
            <a:ext cx="8393430" cy="502475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79400" y="487045"/>
            <a:ext cx="246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直流充电桩内部原理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21430" y="407035"/>
            <a:ext cx="3641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直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流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充电系统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3664" y="990610"/>
            <a:ext cx="50232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学习目标：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54480" y="1672590"/>
            <a:ext cx="817499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本节课主要讲解新能源汽车直流充电系统接口定义，电路原理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。完成本节学习后，你将能够：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了解新能源汽车充电桩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定义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掌握新能源汽车充电系统种类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掌握新能源汽车交流充电系统组成、交流充电口定义及电路原理。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l"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本节学习结束后，有一份测试需要你完成，你必须通过该测试，才能完成本节课的学习。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l="12358" t="3350" r="13508"/>
          <a:stretch>
            <a:fillRect/>
          </a:stretch>
        </p:blipFill>
        <p:spPr>
          <a:xfrm>
            <a:off x="5575300" y="1057910"/>
            <a:ext cx="3220720" cy="41992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440" y="1057910"/>
            <a:ext cx="3150235" cy="41992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一、直流充电桩定义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是通过内部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AC-DC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充电模块，将交流电转为直流电为车辆充电。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187960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二、分类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295" y="2278380"/>
            <a:ext cx="26828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单枪  </a:t>
            </a:r>
            <a:r>
              <a:rPr lang="en-US" altLang="zh-CN">
                <a:solidFill>
                  <a:srgbClr val="FF0000"/>
                </a:solidFill>
              </a:rPr>
              <a:t>30KW/60KW/120KW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0295" y="2587625"/>
            <a:ext cx="30518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双枪 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120KW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60KW/60KW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300" y="1284605"/>
            <a:ext cx="6123940" cy="35458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739765" y="5433695"/>
            <a:ext cx="46837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输出电压等级： 乘用车</a:t>
            </a:r>
            <a:r>
              <a:rPr lang="en-US" altLang="zh-CN">
                <a:solidFill>
                  <a:srgbClr val="00B050"/>
                </a:solidFill>
              </a:rPr>
              <a:t>200-500VDC</a:t>
            </a:r>
            <a:endParaRPr lang="en-US" altLang="zh-CN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US" altLang="zh-CN">
                <a:solidFill>
                  <a:schemeClr val="accent6">
                    <a:lumMod val="75000"/>
                  </a:schemeClr>
                </a:solidFill>
              </a:rPr>
              <a:t>                                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商用车</a:t>
            </a:r>
            <a:r>
              <a:rPr lang="en-US" altLang="zh-CN">
                <a:solidFill>
                  <a:srgbClr val="FFC000"/>
                </a:solidFill>
              </a:rPr>
              <a:t>350-750VDC</a:t>
            </a:r>
            <a:endParaRPr lang="en-US" altLang="zh-CN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US" altLang="zh-CN">
                <a:solidFill>
                  <a:schemeClr val="accent6">
                    <a:lumMod val="75000"/>
                  </a:schemeClr>
                </a:solidFill>
              </a:rPr>
              <a:t>                                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通用型</a:t>
            </a:r>
            <a:r>
              <a:rPr lang="en-US" altLang="zh-CN">
                <a:solidFill>
                  <a:srgbClr val="FF0000"/>
                </a:solidFill>
              </a:rPr>
              <a:t>200-750VDC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2" grpId="0"/>
      <p:bldP spid="39" grpId="1"/>
      <p:bldP spid="4" grpId="0"/>
      <p:bldP spid="5" grpId="0"/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一、直流充电桩定义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是通过内部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AC-DC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充电模块，将交流电转为直流电为车辆充电。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187960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二、分类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295" y="2278380"/>
            <a:ext cx="26828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单枪  </a:t>
            </a:r>
            <a:r>
              <a:rPr lang="en-US" altLang="zh-CN">
                <a:solidFill>
                  <a:srgbClr val="FF0000"/>
                </a:solidFill>
              </a:rPr>
              <a:t>30KW/60KW/120KW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0295" y="2587625"/>
            <a:ext cx="30518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双枪 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120KW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60KW/60KW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500" y="29159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、直流充电组成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710" y="1168400"/>
            <a:ext cx="1310640" cy="174752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6737350" y="1974850"/>
            <a:ext cx="761365" cy="208280"/>
          </a:xfrm>
          <a:prstGeom prst="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525" y="1508125"/>
            <a:ext cx="1939925" cy="10674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b="8077"/>
          <a:stretch>
            <a:fillRect/>
          </a:stretch>
        </p:blipFill>
        <p:spPr>
          <a:xfrm>
            <a:off x="7498715" y="1508125"/>
            <a:ext cx="1782445" cy="1106805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>
          <a:xfrm>
            <a:off x="9281160" y="1938020"/>
            <a:ext cx="761365" cy="208280"/>
          </a:xfrm>
          <a:prstGeom prst="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8375" y="4097655"/>
            <a:ext cx="2183130" cy="11480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95" y="3864610"/>
            <a:ext cx="2117090" cy="1614805"/>
          </a:xfrm>
          <a:prstGeom prst="rect">
            <a:avLst/>
          </a:prstGeom>
        </p:spPr>
      </p:pic>
      <p:sp>
        <p:nvSpPr>
          <p:cNvPr id="20" name="右箭头 19"/>
          <p:cNvSpPr/>
          <p:nvPr/>
        </p:nvSpPr>
        <p:spPr>
          <a:xfrm rot="5400000">
            <a:off x="10255885" y="3241675"/>
            <a:ext cx="1512570" cy="179705"/>
          </a:xfrm>
          <a:prstGeom prst="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 rot="10800000">
            <a:off x="8382000" y="4563110"/>
            <a:ext cx="1457325" cy="217805"/>
          </a:xfrm>
          <a:prstGeom prst="rightArrow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53619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充电枪、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91541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充电口、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102360" y="361442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高压配电盒、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553335" y="3614420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动力电池。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090295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流充电桩、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8" grpId="0" bldLvl="0" animBg="1"/>
      <p:bldP spid="16" grpId="0" bldLvl="0" animBg="1"/>
      <p:bldP spid="20" grpId="0" bldLvl="0" animBg="1"/>
      <p:bldP spid="21" grpId="0" bldLvl="0" animBg="1"/>
      <p:bldP spid="6" grpId="0"/>
      <p:bldP spid="23" grpId="0"/>
      <p:bldP spid="24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一、直流充电桩定义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是通过内部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AC-DC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充电模块，将交流电转为直流电为车辆充电。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187960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二、分类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295" y="2278380"/>
            <a:ext cx="26828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单枪  </a:t>
            </a:r>
            <a:r>
              <a:rPr lang="en-US" altLang="zh-CN">
                <a:solidFill>
                  <a:srgbClr val="FF0000"/>
                </a:solidFill>
              </a:rPr>
              <a:t>30KW/60KW/120KW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0295" y="2587625"/>
            <a:ext cx="30518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双枪 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120KW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60KW/60KW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500" y="29159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、直流充电组成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3619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充电枪、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91541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充电口、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102360" y="361442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高压配电盒、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553335" y="3614420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动力电池。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090295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流充电桩、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71500" y="39827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四、直流充电口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b="7167"/>
          <a:stretch>
            <a:fillRect/>
          </a:stretch>
        </p:blipFill>
        <p:spPr>
          <a:xfrm>
            <a:off x="6222365" y="1668780"/>
            <a:ext cx="5650865" cy="3233420"/>
          </a:xfrm>
          <a:prstGeom prst="rect">
            <a:avLst/>
          </a:prstGeom>
        </p:spPr>
      </p:pic>
      <p:sp>
        <p:nvSpPr>
          <p:cNvPr id="14" name="上箭头 13"/>
          <p:cNvSpPr/>
          <p:nvPr/>
        </p:nvSpPr>
        <p:spPr>
          <a:xfrm>
            <a:off x="7927340" y="4130040"/>
            <a:ext cx="149860" cy="126619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339330" y="5396230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sym typeface="+mn-ea"/>
              </a:rPr>
              <a:t>直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sym typeface="+mn-ea"/>
              </a:rPr>
              <a:t>流充电口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2" grpId="0"/>
      <p:bldP spid="15" grpId="0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一、直流充电桩定义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是通过内部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AC-DC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充电模块，将交流电转为直流电为车辆充电。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187960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二、分类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295" y="2278380"/>
            <a:ext cx="26828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单枪  </a:t>
            </a:r>
            <a:r>
              <a:rPr lang="en-US" altLang="zh-CN">
                <a:solidFill>
                  <a:srgbClr val="FF0000"/>
                </a:solidFill>
              </a:rPr>
              <a:t>30KW/60KW/120KW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0295" y="2587625"/>
            <a:ext cx="30518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双枪 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120KW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60KW/60KW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500" y="29159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、直流充电组成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3619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充电枪、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91541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充电口、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102360" y="361442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高压配电盒、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553335" y="3614420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动力电池。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090295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流充电桩、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71500" y="39827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四、直流充电口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30605" y="4293235"/>
            <a:ext cx="45491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/>
              <a:t>DC+</a:t>
            </a:r>
            <a:r>
              <a:rPr lang="zh-CN" altLang="en-US"/>
              <a:t>、</a:t>
            </a:r>
            <a:r>
              <a:rPr lang="en-US" altLang="zh-CN"/>
              <a:t>DC-</a:t>
            </a:r>
            <a:r>
              <a:rPr lang="zh-CN" altLang="en-US"/>
              <a:t>、</a:t>
            </a:r>
            <a:r>
              <a:rPr lang="en-US" altLang="zh-CN"/>
              <a:t>S+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S-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PE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CC1</a:t>
            </a:r>
            <a:r>
              <a:rPr lang="zh-CN" altLang="en-US"/>
              <a:t>、</a:t>
            </a:r>
            <a:r>
              <a:rPr lang="en-US" altLang="zh-CN"/>
              <a:t>CC2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A-</a:t>
            </a:r>
            <a:endParaRPr lang="en-US" altLang="zh-CN"/>
          </a:p>
        </p:txBody>
      </p:sp>
      <p:pic>
        <p:nvPicPr>
          <p:cNvPr id="241665" name="图片 1"/>
          <p:cNvPicPr>
            <a:picLocks noChangeAspect="1"/>
          </p:cNvPicPr>
          <p:nvPr/>
        </p:nvPicPr>
        <p:blipFill>
          <a:blip r:embed="rId2"/>
          <a:srcRect b="12356"/>
          <a:stretch>
            <a:fillRect/>
          </a:stretch>
        </p:blipFill>
        <p:spPr>
          <a:xfrm>
            <a:off x="5469890" y="1160145"/>
            <a:ext cx="6358890" cy="308546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6708140" y="4454525"/>
          <a:ext cx="4329430" cy="1570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555"/>
                <a:gridCol w="2174875"/>
              </a:tblGrid>
              <a:tr h="326390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S+</a:t>
                      </a:r>
                      <a:r>
                        <a:rPr lang="zh-CN" altLang="en-US" sz="1400" b="0" spc="12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：充电通讯</a:t>
                      </a:r>
                      <a:endParaRPr lang="zh-CN" altLang="en-US" sz="1400" b="0" spc="12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A+</a:t>
                      </a:r>
                      <a:r>
                        <a:rPr lang="zh-CN" altLang="en-US" sz="1400" b="0" spc="12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：低压辅助</a:t>
                      </a:r>
                      <a:endParaRPr lang="zh-CN" altLang="en-US" sz="1400" b="0" spc="12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18770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6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S-</a:t>
                      </a:r>
                      <a:r>
                        <a:rPr lang="zh-CN" altLang="en-US" sz="1400" b="0" spc="6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：充电通讯</a:t>
                      </a:r>
                      <a:endParaRPr lang="zh-CN" altLang="en-US" sz="1400" b="0" spc="6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A-</a:t>
                      </a:r>
                      <a:r>
                        <a:rPr lang="zh-CN" altLang="en-US" sz="1400" b="0" spc="12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：低压辅助</a:t>
                      </a:r>
                      <a:endParaRPr lang="zh-CN" altLang="en-US" sz="1400" b="0" spc="12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07975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6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DC+</a:t>
                      </a:r>
                      <a:r>
                        <a:rPr lang="zh-CN" altLang="en-US" sz="1400" b="0" spc="6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：直流电源正极</a:t>
                      </a:r>
                      <a:endParaRPr lang="zh-CN" altLang="en-US" sz="1400" b="0" spc="6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6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CC1</a:t>
                      </a:r>
                      <a:r>
                        <a:rPr lang="zh-CN" altLang="en-US" sz="1400" b="0" spc="6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：充电连接确认</a:t>
                      </a:r>
                      <a:endParaRPr lang="zh-CN" altLang="en-US" sz="1400" b="0" spc="6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08610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6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DC+</a:t>
                      </a:r>
                      <a:r>
                        <a:rPr lang="zh-CN" altLang="en-US" sz="1400" b="0" spc="6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：直流电源负极</a:t>
                      </a:r>
                      <a:endParaRPr lang="zh-CN" altLang="en-US" sz="1400" b="0" spc="6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6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CC2</a:t>
                      </a:r>
                      <a:r>
                        <a:rPr lang="zh-CN" altLang="en-US" sz="1400" b="0" spc="6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：充电连接确认</a:t>
                      </a:r>
                      <a:endParaRPr lang="zh-CN" altLang="en-US" sz="1400" b="0" spc="6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08610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6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PE</a:t>
                      </a:r>
                      <a:r>
                        <a:rPr lang="zh-CN" altLang="en-US" sz="1400" b="0" spc="6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：地线</a:t>
                      </a:r>
                      <a:endParaRPr lang="zh-CN" altLang="en-US" sz="1400" b="0" spc="6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6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zh-CN" sz="1400" spc="6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1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一、直流充电桩定义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是通过内部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AC-DC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充电模块，将交流电转为直流电为车辆充电。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187960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二、分类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充电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系统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295" y="2278380"/>
            <a:ext cx="26828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单枪  </a:t>
            </a:r>
            <a:r>
              <a:rPr lang="en-US" altLang="zh-CN">
                <a:solidFill>
                  <a:srgbClr val="FF0000"/>
                </a:solidFill>
              </a:rPr>
              <a:t>30KW/60KW/120KW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0295" y="2587625"/>
            <a:ext cx="30518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双枪 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120KW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60KW/60KW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500" y="29159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、直流充电组成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3619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充电枪、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91541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充电口、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102360" y="361442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高压配电盒、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553335" y="3614420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动力电池。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090295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流充电桩、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71500" y="39827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四、直流充电口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30605" y="4293235"/>
            <a:ext cx="45491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/>
              <a:t>DC+</a:t>
            </a:r>
            <a:r>
              <a:rPr lang="zh-CN" altLang="en-US"/>
              <a:t>、</a:t>
            </a:r>
            <a:r>
              <a:rPr lang="en-US" altLang="zh-CN"/>
              <a:t>DC-</a:t>
            </a:r>
            <a:r>
              <a:rPr lang="zh-CN" altLang="en-US"/>
              <a:t>、</a:t>
            </a:r>
            <a:r>
              <a:rPr lang="en-US" altLang="zh-CN"/>
              <a:t>S+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S-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PE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CC1</a:t>
            </a:r>
            <a:r>
              <a:rPr lang="zh-CN" altLang="en-US"/>
              <a:t>、</a:t>
            </a:r>
            <a:r>
              <a:rPr lang="en-US" altLang="zh-CN"/>
              <a:t>CC2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A-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571500" y="4584065"/>
            <a:ext cx="3960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五、直流充电电路原理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4e955790b090b9866591817ba49b031_312db9cd50e2524de5187e4f_pn=54&amp;o=jpg_6&amp;md5sum=e0950a9385f6a68afac06e8de97b7ee5&amp;sign=9990bdca81&amp;png=6063085-6124982&amp;jpg=17281207-17449917"/>
          <p:cNvPicPr>
            <a:picLocks noChangeAspect="1"/>
          </p:cNvPicPr>
          <p:nvPr/>
        </p:nvPicPr>
        <p:blipFill>
          <a:blip r:embed="rId2">
            <a:lum bright="-12000" contrast="12000"/>
          </a:blip>
          <a:srcRect l="1618" t="15139" r="5625" b="6491"/>
          <a:stretch>
            <a:fillRect/>
          </a:stretch>
        </p:blipFill>
        <p:spPr>
          <a:xfrm>
            <a:off x="1681480" y="663575"/>
            <a:ext cx="8481695" cy="537464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组合 215"/>
          <p:cNvGrpSpPr/>
          <p:nvPr/>
        </p:nvGrpSpPr>
        <p:grpSpPr>
          <a:xfrm>
            <a:off x="759460" y="1264920"/>
            <a:ext cx="10457180" cy="3992880"/>
            <a:chOff x="1150" y="2023"/>
            <a:chExt cx="16468" cy="6288"/>
          </a:xfrm>
        </p:grpSpPr>
        <p:sp>
          <p:nvSpPr>
            <p:cNvPr id="90" name="圆角矩形 89"/>
            <p:cNvSpPr/>
            <p:nvPr/>
          </p:nvSpPr>
          <p:spPr>
            <a:xfrm>
              <a:off x="9816" y="2498"/>
              <a:ext cx="2635" cy="58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1" name="圆角矩形 90"/>
            <p:cNvSpPr/>
            <p:nvPr/>
          </p:nvSpPr>
          <p:spPr>
            <a:xfrm>
              <a:off x="13323" y="2499"/>
              <a:ext cx="4233" cy="58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1666" y="2499"/>
              <a:ext cx="5687" cy="58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6314" y="3191"/>
              <a:ext cx="7739" cy="14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6314" y="3606"/>
              <a:ext cx="7739" cy="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 flipV="1">
              <a:off x="4185" y="3175"/>
              <a:ext cx="1613" cy="18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5828" y="2982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5812" y="3393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1912" y="4334"/>
              <a:ext cx="15385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组合 102"/>
            <p:cNvGrpSpPr/>
            <p:nvPr/>
          </p:nvGrpSpPr>
          <p:grpSpPr>
            <a:xfrm rot="0">
              <a:off x="17135" y="4845"/>
              <a:ext cx="279" cy="193"/>
              <a:chOff x="17501" y="3889"/>
              <a:chExt cx="279" cy="193"/>
            </a:xfrm>
          </p:grpSpPr>
          <p:cxnSp>
            <p:nvCxnSpPr>
              <p:cNvPr id="104" name="直接连接符 103"/>
              <p:cNvCxnSpPr/>
              <p:nvPr/>
            </p:nvCxnSpPr>
            <p:spPr>
              <a:xfrm flipH="1">
                <a:off x="17561" y="3980"/>
                <a:ext cx="158" cy="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flipH="1">
                <a:off x="17591" y="4070"/>
                <a:ext cx="98" cy="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flipH="1">
                <a:off x="17501" y="3889"/>
                <a:ext cx="279" cy="1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直接连接符 106"/>
            <p:cNvCxnSpPr/>
            <p:nvPr/>
          </p:nvCxnSpPr>
          <p:spPr>
            <a:xfrm flipV="1">
              <a:off x="1898" y="4332"/>
              <a:ext cx="15" cy="5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组合 107"/>
            <p:cNvGrpSpPr/>
            <p:nvPr/>
          </p:nvGrpSpPr>
          <p:grpSpPr>
            <a:xfrm rot="0">
              <a:off x="1767" y="4833"/>
              <a:ext cx="279" cy="193"/>
              <a:chOff x="17501" y="3889"/>
              <a:chExt cx="279" cy="193"/>
            </a:xfrm>
          </p:grpSpPr>
          <p:cxnSp>
            <p:nvCxnSpPr>
              <p:cNvPr id="109" name="直接连接符 108"/>
              <p:cNvCxnSpPr/>
              <p:nvPr/>
            </p:nvCxnSpPr>
            <p:spPr>
              <a:xfrm flipH="1">
                <a:off x="17561" y="3980"/>
                <a:ext cx="158" cy="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>
                <a:off x="17591" y="4070"/>
                <a:ext cx="98" cy="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flipH="1">
                <a:off x="17501" y="3889"/>
                <a:ext cx="279" cy="1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立方体 112"/>
            <p:cNvSpPr/>
            <p:nvPr/>
          </p:nvSpPr>
          <p:spPr>
            <a:xfrm rot="5400000">
              <a:off x="14737" y="5933"/>
              <a:ext cx="3565" cy="845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6" name="直接连接符 115"/>
            <p:cNvCxnSpPr/>
            <p:nvPr/>
          </p:nvCxnSpPr>
          <p:spPr>
            <a:xfrm flipV="1">
              <a:off x="5496" y="7443"/>
              <a:ext cx="10601" cy="2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4976" y="7249"/>
              <a:ext cx="544" cy="1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3827" y="7445"/>
              <a:ext cx="1150" cy="15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立方体 119"/>
            <p:cNvSpPr/>
            <p:nvPr/>
          </p:nvSpPr>
          <p:spPr>
            <a:xfrm rot="5400000">
              <a:off x="3169" y="4994"/>
              <a:ext cx="748" cy="1226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28" name="直接连接符 127"/>
            <p:cNvCxnSpPr/>
            <p:nvPr/>
          </p:nvCxnSpPr>
          <p:spPr>
            <a:xfrm flipV="1">
              <a:off x="10272" y="5328"/>
              <a:ext cx="3" cy="1245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flipH="1">
              <a:off x="10130" y="4995"/>
              <a:ext cx="135" cy="3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0114" y="5344"/>
              <a:ext cx="102" cy="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10275" y="4325"/>
              <a:ext cx="0" cy="656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矩形 131"/>
            <p:cNvSpPr/>
            <p:nvPr/>
          </p:nvSpPr>
          <p:spPr>
            <a:xfrm rot="5400000">
              <a:off x="10006" y="586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34" name="直接连接符 133"/>
            <p:cNvCxnSpPr/>
            <p:nvPr/>
          </p:nvCxnSpPr>
          <p:spPr>
            <a:xfrm flipH="1" flipV="1">
              <a:off x="14594" y="6017"/>
              <a:ext cx="10" cy="916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立方体 134"/>
            <p:cNvSpPr/>
            <p:nvPr/>
          </p:nvSpPr>
          <p:spPr>
            <a:xfrm rot="5400000">
              <a:off x="4974" y="4597"/>
              <a:ext cx="747" cy="2008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36" name="直接连接符 135"/>
            <p:cNvCxnSpPr>
              <a:stCxn id="90" idx="2"/>
              <a:endCxn id="90" idx="0"/>
            </p:cNvCxnSpPr>
            <p:nvPr/>
          </p:nvCxnSpPr>
          <p:spPr>
            <a:xfrm flipV="1">
              <a:off x="11134" y="2498"/>
              <a:ext cx="0" cy="581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文本框 136"/>
            <p:cNvSpPr txBox="1"/>
            <p:nvPr/>
          </p:nvSpPr>
          <p:spPr>
            <a:xfrm>
              <a:off x="9930" y="259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车辆插头</a:t>
              </a:r>
              <a:endParaRPr lang="zh-CN" altLang="en-US" sz="1200"/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11133" y="259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车辆插</a:t>
              </a:r>
              <a:r>
                <a:rPr lang="zh-CN" altLang="en-US" sz="1200"/>
                <a:t>座</a:t>
              </a:r>
              <a:endParaRPr lang="zh-CN" altLang="en-US" sz="1200"/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10510" y="202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</a:t>
              </a:r>
              <a:r>
                <a:rPr lang="zh-CN" altLang="en-US" sz="1200"/>
                <a:t>接口</a:t>
              </a:r>
              <a:endParaRPr lang="zh-CN" altLang="en-US" sz="1200"/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14827" y="202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电动</a:t>
              </a:r>
              <a:r>
                <a:rPr lang="zh-CN" altLang="en-US" sz="1200"/>
                <a:t>汽车</a:t>
              </a:r>
              <a:endParaRPr lang="zh-CN" altLang="en-US" sz="1200"/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3869" y="2023"/>
              <a:ext cx="148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外部充电桩</a:t>
              </a:r>
              <a:endParaRPr lang="zh-CN" altLang="en-US" sz="1200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11017" y="3085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1</a:t>
              </a:r>
              <a:endParaRPr lang="en-US" altLang="zh-CN" sz="1200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11023" y="3488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2</a:t>
              </a:r>
              <a:endParaRPr lang="en-US" altLang="zh-CN" sz="1200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11023" y="4218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3</a:t>
              </a:r>
              <a:endParaRPr lang="en-US" altLang="zh-CN" sz="1200"/>
            </a:p>
          </p:txBody>
        </p:sp>
        <p:sp>
          <p:nvSpPr>
            <p:cNvPr id="146" name="椭圆 145"/>
            <p:cNvSpPr/>
            <p:nvPr/>
          </p:nvSpPr>
          <p:spPr>
            <a:xfrm>
              <a:off x="11032" y="7325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8</a:t>
              </a:r>
              <a:endParaRPr lang="en-US" altLang="zh-CN" sz="1200"/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11100" y="6891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CC2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11164" y="735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A+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11145" y="4273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PE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11148" y="311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DC+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16075" y="5809"/>
              <a:ext cx="9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车辆控制</a:t>
              </a:r>
              <a:r>
                <a:rPr lang="zh-CN" altLang="en-US" sz="1200"/>
                <a:t>装置</a:t>
              </a:r>
              <a:endParaRPr lang="zh-CN" altLang="en-US" sz="1200"/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1849" y="4373"/>
              <a:ext cx="1088" cy="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000"/>
                <a:t>设备</a:t>
              </a:r>
              <a:r>
                <a:rPr lang="zh-CN" altLang="en-US" sz="1000"/>
                <a:t>接地</a:t>
              </a:r>
              <a:endParaRPr lang="zh-CN" altLang="en-US" sz="1000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4386" y="5288"/>
              <a:ext cx="196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充电桩</a:t>
              </a:r>
              <a:r>
                <a:rPr lang="zh-CN" altLang="en-US" sz="1200"/>
                <a:t>控制器</a:t>
              </a:r>
              <a:endParaRPr lang="zh-CN" altLang="en-US" sz="1200"/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5650" y="2791"/>
              <a:ext cx="57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K1</a:t>
              </a:r>
              <a:endParaRPr lang="en-US" altLang="zh-CN" sz="1200"/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6359" y="6543"/>
              <a:ext cx="129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检测点</a:t>
              </a:r>
              <a:r>
                <a:rPr lang="en-US" altLang="zh-CN" sz="1000"/>
                <a:t>1</a:t>
              </a:r>
              <a:endParaRPr lang="en-US" altLang="zh-CN" sz="1000"/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14102" y="6912"/>
              <a:ext cx="129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检测点</a:t>
              </a:r>
              <a:r>
                <a:rPr lang="en-US" altLang="zh-CN" sz="1000"/>
                <a:t>2</a:t>
              </a:r>
              <a:endParaRPr lang="en-US" altLang="zh-CN" sz="1000"/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14609" y="6273"/>
              <a:ext cx="570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R5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14249" y="5613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12V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10702" y="572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R3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9740" y="572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R2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2847" y="5288"/>
              <a:ext cx="156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辅助</a:t>
              </a:r>
              <a:r>
                <a:rPr lang="zh-CN" altLang="en-US" sz="1200"/>
                <a:t>电源</a:t>
              </a:r>
              <a:endParaRPr lang="zh-CN" altLang="en-US" sz="120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81" y="3190"/>
              <a:ext cx="595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K6</a:t>
              </a:r>
              <a:endParaRPr lang="en-US" altLang="zh-CN" sz="12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881" y="2763"/>
              <a:ext cx="71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K5</a:t>
              </a:r>
              <a:endParaRPr lang="en-US" altLang="zh-CN" sz="1200"/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14032" y="2982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14032" y="3390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7282" y="4333"/>
              <a:ext cx="15" cy="5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0732" y="6933"/>
              <a:ext cx="5359" cy="0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0747" y="4340"/>
              <a:ext cx="0" cy="2589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5494" y="7895"/>
              <a:ext cx="10641" cy="11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 rot="5400000">
              <a:off x="10485" y="589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14343" y="637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753" y="572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R4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1022" y="7795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9</a:t>
              </a:r>
              <a:endParaRPr lang="en-US" altLang="zh-CN" sz="1200"/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4976" y="7684"/>
              <a:ext cx="544" cy="1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240" y="7910"/>
              <a:ext cx="1737" cy="14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3830" y="5962"/>
              <a:ext cx="13" cy="1492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3256" y="5978"/>
              <a:ext cx="15" cy="1915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5620" y="6551"/>
              <a:ext cx="6103" cy="3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11720" y="4325"/>
              <a:ext cx="9" cy="2233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 rot="5400000">
              <a:off x="11452" y="589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 flipV="1">
              <a:off x="5633" y="5962"/>
              <a:ext cx="2" cy="596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6839" y="5606"/>
              <a:ext cx="7" cy="95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6523" y="5218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12V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5400000">
              <a:off x="6586" y="596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 flipV="1">
              <a:off x="4785" y="4795"/>
              <a:ext cx="8" cy="504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椭圆 144"/>
            <p:cNvSpPr/>
            <p:nvPr/>
          </p:nvSpPr>
          <p:spPr>
            <a:xfrm>
              <a:off x="11017" y="6832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7</a:t>
              </a:r>
              <a:endParaRPr lang="en-US" altLang="zh-CN" sz="12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173" y="7804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A-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115" y="6476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CC1</a:t>
              </a:r>
              <a:endParaRPr lang="en-US" altLang="zh-CN" sz="1200">
                <a:sym typeface="+mn-ea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785" y="4780"/>
              <a:ext cx="11305" cy="0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5852" y="4976"/>
              <a:ext cx="15" cy="253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860" y="4995"/>
              <a:ext cx="2557" cy="3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肘形连接符 35"/>
            <p:cNvCxnSpPr/>
            <p:nvPr/>
          </p:nvCxnSpPr>
          <p:spPr>
            <a:xfrm>
              <a:off x="8415" y="4998"/>
              <a:ext cx="7661" cy="525"/>
            </a:xfrm>
            <a:prstGeom prst="bentConnector3">
              <a:avLst>
                <a:gd name="adj1" fmla="val 646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1022" y="4662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4</a:t>
              </a:r>
              <a:endParaRPr lang="en-US" altLang="zh-CN" sz="1200"/>
            </a:p>
          </p:txBody>
        </p:sp>
        <p:sp>
          <p:nvSpPr>
            <p:cNvPr id="38" name="椭圆 37"/>
            <p:cNvSpPr/>
            <p:nvPr/>
          </p:nvSpPr>
          <p:spPr>
            <a:xfrm>
              <a:off x="11017" y="5430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5</a:t>
              </a:r>
              <a:endParaRPr lang="en-US" altLang="zh-CN" sz="1200"/>
            </a:p>
          </p:txBody>
        </p:sp>
        <p:sp>
          <p:nvSpPr>
            <p:cNvPr id="39" name="椭圆 38"/>
            <p:cNvSpPr/>
            <p:nvPr/>
          </p:nvSpPr>
          <p:spPr>
            <a:xfrm>
              <a:off x="11022" y="6437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6</a:t>
              </a:r>
              <a:endParaRPr lang="en-US" altLang="zh-CN" sz="120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148" y="3533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DC-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1145" y="4709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S+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160" y="5457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S-</a:t>
              </a:r>
              <a:endParaRPr lang="en-US" altLang="zh-CN" sz="1200">
                <a:sym typeface="+mn-ea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4508" y="3192"/>
              <a:ext cx="1615" cy="14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520" y="3606"/>
              <a:ext cx="1615" cy="14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立方体 99"/>
            <p:cNvSpPr/>
            <p:nvPr/>
          </p:nvSpPr>
          <p:spPr>
            <a:xfrm rot="5400000">
              <a:off x="15988" y="2820"/>
              <a:ext cx="1014" cy="1280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15870" y="3160"/>
              <a:ext cx="109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电池组</a:t>
              </a:r>
              <a:endParaRPr lang="zh-CN" altLang="en-US" sz="1200"/>
            </a:p>
          </p:txBody>
        </p:sp>
        <p:sp>
          <p:nvSpPr>
            <p:cNvPr id="45" name="矩形 44"/>
            <p:cNvSpPr/>
            <p:nvPr/>
          </p:nvSpPr>
          <p:spPr>
            <a:xfrm>
              <a:off x="4723" y="7068"/>
              <a:ext cx="1020" cy="1081"/>
            </a:xfrm>
            <a:prstGeom prst="rect">
              <a:avLst/>
            </a:prstGeom>
            <a:noFill/>
            <a:ln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3763" y="2836"/>
              <a:ext cx="1020" cy="1081"/>
            </a:xfrm>
            <a:prstGeom prst="rect">
              <a:avLst/>
            </a:prstGeom>
            <a:noFill/>
            <a:ln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778" y="7026"/>
              <a:ext cx="71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K3</a:t>
              </a:r>
              <a:endParaRPr lang="en-US" altLang="zh-CN" sz="120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778" y="7489"/>
              <a:ext cx="71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K4</a:t>
              </a:r>
              <a:endParaRPr lang="en-US" altLang="zh-CN" sz="120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643" y="3205"/>
              <a:ext cx="57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K2</a:t>
              </a:r>
              <a:endParaRPr lang="en-US" altLang="zh-CN" sz="1200"/>
            </a:p>
          </p:txBody>
        </p:sp>
        <p:cxnSp>
          <p:nvCxnSpPr>
            <p:cNvPr id="83" name="直接连接符 82"/>
            <p:cNvCxnSpPr/>
            <p:nvPr/>
          </p:nvCxnSpPr>
          <p:spPr>
            <a:xfrm flipH="1" flipV="1">
              <a:off x="4201" y="3608"/>
              <a:ext cx="1592" cy="15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组合 85"/>
            <p:cNvGrpSpPr/>
            <p:nvPr/>
          </p:nvGrpSpPr>
          <p:grpSpPr>
            <a:xfrm rot="0">
              <a:off x="2311" y="2788"/>
              <a:ext cx="2240" cy="1165"/>
              <a:chOff x="2114" y="3468"/>
              <a:chExt cx="2240" cy="1165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3489" y="3561"/>
                <a:ext cx="495" cy="98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223" y="3561"/>
                <a:ext cx="495" cy="98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 rot="10800000">
                <a:off x="2807" y="3681"/>
                <a:ext cx="418" cy="808"/>
                <a:chOff x="5164" y="1470"/>
                <a:chExt cx="418" cy="808"/>
              </a:xfrm>
            </p:grpSpPr>
            <p:sp>
              <p:nvSpPr>
                <p:cNvPr id="63" name="文本框 62"/>
                <p:cNvSpPr txBox="1"/>
                <p:nvPr/>
              </p:nvSpPr>
              <p:spPr>
                <a:xfrm>
                  <a:off x="5166" y="159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en-US" altLang="zh-CN" sz="1200"/>
                    <a:t>C</a:t>
                  </a:r>
                  <a:endParaRPr lang="en-US" altLang="zh-CN" sz="1200"/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5166" y="1708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>
                <a:xfrm>
                  <a:off x="5164" y="1844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66" name="文本框 65"/>
                <p:cNvSpPr txBox="1"/>
                <p:nvPr/>
              </p:nvSpPr>
              <p:spPr>
                <a:xfrm>
                  <a:off x="5164" y="147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 rot="0">
                <a:off x="2988" y="3683"/>
                <a:ext cx="418" cy="808"/>
                <a:chOff x="5164" y="1470"/>
                <a:chExt cx="418" cy="808"/>
              </a:xfrm>
            </p:grpSpPr>
            <p:sp>
              <p:nvSpPr>
                <p:cNvPr id="68" name="文本框 67"/>
                <p:cNvSpPr txBox="1"/>
                <p:nvPr/>
              </p:nvSpPr>
              <p:spPr>
                <a:xfrm>
                  <a:off x="5166" y="159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en-US" altLang="zh-CN" sz="1200"/>
                    <a:t>C</a:t>
                  </a:r>
                  <a:endParaRPr lang="en-US" altLang="zh-CN" sz="1200"/>
                </a:p>
              </p:txBody>
            </p:sp>
            <p:sp>
              <p:nvSpPr>
                <p:cNvPr id="69" name="文本框 68"/>
                <p:cNvSpPr txBox="1"/>
                <p:nvPr/>
              </p:nvSpPr>
              <p:spPr>
                <a:xfrm>
                  <a:off x="5166" y="1708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70" name="文本框 69"/>
                <p:cNvSpPr txBox="1"/>
                <p:nvPr/>
              </p:nvSpPr>
              <p:spPr>
                <a:xfrm>
                  <a:off x="5164" y="1844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71" name="文本框 70"/>
                <p:cNvSpPr txBox="1"/>
                <p:nvPr/>
              </p:nvSpPr>
              <p:spPr>
                <a:xfrm>
                  <a:off x="5164" y="147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</p:grpSp>
          <p:cxnSp>
            <p:nvCxnSpPr>
              <p:cNvPr id="72" name="直接连接符 71"/>
              <p:cNvCxnSpPr/>
              <p:nvPr/>
            </p:nvCxnSpPr>
            <p:spPr>
              <a:xfrm flipH="1">
                <a:off x="3165" y="3825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185" y="4325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>
                <a:off x="2705" y="3830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H="1">
                <a:off x="2705" y="4325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V="1">
                <a:off x="3105" y="3862"/>
                <a:ext cx="15" cy="47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3506" y="3576"/>
                <a:ext cx="458" cy="973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2223" y="3592"/>
                <a:ext cx="479" cy="976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文本框 78"/>
              <p:cNvSpPr txBox="1"/>
              <p:nvPr/>
            </p:nvSpPr>
            <p:spPr>
              <a:xfrm>
                <a:off x="2114" y="3577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AC</a:t>
                </a:r>
                <a:endParaRPr lang="en-US" altLang="zh-CN" sz="12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2253" y="4112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DC</a:t>
                </a:r>
                <a:endParaRPr lang="en-US" altLang="zh-CN" sz="1200"/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3524" y="4130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DC</a:t>
                </a:r>
                <a:endParaRPr lang="en-US" altLang="zh-CN" sz="1200"/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3377" y="3552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DC</a:t>
                </a:r>
                <a:endParaRPr lang="en-US" altLang="zh-CN" sz="1200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876" y="3683"/>
                <a:ext cx="435" cy="761"/>
              </a:xfrm>
              <a:prstGeom prst="rect">
                <a:avLst/>
              </a:prstGeom>
              <a:noFill/>
              <a:ln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2145" y="3468"/>
                <a:ext cx="2209" cy="1165"/>
              </a:xfrm>
              <a:prstGeom prst="rect">
                <a:avLst/>
              </a:prstGeom>
              <a:noFill/>
              <a:ln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78" name="组合 177"/>
            <p:cNvGrpSpPr/>
            <p:nvPr/>
          </p:nvGrpSpPr>
          <p:grpSpPr>
            <a:xfrm rot="0">
              <a:off x="1155" y="2989"/>
              <a:ext cx="1267" cy="140"/>
              <a:chOff x="988" y="3932"/>
              <a:chExt cx="1267" cy="140"/>
            </a:xfrm>
          </p:grpSpPr>
          <p:cxnSp>
            <p:nvCxnSpPr>
              <p:cNvPr id="179" name="直接连接符 178"/>
              <p:cNvCxnSpPr/>
              <p:nvPr/>
            </p:nvCxnSpPr>
            <p:spPr>
              <a:xfrm flipH="1">
                <a:off x="988" y="4058"/>
                <a:ext cx="718" cy="13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/>
              <p:cNvCxnSpPr/>
              <p:nvPr/>
            </p:nvCxnSpPr>
            <p:spPr>
              <a:xfrm flipH="1">
                <a:off x="1700" y="3932"/>
                <a:ext cx="215" cy="1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/>
            </p:nvCxnSpPr>
            <p:spPr>
              <a:xfrm>
                <a:off x="1918" y="4058"/>
                <a:ext cx="337" cy="14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组合 185"/>
            <p:cNvGrpSpPr/>
            <p:nvPr/>
          </p:nvGrpSpPr>
          <p:grpSpPr>
            <a:xfrm rot="0">
              <a:off x="1160" y="3249"/>
              <a:ext cx="1267" cy="140"/>
              <a:chOff x="988" y="3932"/>
              <a:chExt cx="1267" cy="140"/>
            </a:xfrm>
          </p:grpSpPr>
          <p:cxnSp>
            <p:nvCxnSpPr>
              <p:cNvPr id="187" name="直接连接符 186"/>
              <p:cNvCxnSpPr/>
              <p:nvPr/>
            </p:nvCxnSpPr>
            <p:spPr>
              <a:xfrm flipH="1">
                <a:off x="988" y="4058"/>
                <a:ext cx="718" cy="13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 flipH="1">
                <a:off x="1700" y="3932"/>
                <a:ext cx="215" cy="1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>
                <a:off x="1918" y="4058"/>
                <a:ext cx="337" cy="14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组合 189"/>
            <p:cNvGrpSpPr/>
            <p:nvPr/>
          </p:nvGrpSpPr>
          <p:grpSpPr>
            <a:xfrm rot="0">
              <a:off x="1150" y="3494"/>
              <a:ext cx="1267" cy="140"/>
              <a:chOff x="988" y="3932"/>
              <a:chExt cx="1267" cy="140"/>
            </a:xfrm>
          </p:grpSpPr>
          <p:cxnSp>
            <p:nvCxnSpPr>
              <p:cNvPr id="191" name="直接连接符 190"/>
              <p:cNvCxnSpPr/>
              <p:nvPr/>
            </p:nvCxnSpPr>
            <p:spPr>
              <a:xfrm flipH="1">
                <a:off x="988" y="4058"/>
                <a:ext cx="718" cy="13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flipH="1">
                <a:off x="1700" y="3932"/>
                <a:ext cx="215" cy="1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>
                <a:off x="1918" y="4058"/>
                <a:ext cx="337" cy="14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4" name="肘形连接符 193"/>
            <p:cNvCxnSpPr>
              <a:endCxn id="48" idx="0"/>
            </p:cNvCxnSpPr>
            <p:nvPr/>
          </p:nvCxnSpPr>
          <p:spPr>
            <a:xfrm rot="5400000" flipV="1">
              <a:off x="4424" y="6316"/>
              <a:ext cx="1040" cy="380"/>
            </a:xfrm>
            <a:prstGeom prst="bentConnector3">
              <a:avLst>
                <a:gd name="adj1" fmla="val 50096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肘形连接符 194"/>
            <p:cNvCxnSpPr>
              <a:stCxn id="46" idx="2"/>
              <a:endCxn id="113" idx="2"/>
            </p:cNvCxnSpPr>
            <p:nvPr/>
          </p:nvCxnSpPr>
          <p:spPr>
            <a:xfrm rot="5400000" flipV="1">
              <a:off x="15028" y="3161"/>
              <a:ext cx="656" cy="2167"/>
            </a:xfrm>
            <a:prstGeom prst="bentConnector3">
              <a:avLst>
                <a:gd name="adj1" fmla="val 35899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肘形连接符 195"/>
            <p:cNvCxnSpPr>
              <a:stCxn id="197" idx="2"/>
              <a:endCxn id="156" idx="0"/>
            </p:cNvCxnSpPr>
            <p:nvPr/>
          </p:nvCxnSpPr>
          <p:spPr>
            <a:xfrm rot="5400000">
              <a:off x="5012" y="4227"/>
              <a:ext cx="1419" cy="702"/>
            </a:xfrm>
            <a:prstGeom prst="bentConnector3">
              <a:avLst>
                <a:gd name="adj1" fmla="val 50000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矩形 196"/>
            <p:cNvSpPr/>
            <p:nvPr/>
          </p:nvSpPr>
          <p:spPr>
            <a:xfrm>
              <a:off x="5620" y="2788"/>
              <a:ext cx="903" cy="1081"/>
            </a:xfrm>
            <a:prstGeom prst="rect">
              <a:avLst/>
            </a:prstGeom>
            <a:noFill/>
            <a:ln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9" name="矩形 198"/>
            <p:cNvSpPr/>
            <p:nvPr/>
          </p:nvSpPr>
          <p:spPr>
            <a:xfrm>
              <a:off x="4646" y="3089"/>
              <a:ext cx="285" cy="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400"/>
            </a:p>
          </p:txBody>
        </p:sp>
        <p:cxnSp>
          <p:nvCxnSpPr>
            <p:cNvPr id="202" name="直接连接符 201"/>
            <p:cNvCxnSpPr/>
            <p:nvPr/>
          </p:nvCxnSpPr>
          <p:spPr>
            <a:xfrm flipH="1" flipV="1">
              <a:off x="5254" y="3197"/>
              <a:ext cx="13" cy="781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 flipH="1" flipV="1">
              <a:off x="5452" y="3611"/>
              <a:ext cx="15" cy="462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矩形 200"/>
            <p:cNvSpPr/>
            <p:nvPr/>
          </p:nvSpPr>
          <p:spPr>
            <a:xfrm>
              <a:off x="5058" y="3967"/>
              <a:ext cx="592" cy="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800"/>
                <a:t>IMD</a:t>
              </a:r>
              <a:endParaRPr lang="en-US" altLang="zh-CN" sz="800"/>
            </a:p>
          </p:txBody>
        </p:sp>
        <p:cxnSp>
          <p:nvCxnSpPr>
            <p:cNvPr id="204" name="直接连接符 203"/>
            <p:cNvCxnSpPr/>
            <p:nvPr/>
          </p:nvCxnSpPr>
          <p:spPr>
            <a:xfrm flipH="1" flipV="1">
              <a:off x="5339" y="4191"/>
              <a:ext cx="13" cy="157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flipH="1" flipV="1">
              <a:off x="6834" y="3178"/>
              <a:ext cx="15" cy="46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矩形 204"/>
            <p:cNvSpPr/>
            <p:nvPr/>
          </p:nvSpPr>
          <p:spPr>
            <a:xfrm>
              <a:off x="6754" y="3316"/>
              <a:ext cx="178" cy="1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000"/>
                <a:t>V</a:t>
              </a:r>
              <a:endParaRPr lang="en-US" altLang="zh-CN" sz="1000"/>
            </a:p>
          </p:txBody>
        </p:sp>
        <p:sp>
          <p:nvSpPr>
            <p:cNvPr id="208" name="等腰三角形 207"/>
            <p:cNvSpPr/>
            <p:nvPr/>
          </p:nvSpPr>
          <p:spPr>
            <a:xfrm rot="5400000">
              <a:off x="4251" y="3121"/>
              <a:ext cx="212" cy="1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09" name="直接连接符 208"/>
            <p:cNvCxnSpPr/>
            <p:nvPr/>
          </p:nvCxnSpPr>
          <p:spPr>
            <a:xfrm flipV="1">
              <a:off x="4432" y="3058"/>
              <a:ext cx="13" cy="2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文本框 209"/>
            <p:cNvSpPr txBox="1"/>
            <p:nvPr/>
          </p:nvSpPr>
          <p:spPr>
            <a:xfrm>
              <a:off x="4114" y="2726"/>
              <a:ext cx="57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D1</a:t>
              </a:r>
              <a:endParaRPr lang="en-US" altLang="zh-CN" sz="1200"/>
            </a:p>
          </p:txBody>
        </p:sp>
        <p:cxnSp>
          <p:nvCxnSpPr>
            <p:cNvPr id="212" name="直接连接符 211"/>
            <p:cNvCxnSpPr/>
            <p:nvPr/>
          </p:nvCxnSpPr>
          <p:spPr>
            <a:xfrm flipH="1" flipV="1">
              <a:off x="5041" y="3192"/>
              <a:ext cx="15" cy="46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矩形 210"/>
            <p:cNvSpPr/>
            <p:nvPr/>
          </p:nvSpPr>
          <p:spPr>
            <a:xfrm>
              <a:off x="4906" y="3379"/>
              <a:ext cx="285" cy="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400"/>
            </a:p>
          </p:txBody>
        </p:sp>
        <p:sp>
          <p:nvSpPr>
            <p:cNvPr id="213" name="文本框 212"/>
            <p:cNvSpPr txBox="1"/>
            <p:nvPr/>
          </p:nvSpPr>
          <p:spPr>
            <a:xfrm>
              <a:off x="4521" y="3019"/>
              <a:ext cx="662" cy="2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600">
                  <a:sym typeface="+mn-ea"/>
                </a:rPr>
                <a:t>电流</a:t>
              </a:r>
              <a:endParaRPr lang="zh-CN" altLang="en-US" sz="600">
                <a:sym typeface="+mn-ea"/>
              </a:endParaRPr>
            </a:p>
          </p:txBody>
        </p:sp>
        <p:sp>
          <p:nvSpPr>
            <p:cNvPr id="214" name="文本框 213"/>
            <p:cNvSpPr txBox="1"/>
            <p:nvPr/>
          </p:nvSpPr>
          <p:spPr>
            <a:xfrm>
              <a:off x="4782" y="3327"/>
              <a:ext cx="662" cy="2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600">
                  <a:sym typeface="+mn-ea"/>
                </a:rPr>
                <a:t>泄放</a:t>
              </a:r>
              <a:endParaRPr lang="zh-CN" altLang="en-US" sz="600">
                <a:sym typeface="+mn-ea"/>
              </a:endParaRPr>
            </a:p>
          </p:txBody>
        </p:sp>
        <p:sp>
          <p:nvSpPr>
            <p:cNvPr id="215" name="文本框 214"/>
            <p:cNvSpPr txBox="1"/>
            <p:nvPr/>
          </p:nvSpPr>
          <p:spPr>
            <a:xfrm>
              <a:off x="16530" y="4014"/>
              <a:ext cx="1088" cy="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000"/>
                <a:t>车辆接地</a:t>
              </a:r>
              <a:endParaRPr lang="zh-CN" altLang="en-US" sz="1000"/>
            </a:p>
          </p:txBody>
        </p:sp>
      </p:grpSp>
      <p:sp>
        <p:nvSpPr>
          <p:cNvPr id="217" name="椭圆 216"/>
          <p:cNvSpPr/>
          <p:nvPr/>
        </p:nvSpPr>
        <p:spPr>
          <a:xfrm>
            <a:off x="4123690" y="3951605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8" name="椭圆 217"/>
          <p:cNvSpPr/>
          <p:nvPr/>
        </p:nvSpPr>
        <p:spPr>
          <a:xfrm>
            <a:off x="9039225" y="4204970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18" grpId="0" animBg="1"/>
    </p:bldLst>
  </p:timing>
</p:sld>
</file>

<file path=ppt/tags/tag1.xml><?xml version="1.0" encoding="utf-8"?>
<p:tagLst xmlns:p="http://schemas.openxmlformats.org/presentationml/2006/main">
  <p:tag name="KSO_WM_UNIT_TABLE_BEAUTIFY" val="smartTable{88e4d838-72aa-4bb6-9d51-c8c32981b186}"/>
  <p:tag name="TABLE_ENDDRAG_ORIGIN_RECT" val="340*101"/>
  <p:tag name="TABLE_ENDDRAG_RECT" val="546*378*340*101"/>
  <p:tag name="TABLE_AUTOADJUST_FLAG" val="1"/>
</p:tagLst>
</file>

<file path=ppt/tags/tag2.xml><?xml version="1.0" encoding="utf-8"?>
<p:tagLst xmlns:p="http://schemas.openxmlformats.org/presentationml/2006/main">
  <p:tag name="KSO_WM_UNIT_TABLE_BEAUTIFY" val="smartTable{932bb51b-84e4-4319-b255-2b31b35444e8}"/>
  <p:tag name="TABLE_ENDDRAG_ORIGIN_RECT" val="464*90"/>
  <p:tag name="TABLE_ENDDRAG_RECT" val="459*225*464*90"/>
</p:tagLst>
</file>

<file path=ppt/tags/tag3.xml><?xml version="1.0" encoding="utf-8"?>
<p:tagLst xmlns:p="http://schemas.openxmlformats.org/presentationml/2006/main">
  <p:tag name="KSO_WM_UNIT_TABLE_BEAUTIFY" val="smartTable{922fb4a4-34e6-495d-a903-44181da8419b}"/>
  <p:tag name="TABLE_ENDDRAG_ORIGIN_RECT" val="464*90"/>
  <p:tag name="TABLE_ENDDRAG_RECT" val="459*225*464*9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2128</Words>
  <Application>WPS 演示</Application>
  <PresentationFormat>宽屏</PresentationFormat>
  <Paragraphs>479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Calibri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149</cp:revision>
  <dcterms:created xsi:type="dcterms:W3CDTF">2020-10-23T05:41:00Z</dcterms:created>
  <dcterms:modified xsi:type="dcterms:W3CDTF">2021-07-17T07:56:15Z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D32BCF5F4E0045D889E917C928AC8860</vt:lpwstr>
  </property>
</Properties>
</file>