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8" r:id="rId4"/>
    <p:sldId id="408" r:id="rId5"/>
    <p:sldId id="418" r:id="rId6"/>
    <p:sldId id="482" r:id="rId7"/>
    <p:sldId id="424" r:id="rId8"/>
    <p:sldId id="409" r:id="rId9"/>
    <p:sldId id="435" r:id="rId10"/>
    <p:sldId id="421" r:id="rId11"/>
    <p:sldId id="434" r:id="rId12"/>
    <p:sldId id="463" r:id="rId13"/>
    <p:sldId id="498" r:id="rId14"/>
    <p:sldId id="457" r:id="rId15"/>
    <p:sldId id="474" r:id="rId16"/>
    <p:sldId id="433" r:id="rId17"/>
    <p:sldId id="464" r:id="rId18"/>
    <p:sldId id="455" r:id="rId19"/>
    <p:sldId id="448" r:id="rId20"/>
    <p:sldId id="447" r:id="rId21"/>
    <p:sldId id="449" r:id="rId22"/>
    <p:sldId id="443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2105" y="838200"/>
            <a:ext cx="591439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新能源系列课程之</a:t>
            </a:r>
            <a:endParaRPr lang="zh-CN" altLang="en-US" sz="4400" b="1" dirty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交流</a:t>
            </a: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充电系统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9440" y="4397375"/>
            <a:ext cx="459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讲师：孙立伟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1500" y="885825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一、充电桩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295" y="1234440"/>
            <a:ext cx="425259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定义：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安装于公共建筑及居民小区或充电站内，为电动汽车充电的设备。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2.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分类：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交流（慢充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）     直流（快充）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71500" y="2630170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二、充电设施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标准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69670" y="3000375"/>
            <a:ext cx="10668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IEC(</a:t>
            </a:r>
            <a:r>
              <a:rPr lang="zh-CN" altLang="en-US"/>
              <a:t>欧洲</a:t>
            </a:r>
            <a:r>
              <a:rPr lang="en-US" altLang="zh-CN"/>
              <a:t>)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2853690" y="3000375"/>
            <a:ext cx="14439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SAE</a:t>
            </a:r>
            <a:r>
              <a:rPr lang="zh-CN" altLang="en-US"/>
              <a:t>（美国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169670" y="3302000"/>
            <a:ext cx="13658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GB</a:t>
            </a:r>
            <a:r>
              <a:rPr lang="zh-CN" altLang="en-US"/>
              <a:t>（中国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841625" y="3302000"/>
            <a:ext cx="20739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CHAdeMO（日本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交流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充电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系统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1500" y="3594100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三、交流充电组成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9670" y="423354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车载充电机、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615565" y="423354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高压配电盒、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06850" y="4233545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动力电池。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169670" y="393382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交流充电桩、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71500" y="4542155"/>
            <a:ext cx="3079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四、交流充电口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69670" y="4906645"/>
            <a:ext cx="328104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/>
              <a:t>L</a:t>
            </a:r>
            <a:r>
              <a:rPr lang="zh-CN" altLang="en-US"/>
              <a:t>、</a:t>
            </a:r>
            <a:r>
              <a:rPr lang="en-US" altLang="zh-CN"/>
              <a:t>NC1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NC2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N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PE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CC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CP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571500" y="5213350"/>
            <a:ext cx="3079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五、交流充电电路原理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15565" y="393382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交流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充电枪、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006850" y="393382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交流充电口、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1083310" y="1431925"/>
            <a:ext cx="10397490" cy="3992880"/>
            <a:chOff x="1706" y="2255"/>
            <a:chExt cx="16374" cy="6288"/>
          </a:xfrm>
        </p:grpSpPr>
        <p:grpSp>
          <p:nvGrpSpPr>
            <p:cNvPr id="89" name="组合 88"/>
            <p:cNvGrpSpPr/>
            <p:nvPr/>
          </p:nvGrpSpPr>
          <p:grpSpPr>
            <a:xfrm>
              <a:off x="1706" y="2255"/>
              <a:ext cx="16374" cy="6289"/>
              <a:chOff x="2053" y="712"/>
              <a:chExt cx="16374" cy="6289"/>
            </a:xfrm>
          </p:grpSpPr>
          <p:sp>
            <p:nvSpPr>
              <p:cNvPr id="90" name="圆角矩形 89"/>
              <p:cNvSpPr/>
              <p:nvPr/>
            </p:nvSpPr>
            <p:spPr>
              <a:xfrm>
                <a:off x="10090" y="1188"/>
                <a:ext cx="2215" cy="581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1" name="圆角矩形 90"/>
              <p:cNvSpPr/>
              <p:nvPr/>
            </p:nvSpPr>
            <p:spPr>
              <a:xfrm>
                <a:off x="13178" y="1188"/>
                <a:ext cx="5159" cy="581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2" name="圆角矩形 91"/>
              <p:cNvSpPr/>
              <p:nvPr/>
            </p:nvSpPr>
            <p:spPr>
              <a:xfrm>
                <a:off x="2053" y="1189"/>
                <a:ext cx="5159" cy="581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93" name="直接连接符 92"/>
              <p:cNvCxnSpPr/>
              <p:nvPr/>
            </p:nvCxnSpPr>
            <p:spPr>
              <a:xfrm>
                <a:off x="16258" y="2353"/>
                <a:ext cx="0" cy="656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4335" y="1882"/>
                <a:ext cx="11397" cy="0"/>
              </a:xfrm>
              <a:prstGeom prst="line">
                <a:avLst/>
              </a:prstGeom>
              <a:ln w="19050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4335" y="2293"/>
                <a:ext cx="11397" cy="0"/>
              </a:xfrm>
              <a:prstGeom prst="line">
                <a:avLst/>
              </a:prstGeom>
              <a:ln w="19050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flipH="1">
                <a:off x="3218" y="1882"/>
                <a:ext cx="665" cy="15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>
                <a:off x="3218" y="2293"/>
                <a:ext cx="665" cy="15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 flipH="1">
                <a:off x="3868" y="1671"/>
                <a:ext cx="483" cy="21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H="1">
                <a:off x="3852" y="2082"/>
                <a:ext cx="483" cy="21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立方体 99"/>
              <p:cNvSpPr/>
              <p:nvPr/>
            </p:nvSpPr>
            <p:spPr>
              <a:xfrm rot="5400000">
                <a:off x="14936" y="719"/>
                <a:ext cx="877" cy="2746"/>
              </a:xfrm>
              <a:prstGeom prst="cube">
                <a:avLst>
                  <a:gd name="adj" fmla="val 18814"/>
                </a:avLst>
              </a:prstGeom>
              <a:solidFill>
                <a:srgbClr val="00B0F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01" name="直接连接符 100"/>
              <p:cNvCxnSpPr/>
              <p:nvPr/>
            </p:nvCxnSpPr>
            <p:spPr>
              <a:xfrm>
                <a:off x="2610" y="3009"/>
                <a:ext cx="15170" cy="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flipV="1">
                <a:off x="17765" y="3014"/>
                <a:ext cx="15" cy="51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组合 102"/>
              <p:cNvGrpSpPr/>
              <p:nvPr/>
            </p:nvGrpSpPr>
            <p:grpSpPr>
              <a:xfrm>
                <a:off x="17634" y="3519"/>
                <a:ext cx="279" cy="193"/>
                <a:chOff x="17501" y="3889"/>
                <a:chExt cx="279" cy="193"/>
              </a:xfrm>
            </p:grpSpPr>
            <p:cxnSp>
              <p:nvCxnSpPr>
                <p:cNvPr id="104" name="直接连接符 103"/>
                <p:cNvCxnSpPr/>
                <p:nvPr/>
              </p:nvCxnSpPr>
              <p:spPr>
                <a:xfrm flipH="1">
                  <a:off x="17561" y="3980"/>
                  <a:ext cx="158" cy="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接连接符 104"/>
                <p:cNvCxnSpPr/>
                <p:nvPr/>
              </p:nvCxnSpPr>
              <p:spPr>
                <a:xfrm flipH="1">
                  <a:off x="17591" y="4070"/>
                  <a:ext cx="98" cy="1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105"/>
                <p:cNvCxnSpPr/>
                <p:nvPr/>
              </p:nvCxnSpPr>
              <p:spPr>
                <a:xfrm flipH="1">
                  <a:off x="17501" y="3889"/>
                  <a:ext cx="279" cy="1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7" name="直接连接符 106"/>
              <p:cNvCxnSpPr/>
              <p:nvPr/>
            </p:nvCxnSpPr>
            <p:spPr>
              <a:xfrm flipV="1">
                <a:off x="2633" y="3029"/>
                <a:ext cx="15" cy="51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8" name="组合 107"/>
              <p:cNvGrpSpPr/>
              <p:nvPr/>
            </p:nvGrpSpPr>
            <p:grpSpPr>
              <a:xfrm>
                <a:off x="2502" y="3534"/>
                <a:ext cx="279" cy="193"/>
                <a:chOff x="17501" y="3889"/>
                <a:chExt cx="279" cy="193"/>
              </a:xfrm>
            </p:grpSpPr>
            <p:cxnSp>
              <p:nvCxnSpPr>
                <p:cNvPr id="109" name="直接连接符 108"/>
                <p:cNvCxnSpPr/>
                <p:nvPr/>
              </p:nvCxnSpPr>
              <p:spPr>
                <a:xfrm flipH="1">
                  <a:off x="17561" y="3980"/>
                  <a:ext cx="158" cy="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/>
                <p:cNvCxnSpPr/>
                <p:nvPr/>
              </p:nvCxnSpPr>
              <p:spPr>
                <a:xfrm flipH="1">
                  <a:off x="17591" y="4070"/>
                  <a:ext cx="98" cy="1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 flipH="1">
                  <a:off x="17501" y="3889"/>
                  <a:ext cx="279" cy="1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直接连接符 111"/>
              <p:cNvCxnSpPr/>
              <p:nvPr/>
            </p:nvCxnSpPr>
            <p:spPr>
              <a:xfrm flipH="1" flipV="1">
                <a:off x="16251" y="3014"/>
                <a:ext cx="4" cy="1226"/>
              </a:xfrm>
              <a:prstGeom prst="line">
                <a:avLst/>
              </a:prstGeom>
              <a:ln w="19050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立方体 112"/>
              <p:cNvSpPr/>
              <p:nvPr/>
            </p:nvSpPr>
            <p:spPr>
              <a:xfrm rot="5400000">
                <a:off x="14123" y="3768"/>
                <a:ext cx="1179" cy="845"/>
              </a:xfrm>
              <a:prstGeom prst="cube">
                <a:avLst>
                  <a:gd name="adj" fmla="val 18814"/>
                </a:avLst>
              </a:prstGeom>
              <a:solidFill>
                <a:srgbClr val="00B0F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14" name="直接连接符 113"/>
              <p:cNvCxnSpPr/>
              <p:nvPr/>
            </p:nvCxnSpPr>
            <p:spPr>
              <a:xfrm>
                <a:off x="16270" y="4258"/>
                <a:ext cx="196" cy="36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 flipH="1" flipV="1">
                <a:off x="16254" y="4624"/>
                <a:ext cx="1" cy="1503"/>
              </a:xfrm>
              <a:prstGeom prst="line">
                <a:avLst/>
              </a:prstGeom>
              <a:ln w="19050"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 flipV="1">
                <a:off x="4346" y="6105"/>
                <a:ext cx="11912" cy="3"/>
              </a:xfrm>
              <a:prstGeom prst="line">
                <a:avLst/>
              </a:prstGeom>
              <a:ln w="19050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>
              <a:xfrm flipH="1">
                <a:off x="3802" y="6114"/>
                <a:ext cx="544" cy="19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>
              <a:xfrm flipH="1">
                <a:off x="3168" y="6310"/>
                <a:ext cx="634" cy="0"/>
              </a:xfrm>
              <a:prstGeom prst="line">
                <a:avLst/>
              </a:prstGeom>
              <a:ln w="19050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>
              <a:xfrm flipH="1">
                <a:off x="3168" y="5861"/>
                <a:ext cx="634" cy="0"/>
              </a:xfrm>
              <a:prstGeom prst="line">
                <a:avLst/>
              </a:prstGeom>
              <a:ln w="19050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立方体 119"/>
              <p:cNvSpPr/>
              <p:nvPr/>
            </p:nvSpPr>
            <p:spPr>
              <a:xfrm rot="5400000">
                <a:off x="1938" y="5458"/>
                <a:ext cx="1691" cy="769"/>
              </a:xfrm>
              <a:prstGeom prst="cube">
                <a:avLst>
                  <a:gd name="adj" fmla="val 18814"/>
                </a:avLst>
              </a:prstGeom>
              <a:solidFill>
                <a:srgbClr val="00B0F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21" name="肘形连接符 120"/>
              <p:cNvCxnSpPr/>
              <p:nvPr/>
            </p:nvCxnSpPr>
            <p:spPr>
              <a:xfrm>
                <a:off x="3153" y="5344"/>
                <a:ext cx="2959" cy="770"/>
              </a:xfrm>
              <a:prstGeom prst="bentConnector3">
                <a:avLst>
                  <a:gd name="adj1" fmla="val 100000"/>
                </a:avLst>
              </a:prstGeom>
              <a:ln w="19050"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矩形 121"/>
              <p:cNvSpPr/>
              <p:nvPr/>
            </p:nvSpPr>
            <p:spPr>
              <a:xfrm>
                <a:off x="5040" y="6009"/>
                <a:ext cx="604" cy="1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3" name="矩形 122"/>
              <p:cNvSpPr/>
              <p:nvPr/>
            </p:nvSpPr>
            <p:spPr>
              <a:xfrm rot="5400000">
                <a:off x="15951" y="5089"/>
                <a:ext cx="604" cy="1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24" name="直接连接符 123"/>
              <p:cNvCxnSpPr/>
              <p:nvPr/>
            </p:nvCxnSpPr>
            <p:spPr>
              <a:xfrm flipH="1" flipV="1">
                <a:off x="15647" y="3029"/>
                <a:ext cx="4" cy="3083"/>
              </a:xfrm>
              <a:prstGeom prst="line">
                <a:avLst/>
              </a:prstGeom>
              <a:ln w="19050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矩形 124"/>
              <p:cNvSpPr/>
              <p:nvPr/>
            </p:nvSpPr>
            <p:spPr>
              <a:xfrm rot="5400000">
                <a:off x="15360" y="4400"/>
                <a:ext cx="604" cy="1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26" name="直接连接符 125"/>
              <p:cNvCxnSpPr/>
              <p:nvPr/>
            </p:nvCxnSpPr>
            <p:spPr>
              <a:xfrm flipV="1">
                <a:off x="14942" y="4780"/>
                <a:ext cx="0" cy="1332"/>
              </a:xfrm>
              <a:prstGeom prst="line">
                <a:avLst/>
              </a:prstGeom>
              <a:ln w="19050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肘形连接符 126"/>
              <p:cNvCxnSpPr/>
              <p:nvPr/>
            </p:nvCxnSpPr>
            <p:spPr>
              <a:xfrm flipV="1">
                <a:off x="10625" y="4779"/>
                <a:ext cx="3971" cy="566"/>
              </a:xfrm>
              <a:prstGeom prst="bentConnector3">
                <a:avLst>
                  <a:gd name="adj1" fmla="val 99445"/>
                </a:avLst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 flipV="1">
                <a:off x="10637" y="4092"/>
                <a:ext cx="3" cy="1245"/>
              </a:xfrm>
              <a:prstGeom prst="line">
                <a:avLst/>
              </a:prstGeom>
              <a:ln w="19050"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 flipH="1">
                <a:off x="10479" y="3684"/>
                <a:ext cx="151" cy="42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 flipH="1">
                <a:off x="10479" y="4093"/>
                <a:ext cx="102" cy="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0640" y="3014"/>
                <a:ext cx="0" cy="656"/>
              </a:xfrm>
              <a:prstGeom prst="line">
                <a:avLst/>
              </a:prstGeom>
              <a:ln w="19050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矩形 131"/>
              <p:cNvSpPr/>
              <p:nvPr/>
            </p:nvSpPr>
            <p:spPr>
              <a:xfrm rot="5400000">
                <a:off x="10339" y="4602"/>
                <a:ext cx="604" cy="1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3" name="等腰三角形 132"/>
              <p:cNvSpPr/>
              <p:nvPr/>
            </p:nvSpPr>
            <p:spPr>
              <a:xfrm rot="5400000">
                <a:off x="13838" y="5925"/>
                <a:ext cx="353" cy="355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34" name="直接连接符 133"/>
              <p:cNvCxnSpPr/>
              <p:nvPr/>
            </p:nvCxnSpPr>
            <p:spPr>
              <a:xfrm flipH="1" flipV="1">
                <a:off x="14181" y="5940"/>
                <a:ext cx="10" cy="31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立方体 134"/>
              <p:cNvSpPr/>
              <p:nvPr/>
            </p:nvSpPr>
            <p:spPr>
              <a:xfrm rot="5400000">
                <a:off x="3980" y="3542"/>
                <a:ext cx="1009" cy="769"/>
              </a:xfrm>
              <a:prstGeom prst="cube">
                <a:avLst>
                  <a:gd name="adj" fmla="val 18814"/>
                </a:avLst>
              </a:prstGeom>
              <a:solidFill>
                <a:srgbClr val="00B0F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36" name="直接连接符 135"/>
              <p:cNvCxnSpPr>
                <a:stCxn id="90" idx="2"/>
                <a:endCxn id="90" idx="0"/>
              </p:cNvCxnSpPr>
              <p:nvPr/>
            </p:nvCxnSpPr>
            <p:spPr>
              <a:xfrm flipV="1">
                <a:off x="11198" y="1188"/>
                <a:ext cx="0" cy="5811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文本框 136"/>
              <p:cNvSpPr txBox="1"/>
              <p:nvPr/>
            </p:nvSpPr>
            <p:spPr>
              <a:xfrm>
                <a:off x="10040" y="1282"/>
                <a:ext cx="124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车辆插头</a:t>
                </a:r>
                <a:endParaRPr lang="zh-CN" altLang="en-US" sz="1200"/>
              </a:p>
            </p:txBody>
          </p:sp>
          <p:sp>
            <p:nvSpPr>
              <p:cNvPr id="138" name="文本框 137"/>
              <p:cNvSpPr txBox="1"/>
              <p:nvPr/>
            </p:nvSpPr>
            <p:spPr>
              <a:xfrm>
                <a:off x="11117" y="1282"/>
                <a:ext cx="124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车辆插</a:t>
                </a:r>
                <a:r>
                  <a:rPr lang="zh-CN" altLang="en-US" sz="1200"/>
                  <a:t>座</a:t>
                </a:r>
                <a:endParaRPr lang="zh-CN" altLang="en-US" sz="1200"/>
              </a:p>
            </p:txBody>
          </p:sp>
          <p:sp>
            <p:nvSpPr>
              <p:cNvPr id="139" name="文本框 138"/>
              <p:cNvSpPr txBox="1"/>
              <p:nvPr/>
            </p:nvSpPr>
            <p:spPr>
              <a:xfrm>
                <a:off x="10566" y="712"/>
                <a:ext cx="124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车辆</a:t>
                </a:r>
                <a:r>
                  <a:rPr lang="zh-CN" altLang="en-US" sz="1200"/>
                  <a:t>接口</a:t>
                </a:r>
                <a:endParaRPr lang="zh-CN" altLang="en-US" sz="1200"/>
              </a:p>
            </p:txBody>
          </p:sp>
          <p:sp>
            <p:nvSpPr>
              <p:cNvPr id="140" name="文本框 139"/>
              <p:cNvSpPr txBox="1"/>
              <p:nvPr/>
            </p:nvSpPr>
            <p:spPr>
              <a:xfrm>
                <a:off x="15269" y="712"/>
                <a:ext cx="124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电动</a:t>
                </a:r>
                <a:r>
                  <a:rPr lang="zh-CN" altLang="en-US" sz="1200"/>
                  <a:t>汽车</a:t>
                </a:r>
                <a:endParaRPr lang="zh-CN" altLang="en-US" sz="1200"/>
              </a:p>
            </p:txBody>
          </p:sp>
          <p:sp>
            <p:nvSpPr>
              <p:cNvPr id="141" name="文本框 140"/>
              <p:cNvSpPr txBox="1"/>
              <p:nvPr/>
            </p:nvSpPr>
            <p:spPr>
              <a:xfrm>
                <a:off x="3889" y="712"/>
                <a:ext cx="148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外部充电</a:t>
                </a:r>
                <a:r>
                  <a:rPr lang="zh-CN" altLang="en-US" sz="1200"/>
                  <a:t>器</a:t>
                </a:r>
                <a:endParaRPr lang="zh-CN" altLang="en-US" sz="1200"/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11081" y="1774"/>
                <a:ext cx="233" cy="2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1</a:t>
                </a:r>
                <a:endParaRPr lang="en-US" altLang="zh-CN" sz="1200"/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11082" y="2177"/>
                <a:ext cx="233" cy="2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2</a:t>
                </a:r>
                <a:endParaRPr lang="en-US" altLang="zh-CN" sz="1200"/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11073" y="2896"/>
                <a:ext cx="233" cy="2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3</a:t>
                </a:r>
                <a:endParaRPr lang="en-US" altLang="zh-CN" sz="1200"/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11082" y="5251"/>
                <a:ext cx="233" cy="2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4</a:t>
                </a:r>
                <a:endParaRPr lang="en-US" altLang="zh-CN" sz="1200"/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11082" y="5984"/>
                <a:ext cx="233" cy="2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1200"/>
                  <a:t>5</a:t>
                </a:r>
                <a:endParaRPr lang="en-US" altLang="zh-CN" sz="1200"/>
              </a:p>
            </p:txBody>
          </p:sp>
          <p:sp>
            <p:nvSpPr>
              <p:cNvPr id="147" name="文本框 146"/>
              <p:cNvSpPr txBox="1"/>
              <p:nvPr/>
            </p:nvSpPr>
            <p:spPr>
              <a:xfrm>
                <a:off x="11198" y="4903"/>
                <a:ext cx="698" cy="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200">
                    <a:sym typeface="+mn-ea"/>
                  </a:rPr>
                  <a:t>CC</a:t>
                </a:r>
                <a:endParaRPr lang="en-US" altLang="zh-CN" sz="1200">
                  <a:sym typeface="+mn-ea"/>
                </a:endParaRPr>
              </a:p>
            </p:txBody>
          </p:sp>
          <p:sp>
            <p:nvSpPr>
              <p:cNvPr id="148" name="文本框 147"/>
              <p:cNvSpPr txBox="1"/>
              <p:nvPr/>
            </p:nvSpPr>
            <p:spPr>
              <a:xfrm>
                <a:off x="11198" y="5671"/>
                <a:ext cx="698" cy="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200">
                    <a:sym typeface="+mn-ea"/>
                  </a:rPr>
                  <a:t>CP</a:t>
                </a:r>
                <a:endParaRPr lang="en-US" altLang="zh-CN" sz="1200">
                  <a:sym typeface="+mn-ea"/>
                </a:endParaRPr>
              </a:p>
            </p:txBody>
          </p:sp>
          <p:sp>
            <p:nvSpPr>
              <p:cNvPr id="149" name="文本框 148"/>
              <p:cNvSpPr txBox="1"/>
              <p:nvPr/>
            </p:nvSpPr>
            <p:spPr>
              <a:xfrm>
                <a:off x="11198" y="2969"/>
                <a:ext cx="698" cy="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200">
                    <a:sym typeface="+mn-ea"/>
                  </a:rPr>
                  <a:t>PE</a:t>
                </a:r>
                <a:endParaRPr lang="en-US" altLang="zh-CN" sz="1200">
                  <a:sym typeface="+mn-ea"/>
                </a:endParaRPr>
              </a:p>
            </p:txBody>
          </p:sp>
          <p:sp>
            <p:nvSpPr>
              <p:cNvPr id="150" name="文本框 149"/>
              <p:cNvSpPr txBox="1"/>
              <p:nvPr/>
            </p:nvSpPr>
            <p:spPr>
              <a:xfrm>
                <a:off x="11198" y="2233"/>
                <a:ext cx="698" cy="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200">
                    <a:sym typeface="+mn-ea"/>
                  </a:rPr>
                  <a:t>N</a:t>
                </a:r>
                <a:endParaRPr lang="en-US" altLang="zh-CN" sz="1200">
                  <a:sym typeface="+mn-ea"/>
                </a:endParaRPr>
              </a:p>
            </p:txBody>
          </p:sp>
          <p:sp>
            <p:nvSpPr>
              <p:cNvPr id="151" name="文本框 150"/>
              <p:cNvSpPr txBox="1"/>
              <p:nvPr/>
            </p:nvSpPr>
            <p:spPr>
              <a:xfrm>
                <a:off x="11213" y="1792"/>
                <a:ext cx="698" cy="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200">
                    <a:sym typeface="+mn-ea"/>
                  </a:rPr>
                  <a:t>L</a:t>
                </a:r>
                <a:endParaRPr lang="en-US" altLang="zh-CN" sz="1200">
                  <a:sym typeface="+mn-ea"/>
                </a:endParaRPr>
              </a:p>
            </p:txBody>
          </p:sp>
          <p:sp>
            <p:nvSpPr>
              <p:cNvPr id="152" name="文本框 151"/>
              <p:cNvSpPr txBox="1"/>
              <p:nvPr/>
            </p:nvSpPr>
            <p:spPr>
              <a:xfrm>
                <a:off x="14616" y="1799"/>
                <a:ext cx="1638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200"/>
                  <a:t>车载</a:t>
                </a:r>
                <a:r>
                  <a:rPr lang="zh-CN" altLang="en-US" sz="1200"/>
                  <a:t>充电器</a:t>
                </a:r>
                <a:endParaRPr lang="zh-CN" altLang="en-US" sz="1200"/>
              </a:p>
            </p:txBody>
          </p:sp>
          <p:sp>
            <p:nvSpPr>
              <p:cNvPr id="153" name="文本框 152"/>
              <p:cNvSpPr txBox="1"/>
              <p:nvPr/>
            </p:nvSpPr>
            <p:spPr>
              <a:xfrm>
                <a:off x="14260" y="3610"/>
                <a:ext cx="980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200"/>
                  <a:t>车辆控制</a:t>
                </a:r>
                <a:r>
                  <a:rPr lang="zh-CN" altLang="en-US" sz="1200"/>
                  <a:t>装置</a:t>
                </a:r>
                <a:endParaRPr lang="zh-CN" altLang="en-US" sz="1200"/>
              </a:p>
            </p:txBody>
          </p:sp>
          <p:sp>
            <p:nvSpPr>
              <p:cNvPr id="154" name="文本框 153"/>
              <p:cNvSpPr txBox="1"/>
              <p:nvPr/>
            </p:nvSpPr>
            <p:spPr>
              <a:xfrm>
                <a:off x="17179" y="3755"/>
                <a:ext cx="124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车身</a:t>
                </a:r>
                <a:r>
                  <a:rPr lang="zh-CN" altLang="en-US" sz="1200"/>
                  <a:t>接地</a:t>
                </a:r>
                <a:endParaRPr lang="zh-CN" altLang="en-US" sz="1200"/>
              </a:p>
            </p:txBody>
          </p:sp>
          <p:sp>
            <p:nvSpPr>
              <p:cNvPr id="155" name="文本框 154"/>
              <p:cNvSpPr txBox="1"/>
              <p:nvPr/>
            </p:nvSpPr>
            <p:spPr>
              <a:xfrm>
                <a:off x="2053" y="3755"/>
                <a:ext cx="124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设备</a:t>
                </a:r>
                <a:r>
                  <a:rPr lang="zh-CN" altLang="en-US" sz="1200"/>
                  <a:t>接地</a:t>
                </a:r>
                <a:endParaRPr lang="zh-CN" altLang="en-US" sz="1200"/>
              </a:p>
            </p:txBody>
          </p:sp>
          <p:sp>
            <p:nvSpPr>
              <p:cNvPr id="156" name="文本框 155"/>
              <p:cNvSpPr txBox="1"/>
              <p:nvPr/>
            </p:nvSpPr>
            <p:spPr>
              <a:xfrm>
                <a:off x="4040" y="3330"/>
                <a:ext cx="980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200"/>
                  <a:t>漏电保护</a:t>
                </a:r>
                <a:r>
                  <a:rPr lang="zh-CN" altLang="en-US" sz="1200"/>
                  <a:t>装置</a:t>
                </a:r>
                <a:endParaRPr lang="zh-CN" altLang="en-US" sz="1200"/>
              </a:p>
            </p:txBody>
          </p:sp>
          <p:sp>
            <p:nvSpPr>
              <p:cNvPr id="157" name="文本框 156"/>
              <p:cNvSpPr txBox="1"/>
              <p:nvPr/>
            </p:nvSpPr>
            <p:spPr>
              <a:xfrm>
                <a:off x="3757" y="1407"/>
                <a:ext cx="533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K</a:t>
                </a:r>
                <a:endParaRPr lang="en-US" altLang="zh-CN" sz="1200"/>
              </a:p>
            </p:txBody>
          </p:sp>
          <p:sp>
            <p:nvSpPr>
              <p:cNvPr id="158" name="文本框 157"/>
              <p:cNvSpPr txBox="1"/>
              <p:nvPr/>
            </p:nvSpPr>
            <p:spPr>
              <a:xfrm>
                <a:off x="3757" y="1841"/>
                <a:ext cx="533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K</a:t>
                </a:r>
                <a:endParaRPr lang="en-US" altLang="zh-CN" sz="1200"/>
              </a:p>
            </p:txBody>
          </p:sp>
          <p:sp>
            <p:nvSpPr>
              <p:cNvPr id="159" name="文本框 158"/>
              <p:cNvSpPr txBox="1"/>
              <p:nvPr/>
            </p:nvSpPr>
            <p:spPr>
              <a:xfrm>
                <a:off x="2231" y="1696"/>
                <a:ext cx="110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1200"/>
                  <a:t>220V</a:t>
                </a:r>
                <a:endParaRPr lang="en-US" altLang="zh-CN" sz="1200"/>
              </a:p>
              <a:p>
                <a:pPr algn="ctr"/>
                <a:r>
                  <a:rPr lang="zh-CN" altLang="en-US" sz="1200"/>
                  <a:t>交流</a:t>
                </a:r>
                <a:r>
                  <a:rPr lang="zh-CN" altLang="en-US" sz="1200"/>
                  <a:t>电</a:t>
                </a:r>
                <a:endParaRPr lang="zh-CN" altLang="en-US" sz="1200"/>
              </a:p>
            </p:txBody>
          </p:sp>
          <p:sp>
            <p:nvSpPr>
              <p:cNvPr id="160" name="文本框 159"/>
              <p:cNvSpPr txBox="1"/>
              <p:nvPr/>
            </p:nvSpPr>
            <p:spPr>
              <a:xfrm>
                <a:off x="3218" y="5482"/>
                <a:ext cx="933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+12V</a:t>
                </a:r>
                <a:endParaRPr lang="en-US" altLang="zh-CN" sz="1200"/>
              </a:p>
            </p:txBody>
          </p:sp>
          <p:sp>
            <p:nvSpPr>
              <p:cNvPr id="161" name="文本框 160"/>
              <p:cNvSpPr txBox="1"/>
              <p:nvPr/>
            </p:nvSpPr>
            <p:spPr>
              <a:xfrm>
                <a:off x="3218" y="5916"/>
                <a:ext cx="933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PWM</a:t>
                </a:r>
                <a:endParaRPr lang="en-US" altLang="zh-CN" sz="1200"/>
              </a:p>
            </p:txBody>
          </p:sp>
          <p:sp>
            <p:nvSpPr>
              <p:cNvPr id="162" name="文本框 161"/>
              <p:cNvSpPr txBox="1"/>
              <p:nvPr/>
            </p:nvSpPr>
            <p:spPr>
              <a:xfrm>
                <a:off x="4145" y="5693"/>
                <a:ext cx="769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S1</a:t>
                </a:r>
                <a:endParaRPr lang="en-US" altLang="zh-CN" sz="1200"/>
              </a:p>
            </p:txBody>
          </p:sp>
          <p:sp>
            <p:nvSpPr>
              <p:cNvPr id="163" name="文本框 162"/>
              <p:cNvSpPr txBox="1"/>
              <p:nvPr/>
            </p:nvSpPr>
            <p:spPr>
              <a:xfrm>
                <a:off x="5040" y="5644"/>
                <a:ext cx="767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R1</a:t>
                </a:r>
                <a:endParaRPr lang="en-US" altLang="zh-CN" sz="1200"/>
              </a:p>
            </p:txBody>
          </p:sp>
          <p:sp>
            <p:nvSpPr>
              <p:cNvPr id="164" name="文本框 163"/>
              <p:cNvSpPr txBox="1"/>
              <p:nvPr/>
            </p:nvSpPr>
            <p:spPr>
              <a:xfrm>
                <a:off x="5644" y="6108"/>
                <a:ext cx="1295" cy="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000"/>
                  <a:t>检测点</a:t>
                </a:r>
                <a:r>
                  <a:rPr lang="en-US" altLang="zh-CN" sz="1000"/>
                  <a:t>1</a:t>
                </a:r>
                <a:endParaRPr lang="en-US" altLang="zh-CN" sz="1000"/>
              </a:p>
            </p:txBody>
          </p:sp>
          <p:sp>
            <p:nvSpPr>
              <p:cNvPr id="165" name="文本框 164"/>
              <p:cNvSpPr txBox="1"/>
              <p:nvPr/>
            </p:nvSpPr>
            <p:spPr>
              <a:xfrm>
                <a:off x="14475" y="6108"/>
                <a:ext cx="1295" cy="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000"/>
                  <a:t>检测点</a:t>
                </a:r>
                <a:r>
                  <a:rPr lang="en-US" altLang="zh-CN" sz="1000"/>
                  <a:t>2</a:t>
                </a:r>
                <a:endParaRPr lang="en-US" altLang="zh-CN" sz="1000"/>
              </a:p>
            </p:txBody>
          </p:sp>
          <p:sp>
            <p:nvSpPr>
              <p:cNvPr id="166" name="文本框 165"/>
              <p:cNvSpPr txBox="1"/>
              <p:nvPr/>
            </p:nvSpPr>
            <p:spPr>
              <a:xfrm>
                <a:off x="13301" y="5365"/>
                <a:ext cx="1295" cy="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000"/>
                  <a:t>检测点</a:t>
                </a:r>
                <a:r>
                  <a:rPr lang="en-US" altLang="zh-CN" sz="1000"/>
                  <a:t>3</a:t>
                </a:r>
                <a:endParaRPr lang="en-US" altLang="zh-CN" sz="1000"/>
              </a:p>
            </p:txBody>
          </p:sp>
          <p:sp>
            <p:nvSpPr>
              <p:cNvPr id="167" name="文本框 166"/>
              <p:cNvSpPr txBox="1"/>
              <p:nvPr/>
            </p:nvSpPr>
            <p:spPr>
              <a:xfrm>
                <a:off x="16258" y="4963"/>
                <a:ext cx="698" cy="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200">
                    <a:sym typeface="+mn-ea"/>
                  </a:rPr>
                  <a:t>R2</a:t>
                </a:r>
                <a:endParaRPr lang="en-US" altLang="zh-CN" sz="1200">
                  <a:sym typeface="+mn-ea"/>
                </a:endParaRPr>
              </a:p>
            </p:txBody>
          </p:sp>
          <p:sp>
            <p:nvSpPr>
              <p:cNvPr id="168" name="文本框 167"/>
              <p:cNvSpPr txBox="1"/>
              <p:nvPr/>
            </p:nvSpPr>
            <p:spPr>
              <a:xfrm>
                <a:off x="15687" y="4274"/>
                <a:ext cx="698" cy="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200">
                    <a:sym typeface="+mn-ea"/>
                  </a:rPr>
                  <a:t>R3</a:t>
                </a:r>
                <a:endParaRPr lang="en-US" altLang="zh-CN" sz="1200">
                  <a:sym typeface="+mn-ea"/>
                </a:endParaRPr>
              </a:p>
            </p:txBody>
          </p:sp>
          <p:sp>
            <p:nvSpPr>
              <p:cNvPr id="169" name="文本框 168"/>
              <p:cNvSpPr txBox="1"/>
              <p:nvPr/>
            </p:nvSpPr>
            <p:spPr>
              <a:xfrm>
                <a:off x="16193" y="3997"/>
                <a:ext cx="698" cy="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200">
                    <a:sym typeface="+mn-ea"/>
                  </a:rPr>
                  <a:t>S2</a:t>
                </a:r>
                <a:endParaRPr lang="en-US" altLang="zh-CN" sz="1200">
                  <a:sym typeface="+mn-ea"/>
                </a:endParaRPr>
              </a:p>
            </p:txBody>
          </p:sp>
          <p:sp>
            <p:nvSpPr>
              <p:cNvPr id="170" name="文本框 169"/>
              <p:cNvSpPr txBox="1"/>
              <p:nvPr/>
            </p:nvSpPr>
            <p:spPr>
              <a:xfrm>
                <a:off x="10630" y="4498"/>
                <a:ext cx="698" cy="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200">
                    <a:sym typeface="+mn-ea"/>
                  </a:rPr>
                  <a:t>RC</a:t>
                </a:r>
                <a:endParaRPr lang="en-US" altLang="zh-CN" sz="1200">
                  <a:sym typeface="+mn-ea"/>
                </a:endParaRPr>
              </a:p>
            </p:txBody>
          </p:sp>
          <p:sp>
            <p:nvSpPr>
              <p:cNvPr id="171" name="文本框 170"/>
              <p:cNvSpPr txBox="1"/>
              <p:nvPr/>
            </p:nvSpPr>
            <p:spPr>
              <a:xfrm>
                <a:off x="10593" y="3489"/>
                <a:ext cx="698" cy="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1200">
                    <a:sym typeface="+mn-ea"/>
                  </a:rPr>
                  <a:t>S3</a:t>
                </a:r>
                <a:endParaRPr lang="en-US" altLang="zh-CN" sz="1200">
                  <a:sym typeface="+mn-ea"/>
                </a:endParaRPr>
              </a:p>
            </p:txBody>
          </p:sp>
        </p:grpSp>
        <p:sp>
          <p:nvSpPr>
            <p:cNvPr id="172" name="文本框 171"/>
            <p:cNvSpPr txBox="1"/>
            <p:nvPr/>
          </p:nvSpPr>
          <p:spPr>
            <a:xfrm>
              <a:off x="2009" y="6786"/>
              <a:ext cx="98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供电</a:t>
              </a:r>
              <a:r>
                <a:rPr lang="zh-CN" altLang="en-US" sz="1200"/>
                <a:t>控制装置</a:t>
              </a:r>
              <a:endParaRPr lang="zh-CN" altLang="en-US" sz="1200"/>
            </a:p>
          </p:txBody>
        </p:sp>
        <p:sp>
          <p:nvSpPr>
            <p:cNvPr id="173" name="文本框 172"/>
            <p:cNvSpPr txBox="1"/>
            <p:nvPr/>
          </p:nvSpPr>
          <p:spPr>
            <a:xfrm>
              <a:off x="13490" y="7700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D1</a:t>
              </a:r>
              <a:endParaRPr lang="en-US" altLang="zh-CN" sz="1200">
                <a:sym typeface="+mn-ea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H="1" flipV="1">
            <a:off x="8507095" y="3782060"/>
            <a:ext cx="4445" cy="604520"/>
          </a:xfrm>
          <a:prstGeom prst="line">
            <a:avLst/>
          </a:prstGeom>
          <a:ln w="190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8306435" y="3535680"/>
            <a:ext cx="44323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200">
                <a:sym typeface="+mn-ea"/>
              </a:rPr>
              <a:t>12V</a:t>
            </a:r>
            <a:endParaRPr lang="en-US" altLang="zh-CN" sz="1200"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 rot="5400000">
            <a:off x="8346440" y="4010660"/>
            <a:ext cx="323850" cy="114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7" name="椭圆 216"/>
          <p:cNvSpPr/>
          <p:nvPr/>
        </p:nvSpPr>
        <p:spPr>
          <a:xfrm>
            <a:off x="3429000" y="4692015"/>
            <a:ext cx="500380" cy="4806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9028430" y="4701540"/>
            <a:ext cx="500380" cy="4806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268335" y="4211320"/>
            <a:ext cx="500380" cy="4806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273165" y="3078480"/>
            <a:ext cx="268605" cy="614680"/>
            <a:chOff x="9879" y="4848"/>
            <a:chExt cx="423" cy="968"/>
          </a:xfrm>
        </p:grpSpPr>
        <p:cxnSp>
          <p:nvCxnSpPr>
            <p:cNvPr id="6" name="肘形连接符 5"/>
            <p:cNvCxnSpPr/>
            <p:nvPr/>
          </p:nvCxnSpPr>
          <p:spPr>
            <a:xfrm rot="10800000" flipV="1">
              <a:off x="9954" y="4848"/>
              <a:ext cx="348" cy="278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肘形连接符 6"/>
            <p:cNvCxnSpPr>
              <a:stCxn id="5" idx="3"/>
            </p:cNvCxnSpPr>
            <p:nvPr/>
          </p:nvCxnSpPr>
          <p:spPr>
            <a:xfrm rot="5400000" flipV="1">
              <a:off x="10047" y="5562"/>
              <a:ext cx="177" cy="333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 rot="5400000">
              <a:off x="9667" y="5247"/>
              <a:ext cx="604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bldLvl="0" animBg="1"/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440" y="641350"/>
            <a:ext cx="6814185" cy="557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1500" y="885825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一、充电桩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295" y="1234440"/>
            <a:ext cx="425259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定义：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安装于公共建筑及居民小区或充电站内，为电动汽车充电的设备。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2.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分类：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交流（慢充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）     直流（快充）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71500" y="2630170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二、充电设施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标准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69670" y="3000375"/>
            <a:ext cx="10668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IEC(</a:t>
            </a:r>
            <a:r>
              <a:rPr lang="zh-CN" altLang="en-US"/>
              <a:t>欧洲</a:t>
            </a:r>
            <a:r>
              <a:rPr lang="en-US" altLang="zh-CN"/>
              <a:t>)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2853690" y="3000375"/>
            <a:ext cx="14439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SAE</a:t>
            </a:r>
            <a:r>
              <a:rPr lang="zh-CN" altLang="en-US"/>
              <a:t>（美国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169670" y="3302000"/>
            <a:ext cx="13658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GB</a:t>
            </a:r>
            <a:r>
              <a:rPr lang="zh-CN" altLang="en-US"/>
              <a:t>（中国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841625" y="3302000"/>
            <a:ext cx="20739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CHAdeMO（日本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交流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充电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系统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1500" y="3594100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三、交流充电组成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9670" y="423354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车载充电机、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615565" y="423354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高压配电盒、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06850" y="4233545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动力电池。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169670" y="393382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交流充电桩、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71500" y="4542155"/>
            <a:ext cx="3079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四、交流充电口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69670" y="4906645"/>
            <a:ext cx="328104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/>
              <a:t>L</a:t>
            </a:r>
            <a:r>
              <a:rPr lang="zh-CN" altLang="en-US"/>
              <a:t>、</a:t>
            </a:r>
            <a:r>
              <a:rPr lang="en-US" altLang="zh-CN"/>
              <a:t>NC1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NC2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N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PE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CC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CP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571500" y="5213350"/>
            <a:ext cx="3079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五、交流充电电路原理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15565" y="393382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交流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充电枪、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006850" y="393382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交流充电口、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69670" y="5579745"/>
            <a:ext cx="19564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1.</a:t>
            </a:r>
            <a:r>
              <a:rPr lang="zh-CN" altLang="en-US"/>
              <a:t>检测点控制原理</a:t>
            </a:r>
            <a:endParaRPr lang="zh-CN" altLang="en-US"/>
          </a:p>
        </p:txBody>
      </p:sp>
      <p:graphicFrame>
        <p:nvGraphicFramePr>
          <p:cNvPr id="12" name="表格 11"/>
          <p:cNvGraphicFramePr/>
          <p:nvPr>
            <p:custDataLst>
              <p:tags r:id="rId2"/>
            </p:custDataLst>
          </p:nvPr>
        </p:nvGraphicFramePr>
        <p:xfrm>
          <a:off x="5520690" y="2192655"/>
          <a:ext cx="6309995" cy="2176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970"/>
                <a:gridCol w="815340"/>
                <a:gridCol w="796290"/>
                <a:gridCol w="817245"/>
                <a:gridCol w="835660"/>
                <a:gridCol w="2396490"/>
              </a:tblGrid>
              <a:tr h="7315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充电过程状态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充电装置是否连接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S2</a:t>
                      </a:r>
                      <a:r>
                        <a:rPr lang="zh-CN" altLang="en-US" sz="1400"/>
                        <a:t>控制点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车辆是否可以充电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检测点</a:t>
                      </a:r>
                      <a:r>
                        <a:rPr lang="en-US" altLang="zh-CN" sz="1400"/>
                        <a:t>1</a:t>
                      </a:r>
                      <a:r>
                        <a:rPr lang="zh-CN" altLang="en-US" sz="1400"/>
                        <a:t>电压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/>
                    </a:p>
                    <a:p>
                      <a:pPr algn="ctr">
                        <a:buNone/>
                      </a:pPr>
                      <a:r>
                        <a:rPr lang="zh-CN" altLang="en-US" sz="1400"/>
                        <a:t>说明</a:t>
                      </a:r>
                      <a:endParaRPr lang="zh-CN" altLang="en-US" sz="1400"/>
                    </a:p>
                  </a:txBody>
                  <a:tcPr/>
                </a:tc>
              </a:tr>
              <a:tr h="5213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状态</a:t>
                      </a:r>
                      <a:r>
                        <a:rPr lang="en-US" altLang="zh-CN" sz="1400"/>
                        <a:t>1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否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断开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否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12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S1</a:t>
                      </a:r>
                      <a:r>
                        <a:rPr lang="zh-CN" altLang="en-US" sz="1400"/>
                        <a:t>与</a:t>
                      </a:r>
                      <a:r>
                        <a:rPr lang="en-US" altLang="zh-CN" sz="1400"/>
                        <a:t>PWM</a:t>
                      </a:r>
                      <a:r>
                        <a:rPr lang="zh-CN" altLang="en-US" sz="1400"/>
                        <a:t>连接，车辆接口未完全连接，监测点</a:t>
                      </a:r>
                      <a:r>
                        <a:rPr lang="en-US" altLang="zh-CN" sz="1400"/>
                        <a:t>2</a:t>
                      </a:r>
                      <a:r>
                        <a:rPr lang="zh-CN" altLang="en-US" sz="1400"/>
                        <a:t>电压为</a:t>
                      </a:r>
                      <a:r>
                        <a:rPr lang="en-US" altLang="zh-CN" sz="1400"/>
                        <a:t>0</a:t>
                      </a:r>
                      <a:r>
                        <a:rPr lang="zh-CN" altLang="en-US" sz="1400"/>
                        <a:t>。</a:t>
                      </a:r>
                      <a:endParaRPr lang="zh-CN" altLang="en-US" sz="1400"/>
                    </a:p>
                  </a:txBody>
                  <a:tcPr/>
                </a:tc>
              </a:tr>
              <a:tr h="4051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状态</a:t>
                      </a:r>
                      <a:r>
                        <a:rPr lang="en-US" altLang="zh-CN" sz="1400"/>
                        <a:t>2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是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断开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否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9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R3</a:t>
                      </a:r>
                      <a:r>
                        <a:rPr lang="zh-CN" altLang="en-US" sz="1400"/>
                        <a:t>被检测到</a:t>
                      </a:r>
                      <a:endParaRPr lang="zh-CN" altLang="en-US" sz="1400"/>
                    </a:p>
                  </a:txBody>
                  <a:tcPr/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状态</a:t>
                      </a:r>
                      <a:r>
                        <a:rPr lang="en-US" altLang="zh-CN" sz="1400"/>
                        <a:t>3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是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闭合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可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6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车载充电机及供电设备处于正常工作状态。</a:t>
                      </a:r>
                      <a:endParaRPr lang="zh-CN" altLang="en-US" sz="1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bright="6000" contrast="-6000"/>
          </a:blip>
          <a:srcRect l="40451" t="41545" r="5562" b="6291"/>
          <a:stretch>
            <a:fillRect/>
          </a:stretch>
        </p:blipFill>
        <p:spPr>
          <a:xfrm>
            <a:off x="5628005" y="1186180"/>
            <a:ext cx="5259705" cy="38119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55900" y="5653405"/>
            <a:ext cx="647446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检测点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2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的</a:t>
            </a:r>
            <a:r>
              <a:rPr lang="en-US" altLang="zh-CN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PWM</a:t>
            </a:r>
            <a:r>
              <a:rPr lang="zh-CN" altLang="en-US" sz="2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占空比信号是确认供电设备最大供电电流</a:t>
            </a:r>
            <a:endParaRPr lang="zh-CN" altLang="en-US" sz="20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sym typeface="+mn-ea"/>
            </a:endParaRPr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4"/>
          <a:srcRect l="50810"/>
          <a:stretch>
            <a:fillRect/>
          </a:stretch>
        </p:blipFill>
        <p:spPr>
          <a:xfrm>
            <a:off x="1090295" y="774700"/>
            <a:ext cx="3921760" cy="3017520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1245235" y="4022090"/>
            <a:ext cx="3994785" cy="1579880"/>
            <a:chOff x="1735" y="5988"/>
            <a:chExt cx="6291" cy="2488"/>
          </a:xfrm>
        </p:grpSpPr>
        <p:sp>
          <p:nvSpPr>
            <p:cNvPr id="5" name="矩形 4"/>
            <p:cNvSpPr/>
            <p:nvPr/>
          </p:nvSpPr>
          <p:spPr>
            <a:xfrm>
              <a:off x="1735" y="5989"/>
              <a:ext cx="5932" cy="24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/>
            <p:nvPr/>
          </p:nvCxnSpPr>
          <p:spPr>
            <a:xfrm flipV="1">
              <a:off x="2444" y="7279"/>
              <a:ext cx="5223" cy="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2448" y="5996"/>
              <a:ext cx="11" cy="2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680" y="6604"/>
              <a:ext cx="7" cy="6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2674" y="6594"/>
              <a:ext cx="736" cy="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581" y="6604"/>
              <a:ext cx="2" cy="136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 flipV="1">
              <a:off x="3754" y="6593"/>
              <a:ext cx="736" cy="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 flipV="1">
              <a:off x="4848" y="6593"/>
              <a:ext cx="736" cy="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3402" y="7941"/>
              <a:ext cx="355" cy="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4485" y="7951"/>
              <a:ext cx="355" cy="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 flipV="1">
              <a:off x="5569" y="7951"/>
              <a:ext cx="355" cy="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922" y="7286"/>
              <a:ext cx="7" cy="6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94" y="6608"/>
              <a:ext cx="2" cy="136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3757" y="6623"/>
              <a:ext cx="15" cy="15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855" y="6606"/>
              <a:ext cx="2" cy="136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4455" y="6623"/>
              <a:ext cx="15" cy="15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/>
          </p:nvCxnSpPr>
          <p:spPr>
            <a:xfrm>
              <a:off x="3787" y="8072"/>
              <a:ext cx="68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3832" y="8042"/>
              <a:ext cx="715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olidFill>
                    <a:schemeClr val="tx1"/>
                  </a:solidFill>
                  <a:sym typeface="+mn-ea"/>
                </a:rPr>
                <a:t>I/f</a:t>
              </a:r>
              <a:endParaRPr lang="en-US" altLang="zh-CN" sz="12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952" y="7279"/>
              <a:ext cx="1074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时间</a:t>
              </a:r>
              <a:endParaRPr lang="zh-CN" altLang="en-US" sz="12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35" y="5988"/>
              <a:ext cx="1074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电压</a:t>
              </a:r>
              <a:endParaRPr lang="zh-CN" altLang="en-US" sz="12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959" y="6399"/>
              <a:ext cx="1074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olidFill>
                    <a:schemeClr val="tx1"/>
                  </a:solidFill>
                  <a:sym typeface="+mn-ea"/>
                </a:rPr>
                <a:t>V+</a:t>
              </a:r>
              <a:endParaRPr lang="en-US" altLang="zh-CN" sz="12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990" y="7732"/>
              <a:ext cx="1074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olidFill>
                    <a:schemeClr val="tx1"/>
                  </a:solidFill>
                  <a:sym typeface="+mn-ea"/>
                </a:rPr>
                <a:t>V-</a:t>
              </a:r>
              <a:endParaRPr lang="en-US" altLang="zh-CN" sz="1200">
                <a:solidFill>
                  <a:schemeClr val="tx1"/>
                </a:solidFill>
                <a:sym typeface="+mn-ea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2463" y="7964"/>
              <a:ext cx="102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2444" y="6628"/>
              <a:ext cx="102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直接箭头连接符 41"/>
          <p:cNvCxnSpPr/>
          <p:nvPr/>
        </p:nvCxnSpPr>
        <p:spPr>
          <a:xfrm>
            <a:off x="1398270" y="3351530"/>
            <a:ext cx="671195" cy="10585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138045" y="5150485"/>
            <a:ext cx="8949055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r>
              <a:rPr lang="zh-CN" altLang="en-US" sz="2000">
                <a:solidFill>
                  <a:srgbClr val="FF0000"/>
                </a:solidFill>
              </a:rPr>
              <a:t>车辆端是通过检测点</a:t>
            </a:r>
            <a:r>
              <a:rPr lang="en-US" altLang="zh-CN" sz="2000">
                <a:solidFill>
                  <a:srgbClr val="FF0000"/>
                </a:solidFill>
              </a:rPr>
              <a:t>3</a:t>
            </a:r>
            <a:r>
              <a:rPr lang="zh-CN" altLang="en-US" sz="2000">
                <a:solidFill>
                  <a:srgbClr val="FF0000"/>
                </a:solidFill>
              </a:rPr>
              <a:t>和</a:t>
            </a:r>
            <a:r>
              <a:rPr lang="en-US" altLang="zh-CN" sz="2000">
                <a:solidFill>
                  <a:srgbClr val="FF0000"/>
                </a:solidFill>
              </a:rPr>
              <a:t>PE</a:t>
            </a:r>
            <a:r>
              <a:rPr lang="zh-CN" altLang="en-US" sz="2000">
                <a:solidFill>
                  <a:srgbClr val="FF0000"/>
                </a:solidFill>
              </a:rPr>
              <a:t>之间的阻值来确定当前充电装置（电缆）的额定</a:t>
            </a:r>
            <a:r>
              <a:rPr lang="zh-CN" altLang="en-US" sz="2000">
                <a:solidFill>
                  <a:srgbClr val="FF0000"/>
                </a:solidFill>
              </a:rPr>
              <a:t>容量</a:t>
            </a:r>
            <a:endParaRPr lang="zh-CN" altLang="en-US" sz="200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rcRect l="55200" t="41534" r="3761" b="24960"/>
          <a:stretch>
            <a:fillRect/>
          </a:stretch>
        </p:blipFill>
        <p:spPr>
          <a:xfrm>
            <a:off x="6807200" y="1517015"/>
            <a:ext cx="3748405" cy="253174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664460" y="1293495"/>
            <a:ext cx="1356360" cy="3385820"/>
            <a:chOff x="4196" y="2037"/>
            <a:chExt cx="2136" cy="5332"/>
          </a:xfrm>
        </p:grpSpPr>
        <p:grpSp>
          <p:nvGrpSpPr>
            <p:cNvPr id="7" name="组合 6"/>
            <p:cNvGrpSpPr/>
            <p:nvPr/>
          </p:nvGrpSpPr>
          <p:grpSpPr>
            <a:xfrm>
              <a:off x="4196" y="2037"/>
              <a:ext cx="2136" cy="4752"/>
              <a:chOff x="16260" y="2485"/>
              <a:chExt cx="2136" cy="4752"/>
            </a:xfrm>
          </p:grpSpPr>
          <p:pic>
            <p:nvPicPr>
              <p:cNvPr id="3" name="图片 2" descr="图片1"/>
              <p:cNvPicPr>
                <a:picLocks noChangeAspect="1"/>
              </p:cNvPicPr>
              <p:nvPr/>
            </p:nvPicPr>
            <p:blipFill>
              <a:blip r:embed="rId3"/>
              <a:srcRect l="50810" r="33834"/>
              <a:stretch>
                <a:fillRect/>
              </a:stretch>
            </p:blipFill>
            <p:spPr>
              <a:xfrm>
                <a:off x="16260" y="2485"/>
                <a:ext cx="2136" cy="4752"/>
              </a:xfrm>
              <a:prstGeom prst="rect">
                <a:avLst/>
              </a:prstGeom>
            </p:spPr>
          </p:pic>
          <p:sp>
            <p:nvSpPr>
              <p:cNvPr id="35" name="矩形 34"/>
              <p:cNvSpPr/>
              <p:nvPr/>
            </p:nvSpPr>
            <p:spPr>
              <a:xfrm rot="5400000">
                <a:off x="16332" y="4755"/>
                <a:ext cx="389" cy="1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4" name="肘形连接符 3"/>
              <p:cNvCxnSpPr/>
              <p:nvPr/>
            </p:nvCxnSpPr>
            <p:spPr>
              <a:xfrm rot="16200000">
                <a:off x="16486" y="4483"/>
                <a:ext cx="362" cy="305"/>
              </a:xfrm>
              <a:prstGeom prst="bentConnector3">
                <a:avLst>
                  <a:gd name="adj1" fmla="val 96823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肘形连接符 4"/>
              <p:cNvCxnSpPr>
                <a:stCxn id="35" idx="3"/>
              </p:cNvCxnSpPr>
              <p:nvPr/>
            </p:nvCxnSpPr>
            <p:spPr>
              <a:xfrm rot="5400000" flipV="1">
                <a:off x="16593" y="4957"/>
                <a:ext cx="174" cy="309"/>
              </a:xfrm>
              <a:prstGeom prst="bentConnector2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7"/>
            <p:cNvSpPr txBox="1"/>
            <p:nvPr/>
          </p:nvSpPr>
          <p:spPr>
            <a:xfrm>
              <a:off x="4580" y="6789"/>
              <a:ext cx="136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  <a:sym typeface="+mn-ea"/>
                </a:rPr>
                <a:t>新国标</a:t>
              </a:r>
              <a:endParaRPr lang="zh-CN" altLang="en-US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45660" y="1293495"/>
            <a:ext cx="1224280" cy="3385820"/>
            <a:chOff x="7316" y="2037"/>
            <a:chExt cx="1928" cy="5332"/>
          </a:xfrm>
        </p:grpSpPr>
        <p:pic>
          <p:nvPicPr>
            <p:cNvPr id="2" name="图片 1" descr="图片1"/>
            <p:cNvPicPr>
              <a:picLocks noChangeAspect="1"/>
            </p:cNvPicPr>
            <p:nvPr/>
          </p:nvPicPr>
          <p:blipFill>
            <a:blip r:embed="rId3"/>
            <a:srcRect l="50810" r="33834"/>
            <a:stretch>
              <a:fillRect/>
            </a:stretch>
          </p:blipFill>
          <p:spPr>
            <a:xfrm>
              <a:off x="7316" y="2037"/>
              <a:ext cx="1928" cy="4752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7596" y="6789"/>
              <a:ext cx="136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  <a:sym typeface="+mn-ea"/>
                </a:rPr>
                <a:t>老国标</a:t>
              </a:r>
              <a:endParaRPr lang="zh-CN" altLang="en-US">
                <a:solidFill>
                  <a:schemeClr val="tx1"/>
                </a:solidFill>
                <a:sym typeface="+mn-ea"/>
              </a:endParaRPr>
            </a:p>
          </p:txBody>
        </p:sp>
      </p:grpSp>
      <p:cxnSp>
        <p:nvCxnSpPr>
          <p:cNvPr id="10" name="直接箭头连接符 9"/>
          <p:cNvCxnSpPr/>
          <p:nvPr/>
        </p:nvCxnSpPr>
        <p:spPr>
          <a:xfrm flipV="1">
            <a:off x="5188585" y="2774315"/>
            <a:ext cx="1618615" cy="4387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组合 113"/>
          <p:cNvGrpSpPr/>
          <p:nvPr/>
        </p:nvGrpSpPr>
        <p:grpSpPr>
          <a:xfrm>
            <a:off x="909955" y="1431925"/>
            <a:ext cx="10570845" cy="3993515"/>
            <a:chOff x="1433" y="2255"/>
            <a:chExt cx="16647" cy="6289"/>
          </a:xfrm>
        </p:grpSpPr>
        <p:sp>
          <p:nvSpPr>
            <p:cNvPr id="46" name="圆角矩形 45"/>
            <p:cNvSpPr/>
            <p:nvPr/>
          </p:nvSpPr>
          <p:spPr>
            <a:xfrm>
              <a:off x="1433" y="2730"/>
              <a:ext cx="5159" cy="58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7240" y="2733"/>
              <a:ext cx="2215" cy="58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2830" y="2731"/>
              <a:ext cx="5159" cy="58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10028" y="2731"/>
              <a:ext cx="2215" cy="58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988" y="3425"/>
              <a:ext cx="11397" cy="0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988" y="3836"/>
              <a:ext cx="11397" cy="0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263" y="4552"/>
              <a:ext cx="15170" cy="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3999" y="7648"/>
              <a:ext cx="11912" cy="3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>
              <a:stCxn id="90" idx="2"/>
              <a:endCxn id="90" idx="0"/>
            </p:cNvCxnSpPr>
            <p:nvPr/>
          </p:nvCxnSpPr>
          <p:spPr>
            <a:xfrm flipV="1">
              <a:off x="8348" y="2733"/>
              <a:ext cx="0" cy="581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文本框 96"/>
            <p:cNvSpPr txBox="1"/>
            <p:nvPr/>
          </p:nvSpPr>
          <p:spPr>
            <a:xfrm>
              <a:off x="7190" y="2827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供电</a:t>
              </a:r>
              <a:r>
                <a:rPr lang="zh-CN" altLang="en-US" sz="1200"/>
                <a:t>插座</a:t>
              </a:r>
              <a:endParaRPr lang="zh-CN" altLang="en-US" sz="1200"/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8267" y="2827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供电</a:t>
              </a:r>
              <a:r>
                <a:rPr lang="zh-CN" altLang="en-US" sz="1200"/>
                <a:t>插头</a:t>
              </a:r>
              <a:endParaRPr lang="zh-CN" altLang="en-US" sz="1200"/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7716" y="2257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供电接口</a:t>
              </a:r>
              <a:endParaRPr lang="zh-CN" altLang="en-US" sz="1200"/>
            </a:p>
          </p:txBody>
        </p:sp>
        <p:sp>
          <p:nvSpPr>
            <p:cNvPr id="100" name="椭圆 99"/>
            <p:cNvSpPr/>
            <p:nvPr/>
          </p:nvSpPr>
          <p:spPr>
            <a:xfrm>
              <a:off x="8231" y="3319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1</a:t>
              </a:r>
              <a:endParaRPr lang="en-US" altLang="zh-CN" sz="1200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8232" y="3722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2</a:t>
              </a:r>
              <a:endParaRPr lang="en-US" altLang="zh-CN" sz="1200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8223" y="4441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3</a:t>
              </a:r>
              <a:endParaRPr lang="en-US" altLang="zh-CN" sz="1200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8232" y="7529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5</a:t>
              </a:r>
              <a:endParaRPr lang="en-US" altLang="zh-CN" sz="1200"/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8348" y="6448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CC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8348" y="7216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CP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8348" y="4514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PE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8348" y="3778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N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8363" y="3337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L</a:t>
              </a:r>
              <a:endParaRPr lang="en-US" altLang="zh-CN" sz="1200">
                <a:sym typeface="+mn-ea"/>
              </a:endParaRPr>
            </a:p>
          </p:txBody>
        </p:sp>
        <p:cxnSp>
          <p:nvCxnSpPr>
            <p:cNvPr id="39" name="肘形连接符 38"/>
            <p:cNvCxnSpPr/>
            <p:nvPr/>
          </p:nvCxnSpPr>
          <p:spPr>
            <a:xfrm flipV="1">
              <a:off x="10568" y="6336"/>
              <a:ext cx="3684" cy="560"/>
            </a:xfrm>
            <a:prstGeom prst="bentConnector3">
              <a:avLst>
                <a:gd name="adj1" fmla="val 100027"/>
              </a:avLst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10575" y="5635"/>
              <a:ext cx="3" cy="1245"/>
            </a:xfrm>
            <a:prstGeom prst="line">
              <a:avLst/>
            </a:prstGeom>
            <a:ln w="1905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0417" y="5227"/>
              <a:ext cx="151" cy="4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10417" y="5636"/>
              <a:ext cx="102" cy="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0578" y="4557"/>
              <a:ext cx="0" cy="656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 rot="5400000">
              <a:off x="10292" y="6145"/>
              <a:ext cx="604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1" name="直接连接符 50"/>
            <p:cNvCxnSpPr>
              <a:stCxn id="40" idx="2"/>
              <a:endCxn id="40" idx="0"/>
            </p:cNvCxnSpPr>
            <p:nvPr/>
          </p:nvCxnSpPr>
          <p:spPr>
            <a:xfrm flipV="1">
              <a:off x="11136" y="2731"/>
              <a:ext cx="0" cy="581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9978" y="2825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车辆插头</a:t>
              </a:r>
              <a:endParaRPr lang="zh-CN" altLang="en-US" sz="1200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1055" y="2825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车辆插</a:t>
              </a:r>
              <a:r>
                <a:rPr lang="zh-CN" altLang="en-US" sz="1200"/>
                <a:t>座</a:t>
              </a:r>
              <a:endParaRPr lang="zh-CN" altLang="en-US" sz="1200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0504" y="2255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车辆</a:t>
              </a:r>
              <a:r>
                <a:rPr lang="zh-CN" altLang="en-US" sz="1200"/>
                <a:t>接口</a:t>
              </a:r>
              <a:endParaRPr lang="zh-CN" altLang="en-US" sz="1200"/>
            </a:p>
          </p:txBody>
        </p:sp>
        <p:sp>
          <p:nvSpPr>
            <p:cNvPr id="57" name="椭圆 56"/>
            <p:cNvSpPr/>
            <p:nvPr/>
          </p:nvSpPr>
          <p:spPr>
            <a:xfrm>
              <a:off x="11019" y="3317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1</a:t>
              </a:r>
              <a:endParaRPr lang="en-US" altLang="zh-CN" sz="1200"/>
            </a:p>
          </p:txBody>
        </p:sp>
        <p:sp>
          <p:nvSpPr>
            <p:cNvPr id="58" name="椭圆 57"/>
            <p:cNvSpPr/>
            <p:nvPr/>
          </p:nvSpPr>
          <p:spPr>
            <a:xfrm>
              <a:off x="11020" y="3720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2</a:t>
              </a:r>
              <a:endParaRPr lang="en-US" altLang="zh-CN" sz="1200"/>
            </a:p>
          </p:txBody>
        </p:sp>
        <p:sp>
          <p:nvSpPr>
            <p:cNvPr id="59" name="椭圆 58"/>
            <p:cNvSpPr/>
            <p:nvPr/>
          </p:nvSpPr>
          <p:spPr>
            <a:xfrm>
              <a:off x="11011" y="4439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3</a:t>
              </a:r>
              <a:endParaRPr lang="en-US" altLang="zh-CN" sz="1200"/>
            </a:p>
          </p:txBody>
        </p:sp>
        <p:sp>
          <p:nvSpPr>
            <p:cNvPr id="60" name="椭圆 59"/>
            <p:cNvSpPr/>
            <p:nvPr/>
          </p:nvSpPr>
          <p:spPr>
            <a:xfrm>
              <a:off x="11020" y="6794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4</a:t>
              </a:r>
              <a:endParaRPr lang="en-US" altLang="zh-CN" sz="1200"/>
            </a:p>
          </p:txBody>
        </p:sp>
        <p:sp>
          <p:nvSpPr>
            <p:cNvPr id="61" name="椭圆 60"/>
            <p:cNvSpPr/>
            <p:nvPr/>
          </p:nvSpPr>
          <p:spPr>
            <a:xfrm>
              <a:off x="11020" y="7527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5</a:t>
              </a:r>
              <a:endParaRPr lang="en-US" altLang="zh-CN" sz="1200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1136" y="6446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CC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1136" y="7214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CP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1136" y="4512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PE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1136" y="3776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N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1151" y="3335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L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10568" y="6041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RC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0531" y="5032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S3</a:t>
              </a:r>
              <a:endParaRPr lang="en-US" altLang="zh-CN" sz="1200">
                <a:sym typeface="+mn-ea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15911" y="3896"/>
              <a:ext cx="0" cy="656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2871" y="3425"/>
              <a:ext cx="665" cy="15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2871" y="3836"/>
              <a:ext cx="665" cy="15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3521" y="3214"/>
              <a:ext cx="483" cy="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3505" y="3625"/>
              <a:ext cx="483" cy="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立方体 9"/>
            <p:cNvSpPr/>
            <p:nvPr/>
          </p:nvSpPr>
          <p:spPr>
            <a:xfrm rot="5400000">
              <a:off x="14589" y="2262"/>
              <a:ext cx="877" cy="2746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 flipV="1">
              <a:off x="17418" y="4557"/>
              <a:ext cx="15" cy="5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 rot="0">
              <a:off x="17287" y="5062"/>
              <a:ext cx="279" cy="193"/>
              <a:chOff x="17501" y="3889"/>
              <a:chExt cx="279" cy="193"/>
            </a:xfrm>
          </p:grpSpPr>
          <p:cxnSp>
            <p:nvCxnSpPr>
              <p:cNvPr id="15" name="直接连接符 14"/>
              <p:cNvCxnSpPr/>
              <p:nvPr/>
            </p:nvCxnSpPr>
            <p:spPr>
              <a:xfrm flipH="1">
                <a:off x="17561" y="3980"/>
                <a:ext cx="158" cy="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17591" y="4070"/>
                <a:ext cx="98" cy="1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17501" y="3889"/>
                <a:ext cx="279" cy="1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接连接符 18"/>
            <p:cNvCxnSpPr/>
            <p:nvPr/>
          </p:nvCxnSpPr>
          <p:spPr>
            <a:xfrm flipV="1">
              <a:off x="2286" y="4572"/>
              <a:ext cx="15" cy="5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 rot="0">
              <a:off x="2155" y="5077"/>
              <a:ext cx="279" cy="193"/>
              <a:chOff x="17501" y="3889"/>
              <a:chExt cx="279" cy="193"/>
            </a:xfrm>
          </p:grpSpPr>
          <p:cxnSp>
            <p:nvCxnSpPr>
              <p:cNvPr id="21" name="直接连接符 20"/>
              <p:cNvCxnSpPr/>
              <p:nvPr/>
            </p:nvCxnSpPr>
            <p:spPr>
              <a:xfrm flipH="1">
                <a:off x="17561" y="3980"/>
                <a:ext cx="158" cy="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17591" y="4070"/>
                <a:ext cx="98" cy="1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H="1">
                <a:off x="17501" y="3889"/>
                <a:ext cx="279" cy="1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直接连接符 23"/>
            <p:cNvCxnSpPr/>
            <p:nvPr/>
          </p:nvCxnSpPr>
          <p:spPr>
            <a:xfrm flipH="1" flipV="1">
              <a:off x="15904" y="4557"/>
              <a:ext cx="4" cy="1226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立方体 24"/>
            <p:cNvSpPr/>
            <p:nvPr/>
          </p:nvSpPr>
          <p:spPr>
            <a:xfrm rot="5400000">
              <a:off x="13776" y="5311"/>
              <a:ext cx="1179" cy="845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5923" y="5801"/>
              <a:ext cx="196" cy="36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15907" y="6167"/>
              <a:ext cx="1" cy="1503"/>
            </a:xfrm>
            <a:prstGeom prst="line">
              <a:avLst/>
            </a:prstGeom>
            <a:ln w="1905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3455" y="7657"/>
              <a:ext cx="544" cy="1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2821" y="7853"/>
              <a:ext cx="634" cy="0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2821" y="7404"/>
              <a:ext cx="634" cy="0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立方体 31"/>
            <p:cNvSpPr/>
            <p:nvPr/>
          </p:nvSpPr>
          <p:spPr>
            <a:xfrm rot="5400000">
              <a:off x="1621" y="7001"/>
              <a:ext cx="1691" cy="769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3" name="肘形连接符 32"/>
            <p:cNvCxnSpPr/>
            <p:nvPr/>
          </p:nvCxnSpPr>
          <p:spPr>
            <a:xfrm>
              <a:off x="2851" y="7122"/>
              <a:ext cx="2883" cy="530"/>
            </a:xfrm>
            <a:prstGeom prst="bentConnector3">
              <a:avLst>
                <a:gd name="adj1" fmla="val 100312"/>
              </a:avLst>
            </a:prstGeom>
            <a:ln w="1905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4693" y="7552"/>
              <a:ext cx="604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 rot="5400000">
              <a:off x="15604" y="6632"/>
              <a:ext cx="604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 flipV="1">
              <a:off x="15300" y="4572"/>
              <a:ext cx="4" cy="3083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 rot="5400000">
              <a:off x="15013" y="5943"/>
              <a:ext cx="604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8" name="直接连接符 37"/>
            <p:cNvCxnSpPr/>
            <p:nvPr/>
          </p:nvCxnSpPr>
          <p:spPr>
            <a:xfrm flipV="1">
              <a:off x="14595" y="6323"/>
              <a:ext cx="0" cy="1332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等腰三角形 47"/>
            <p:cNvSpPr/>
            <p:nvPr/>
          </p:nvSpPr>
          <p:spPr>
            <a:xfrm rot="5400000">
              <a:off x="13491" y="7468"/>
              <a:ext cx="353" cy="355"/>
            </a:xfrm>
            <a:prstGeom prst="triangle">
              <a:avLst/>
            </a:prstGeom>
            <a:noFill/>
            <a:ln w="1905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9" name="直接连接符 48"/>
            <p:cNvCxnSpPr/>
            <p:nvPr/>
          </p:nvCxnSpPr>
          <p:spPr>
            <a:xfrm flipH="1" flipV="1">
              <a:off x="13834" y="7483"/>
              <a:ext cx="10" cy="3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立方体 49"/>
            <p:cNvSpPr/>
            <p:nvPr/>
          </p:nvSpPr>
          <p:spPr>
            <a:xfrm rot="5400000">
              <a:off x="3633" y="5085"/>
              <a:ext cx="1009" cy="769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4922" y="2255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电动</a:t>
              </a:r>
              <a:r>
                <a:rPr lang="zh-CN" altLang="en-US" sz="1200"/>
                <a:t>汽车</a:t>
              </a:r>
              <a:endParaRPr lang="zh-CN" altLang="en-US" sz="1200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3542" y="2255"/>
              <a:ext cx="148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外部充电</a:t>
              </a:r>
              <a:r>
                <a:rPr lang="zh-CN" altLang="en-US" sz="1200"/>
                <a:t>器</a:t>
              </a:r>
              <a:endParaRPr lang="zh-CN" altLang="en-US" sz="1200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4269" y="3342"/>
              <a:ext cx="163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车载</a:t>
              </a:r>
              <a:r>
                <a:rPr lang="zh-CN" altLang="en-US" sz="1200"/>
                <a:t>充电器</a:t>
              </a:r>
              <a:endParaRPr lang="zh-CN" altLang="en-US" sz="1200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3913" y="5153"/>
              <a:ext cx="98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车辆控制</a:t>
              </a:r>
              <a:r>
                <a:rPr lang="zh-CN" altLang="en-US" sz="1200"/>
                <a:t>装置</a:t>
              </a:r>
              <a:endParaRPr lang="zh-CN" altLang="en-US" sz="1200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6832" y="5298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车身</a:t>
              </a:r>
              <a:r>
                <a:rPr lang="zh-CN" altLang="en-US" sz="1200"/>
                <a:t>接地</a:t>
              </a:r>
              <a:endParaRPr lang="zh-CN" altLang="en-US" sz="1200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706" y="5298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设备</a:t>
              </a:r>
              <a:r>
                <a:rPr lang="zh-CN" altLang="en-US" sz="1200"/>
                <a:t>接地</a:t>
              </a:r>
              <a:endParaRPr lang="zh-CN" altLang="en-US" sz="1200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693" y="4873"/>
              <a:ext cx="98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漏电保护</a:t>
              </a:r>
              <a:r>
                <a:rPr lang="zh-CN" altLang="en-US" sz="1200"/>
                <a:t>装置</a:t>
              </a:r>
              <a:endParaRPr lang="zh-CN" altLang="en-US" sz="1200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3410" y="2950"/>
              <a:ext cx="53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</a:t>
              </a:r>
              <a:endParaRPr lang="en-US" altLang="zh-CN" sz="1200"/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3410" y="3384"/>
              <a:ext cx="53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</a:t>
              </a:r>
              <a:endParaRPr lang="en-US" altLang="zh-CN" sz="1200"/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884" y="3239"/>
              <a:ext cx="11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200"/>
                <a:t>220V</a:t>
              </a:r>
              <a:endParaRPr lang="en-US" altLang="zh-CN" sz="1200"/>
            </a:p>
            <a:p>
              <a:pPr algn="ctr"/>
              <a:r>
                <a:rPr lang="zh-CN" altLang="en-US" sz="1200"/>
                <a:t>交流</a:t>
              </a:r>
              <a:r>
                <a:rPr lang="zh-CN" altLang="en-US" sz="1200"/>
                <a:t>电</a:t>
              </a:r>
              <a:endParaRPr lang="zh-CN" altLang="en-US" sz="1200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2871" y="7025"/>
              <a:ext cx="93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+12V</a:t>
              </a:r>
              <a:endParaRPr lang="en-US" altLang="zh-CN" sz="1200"/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2871" y="7459"/>
              <a:ext cx="93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PWM</a:t>
              </a:r>
              <a:endParaRPr lang="en-US" altLang="zh-CN" sz="1200"/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3798" y="7236"/>
              <a:ext cx="769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S1</a:t>
              </a:r>
              <a:endParaRPr lang="en-US" altLang="zh-CN" sz="1200"/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4693" y="7187"/>
              <a:ext cx="76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R1</a:t>
              </a:r>
              <a:endParaRPr lang="en-US" altLang="zh-CN" sz="1200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5297" y="7636"/>
              <a:ext cx="1295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/>
                <a:t>检测点</a:t>
              </a:r>
              <a:r>
                <a:rPr lang="en-US" altLang="zh-CN" sz="1000"/>
                <a:t>1</a:t>
              </a:r>
              <a:endParaRPr lang="en-US" altLang="zh-CN" sz="1000"/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4083" y="7636"/>
              <a:ext cx="1295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/>
                <a:t>检测点</a:t>
              </a:r>
              <a:r>
                <a:rPr lang="en-US" altLang="zh-CN" sz="1000"/>
                <a:t>2</a:t>
              </a:r>
              <a:endParaRPr lang="en-US" altLang="zh-CN" sz="1000"/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2936" y="6873"/>
              <a:ext cx="1295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/>
                <a:t>检测点</a:t>
              </a:r>
              <a:r>
                <a:rPr lang="en-US" altLang="zh-CN" sz="1000"/>
                <a:t>3</a:t>
              </a:r>
              <a:endParaRPr lang="en-US" altLang="zh-CN" sz="1000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5911" y="6506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R2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5340" y="5817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R3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15846" y="5540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S2</a:t>
              </a:r>
              <a:endParaRPr lang="en-US" altLang="zh-CN" sz="1200">
                <a:sym typeface="+mn-ea"/>
              </a:endParaRPr>
            </a:p>
          </p:txBody>
        </p:sp>
        <p:cxnSp>
          <p:nvCxnSpPr>
            <p:cNvPr id="112" name="肘形连接符 111"/>
            <p:cNvCxnSpPr/>
            <p:nvPr/>
          </p:nvCxnSpPr>
          <p:spPr>
            <a:xfrm flipV="1">
              <a:off x="2851" y="4557"/>
              <a:ext cx="6129" cy="2339"/>
            </a:xfrm>
            <a:prstGeom prst="bentConnector3">
              <a:avLst>
                <a:gd name="adj1" fmla="val 99755"/>
              </a:avLst>
            </a:prstGeom>
            <a:ln w="1905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椭圆 102"/>
            <p:cNvSpPr/>
            <p:nvPr/>
          </p:nvSpPr>
          <p:spPr>
            <a:xfrm>
              <a:off x="8232" y="6796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4</a:t>
              </a:r>
              <a:endParaRPr lang="en-US" altLang="zh-CN" sz="1200"/>
            </a:p>
          </p:txBody>
        </p:sp>
        <p:sp>
          <p:nvSpPr>
            <p:cNvPr id="172" name="文本框 171"/>
            <p:cNvSpPr txBox="1"/>
            <p:nvPr/>
          </p:nvSpPr>
          <p:spPr>
            <a:xfrm>
              <a:off x="2009" y="6786"/>
              <a:ext cx="98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供电</a:t>
              </a:r>
              <a:r>
                <a:rPr lang="zh-CN" altLang="en-US" sz="1200"/>
                <a:t>控制装置</a:t>
              </a:r>
              <a:endParaRPr lang="zh-CN" altLang="en-US" sz="1200"/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13490" y="7700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D1</a:t>
              </a:r>
              <a:endParaRPr lang="en-US" altLang="zh-CN" sz="1200"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444615" y="3088005"/>
            <a:ext cx="268605" cy="614680"/>
            <a:chOff x="9879" y="4848"/>
            <a:chExt cx="423" cy="968"/>
          </a:xfrm>
        </p:grpSpPr>
        <p:cxnSp>
          <p:nvCxnSpPr>
            <p:cNvPr id="3" name="肘形连接符 2"/>
            <p:cNvCxnSpPr/>
            <p:nvPr/>
          </p:nvCxnSpPr>
          <p:spPr>
            <a:xfrm rot="10800000" flipV="1">
              <a:off x="9954" y="4848"/>
              <a:ext cx="348" cy="278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肘形连接符 10"/>
            <p:cNvCxnSpPr>
              <a:stCxn id="71" idx="3"/>
            </p:cNvCxnSpPr>
            <p:nvPr/>
          </p:nvCxnSpPr>
          <p:spPr>
            <a:xfrm rot="5400000" flipV="1">
              <a:off x="10047" y="5562"/>
              <a:ext cx="177" cy="333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矩形 70"/>
            <p:cNvSpPr/>
            <p:nvPr/>
          </p:nvSpPr>
          <p:spPr>
            <a:xfrm rot="5400000">
              <a:off x="9667" y="5247"/>
              <a:ext cx="604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88" name="直接连接符 87"/>
          <p:cNvCxnSpPr/>
          <p:nvPr/>
        </p:nvCxnSpPr>
        <p:spPr>
          <a:xfrm flipH="1" flipV="1">
            <a:off x="8507095" y="3782060"/>
            <a:ext cx="4445" cy="604520"/>
          </a:xfrm>
          <a:prstGeom prst="line">
            <a:avLst/>
          </a:prstGeom>
          <a:ln w="190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88"/>
          <p:cNvSpPr txBox="1"/>
          <p:nvPr/>
        </p:nvSpPr>
        <p:spPr>
          <a:xfrm>
            <a:off x="8306435" y="3535680"/>
            <a:ext cx="44323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200">
                <a:sym typeface="+mn-ea"/>
              </a:rPr>
              <a:t>12V</a:t>
            </a:r>
            <a:endParaRPr lang="en-US" altLang="zh-CN" sz="1200">
              <a:sym typeface="+mn-ea"/>
            </a:endParaRPr>
          </a:p>
        </p:txBody>
      </p:sp>
      <p:sp>
        <p:nvSpPr>
          <p:cNvPr id="91" name="矩形 90"/>
          <p:cNvSpPr/>
          <p:nvPr/>
        </p:nvSpPr>
        <p:spPr>
          <a:xfrm rot="5400000">
            <a:off x="8346440" y="4010660"/>
            <a:ext cx="323850" cy="114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7" name="椭圆 216"/>
          <p:cNvSpPr/>
          <p:nvPr/>
        </p:nvSpPr>
        <p:spPr>
          <a:xfrm>
            <a:off x="3419475" y="4682490"/>
            <a:ext cx="500380" cy="4806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9018905" y="4701540"/>
            <a:ext cx="500380" cy="4806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8268335" y="4211320"/>
            <a:ext cx="500380" cy="4806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1500" y="885825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一、充电桩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295" y="1234440"/>
            <a:ext cx="425259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定义：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安装于公共建筑及居民小区或充电站内，为电动汽车充电的设备。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2.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分类：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交流（慢充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）     直流（快充）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71500" y="2630170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二、充电设施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标准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69670" y="3000375"/>
            <a:ext cx="10668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IEC(</a:t>
            </a:r>
            <a:r>
              <a:rPr lang="zh-CN" altLang="en-US"/>
              <a:t>欧洲</a:t>
            </a:r>
            <a:r>
              <a:rPr lang="en-US" altLang="zh-CN"/>
              <a:t>)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2853690" y="3000375"/>
            <a:ext cx="14439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SAE</a:t>
            </a:r>
            <a:r>
              <a:rPr lang="zh-CN" altLang="en-US"/>
              <a:t>（美国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169670" y="3302000"/>
            <a:ext cx="13658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GB</a:t>
            </a:r>
            <a:r>
              <a:rPr lang="zh-CN" altLang="en-US"/>
              <a:t>（中国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841625" y="3302000"/>
            <a:ext cx="20739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CHAdeMO（日本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交流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充电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系统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1500" y="3594100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三、交流充电组成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9670" y="423354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车载充电机、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615565" y="423354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高压配电盒、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06850" y="4233545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动力电池。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169670" y="393382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交流充电桩、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71500" y="4542155"/>
            <a:ext cx="3079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四、交流充电口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69670" y="4906645"/>
            <a:ext cx="328104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/>
              <a:t>L</a:t>
            </a:r>
            <a:r>
              <a:rPr lang="zh-CN" altLang="en-US"/>
              <a:t>、</a:t>
            </a:r>
            <a:r>
              <a:rPr lang="en-US" altLang="zh-CN"/>
              <a:t>NC1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NC2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N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PE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CC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CP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571500" y="5213350"/>
            <a:ext cx="3079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五、交流充电电路原理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15565" y="393382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交流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充电枪、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006850" y="393382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交流充电口、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69670" y="5948045"/>
            <a:ext cx="19564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2.</a:t>
            </a:r>
            <a:r>
              <a:rPr lang="zh-CN" altLang="en-US"/>
              <a:t>充电枪内部结构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169670" y="5579745"/>
            <a:ext cx="19564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1.</a:t>
            </a:r>
            <a:r>
              <a:rPr lang="zh-CN" altLang="en-US"/>
              <a:t>检测点控制原理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a533b6702cc5ffa2ea699929e4fa16af_wKh2CV0GUKiACJZ1AFHGSsVNp9s37__218829%7C123855__71040844837e821cd479be6422c5917575287149"/>
          <p:cNvPicPr>
            <a:picLocks noChangeAspect="1"/>
          </p:cNvPicPr>
          <p:nvPr/>
        </p:nvPicPr>
        <p:blipFill>
          <a:blip r:embed="rId2">
            <a:lum contrast="6000"/>
          </a:blip>
          <a:stretch>
            <a:fillRect/>
          </a:stretch>
        </p:blipFill>
        <p:spPr>
          <a:xfrm>
            <a:off x="2045970" y="836295"/>
            <a:ext cx="8337550" cy="518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2e8e3571089ebe634d5d95923b849bc_wKh2CV0GUKiACJZ1AFHGSsVNp9s37__195989%7C22840__d2e0012e75667decbd315570a9f4556475287149"/>
          <p:cNvPicPr>
            <a:picLocks noChangeAspect="1"/>
          </p:cNvPicPr>
          <p:nvPr/>
        </p:nvPicPr>
        <p:blipFill>
          <a:blip r:embed="rId2"/>
          <a:srcRect l="5024" t="21008" r="15730" b="24734"/>
          <a:stretch>
            <a:fillRect/>
          </a:stretch>
        </p:blipFill>
        <p:spPr>
          <a:xfrm>
            <a:off x="1698625" y="1530350"/>
            <a:ext cx="7933055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21430" y="407035"/>
            <a:ext cx="3641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交流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充电系统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3664" y="990610"/>
            <a:ext cx="50232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学习目标：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54480" y="1672590"/>
            <a:ext cx="817499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本节课主要讲解新能源汽车交流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充电系统。完成本节学习后，你将能够：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了解新能源汽车充电桩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定义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掌握新能源汽车充电系统种类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掌握新能源汽车交流充电系统组成、交流充电口定义及电路原理。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本节学习结束后，有一份测试需要你完成，你必须通过该测试，才能完成本节课的学习。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d831fb18fd418bf531a88e6c97745c0_wKh2CV0GUKiACJZ1AFHGSsVNp9s37__104172%7C43126__577b95645cac6fe2838075786d1f8b9f75287149"/>
          <p:cNvPicPr>
            <a:picLocks noChangeAspect="1"/>
          </p:cNvPicPr>
          <p:nvPr/>
        </p:nvPicPr>
        <p:blipFill>
          <a:blip r:embed="rId2">
            <a:lum bright="-18000" contrast="36000"/>
          </a:blip>
          <a:stretch>
            <a:fillRect/>
          </a:stretch>
        </p:blipFill>
        <p:spPr>
          <a:xfrm>
            <a:off x="918845" y="798195"/>
            <a:ext cx="10701020" cy="526161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660650" y="2132965"/>
            <a:ext cx="351155" cy="33147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3011805" y="1342390"/>
            <a:ext cx="1297305" cy="8801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148455" y="97409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解除</a:t>
            </a:r>
            <a:r>
              <a:rPr lang="zh-CN" altLang="en-US"/>
              <a:t>开关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d201c377d7504a664e1b02154d36940_wKh2CV0GUKiACJZ1AFHGSsVNp9s37__147298%7C43527__7dcfa32081f867c63ff4c407cf2cff3a752871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67410"/>
            <a:ext cx="10058400" cy="494538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728595" y="2212340"/>
            <a:ext cx="292100" cy="292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3001645" y="1401445"/>
            <a:ext cx="1297305" cy="8801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178300" y="102362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温控开关</a:t>
            </a: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738120" y="2767330"/>
            <a:ext cx="292100" cy="292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3001645" y="2409825"/>
            <a:ext cx="1468120" cy="427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469765" y="2136140"/>
            <a:ext cx="868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新国标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bldLvl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交流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充电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系统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1500" y="885825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一、充电桩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50542" t="16272" b="60296"/>
          <a:stretch>
            <a:fillRect/>
          </a:stretch>
        </p:blipFill>
        <p:spPr>
          <a:xfrm>
            <a:off x="6955155" y="1422400"/>
            <a:ext cx="3560445" cy="13836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61586" t="39694" r="538" b="26250"/>
          <a:stretch>
            <a:fillRect/>
          </a:stretch>
        </p:blipFill>
        <p:spPr>
          <a:xfrm>
            <a:off x="6122035" y="3489960"/>
            <a:ext cx="2726690" cy="20110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67037" t="75073" r="2858"/>
          <a:stretch>
            <a:fillRect/>
          </a:stretch>
        </p:blipFill>
        <p:spPr>
          <a:xfrm>
            <a:off x="9221470" y="3489960"/>
            <a:ext cx="2498725" cy="20104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110" y="1234440"/>
            <a:ext cx="6972300" cy="49149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90295" y="1234440"/>
            <a:ext cx="425259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定义：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安装于公共建筑及居民小区或充电站内，为电动汽车充电的设备。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2.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分类：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交流（慢充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）     直流（快充）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878955" y="2339975"/>
            <a:ext cx="51117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交流</a:t>
            </a:r>
            <a:endParaRPr lang="zh-CN" altLang="en-US" sz="1200"/>
          </a:p>
        </p:txBody>
      </p:sp>
      <p:sp>
        <p:nvSpPr>
          <p:cNvPr id="6" name="文本框 5"/>
          <p:cNvSpPr txBox="1"/>
          <p:nvPr/>
        </p:nvSpPr>
        <p:spPr>
          <a:xfrm>
            <a:off x="6878955" y="3613150"/>
            <a:ext cx="51117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交流</a:t>
            </a:r>
            <a:endParaRPr lang="zh-CN" altLang="en-US" sz="1200"/>
          </a:p>
        </p:txBody>
      </p:sp>
      <p:sp>
        <p:nvSpPr>
          <p:cNvPr id="49" name="文本框 48"/>
          <p:cNvSpPr txBox="1"/>
          <p:nvPr/>
        </p:nvSpPr>
        <p:spPr>
          <a:xfrm>
            <a:off x="8984615" y="3613150"/>
            <a:ext cx="51117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直流</a:t>
            </a:r>
            <a:endParaRPr lang="zh-CN" altLang="en-US" sz="1200"/>
          </a:p>
        </p:txBody>
      </p:sp>
      <p:sp>
        <p:nvSpPr>
          <p:cNvPr id="7" name="文本框 6"/>
          <p:cNvSpPr txBox="1"/>
          <p:nvPr/>
        </p:nvSpPr>
        <p:spPr>
          <a:xfrm>
            <a:off x="11209020" y="2339975"/>
            <a:ext cx="51117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直流</a:t>
            </a:r>
            <a:endParaRPr lang="zh-CN" altLang="en-US" sz="1200"/>
          </a:p>
        </p:txBody>
      </p:sp>
      <p:sp>
        <p:nvSpPr>
          <p:cNvPr id="9" name="文本框 8"/>
          <p:cNvSpPr txBox="1"/>
          <p:nvPr/>
        </p:nvSpPr>
        <p:spPr>
          <a:xfrm>
            <a:off x="10802620" y="3733800"/>
            <a:ext cx="51117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直流</a:t>
            </a:r>
            <a:endParaRPr lang="zh-CN" altLang="en-US" sz="1200"/>
          </a:p>
        </p:txBody>
      </p:sp>
      <p:sp>
        <p:nvSpPr>
          <p:cNvPr id="11" name="文本框 10"/>
          <p:cNvSpPr txBox="1"/>
          <p:nvPr/>
        </p:nvSpPr>
        <p:spPr>
          <a:xfrm>
            <a:off x="8984615" y="2064385"/>
            <a:ext cx="51117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交流</a:t>
            </a:r>
            <a:endParaRPr lang="zh-CN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48" grpId="0"/>
      <p:bldP spid="6" grpId="0"/>
      <p:bldP spid="11" grpId="0"/>
      <p:bldP spid="7" grpId="0"/>
      <p:bldP spid="9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1500" y="885825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一、充电桩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295" y="1234440"/>
            <a:ext cx="425259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定义：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安装于公共建筑及居民小区或充电站内，为电动汽车充电的设备。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2.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分类：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交流（慢充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）     直流（快充）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71500" y="263017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二、充电设施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标准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交流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充电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系统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62100" y="1249045"/>
            <a:ext cx="933513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lvl="0" indent="-285750" algn="l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zh-CN" altLang="en-US">
                <a:solidFill>
                  <a:schemeClr val="tx1"/>
                </a:solidFill>
              </a:rPr>
              <a:t>标准：</a:t>
            </a:r>
            <a:endParaRPr lang="zh-CN" altLang="en-US">
              <a:solidFill>
                <a:schemeClr val="tx1"/>
              </a:solidFill>
            </a:endParaRPr>
          </a:p>
          <a:p>
            <a:pPr marL="742950" lvl="1" indent="-285750" algn="l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zh-CN" altLang="en-US">
                <a:solidFill>
                  <a:srgbClr val="FF0000"/>
                </a:solidFill>
              </a:rPr>
              <a:t>IEC 61851</a:t>
            </a:r>
            <a:r>
              <a:rPr lang="en-US" altLang="zh-CN"/>
              <a:t>         </a:t>
            </a:r>
            <a:r>
              <a:rPr lang="zh-CN" altLang="en-US"/>
              <a:t>IEC(The International Electrotechnical Commission)</a:t>
            </a:r>
            <a:endParaRPr lang="zh-CN" altLang="en-US"/>
          </a:p>
          <a:p>
            <a:pPr marL="742950" lvl="1" indent="-285750" algn="l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zh-CN" altLang="en-US">
                <a:solidFill>
                  <a:srgbClr val="FF0000"/>
                </a:solidFill>
              </a:rPr>
              <a:t>SAE J1772</a:t>
            </a:r>
            <a:r>
              <a:rPr lang="en-US" altLang="zh-CN"/>
              <a:t>        </a:t>
            </a:r>
            <a:r>
              <a:rPr lang="zh-CN" altLang="en-US"/>
              <a:t>SAE(Society of Automotive Engineers of United States)</a:t>
            </a:r>
            <a:endParaRPr lang="zh-CN" altLang="en-US"/>
          </a:p>
          <a:p>
            <a:pPr marL="742950" lvl="1" indent="-285750" algn="l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zh-CN" altLang="en-US">
                <a:solidFill>
                  <a:srgbClr val="FF0000"/>
                </a:solidFill>
              </a:rPr>
              <a:t>GB/T 20234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en-US" altLang="zh-CN"/>
              <a:t>  </a:t>
            </a:r>
            <a:r>
              <a:rPr lang="zh-CN" altLang="en-US"/>
              <a:t> </a:t>
            </a:r>
            <a:r>
              <a:rPr lang="en-US" altLang="zh-CN"/>
              <a:t> </a:t>
            </a:r>
            <a:r>
              <a:rPr lang="zh-CN" altLang="en-US"/>
              <a:t>GB(国标)</a:t>
            </a:r>
            <a:endParaRPr lang="zh-CN" altLang="en-US"/>
          </a:p>
          <a:p>
            <a:pPr marL="742950" lvl="1" indent="-285750" algn="l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zh-CN" altLang="en-US">
                <a:solidFill>
                  <a:srgbClr val="FF0000"/>
                </a:solidFill>
              </a:rPr>
              <a:t>CHAdeMO</a:t>
            </a:r>
            <a:r>
              <a:rPr lang="en-US" altLang="zh-CN">
                <a:solidFill>
                  <a:srgbClr val="FF0000"/>
                </a:solidFill>
              </a:rPr>
              <a:t>  </a:t>
            </a:r>
            <a:r>
              <a:rPr lang="en-US" altLang="zh-CN"/>
              <a:t>     </a:t>
            </a:r>
            <a:r>
              <a:rPr lang="zh-CN" altLang="en-US"/>
              <a:t>CHAdeMO(日本)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n"/>
            </a:pPr>
            <a:endParaRPr lang="zh-CN" altLang="en-US"/>
          </a:p>
          <a:p>
            <a:pPr marL="285750" lvl="0" indent="-285750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zh-CN" altLang="en-US"/>
              <a:t>IEC标准是欧洲使用的标准， 由国际电工学会发起建立。</a:t>
            </a:r>
            <a:endParaRPr lang="zh-CN" altLang="en-US"/>
          </a:p>
          <a:p>
            <a:pPr marL="285750" indent="-285750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zh-CN" altLang="en-US"/>
              <a:t>SAE J1772是美国SAE发起建立的标准。</a:t>
            </a:r>
            <a:endParaRPr lang="zh-CN" altLang="en-US"/>
          </a:p>
          <a:p>
            <a:pPr marL="285750" indent="-285750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zh-CN" altLang="en-US"/>
              <a:t>GB是中国国家标准。</a:t>
            </a:r>
            <a:endParaRPr lang="zh-CN" altLang="en-US"/>
          </a:p>
          <a:p>
            <a:pPr marL="285750" indent="-285750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zh-CN" altLang="en-US"/>
              <a:t>CHAdeMO是-种快充标准，由日本相关企业行业发起。</a:t>
            </a:r>
            <a:endParaRPr lang="zh-CN" altLang="en-US"/>
          </a:p>
          <a:p>
            <a:pPr marL="285750" indent="-285750">
              <a:buClr>
                <a:srgbClr val="5B9BD5"/>
              </a:buClr>
              <a:buFont typeface="Wingdings" panose="05000000000000000000" charset="0"/>
              <a:buChar char="n"/>
            </a:pPr>
            <a:endParaRPr lang="zh-CN" altLang="en-US"/>
          </a:p>
          <a:p>
            <a:pPr marL="285750" indent="-285750">
              <a:buClr>
                <a:srgbClr val="5B9BD5"/>
              </a:buClr>
              <a:buFont typeface="Wingdings" panose="05000000000000000000" charset="0"/>
              <a:buChar char="n"/>
            </a:pPr>
            <a:endParaRPr lang="zh-CN" altLang="en-US"/>
          </a:p>
          <a:p>
            <a:pPr marL="285750" indent="-285750">
              <a:buClr>
                <a:srgbClr val="5B9BD5"/>
              </a:buClr>
              <a:buFont typeface="Wingdings" panose="05000000000000000000" charset="0"/>
              <a:buChar char="n"/>
            </a:pPr>
            <a:endParaRPr lang="zh-CN" altLang="en-US"/>
          </a:p>
          <a:p>
            <a:pPr marL="285750" indent="-285750">
              <a:buClr>
                <a:srgbClr val="5B9BD5"/>
              </a:buClr>
              <a:buFont typeface="Wingdings" panose="05000000000000000000" charset="0"/>
              <a:buChar char="n"/>
            </a:pPr>
            <a:r>
              <a:rPr lang="zh-CN" altLang="en-US"/>
              <a:t>这些标准定义充电方法、通信标准和插头插座等。不同的标准的充电设施无</a:t>
            </a:r>
            <a:endParaRPr lang="zh-CN" altLang="en-US"/>
          </a:p>
          <a:p>
            <a:r>
              <a:rPr lang="zh-CN" altLang="en-US"/>
              <a:t>法完全兼容。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1500" y="885825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一、充电桩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295" y="1234440"/>
            <a:ext cx="425259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定义：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安装于公共建筑及居民小区或充电站内，为电动汽车充电的设备。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2.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分类：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交流（慢充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）     直流（快充）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71500" y="263017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二、充电设施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标准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69670" y="3000375"/>
            <a:ext cx="10668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IEC(</a:t>
            </a:r>
            <a:r>
              <a:rPr lang="zh-CN" altLang="en-US"/>
              <a:t>欧洲</a:t>
            </a:r>
            <a:r>
              <a:rPr lang="en-US" altLang="zh-CN"/>
              <a:t>)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2853690" y="3000375"/>
            <a:ext cx="14439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SAE</a:t>
            </a:r>
            <a:r>
              <a:rPr lang="zh-CN" altLang="en-US"/>
              <a:t>（美国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169670" y="3302000"/>
            <a:ext cx="13658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GB</a:t>
            </a:r>
            <a:r>
              <a:rPr lang="zh-CN" altLang="en-US"/>
              <a:t>（中国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841625" y="3302000"/>
            <a:ext cx="20739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CHAdeMO（日本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交流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充电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系统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890" y="929005"/>
            <a:ext cx="6407150" cy="42849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15635" y="5331460"/>
            <a:ext cx="60699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CCS Combo、CHAdeMO、GBT特斯拉和其他未知插孔类型，统一标准下的交/直</a:t>
            </a:r>
            <a:r>
              <a:rPr lang="zh-CN" altLang="en-US"/>
              <a:t>流算作一类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0" grpId="0"/>
      <p:bldP spid="2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1500" y="885825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一、充电桩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295" y="1234440"/>
            <a:ext cx="425259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定义：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安装于公共建筑及居民小区或充电站内，为电动汽车充电的设备。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2.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分类：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交流（慢充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）     直流（快充）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1500" y="3594100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三、交流充电组成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155" y="1079500"/>
            <a:ext cx="1772920" cy="12553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035" y="1031875"/>
            <a:ext cx="1800860" cy="13506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260" y="3509010"/>
            <a:ext cx="1852295" cy="1614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635" y="3854450"/>
            <a:ext cx="1755775" cy="923290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7216140" y="1603375"/>
            <a:ext cx="556260" cy="208280"/>
          </a:xfrm>
          <a:prstGeom prst="rightArrow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9573895" y="1602740"/>
            <a:ext cx="556260" cy="208280"/>
          </a:xfrm>
          <a:prstGeom prst="rightArrow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5400000">
            <a:off x="10414000" y="3001645"/>
            <a:ext cx="1512570" cy="179705"/>
          </a:xfrm>
          <a:prstGeom prst="rightArrow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10800000">
            <a:off x="7488555" y="4207510"/>
            <a:ext cx="767080" cy="217805"/>
          </a:xfrm>
          <a:prstGeom prst="rightArrow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rcRect l="18963" t="21235" r="15143" b="14992"/>
          <a:stretch>
            <a:fillRect/>
          </a:stretch>
        </p:blipFill>
        <p:spPr>
          <a:xfrm>
            <a:off x="10525125" y="3847465"/>
            <a:ext cx="1463675" cy="938530"/>
          </a:xfrm>
          <a:prstGeom prst="rect">
            <a:avLst/>
          </a:prstGeom>
        </p:spPr>
      </p:pic>
      <p:sp>
        <p:nvSpPr>
          <p:cNvPr id="19" name="右箭头 18"/>
          <p:cNvSpPr/>
          <p:nvPr/>
        </p:nvSpPr>
        <p:spPr>
          <a:xfrm rot="10800000">
            <a:off x="10011410" y="4206875"/>
            <a:ext cx="513715" cy="218440"/>
          </a:xfrm>
          <a:prstGeom prst="rightArrow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rcRect l="16381" t="8007" r="13345" b="6489"/>
          <a:stretch>
            <a:fillRect/>
          </a:stretch>
        </p:blipFill>
        <p:spPr>
          <a:xfrm>
            <a:off x="5782310" y="885825"/>
            <a:ext cx="1433830" cy="174434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615565" y="393382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交流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充电枪、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006850" y="393382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交流充电口、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169670" y="423354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车载充电机、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615565" y="423354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高压配电盒、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006850" y="4233545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动力电池。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169670" y="393382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交流充电桩、</a:t>
            </a:r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571500" y="2630170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二、充电设施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标准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69670" y="3000375"/>
            <a:ext cx="10668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IEC(</a:t>
            </a:r>
            <a:r>
              <a:rPr lang="zh-CN" altLang="en-US"/>
              <a:t>欧洲</a:t>
            </a:r>
            <a:r>
              <a:rPr lang="en-US" altLang="zh-CN"/>
              <a:t>)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2853690" y="3000375"/>
            <a:ext cx="14439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SAE</a:t>
            </a:r>
            <a:r>
              <a:rPr lang="zh-CN" altLang="en-US"/>
              <a:t>（美国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169670" y="3302000"/>
            <a:ext cx="13658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GB</a:t>
            </a:r>
            <a:r>
              <a:rPr lang="zh-CN" altLang="en-US"/>
              <a:t>（中国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841625" y="3302000"/>
            <a:ext cx="20739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CHAdeMO（日本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交流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充电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系统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bldLvl="0" animBg="1"/>
      <p:bldP spid="14" grpId="0" bldLvl="0" animBg="1"/>
      <p:bldP spid="16" grpId="0" bldLvl="0" animBg="1"/>
      <p:bldP spid="19" grpId="0" bldLvl="0" animBg="1"/>
      <p:bldP spid="17" grpId="0" bldLvl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1500" y="885825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一、充电桩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295" y="1234440"/>
            <a:ext cx="425259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定义：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安装于公共建筑及居民小区或充电站内，为电动汽车充电的设备。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2.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分类：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交流（慢充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）     直流（快充）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71500" y="2630170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二、充电设施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标准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69670" y="3000375"/>
            <a:ext cx="10668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IEC(</a:t>
            </a:r>
            <a:r>
              <a:rPr lang="zh-CN" altLang="en-US"/>
              <a:t>欧洲</a:t>
            </a:r>
            <a:r>
              <a:rPr lang="en-US" altLang="zh-CN"/>
              <a:t>)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2853690" y="3000375"/>
            <a:ext cx="14439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SAE</a:t>
            </a:r>
            <a:r>
              <a:rPr lang="zh-CN" altLang="en-US"/>
              <a:t>（美国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169670" y="3302000"/>
            <a:ext cx="13658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GB</a:t>
            </a:r>
            <a:r>
              <a:rPr lang="zh-CN" altLang="en-US"/>
              <a:t>（中国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841625" y="3302000"/>
            <a:ext cx="20739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CHAdeMO（日本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t="6600" b="12126"/>
          <a:stretch>
            <a:fillRect/>
          </a:stretch>
        </p:blipFill>
        <p:spPr>
          <a:xfrm>
            <a:off x="6065520" y="1908175"/>
            <a:ext cx="5650865" cy="28308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交流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充电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系统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1500" y="3594100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三、交流充电组成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69670" y="423354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车载充电机、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615565" y="423354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高压配电盒、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006850" y="4233545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动力电池。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169670" y="393382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交流充电桩、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71500" y="4542155"/>
            <a:ext cx="3079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四、交流充电口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15565" y="393382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交流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充电枪、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006850" y="393382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交流充电口、</a:t>
            </a:r>
            <a:endParaRPr lang="zh-CN" altLang="en-US"/>
          </a:p>
        </p:txBody>
      </p:sp>
      <p:sp>
        <p:nvSpPr>
          <p:cNvPr id="3" name="上箭头 2"/>
          <p:cNvSpPr/>
          <p:nvPr/>
        </p:nvSpPr>
        <p:spPr>
          <a:xfrm>
            <a:off x="9966960" y="3933825"/>
            <a:ext cx="149860" cy="126619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378950" y="5200015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sym typeface="+mn-ea"/>
              </a:rPr>
              <a:t>交流充电口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1500" y="885825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一、充电桩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295" y="1234440"/>
            <a:ext cx="425259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1.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定义：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安装于公共建筑及居民小区或充电站内，为电动汽车充电的设备。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2.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分类：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交流（慢充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）     直流（快充）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71500" y="2630170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二、充电设施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标准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69670" y="3000375"/>
            <a:ext cx="10668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IEC(</a:t>
            </a:r>
            <a:r>
              <a:rPr lang="zh-CN" altLang="en-US"/>
              <a:t>欧洲</a:t>
            </a:r>
            <a:r>
              <a:rPr lang="en-US" altLang="zh-CN"/>
              <a:t>)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2853690" y="3000375"/>
            <a:ext cx="14439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SAE</a:t>
            </a:r>
            <a:r>
              <a:rPr lang="zh-CN" altLang="en-US"/>
              <a:t>（美国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169670" y="3302000"/>
            <a:ext cx="13658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/>
              <a:t>GB</a:t>
            </a:r>
            <a:r>
              <a:rPr lang="zh-CN" altLang="en-US"/>
              <a:t>（中国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841625" y="3302000"/>
            <a:ext cx="20739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CHAdeMO（日本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10" y="4906645"/>
            <a:ext cx="3863975" cy="1074420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625" y="1348105"/>
            <a:ext cx="5499100" cy="3258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6545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444625"/>
            <a:ext cx="5390515" cy="316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169670" y="4906645"/>
            <a:ext cx="328104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/>
              <a:t>L</a:t>
            </a:r>
            <a:r>
              <a:rPr lang="zh-CN" altLang="en-US"/>
              <a:t>、</a:t>
            </a:r>
            <a:r>
              <a:rPr lang="en-US" altLang="zh-CN"/>
              <a:t>NC1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NC2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N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PE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CC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CP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交流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充电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系统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1500" y="3594100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三、交流充电组成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9670" y="423354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车载充电机、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615565" y="423354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高压配电盒、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06850" y="4233545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动力电池。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169670" y="393382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交流充电桩、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71500" y="4542155"/>
            <a:ext cx="3079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四、交流充电口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15565" y="393382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交流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充电枪、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006850" y="393382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交流充电口、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6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6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TABLE_BEAUTIFY" val="smartTable{70417b59-776c-4dc5-bd41-0a9990ce2cdb}"/>
  <p:tag name="TABLE_ENDDRAG_ORIGIN_RECT" val="496*165"/>
  <p:tag name="TABLE_ENDDRAG_RECT" val="449*157*496*165"/>
</p:tagLst>
</file>

<file path=ppt/tags/tag2.xml><?xml version="1.0" encoding="utf-8"?>
<p:tagLst xmlns:p="http://schemas.openxmlformats.org/presentationml/2006/main">
  <p:tag name="KSO_WM_UNIT_PLACING_PICTURE_USER_VIEWPORT" val="{&quot;height&quot;:5210,&quot;width&quot;:10288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2443</Words>
  <Application>WPS 演示</Application>
  <PresentationFormat>宽屏</PresentationFormat>
  <Paragraphs>574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Calibri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154</cp:revision>
  <dcterms:created xsi:type="dcterms:W3CDTF">2020-10-23T05:41:00Z</dcterms:created>
  <dcterms:modified xsi:type="dcterms:W3CDTF">2021-07-17T07:34:00Z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00AD69C049C4464AB9FF118C09D05001</vt:lpwstr>
  </property>
</Properties>
</file>