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431" r:id="rId3"/>
    <p:sldId id="433" r:id="rId4"/>
    <p:sldId id="710" r:id="rId5"/>
    <p:sldId id="711" r:id="rId6"/>
    <p:sldId id="713" r:id="rId7"/>
    <p:sldId id="714" r:id="rId8"/>
    <p:sldId id="1520" r:id="rId9"/>
    <p:sldId id="1476" r:id="rId10"/>
    <p:sldId id="716" r:id="rId11"/>
    <p:sldId id="717" r:id="rId12"/>
    <p:sldId id="718" r:id="rId1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A8C9"/>
    <a:srgbClr val="85ADD0"/>
    <a:srgbClr val="82AACA"/>
    <a:srgbClr val="86B1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howGuides="1">
      <p:cViewPr varScale="1">
        <p:scale>
          <a:sx n="116" d="100"/>
          <a:sy n="116" d="100"/>
        </p:scale>
        <p:origin x="336" y="108"/>
      </p:cViewPr>
      <p:guideLst>
        <p:guide orient="horz" pos="2214"/>
        <p:guide pos="381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90000" cy="90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commentAuthors" Target="commentAuthors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notesMaster" Target="notesMasters/notesMaster1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0.png"/><Relationship Id="rId1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image" Target="../media/image17.png"/><Relationship Id="rId8" Type="http://schemas.openxmlformats.org/officeDocument/2006/relationships/image" Target="../media/image16.png"/><Relationship Id="rId7" Type="http://schemas.openxmlformats.org/officeDocument/2006/relationships/image" Target="../media/image15.png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1" Type="http://schemas.openxmlformats.org/officeDocument/2006/relationships/slideLayout" Target="../slideLayouts/slideLayout2.xml"/><Relationship Id="rId10" Type="http://schemas.openxmlformats.org/officeDocument/2006/relationships/image" Target="../media/image18.png"/><Relationship Id="rId1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86995" y="1160145"/>
            <a:ext cx="633158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6000">
                <a:solidFill>
                  <a:schemeClr val="tx1"/>
                </a:solidFill>
              </a:rPr>
              <a:t>汽车空调蒸发器</a:t>
            </a:r>
            <a:endParaRPr lang="zh-CN" altLang="en-US" sz="6000">
              <a:solidFill>
                <a:schemeClr val="tx1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306195" y="3894455"/>
            <a:ext cx="426529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800">
                <a:solidFill>
                  <a:schemeClr val="tx1"/>
                </a:solidFill>
              </a:rPr>
              <a:t>讲师：王际军</a:t>
            </a:r>
            <a:endParaRPr lang="zh-CN" altLang="en-US" sz="480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9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文本框 5"/>
          <p:cNvSpPr txBox="1"/>
          <p:nvPr/>
        </p:nvSpPr>
        <p:spPr>
          <a:xfrm>
            <a:off x="353695" y="964565"/>
            <a:ext cx="20116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/>
              <a:t>一、蒸发器的作用</a:t>
            </a:r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353695" y="1909445"/>
            <a:ext cx="121285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/>
              <a:t>1</a:t>
            </a:r>
            <a:r>
              <a:rPr lang="zh-CN" altLang="en-US"/>
              <a:t>、管片式</a:t>
            </a:r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353695" y="1437005"/>
            <a:ext cx="20116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/>
              <a:t>二、蒸发器的类型</a:t>
            </a:r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353695" y="2381885"/>
            <a:ext cx="121285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/>
              <a:t>2</a:t>
            </a:r>
            <a:r>
              <a:rPr lang="zh-CN" altLang="en-US"/>
              <a:t>、管带式</a:t>
            </a:r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353695" y="2854325"/>
            <a:ext cx="121285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/>
              <a:t>3</a:t>
            </a:r>
            <a:r>
              <a:rPr lang="zh-CN" altLang="en-US"/>
              <a:t>、层叠式</a:t>
            </a:r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353695" y="4157345"/>
            <a:ext cx="144145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/>
              <a:t>1</a:t>
            </a:r>
            <a:r>
              <a:rPr lang="zh-CN" altLang="en-US"/>
              <a:t>、电机类型</a:t>
            </a:r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353695" y="3684905"/>
            <a:ext cx="10972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/>
              <a:t>三、</a:t>
            </a:r>
            <a:r>
              <a:rPr lang="zh-CN" altLang="en-US"/>
              <a:t>电机</a:t>
            </a:r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353695" y="5102225"/>
            <a:ext cx="212725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/>
              <a:t>1</a:t>
            </a:r>
            <a:r>
              <a:rPr lang="zh-CN" altLang="en-US"/>
              <a:t>）串电阻有</a:t>
            </a:r>
            <a:r>
              <a:rPr lang="zh-CN" altLang="en-US"/>
              <a:t>级调速</a:t>
            </a:r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353695" y="4629785"/>
            <a:ext cx="189865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/>
              <a:t>2</a:t>
            </a:r>
            <a:r>
              <a:rPr lang="zh-CN" altLang="en-US"/>
              <a:t>、</a:t>
            </a:r>
            <a:r>
              <a:rPr lang="zh-CN" altLang="en-US"/>
              <a:t>电机控制方式</a:t>
            </a:r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353695" y="6047105"/>
            <a:ext cx="281305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/>
              <a:t>3</a:t>
            </a:r>
            <a:r>
              <a:rPr lang="zh-CN" altLang="en-US"/>
              <a:t>）脉宽调制无级调速方式</a:t>
            </a:r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353695" y="5574665"/>
            <a:ext cx="38373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2</a:t>
            </a:r>
            <a:r>
              <a:rPr lang="zh-CN" altLang="en-US"/>
              <a:t>）晶体管与调速电阻组合调速</a:t>
            </a:r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7407275" y="316865"/>
            <a:ext cx="4784090" cy="4427220"/>
            <a:chOff x="11665" y="499"/>
            <a:chExt cx="7534" cy="6972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1665" y="499"/>
              <a:ext cx="7535" cy="6972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805" y="4999"/>
              <a:ext cx="1435" cy="802"/>
            </a:xfrm>
            <a:prstGeom prst="rect">
              <a:avLst/>
            </a:prstGeom>
          </p:spPr>
        </p:pic>
      </p:grpSp>
      <p:sp>
        <p:nvSpPr>
          <p:cNvPr id="4" name="文本框 3"/>
          <p:cNvSpPr txBox="1"/>
          <p:nvPr/>
        </p:nvSpPr>
        <p:spPr>
          <a:xfrm>
            <a:off x="1036955" y="400050"/>
            <a:ext cx="24453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solidFill>
                  <a:schemeClr val="tx1"/>
                </a:solidFill>
              </a:rPr>
              <a:t>汽车空调蒸发器</a:t>
            </a:r>
            <a:endParaRPr lang="zh-CN" altLang="en-US" sz="2400">
              <a:solidFill>
                <a:schemeClr val="tx1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53695" y="3249295"/>
            <a:ext cx="121285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/>
              <a:t>4</a:t>
            </a:r>
            <a:r>
              <a:rPr lang="zh-CN" altLang="en-US"/>
              <a:t>、平流式</a:t>
            </a:r>
            <a:endParaRPr lang="zh-CN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文本框 5"/>
          <p:cNvSpPr txBox="1"/>
          <p:nvPr/>
        </p:nvSpPr>
        <p:spPr>
          <a:xfrm>
            <a:off x="353695" y="964565"/>
            <a:ext cx="20116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/>
              <a:t>一、蒸发器的作用</a:t>
            </a:r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353695" y="1909445"/>
            <a:ext cx="121285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/>
              <a:t>1</a:t>
            </a:r>
            <a:r>
              <a:rPr lang="zh-CN" altLang="en-US"/>
              <a:t>、管片式</a:t>
            </a:r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353695" y="1437005"/>
            <a:ext cx="20116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/>
              <a:t>二、蒸发器的类型</a:t>
            </a:r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353695" y="2381885"/>
            <a:ext cx="121285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/>
              <a:t>2</a:t>
            </a:r>
            <a:r>
              <a:rPr lang="zh-CN" altLang="en-US"/>
              <a:t>、管带式</a:t>
            </a:r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353695" y="2854325"/>
            <a:ext cx="121285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/>
              <a:t>3</a:t>
            </a:r>
            <a:r>
              <a:rPr lang="zh-CN" altLang="en-US"/>
              <a:t>、层叠式</a:t>
            </a:r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353695" y="4157345"/>
            <a:ext cx="144145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/>
              <a:t>1</a:t>
            </a:r>
            <a:r>
              <a:rPr lang="zh-CN" altLang="en-US"/>
              <a:t>、电机类型</a:t>
            </a:r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353695" y="3684905"/>
            <a:ext cx="10972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/>
              <a:t>三、</a:t>
            </a:r>
            <a:r>
              <a:rPr lang="zh-CN" altLang="en-US"/>
              <a:t>电机</a:t>
            </a:r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353695" y="5102225"/>
            <a:ext cx="212725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/>
              <a:t>1</a:t>
            </a:r>
            <a:r>
              <a:rPr lang="zh-CN" altLang="en-US"/>
              <a:t>）串电阻有</a:t>
            </a:r>
            <a:r>
              <a:rPr lang="zh-CN" altLang="en-US"/>
              <a:t>级调速</a:t>
            </a:r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353695" y="4629785"/>
            <a:ext cx="189865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/>
              <a:t>2</a:t>
            </a:r>
            <a:r>
              <a:rPr lang="zh-CN" altLang="en-US"/>
              <a:t>、</a:t>
            </a:r>
            <a:r>
              <a:rPr lang="zh-CN" altLang="en-US"/>
              <a:t>电机控制方式</a:t>
            </a:r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353695" y="6047105"/>
            <a:ext cx="281305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/>
              <a:t>3</a:t>
            </a:r>
            <a:r>
              <a:rPr lang="zh-CN" altLang="en-US"/>
              <a:t>）脉宽调制无级调速方式</a:t>
            </a:r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353695" y="5574665"/>
            <a:ext cx="38373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2</a:t>
            </a:r>
            <a:r>
              <a:rPr lang="zh-CN" altLang="en-US"/>
              <a:t>）晶体管与调速电阻组合调速</a:t>
            </a:r>
            <a:endParaRPr lang="zh-CN" altLang="en-US"/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34000" y="332105"/>
            <a:ext cx="6858000" cy="58293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036955" y="400050"/>
            <a:ext cx="24453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solidFill>
                  <a:schemeClr val="tx1"/>
                </a:solidFill>
              </a:rPr>
              <a:t>汽车空调蒸发器</a:t>
            </a:r>
            <a:endParaRPr lang="zh-CN" altLang="en-US" sz="2400">
              <a:solidFill>
                <a:schemeClr val="tx1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53695" y="3249295"/>
            <a:ext cx="121285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/>
              <a:t>4</a:t>
            </a:r>
            <a:r>
              <a:rPr lang="zh-CN" altLang="en-US"/>
              <a:t>、平流式</a:t>
            </a:r>
            <a:endParaRPr lang="zh-CN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文本框 5"/>
          <p:cNvSpPr txBox="1"/>
          <p:nvPr/>
        </p:nvSpPr>
        <p:spPr>
          <a:xfrm>
            <a:off x="353695" y="964565"/>
            <a:ext cx="20116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/>
              <a:t>一、蒸发器的作用</a:t>
            </a:r>
            <a:endParaRPr lang="zh-CN" altLang="en-US"/>
          </a:p>
        </p:txBody>
      </p:sp>
      <p:grpSp>
        <p:nvGrpSpPr>
          <p:cNvPr id="20" name="组合 19"/>
          <p:cNvGrpSpPr/>
          <p:nvPr/>
        </p:nvGrpSpPr>
        <p:grpSpPr>
          <a:xfrm>
            <a:off x="5648325" y="331470"/>
            <a:ext cx="6543040" cy="3093085"/>
            <a:chOff x="8895" y="493"/>
            <a:chExt cx="10304" cy="5812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8895" y="493"/>
              <a:ext cx="10305" cy="5813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969" y="5334"/>
              <a:ext cx="2370" cy="390"/>
            </a:xfrm>
            <a:prstGeom prst="rect">
              <a:avLst/>
            </a:prstGeom>
          </p:spPr>
        </p:pic>
      </p:grpSp>
      <p:sp>
        <p:nvSpPr>
          <p:cNvPr id="21" name="文本框 20"/>
          <p:cNvSpPr txBox="1"/>
          <p:nvPr/>
        </p:nvSpPr>
        <p:spPr>
          <a:xfrm>
            <a:off x="774700" y="1419225"/>
            <a:ext cx="383222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内部：液态</a:t>
            </a:r>
            <a:r>
              <a:rPr lang="en-US" altLang="zh-CN"/>
              <a:t>--</a:t>
            </a:r>
            <a:r>
              <a:rPr lang="zh-CN" altLang="en-US"/>
              <a:t>气态   吸热</a:t>
            </a:r>
            <a:r>
              <a:rPr lang="en-US" altLang="zh-CN"/>
              <a:t>--</a:t>
            </a:r>
            <a:r>
              <a:rPr lang="zh-CN" altLang="en-US"/>
              <a:t>蒸发</a:t>
            </a:r>
            <a:r>
              <a:rPr lang="zh-CN" altLang="en-US"/>
              <a:t> </a:t>
            </a:r>
            <a:endParaRPr lang="zh-CN" altLang="en-US"/>
          </a:p>
          <a:p>
            <a:r>
              <a:rPr lang="zh-CN" altLang="en-US"/>
              <a:t>外部： 热量交换     热风</a:t>
            </a:r>
            <a:r>
              <a:rPr lang="en-US" altLang="zh-CN"/>
              <a:t>--</a:t>
            </a:r>
            <a:r>
              <a:rPr lang="zh-CN" altLang="en-US"/>
              <a:t>冷风</a:t>
            </a:r>
            <a:endParaRPr lang="zh-CN" altLang="en-US"/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8960" y="3424555"/>
            <a:ext cx="6543040" cy="276606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036955" y="400050"/>
            <a:ext cx="24453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solidFill>
                  <a:schemeClr val="tx1"/>
                </a:solidFill>
              </a:rPr>
              <a:t>汽车空调蒸发器</a:t>
            </a:r>
            <a:endParaRPr lang="zh-CN" altLang="en-US" sz="240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1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文本框 5"/>
          <p:cNvSpPr txBox="1"/>
          <p:nvPr/>
        </p:nvSpPr>
        <p:spPr>
          <a:xfrm>
            <a:off x="353695" y="964565"/>
            <a:ext cx="20116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/>
              <a:t>一、蒸发器的作用</a:t>
            </a:r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353695" y="1909445"/>
            <a:ext cx="121285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/>
              <a:t>1</a:t>
            </a:r>
            <a:r>
              <a:rPr lang="zh-CN" altLang="en-US"/>
              <a:t>、管片式</a:t>
            </a:r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353695" y="1437005"/>
            <a:ext cx="20116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/>
              <a:t>二、蒸发器的类型</a:t>
            </a:r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5395595" y="328930"/>
            <a:ext cx="6796405" cy="4786630"/>
            <a:chOff x="8497" y="518"/>
            <a:chExt cx="10703" cy="7538"/>
          </a:xfrm>
        </p:grpSpPr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8497" y="518"/>
              <a:ext cx="10703" cy="7538"/>
            </a:xfrm>
            <a:prstGeom prst="rect">
              <a:avLst/>
            </a:prstGeom>
          </p:spPr>
        </p:pic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497" y="7314"/>
              <a:ext cx="1237" cy="742"/>
            </a:xfrm>
            <a:prstGeom prst="rect">
              <a:avLst/>
            </a:prstGeom>
          </p:spPr>
        </p:pic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498" y="7574"/>
              <a:ext cx="10702" cy="482"/>
            </a:xfrm>
            <a:prstGeom prst="rect">
              <a:avLst/>
            </a:prstGeom>
          </p:spPr>
        </p:pic>
      </p:grpSp>
      <p:sp>
        <p:nvSpPr>
          <p:cNvPr id="4" name="文本框 3"/>
          <p:cNvSpPr txBox="1"/>
          <p:nvPr/>
        </p:nvSpPr>
        <p:spPr>
          <a:xfrm>
            <a:off x="1036955" y="400050"/>
            <a:ext cx="24453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solidFill>
                  <a:schemeClr val="tx1"/>
                </a:solidFill>
              </a:rPr>
              <a:t>汽车空调蒸发器</a:t>
            </a:r>
            <a:endParaRPr lang="zh-CN" altLang="en-US" sz="2400">
              <a:solidFill>
                <a:schemeClr val="tx1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707505" y="4809490"/>
            <a:ext cx="3611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/>
              <a:t>结构简单，成本低，换热效率较差</a:t>
            </a:r>
            <a:endParaRPr lang="zh-CN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文本框 5"/>
          <p:cNvSpPr txBox="1"/>
          <p:nvPr/>
        </p:nvSpPr>
        <p:spPr>
          <a:xfrm>
            <a:off x="353695" y="964565"/>
            <a:ext cx="20116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/>
              <a:t>一、蒸发器的作用</a:t>
            </a:r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353695" y="1909445"/>
            <a:ext cx="121285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/>
              <a:t>1</a:t>
            </a:r>
            <a:r>
              <a:rPr lang="zh-CN" altLang="en-US"/>
              <a:t>、管片式</a:t>
            </a:r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353695" y="1437005"/>
            <a:ext cx="20116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/>
              <a:t>二、蒸发器的类型</a:t>
            </a:r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353695" y="2371725"/>
            <a:ext cx="121285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/>
              <a:t>2</a:t>
            </a:r>
            <a:r>
              <a:rPr lang="zh-CN" altLang="en-US"/>
              <a:t>、管带式</a:t>
            </a:r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04230" y="339090"/>
            <a:ext cx="6287770" cy="499173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036955" y="400050"/>
            <a:ext cx="24453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solidFill>
                  <a:schemeClr val="tx1"/>
                </a:solidFill>
              </a:rPr>
              <a:t>汽车空调蒸发器</a:t>
            </a:r>
            <a:endParaRPr lang="zh-CN" altLang="en-US" sz="2400">
              <a:solidFill>
                <a:schemeClr val="tx1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454775" y="4498340"/>
            <a:ext cx="4754880" cy="92202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/>
              <a:t>管带式换热效率有所提升，管壁厚，孔目多，</a:t>
            </a:r>
            <a:endParaRPr lang="zh-CN" altLang="en-US"/>
          </a:p>
          <a:p>
            <a:r>
              <a:rPr lang="zh-CN" altLang="en-US"/>
              <a:t>容易导致制冷剂流动不均匀，流动阻力较大，</a:t>
            </a:r>
            <a:endParaRPr lang="zh-CN" altLang="en-US"/>
          </a:p>
          <a:p>
            <a:r>
              <a:rPr lang="zh-CN" altLang="en-US"/>
              <a:t>不可逆功率损失增加</a:t>
            </a:r>
            <a:endParaRPr lang="zh-CN" alt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文本框 5"/>
          <p:cNvSpPr txBox="1"/>
          <p:nvPr/>
        </p:nvSpPr>
        <p:spPr>
          <a:xfrm>
            <a:off x="353695" y="964565"/>
            <a:ext cx="20116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/>
              <a:t>一、蒸发器的作用</a:t>
            </a:r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353695" y="1909445"/>
            <a:ext cx="121285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/>
              <a:t>1</a:t>
            </a:r>
            <a:r>
              <a:rPr lang="zh-CN" altLang="en-US"/>
              <a:t>、管片式</a:t>
            </a:r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353695" y="1437005"/>
            <a:ext cx="20116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/>
              <a:t>二、蒸发器的类型</a:t>
            </a:r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353695" y="2381885"/>
            <a:ext cx="121285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/>
              <a:t>2</a:t>
            </a:r>
            <a:r>
              <a:rPr lang="zh-CN" altLang="en-US"/>
              <a:t>、管带式</a:t>
            </a:r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353695" y="2854325"/>
            <a:ext cx="121285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/>
              <a:t>3</a:t>
            </a:r>
            <a:r>
              <a:rPr lang="zh-CN" altLang="en-US"/>
              <a:t>、层叠式</a:t>
            </a:r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445770" y="3441700"/>
            <a:ext cx="5594985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层叠式蒸发器由若干个泡片层层组合在一起</a:t>
            </a:r>
            <a:endParaRPr lang="zh-CN" altLang="en-US"/>
          </a:p>
          <a:p>
            <a:r>
              <a:rPr lang="zh-CN" altLang="en-US"/>
              <a:t>泡片由复杂形状（增大受热面积）</a:t>
            </a:r>
            <a:r>
              <a:rPr lang="zh-CN" altLang="en-US"/>
              <a:t>薄铝板（</a:t>
            </a:r>
            <a:r>
              <a:rPr lang="en-US" altLang="zh-CN"/>
              <a:t>0.4mm</a:t>
            </a:r>
            <a:r>
              <a:rPr lang="zh-CN" altLang="en-US"/>
              <a:t>）</a:t>
            </a:r>
            <a:endParaRPr lang="zh-CN" altLang="en-US"/>
          </a:p>
          <a:p>
            <a:r>
              <a:rPr lang="zh-CN" altLang="en-US"/>
              <a:t>冲压而成的通道，各泡片间有散热片</a:t>
            </a:r>
            <a:endParaRPr lang="zh-CN" altLang="en-US"/>
          </a:p>
          <a:p>
            <a:r>
              <a:rPr lang="zh-CN" altLang="en-US"/>
              <a:t>换热效率高，结构紧凑，加工难度大，管道狭窄易堵</a:t>
            </a:r>
            <a:endParaRPr lang="zh-CN" altLang="en-US"/>
          </a:p>
          <a:p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1036955" y="400050"/>
            <a:ext cx="24453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solidFill>
                  <a:schemeClr val="tx1"/>
                </a:solidFill>
              </a:rPr>
              <a:t>汽车空调蒸发器</a:t>
            </a:r>
            <a:endParaRPr lang="zh-CN" altLang="en-US" sz="2400">
              <a:solidFill>
                <a:schemeClr val="tx1"/>
              </a:solidFill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6216015" y="377190"/>
            <a:ext cx="5992495" cy="6201410"/>
            <a:chOff x="9679" y="516"/>
            <a:chExt cx="9437" cy="9766"/>
          </a:xfrm>
        </p:grpSpPr>
        <p:grpSp>
          <p:nvGrpSpPr>
            <p:cNvPr id="14" name="组合 13"/>
            <p:cNvGrpSpPr/>
            <p:nvPr/>
          </p:nvGrpSpPr>
          <p:grpSpPr>
            <a:xfrm>
              <a:off x="9679" y="516"/>
              <a:ext cx="9437" cy="9766"/>
              <a:chOff x="9764" y="409"/>
              <a:chExt cx="9437" cy="9766"/>
            </a:xfrm>
          </p:grpSpPr>
          <p:pic>
            <p:nvPicPr>
              <p:cNvPr id="18" name="图片 17"/>
              <p:cNvPicPr>
                <a:picLocks noChangeAspect="1"/>
              </p:cNvPicPr>
              <p:nvPr/>
            </p:nvPicPr>
            <p:blipFill>
              <a:blip r:embed="rId1"/>
              <a:stretch>
                <a:fillRect/>
              </a:stretch>
            </p:blipFill>
            <p:spPr>
              <a:xfrm>
                <a:off x="13971" y="409"/>
                <a:ext cx="5189" cy="5411"/>
              </a:xfrm>
              <a:prstGeom prst="rect">
                <a:avLst/>
              </a:prstGeom>
            </p:spPr>
          </p:pic>
          <p:pic>
            <p:nvPicPr>
              <p:cNvPr id="12" name="图片 11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9764" y="5820"/>
                <a:ext cx="9437" cy="4221"/>
              </a:xfrm>
              <a:prstGeom prst="rect">
                <a:avLst/>
              </a:prstGeom>
            </p:spPr>
          </p:pic>
          <p:pic>
            <p:nvPicPr>
              <p:cNvPr id="13" name="图片 12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6902" y="9579"/>
                <a:ext cx="2297" cy="596"/>
              </a:xfrm>
              <a:prstGeom prst="rect">
                <a:avLst/>
              </a:prstGeom>
            </p:spPr>
          </p:pic>
        </p:grpSp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679" y="516"/>
              <a:ext cx="4206" cy="5412"/>
            </a:xfrm>
            <a:prstGeom prst="rect">
              <a:avLst/>
            </a:prstGeom>
          </p:spPr>
        </p:pic>
      </p:grpSp>
      <p:pic>
        <p:nvPicPr>
          <p:cNvPr id="20" name="内容占位符 19"/>
          <p:cNvPicPr>
            <a:picLocks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6565900" y="727075"/>
            <a:ext cx="5477510" cy="4443095"/>
          </a:xfrm>
          <a:prstGeom prst="rect">
            <a:avLst/>
          </a:prstGeom>
        </p:spPr>
      </p:pic>
      <p:grpSp>
        <p:nvGrpSpPr>
          <p:cNvPr id="21" name="组合 20"/>
          <p:cNvGrpSpPr/>
          <p:nvPr/>
        </p:nvGrpSpPr>
        <p:grpSpPr>
          <a:xfrm>
            <a:off x="6162040" y="643890"/>
            <a:ext cx="6045200" cy="5041900"/>
            <a:chOff x="278" y="575"/>
            <a:chExt cx="11792" cy="7940"/>
          </a:xfrm>
        </p:grpSpPr>
        <p:pic>
          <p:nvPicPr>
            <p:cNvPr id="22" name="图片 2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78" y="575"/>
              <a:ext cx="11792" cy="7940"/>
            </a:xfrm>
            <a:prstGeom prst="rect">
              <a:avLst/>
            </a:prstGeom>
          </p:spPr>
        </p:pic>
        <p:pic>
          <p:nvPicPr>
            <p:cNvPr id="23" name="图片 22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1436" y="6998"/>
              <a:ext cx="634" cy="1350"/>
            </a:xfrm>
            <a:prstGeom prst="rect">
              <a:avLst/>
            </a:prstGeom>
          </p:spPr>
        </p:pic>
        <p:pic>
          <p:nvPicPr>
            <p:cNvPr id="24" name="图片 23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0120" y="7632"/>
              <a:ext cx="1317" cy="645"/>
            </a:xfrm>
            <a:prstGeom prst="rect">
              <a:avLst/>
            </a:prstGeom>
          </p:spPr>
        </p:pic>
        <p:pic>
          <p:nvPicPr>
            <p:cNvPr id="25" name="图片 24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9753" y="7773"/>
              <a:ext cx="499" cy="585"/>
            </a:xfrm>
            <a:prstGeom prst="rect">
              <a:avLst/>
            </a:prstGeom>
          </p:spPr>
        </p:pic>
        <p:pic>
          <p:nvPicPr>
            <p:cNvPr id="26" name="图片 25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 rot="10800000">
              <a:off x="9753" y="7773"/>
              <a:ext cx="1684" cy="600"/>
            </a:xfrm>
            <a:prstGeom prst="rect">
              <a:avLst/>
            </a:prstGeom>
          </p:spPr>
        </p:pic>
        <p:sp>
          <p:nvSpPr>
            <p:cNvPr id="27" name="文本框 26"/>
            <p:cNvSpPr txBox="1"/>
            <p:nvPr/>
          </p:nvSpPr>
          <p:spPr>
            <a:xfrm>
              <a:off x="9753" y="7793"/>
              <a:ext cx="1368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/>
                <a:t>层叠式</a:t>
              </a:r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文本框 5"/>
          <p:cNvSpPr txBox="1"/>
          <p:nvPr/>
        </p:nvSpPr>
        <p:spPr>
          <a:xfrm>
            <a:off x="353695" y="964565"/>
            <a:ext cx="20116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/>
              <a:t>一、蒸发器的作用</a:t>
            </a:r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353695" y="1909445"/>
            <a:ext cx="121285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/>
              <a:t>1</a:t>
            </a:r>
            <a:r>
              <a:rPr lang="zh-CN" altLang="en-US"/>
              <a:t>、管片式</a:t>
            </a:r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353695" y="1437005"/>
            <a:ext cx="20116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/>
              <a:t>二、蒸发器的类型</a:t>
            </a:r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353695" y="2381885"/>
            <a:ext cx="121285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/>
              <a:t>2</a:t>
            </a:r>
            <a:r>
              <a:rPr lang="zh-CN" altLang="en-US"/>
              <a:t>、管带式</a:t>
            </a:r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353695" y="2854325"/>
            <a:ext cx="121285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/>
              <a:t>3</a:t>
            </a:r>
            <a:r>
              <a:rPr lang="zh-CN" altLang="en-US"/>
              <a:t>、层叠式</a:t>
            </a:r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1036955" y="400050"/>
            <a:ext cx="24453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solidFill>
                  <a:schemeClr val="tx1"/>
                </a:solidFill>
              </a:rPr>
              <a:t>汽车空调蒸发器</a:t>
            </a:r>
            <a:endParaRPr lang="zh-CN" altLang="en-US" sz="2400">
              <a:solidFill>
                <a:schemeClr val="tx1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53695" y="3249295"/>
            <a:ext cx="121285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/>
              <a:t>4</a:t>
            </a:r>
            <a:r>
              <a:rPr lang="zh-CN" altLang="en-US"/>
              <a:t>、平流式</a:t>
            </a:r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443865" y="3617595"/>
            <a:ext cx="475488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/>
              <a:t>重量轻，成本低，体积大小可控换热效率高，</a:t>
            </a:r>
            <a:endParaRPr lang="zh-CN" altLang="en-US"/>
          </a:p>
          <a:p>
            <a:r>
              <a:rPr lang="zh-CN" altLang="en-US"/>
              <a:t>由水室扁管，翅片，边管，管路组成</a:t>
            </a:r>
            <a:endParaRPr lang="zh-CN" altLang="en-US"/>
          </a:p>
        </p:txBody>
      </p:sp>
      <p:grpSp>
        <p:nvGrpSpPr>
          <p:cNvPr id="31" name="组合 30"/>
          <p:cNvGrpSpPr/>
          <p:nvPr/>
        </p:nvGrpSpPr>
        <p:grpSpPr>
          <a:xfrm>
            <a:off x="5556250" y="509270"/>
            <a:ext cx="6619240" cy="5528310"/>
            <a:chOff x="8186" y="802"/>
            <a:chExt cx="10424" cy="8706"/>
          </a:xfrm>
        </p:grpSpPr>
        <p:sp>
          <p:nvSpPr>
            <p:cNvPr id="19" name="矩形 18"/>
            <p:cNvSpPr/>
            <p:nvPr/>
          </p:nvSpPr>
          <p:spPr>
            <a:xfrm>
              <a:off x="8186" y="802"/>
              <a:ext cx="10425" cy="870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9180" y="1962"/>
              <a:ext cx="2250" cy="1184"/>
            </a:xfrm>
            <a:prstGeom prst="rect">
              <a:avLst/>
            </a:prstGeom>
          </p:spPr>
        </p:pic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391" y="1962"/>
              <a:ext cx="2235" cy="1186"/>
            </a:xfrm>
            <a:prstGeom prst="rect">
              <a:avLst/>
            </a:prstGeom>
          </p:spPr>
        </p:pic>
        <p:pic>
          <p:nvPicPr>
            <p:cNvPr id="22" name="图片 2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695" y="1963"/>
              <a:ext cx="2222" cy="1185"/>
            </a:xfrm>
            <a:prstGeom prst="rect">
              <a:avLst/>
            </a:prstGeom>
          </p:spPr>
        </p:pic>
        <p:sp>
          <p:nvSpPr>
            <p:cNvPr id="23" name="文本框 22"/>
            <p:cNvSpPr txBox="1"/>
            <p:nvPr/>
          </p:nvSpPr>
          <p:spPr>
            <a:xfrm>
              <a:off x="9441" y="1279"/>
              <a:ext cx="1728" cy="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zh-CN" altLang="en-US"/>
                <a:t>哈佛式管</a:t>
              </a:r>
              <a:endParaRPr lang="zh-CN" altLang="en-US"/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12503" y="1351"/>
              <a:ext cx="1728" cy="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zh-CN" altLang="en-US"/>
                <a:t>拉拔式管</a:t>
              </a:r>
              <a:endParaRPr lang="zh-CN" altLang="en-US"/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15907" y="1351"/>
              <a:ext cx="1728" cy="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zh-CN" altLang="en-US"/>
                <a:t>高频焊管</a:t>
              </a:r>
              <a:endParaRPr lang="zh-CN" altLang="en-US"/>
            </a:p>
          </p:txBody>
        </p:sp>
        <p:pic>
          <p:nvPicPr>
            <p:cNvPr id="26" name="图片 2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335" y="7027"/>
              <a:ext cx="10065" cy="2340"/>
            </a:xfrm>
            <a:prstGeom prst="rect">
              <a:avLst/>
            </a:prstGeom>
          </p:spPr>
        </p:pic>
        <p:pic>
          <p:nvPicPr>
            <p:cNvPr id="27" name="图片 2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401" y="4247"/>
              <a:ext cx="10140" cy="1680"/>
            </a:xfrm>
            <a:prstGeom prst="rect">
              <a:avLst/>
            </a:prstGeom>
          </p:spPr>
        </p:pic>
        <p:sp>
          <p:nvSpPr>
            <p:cNvPr id="28" name="文本框 27"/>
            <p:cNvSpPr txBox="1"/>
            <p:nvPr/>
          </p:nvSpPr>
          <p:spPr>
            <a:xfrm>
              <a:off x="12895" y="3667"/>
              <a:ext cx="1337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/>
                <a:t>扁    管</a:t>
              </a:r>
              <a:endParaRPr lang="zh-CN" altLang="en-US"/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12895" y="6338"/>
              <a:ext cx="1616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/>
                <a:t> </a:t>
              </a:r>
              <a:r>
                <a:rPr lang="zh-CN" altLang="en-US"/>
                <a:t>翅     片</a:t>
              </a:r>
              <a:endParaRPr lang="zh-CN" altLang="en-US"/>
            </a:p>
          </p:txBody>
        </p:sp>
        <p:pic>
          <p:nvPicPr>
            <p:cNvPr id="30" name="图片 2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6028" y="8663"/>
              <a:ext cx="2200" cy="704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文本框 5"/>
          <p:cNvSpPr txBox="1"/>
          <p:nvPr/>
        </p:nvSpPr>
        <p:spPr>
          <a:xfrm>
            <a:off x="353695" y="964565"/>
            <a:ext cx="20116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/>
              <a:t>一、蒸发器的作用</a:t>
            </a:r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353695" y="1909445"/>
            <a:ext cx="121285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/>
              <a:t>1</a:t>
            </a:r>
            <a:r>
              <a:rPr lang="zh-CN" altLang="en-US"/>
              <a:t>、管片式</a:t>
            </a:r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353695" y="1437005"/>
            <a:ext cx="20116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/>
              <a:t>二、蒸发器的类型</a:t>
            </a:r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353695" y="2381885"/>
            <a:ext cx="121285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/>
              <a:t>2</a:t>
            </a:r>
            <a:r>
              <a:rPr lang="zh-CN" altLang="en-US"/>
              <a:t>、管带式</a:t>
            </a:r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353695" y="2854325"/>
            <a:ext cx="121285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/>
              <a:t>3</a:t>
            </a:r>
            <a:r>
              <a:rPr lang="zh-CN" altLang="en-US"/>
              <a:t>、层叠式</a:t>
            </a:r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353695" y="4157345"/>
            <a:ext cx="34994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1</a:t>
            </a:r>
            <a:r>
              <a:rPr lang="zh-CN" altLang="en-US"/>
              <a:t>、电机类型：离心式</a:t>
            </a:r>
            <a:r>
              <a:rPr lang="zh-CN" altLang="en-US"/>
              <a:t>  </a:t>
            </a:r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353695" y="3684905"/>
            <a:ext cx="10972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/>
              <a:t>三、</a:t>
            </a:r>
            <a:r>
              <a:rPr lang="zh-CN" altLang="en-US"/>
              <a:t>电机</a:t>
            </a:r>
            <a:endParaRPr lang="zh-CN" altLang="en-US"/>
          </a:p>
        </p:txBody>
      </p:sp>
      <p:grpSp>
        <p:nvGrpSpPr>
          <p:cNvPr id="13" name="组合 12"/>
          <p:cNvGrpSpPr/>
          <p:nvPr/>
        </p:nvGrpSpPr>
        <p:grpSpPr>
          <a:xfrm>
            <a:off x="7499350" y="1629410"/>
            <a:ext cx="3989070" cy="3148330"/>
            <a:chOff x="11810" y="2566"/>
            <a:chExt cx="6282" cy="4958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1810" y="2566"/>
              <a:ext cx="6283" cy="4958"/>
            </a:xfrm>
            <a:prstGeom prst="rect">
              <a:avLst/>
            </a:prstGeom>
          </p:spPr>
        </p:pic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7880000">
              <a:off x="15111" y="6654"/>
              <a:ext cx="825" cy="397"/>
            </a:xfrm>
            <a:prstGeom prst="rect">
              <a:avLst/>
            </a:prstGeom>
          </p:spPr>
        </p:pic>
      </p:grp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0810" y="506095"/>
            <a:ext cx="6856730" cy="5065395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1036955" y="400050"/>
            <a:ext cx="24453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solidFill>
                  <a:schemeClr val="tx1"/>
                </a:solidFill>
              </a:rPr>
              <a:t>汽车空调蒸发器</a:t>
            </a:r>
            <a:endParaRPr lang="zh-CN" altLang="en-US" sz="2400">
              <a:solidFill>
                <a:schemeClr val="tx1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53695" y="3249295"/>
            <a:ext cx="121285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/>
              <a:t>4</a:t>
            </a:r>
            <a:r>
              <a:rPr lang="zh-CN" altLang="en-US"/>
              <a:t>、平流式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47" name="组合 46"/>
          <p:cNvGrpSpPr/>
          <p:nvPr/>
        </p:nvGrpSpPr>
        <p:grpSpPr>
          <a:xfrm>
            <a:off x="6610985" y="516255"/>
            <a:ext cx="5090160" cy="5012690"/>
            <a:chOff x="10411" y="813"/>
            <a:chExt cx="8016" cy="7894"/>
          </a:xfrm>
        </p:grpSpPr>
        <p:sp>
          <p:nvSpPr>
            <p:cNvPr id="49" name="圆角矩形 48"/>
            <p:cNvSpPr/>
            <p:nvPr/>
          </p:nvSpPr>
          <p:spPr>
            <a:xfrm>
              <a:off x="13772" y="3951"/>
              <a:ext cx="3942" cy="2290"/>
            </a:xfrm>
            <a:prstGeom prst="roundRect">
              <a:avLst>
                <a:gd name="adj" fmla="val 10619"/>
              </a:avLst>
            </a:prstGeom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77" name="圆角矩形 76"/>
            <p:cNvSpPr/>
            <p:nvPr/>
          </p:nvSpPr>
          <p:spPr>
            <a:xfrm>
              <a:off x="12699" y="1680"/>
              <a:ext cx="5407" cy="842"/>
            </a:xfrm>
            <a:prstGeom prst="roundRect">
              <a:avLst>
                <a:gd name="adj" fmla="val 10619"/>
              </a:avLst>
            </a:prstGeom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cxnSp>
          <p:nvCxnSpPr>
            <p:cNvPr id="8" name="直接连接符 7"/>
            <p:cNvCxnSpPr/>
            <p:nvPr/>
          </p:nvCxnSpPr>
          <p:spPr>
            <a:xfrm>
              <a:off x="11073" y="8690"/>
              <a:ext cx="1259" cy="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/>
          </p:nvCxnSpPr>
          <p:spPr>
            <a:xfrm>
              <a:off x="11065" y="3406"/>
              <a:ext cx="8" cy="5284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椭圆 15"/>
            <p:cNvSpPr/>
            <p:nvPr/>
          </p:nvSpPr>
          <p:spPr>
            <a:xfrm>
              <a:off x="10918" y="3123"/>
              <a:ext cx="299" cy="30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10411" y="2521"/>
              <a:ext cx="1106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/>
                <a:t>+12V</a:t>
              </a:r>
              <a:endParaRPr lang="en-US" altLang="zh-CN"/>
            </a:p>
          </p:txBody>
        </p:sp>
        <p:sp>
          <p:nvSpPr>
            <p:cNvPr id="4" name="圆角矩形 3"/>
            <p:cNvSpPr/>
            <p:nvPr/>
          </p:nvSpPr>
          <p:spPr>
            <a:xfrm>
              <a:off x="10906" y="4531"/>
              <a:ext cx="404" cy="1521"/>
            </a:xfrm>
            <a:prstGeom prst="round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2" name="椭圆 21"/>
            <p:cNvSpPr/>
            <p:nvPr/>
          </p:nvSpPr>
          <p:spPr>
            <a:xfrm>
              <a:off x="10538" y="4727"/>
              <a:ext cx="1109" cy="1107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4400"/>
                <a:t>M</a:t>
              </a:r>
              <a:endParaRPr lang="en-US" altLang="zh-CN" sz="4400"/>
            </a:p>
          </p:txBody>
        </p:sp>
        <p:cxnSp>
          <p:nvCxnSpPr>
            <p:cNvPr id="5" name="直接连接符 4"/>
            <p:cNvCxnSpPr/>
            <p:nvPr/>
          </p:nvCxnSpPr>
          <p:spPr>
            <a:xfrm>
              <a:off x="12332" y="2155"/>
              <a:ext cx="0" cy="655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接连接符 5"/>
            <p:cNvCxnSpPr/>
            <p:nvPr/>
          </p:nvCxnSpPr>
          <p:spPr>
            <a:xfrm>
              <a:off x="12309" y="2155"/>
              <a:ext cx="5583" cy="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矩形 6"/>
            <p:cNvSpPr/>
            <p:nvPr/>
          </p:nvSpPr>
          <p:spPr>
            <a:xfrm>
              <a:off x="13187" y="1989"/>
              <a:ext cx="1021" cy="332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14875" y="1989"/>
              <a:ext cx="1021" cy="332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1" name="矩形 10"/>
            <p:cNvSpPr/>
            <p:nvPr/>
          </p:nvSpPr>
          <p:spPr>
            <a:xfrm>
              <a:off x="16326" y="1989"/>
              <a:ext cx="1021" cy="332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cxnSp>
          <p:nvCxnSpPr>
            <p:cNvPr id="12" name="直接连接符 11"/>
            <p:cNvCxnSpPr/>
            <p:nvPr/>
          </p:nvCxnSpPr>
          <p:spPr>
            <a:xfrm flipH="1">
              <a:off x="14565" y="2155"/>
              <a:ext cx="1" cy="159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 flipH="1">
              <a:off x="16110" y="2155"/>
              <a:ext cx="1" cy="159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/>
          </p:nvCxnSpPr>
          <p:spPr>
            <a:xfrm flipH="1">
              <a:off x="17869" y="2155"/>
              <a:ext cx="23" cy="2091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椭圆 14"/>
            <p:cNvSpPr/>
            <p:nvPr/>
          </p:nvSpPr>
          <p:spPr>
            <a:xfrm>
              <a:off x="14875" y="4531"/>
              <a:ext cx="299" cy="30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8" name="椭圆 17"/>
            <p:cNvSpPr/>
            <p:nvPr/>
          </p:nvSpPr>
          <p:spPr>
            <a:xfrm>
              <a:off x="15597" y="4531"/>
              <a:ext cx="299" cy="30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9" name="椭圆 18"/>
            <p:cNvSpPr/>
            <p:nvPr/>
          </p:nvSpPr>
          <p:spPr>
            <a:xfrm>
              <a:off x="16326" y="4831"/>
              <a:ext cx="299" cy="30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0" name="椭圆 19"/>
            <p:cNvSpPr/>
            <p:nvPr/>
          </p:nvSpPr>
          <p:spPr>
            <a:xfrm>
              <a:off x="16687" y="5534"/>
              <a:ext cx="299" cy="30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1" name="椭圆 20"/>
            <p:cNvSpPr/>
            <p:nvPr/>
          </p:nvSpPr>
          <p:spPr>
            <a:xfrm>
              <a:off x="14208" y="4831"/>
              <a:ext cx="299" cy="30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cxnSp>
          <p:nvCxnSpPr>
            <p:cNvPr id="23" name="直接连接符 22"/>
            <p:cNvCxnSpPr>
              <a:endCxn id="21" idx="2"/>
            </p:cNvCxnSpPr>
            <p:nvPr/>
          </p:nvCxnSpPr>
          <p:spPr>
            <a:xfrm flipV="1">
              <a:off x="12926" y="4981"/>
              <a:ext cx="1282" cy="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/>
            <p:cNvCxnSpPr>
              <a:endCxn id="15" idx="1"/>
            </p:cNvCxnSpPr>
            <p:nvPr/>
          </p:nvCxnSpPr>
          <p:spPr>
            <a:xfrm>
              <a:off x="14566" y="3676"/>
              <a:ext cx="353" cy="899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4"/>
            <p:cNvCxnSpPr>
              <a:endCxn id="18" idx="7"/>
            </p:cNvCxnSpPr>
            <p:nvPr/>
          </p:nvCxnSpPr>
          <p:spPr>
            <a:xfrm flipH="1">
              <a:off x="15852" y="3703"/>
              <a:ext cx="259" cy="87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5"/>
            <p:cNvCxnSpPr/>
            <p:nvPr/>
          </p:nvCxnSpPr>
          <p:spPr>
            <a:xfrm flipH="1">
              <a:off x="16609" y="4245"/>
              <a:ext cx="1260" cy="619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椭圆 26"/>
            <p:cNvSpPr/>
            <p:nvPr/>
          </p:nvSpPr>
          <p:spPr>
            <a:xfrm>
              <a:off x="15236" y="5834"/>
              <a:ext cx="299" cy="30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cxnSp>
          <p:nvCxnSpPr>
            <p:cNvPr id="28" name="直接连接符 27"/>
            <p:cNvCxnSpPr/>
            <p:nvPr/>
          </p:nvCxnSpPr>
          <p:spPr>
            <a:xfrm flipH="1">
              <a:off x="15385" y="6134"/>
              <a:ext cx="1" cy="159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9" name="组合 28"/>
            <p:cNvGrpSpPr/>
            <p:nvPr/>
          </p:nvGrpSpPr>
          <p:grpSpPr>
            <a:xfrm>
              <a:off x="15158" y="7726"/>
              <a:ext cx="454" cy="240"/>
              <a:chOff x="9677" y="8619"/>
              <a:chExt cx="454" cy="240"/>
            </a:xfrm>
          </p:grpSpPr>
          <p:cxnSp>
            <p:nvCxnSpPr>
              <p:cNvPr id="30" name="直接连接符 29"/>
              <p:cNvCxnSpPr/>
              <p:nvPr/>
            </p:nvCxnSpPr>
            <p:spPr>
              <a:xfrm flipV="1">
                <a:off x="9677" y="8619"/>
                <a:ext cx="454" cy="12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30"/>
              <p:cNvCxnSpPr/>
              <p:nvPr/>
            </p:nvCxnSpPr>
            <p:spPr>
              <a:xfrm flipV="1">
                <a:off x="9753" y="8724"/>
                <a:ext cx="293" cy="12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连接符 31"/>
              <p:cNvCxnSpPr/>
              <p:nvPr/>
            </p:nvCxnSpPr>
            <p:spPr>
              <a:xfrm>
                <a:off x="9815" y="8859"/>
                <a:ext cx="179" cy="0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3" name="直接连接符 32"/>
            <p:cNvCxnSpPr>
              <a:endCxn id="20" idx="2"/>
            </p:cNvCxnSpPr>
            <p:nvPr/>
          </p:nvCxnSpPr>
          <p:spPr>
            <a:xfrm flipV="1">
              <a:off x="15516" y="5684"/>
              <a:ext cx="1171" cy="273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连接符 33"/>
            <p:cNvCxnSpPr>
              <a:endCxn id="19" idx="3"/>
            </p:cNvCxnSpPr>
            <p:nvPr/>
          </p:nvCxnSpPr>
          <p:spPr>
            <a:xfrm flipV="1">
              <a:off x="15516" y="5087"/>
              <a:ext cx="854" cy="747"/>
            </a:xfrm>
            <a:prstGeom prst="line">
              <a:avLst/>
            </a:prstGeom>
            <a:ln w="317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接连接符 34"/>
            <p:cNvCxnSpPr>
              <a:stCxn id="27" idx="0"/>
            </p:cNvCxnSpPr>
            <p:nvPr/>
          </p:nvCxnSpPr>
          <p:spPr>
            <a:xfrm flipV="1">
              <a:off x="15386" y="4831"/>
              <a:ext cx="343" cy="1003"/>
            </a:xfrm>
            <a:prstGeom prst="line">
              <a:avLst/>
            </a:prstGeom>
            <a:ln w="317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接连接符 35"/>
            <p:cNvCxnSpPr>
              <a:stCxn id="27" idx="1"/>
              <a:endCxn id="15" idx="4"/>
            </p:cNvCxnSpPr>
            <p:nvPr/>
          </p:nvCxnSpPr>
          <p:spPr>
            <a:xfrm flipH="1" flipV="1">
              <a:off x="15025" y="4831"/>
              <a:ext cx="255" cy="1047"/>
            </a:xfrm>
            <a:prstGeom prst="line">
              <a:avLst/>
            </a:prstGeom>
            <a:ln w="317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接连接符 36"/>
            <p:cNvCxnSpPr/>
            <p:nvPr/>
          </p:nvCxnSpPr>
          <p:spPr>
            <a:xfrm>
              <a:off x="12903" y="2154"/>
              <a:ext cx="47" cy="2829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接连接符 37"/>
            <p:cNvCxnSpPr>
              <a:stCxn id="27" idx="2"/>
            </p:cNvCxnSpPr>
            <p:nvPr/>
          </p:nvCxnSpPr>
          <p:spPr>
            <a:xfrm flipH="1" flipV="1">
              <a:off x="14438" y="5087"/>
              <a:ext cx="798" cy="897"/>
            </a:xfrm>
            <a:prstGeom prst="line">
              <a:avLst/>
            </a:prstGeom>
            <a:ln w="317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文本框 50"/>
            <p:cNvSpPr txBox="1"/>
            <p:nvPr/>
          </p:nvSpPr>
          <p:spPr>
            <a:xfrm>
              <a:off x="16609" y="5758"/>
              <a:ext cx="1106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>
                  <a:solidFill>
                    <a:srgbClr val="FF0000"/>
                  </a:solidFill>
                </a:rPr>
                <a:t>关闭</a:t>
              </a:r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52" name="文本框 51"/>
            <p:cNvSpPr txBox="1"/>
            <p:nvPr/>
          </p:nvSpPr>
          <p:spPr>
            <a:xfrm>
              <a:off x="16609" y="4831"/>
              <a:ext cx="738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>
                  <a:solidFill>
                    <a:srgbClr val="FF0000"/>
                  </a:solidFill>
                </a:rPr>
                <a:t>1</a:t>
              </a:r>
              <a:endParaRPr lang="en-US" altLang="zh-CN">
                <a:solidFill>
                  <a:srgbClr val="FF0000"/>
                </a:solidFill>
              </a:endParaRPr>
            </a:p>
          </p:txBody>
        </p:sp>
        <p:sp>
          <p:nvSpPr>
            <p:cNvPr id="53" name="文本框 52"/>
            <p:cNvSpPr txBox="1"/>
            <p:nvPr/>
          </p:nvSpPr>
          <p:spPr>
            <a:xfrm>
              <a:off x="15949" y="4284"/>
              <a:ext cx="738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>
                  <a:solidFill>
                    <a:srgbClr val="FF0000"/>
                  </a:solidFill>
                </a:rPr>
                <a:t>2</a:t>
              </a:r>
              <a:endParaRPr lang="en-US" altLang="zh-CN">
                <a:solidFill>
                  <a:srgbClr val="FF0000"/>
                </a:solidFill>
              </a:endParaRPr>
            </a:p>
          </p:txBody>
        </p:sp>
        <p:sp>
          <p:nvSpPr>
            <p:cNvPr id="54" name="文本框 53"/>
            <p:cNvSpPr txBox="1"/>
            <p:nvPr/>
          </p:nvSpPr>
          <p:spPr>
            <a:xfrm>
              <a:off x="14991" y="3951"/>
              <a:ext cx="738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>
                  <a:solidFill>
                    <a:srgbClr val="FF0000"/>
                  </a:solidFill>
                </a:rPr>
                <a:t>3</a:t>
              </a:r>
              <a:endParaRPr lang="en-US" altLang="zh-CN">
                <a:solidFill>
                  <a:srgbClr val="FF0000"/>
                </a:solidFill>
              </a:endParaRPr>
            </a:p>
          </p:txBody>
        </p:sp>
        <p:sp>
          <p:nvSpPr>
            <p:cNvPr id="55" name="文本框 54"/>
            <p:cNvSpPr txBox="1"/>
            <p:nvPr/>
          </p:nvSpPr>
          <p:spPr>
            <a:xfrm>
              <a:off x="13828" y="4284"/>
              <a:ext cx="738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>
                  <a:solidFill>
                    <a:srgbClr val="FF0000"/>
                  </a:solidFill>
                </a:rPr>
                <a:t>4</a:t>
              </a:r>
              <a:endParaRPr lang="en-US" altLang="zh-CN">
                <a:solidFill>
                  <a:srgbClr val="FF0000"/>
                </a:solidFill>
              </a:endParaRPr>
            </a:p>
          </p:txBody>
        </p:sp>
        <p:sp>
          <p:nvSpPr>
            <p:cNvPr id="56" name="文本框 55"/>
            <p:cNvSpPr txBox="1"/>
            <p:nvPr/>
          </p:nvSpPr>
          <p:spPr>
            <a:xfrm>
              <a:off x="13557" y="813"/>
              <a:ext cx="4000" cy="580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r>
                <a:rPr lang="zh-CN" altLang="en-US"/>
                <a:t>鼓风机调速电阻</a:t>
              </a:r>
              <a:endParaRPr lang="zh-CN" altLang="en-US"/>
            </a:p>
          </p:txBody>
        </p:sp>
        <p:sp>
          <p:nvSpPr>
            <p:cNvPr id="57" name="文本框 56"/>
            <p:cNvSpPr txBox="1"/>
            <p:nvPr/>
          </p:nvSpPr>
          <p:spPr>
            <a:xfrm>
              <a:off x="15729" y="6338"/>
              <a:ext cx="2698" cy="580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r>
                <a:rPr lang="zh-CN" altLang="en-US"/>
                <a:t>鼓风机开关</a:t>
              </a:r>
              <a:endParaRPr lang="zh-CN" altLang="en-US"/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353695" y="964565"/>
            <a:ext cx="20116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/>
              <a:t>一、蒸发器的作用</a:t>
            </a:r>
            <a:endParaRPr lang="zh-CN" altLang="en-US"/>
          </a:p>
        </p:txBody>
      </p:sp>
      <p:sp>
        <p:nvSpPr>
          <p:cNvPr id="39" name="文本框 38"/>
          <p:cNvSpPr txBox="1"/>
          <p:nvPr/>
        </p:nvSpPr>
        <p:spPr>
          <a:xfrm>
            <a:off x="353695" y="1909445"/>
            <a:ext cx="121285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/>
              <a:t>1</a:t>
            </a:r>
            <a:r>
              <a:rPr lang="zh-CN" altLang="en-US"/>
              <a:t>、管片式</a:t>
            </a:r>
            <a:endParaRPr lang="zh-CN" altLang="en-US"/>
          </a:p>
        </p:txBody>
      </p:sp>
      <p:sp>
        <p:nvSpPr>
          <p:cNvPr id="40" name="文本框 39"/>
          <p:cNvSpPr txBox="1"/>
          <p:nvPr/>
        </p:nvSpPr>
        <p:spPr>
          <a:xfrm>
            <a:off x="353695" y="1437005"/>
            <a:ext cx="20116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/>
              <a:t>二、蒸发器的类型</a:t>
            </a:r>
            <a:endParaRPr lang="zh-CN" altLang="en-US"/>
          </a:p>
        </p:txBody>
      </p:sp>
      <p:sp>
        <p:nvSpPr>
          <p:cNvPr id="41" name="文本框 40"/>
          <p:cNvSpPr txBox="1"/>
          <p:nvPr/>
        </p:nvSpPr>
        <p:spPr>
          <a:xfrm>
            <a:off x="353695" y="2381885"/>
            <a:ext cx="121285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/>
              <a:t>2</a:t>
            </a:r>
            <a:r>
              <a:rPr lang="zh-CN" altLang="en-US"/>
              <a:t>、管带式</a:t>
            </a:r>
            <a:endParaRPr lang="zh-CN" altLang="en-US"/>
          </a:p>
        </p:txBody>
      </p:sp>
      <p:sp>
        <p:nvSpPr>
          <p:cNvPr id="42" name="文本框 41"/>
          <p:cNvSpPr txBox="1"/>
          <p:nvPr/>
        </p:nvSpPr>
        <p:spPr>
          <a:xfrm>
            <a:off x="353695" y="2854325"/>
            <a:ext cx="121285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/>
              <a:t>3</a:t>
            </a:r>
            <a:r>
              <a:rPr lang="zh-CN" altLang="en-US"/>
              <a:t>、层叠式</a:t>
            </a:r>
            <a:endParaRPr lang="zh-CN" altLang="en-US"/>
          </a:p>
        </p:txBody>
      </p:sp>
      <p:sp>
        <p:nvSpPr>
          <p:cNvPr id="43" name="文本框 42"/>
          <p:cNvSpPr txBox="1"/>
          <p:nvPr/>
        </p:nvSpPr>
        <p:spPr>
          <a:xfrm>
            <a:off x="353695" y="4157345"/>
            <a:ext cx="144145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/>
              <a:t>1</a:t>
            </a:r>
            <a:r>
              <a:rPr lang="zh-CN" altLang="en-US"/>
              <a:t>、电机类型</a:t>
            </a:r>
            <a:endParaRPr lang="zh-CN" altLang="en-US"/>
          </a:p>
        </p:txBody>
      </p:sp>
      <p:sp>
        <p:nvSpPr>
          <p:cNvPr id="44" name="文本框 43"/>
          <p:cNvSpPr txBox="1"/>
          <p:nvPr/>
        </p:nvSpPr>
        <p:spPr>
          <a:xfrm>
            <a:off x="353695" y="3684905"/>
            <a:ext cx="10972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/>
              <a:t>三、</a:t>
            </a:r>
            <a:r>
              <a:rPr lang="zh-CN" altLang="en-US"/>
              <a:t>电机</a:t>
            </a:r>
            <a:endParaRPr lang="zh-CN" altLang="en-US"/>
          </a:p>
        </p:txBody>
      </p:sp>
      <p:sp>
        <p:nvSpPr>
          <p:cNvPr id="45" name="文本框 44"/>
          <p:cNvSpPr txBox="1"/>
          <p:nvPr/>
        </p:nvSpPr>
        <p:spPr>
          <a:xfrm>
            <a:off x="353695" y="5102225"/>
            <a:ext cx="212725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/>
              <a:t>1</a:t>
            </a:r>
            <a:r>
              <a:rPr lang="zh-CN" altLang="en-US"/>
              <a:t>）串电阻有</a:t>
            </a:r>
            <a:r>
              <a:rPr lang="zh-CN" altLang="en-US"/>
              <a:t>级调速</a:t>
            </a:r>
            <a:endParaRPr lang="zh-CN" altLang="en-US"/>
          </a:p>
        </p:txBody>
      </p:sp>
      <p:sp>
        <p:nvSpPr>
          <p:cNvPr id="46" name="文本框 45"/>
          <p:cNvSpPr txBox="1"/>
          <p:nvPr/>
        </p:nvSpPr>
        <p:spPr>
          <a:xfrm>
            <a:off x="353695" y="4629785"/>
            <a:ext cx="189865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/>
              <a:t>2</a:t>
            </a:r>
            <a:r>
              <a:rPr lang="zh-CN" altLang="en-US"/>
              <a:t>、</a:t>
            </a:r>
            <a:r>
              <a:rPr lang="zh-CN" altLang="en-US"/>
              <a:t>电机控制方式</a:t>
            </a:r>
            <a:endParaRPr lang="zh-CN" altLang="en-US"/>
          </a:p>
        </p:txBody>
      </p:sp>
      <p:sp>
        <p:nvSpPr>
          <p:cNvPr id="48" name="文本框 47"/>
          <p:cNvSpPr txBox="1"/>
          <p:nvPr/>
        </p:nvSpPr>
        <p:spPr>
          <a:xfrm>
            <a:off x="1036955" y="400050"/>
            <a:ext cx="24453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solidFill>
                  <a:schemeClr val="tx1"/>
                </a:solidFill>
              </a:rPr>
              <a:t>汽车空调蒸发器</a:t>
            </a:r>
            <a:endParaRPr lang="zh-CN" altLang="en-US" sz="2400">
              <a:solidFill>
                <a:schemeClr val="tx1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53695" y="3249295"/>
            <a:ext cx="121285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/>
              <a:t>4</a:t>
            </a:r>
            <a:r>
              <a:rPr lang="zh-CN" altLang="en-US"/>
              <a:t>、平流式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文本框 5"/>
          <p:cNvSpPr txBox="1"/>
          <p:nvPr/>
        </p:nvSpPr>
        <p:spPr>
          <a:xfrm>
            <a:off x="353695" y="964565"/>
            <a:ext cx="20116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/>
              <a:t>一、蒸发器的作用</a:t>
            </a:r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353695" y="1909445"/>
            <a:ext cx="121285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/>
              <a:t>1</a:t>
            </a:r>
            <a:r>
              <a:rPr lang="zh-CN" altLang="en-US"/>
              <a:t>、管片式</a:t>
            </a:r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353695" y="1437005"/>
            <a:ext cx="20116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/>
              <a:t>二、蒸发器的类型</a:t>
            </a:r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353695" y="2381885"/>
            <a:ext cx="121285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/>
              <a:t>2</a:t>
            </a:r>
            <a:r>
              <a:rPr lang="zh-CN" altLang="en-US"/>
              <a:t>、管带式</a:t>
            </a:r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353695" y="2854325"/>
            <a:ext cx="121285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/>
              <a:t>3</a:t>
            </a:r>
            <a:r>
              <a:rPr lang="zh-CN" altLang="en-US"/>
              <a:t>、层叠式</a:t>
            </a:r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353695" y="4157345"/>
            <a:ext cx="144145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/>
              <a:t>1</a:t>
            </a:r>
            <a:r>
              <a:rPr lang="zh-CN" altLang="en-US"/>
              <a:t>、电机类型</a:t>
            </a:r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353695" y="3684905"/>
            <a:ext cx="10972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/>
              <a:t>三、</a:t>
            </a:r>
            <a:r>
              <a:rPr lang="zh-CN" altLang="en-US"/>
              <a:t>电机</a:t>
            </a:r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353695" y="5102225"/>
            <a:ext cx="212725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/>
              <a:t>1</a:t>
            </a:r>
            <a:r>
              <a:rPr lang="zh-CN" altLang="en-US"/>
              <a:t>）串电阻有</a:t>
            </a:r>
            <a:r>
              <a:rPr lang="zh-CN" altLang="en-US"/>
              <a:t>级调速</a:t>
            </a:r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353695" y="4629785"/>
            <a:ext cx="189865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/>
              <a:t>2</a:t>
            </a:r>
            <a:r>
              <a:rPr lang="zh-CN" altLang="en-US"/>
              <a:t>、</a:t>
            </a:r>
            <a:r>
              <a:rPr lang="zh-CN" altLang="en-US"/>
              <a:t>电机控制方式</a:t>
            </a:r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353695" y="5574665"/>
            <a:ext cx="38373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2</a:t>
            </a:r>
            <a:r>
              <a:rPr lang="zh-CN" altLang="en-US"/>
              <a:t>）晶体管与调速电阻组合调速</a:t>
            </a:r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112510" y="321945"/>
            <a:ext cx="6079490" cy="571436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036955" y="400050"/>
            <a:ext cx="24453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solidFill>
                  <a:schemeClr val="tx1"/>
                </a:solidFill>
              </a:rPr>
              <a:t>汽车空调蒸发器</a:t>
            </a:r>
            <a:endParaRPr lang="zh-CN" altLang="en-US" sz="2400">
              <a:solidFill>
                <a:schemeClr val="tx1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53695" y="3249295"/>
            <a:ext cx="121285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/>
              <a:t>4</a:t>
            </a:r>
            <a:r>
              <a:rPr lang="zh-CN" altLang="en-US"/>
              <a:t>、平流式</a:t>
            </a:r>
            <a:endParaRPr lang="zh-CN" alt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848</Words>
  <Application>WPS 演示</Application>
  <PresentationFormat>宽屏</PresentationFormat>
  <Paragraphs>216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9" baseType="lpstr">
      <vt:lpstr>Arial</vt:lpstr>
      <vt:lpstr>宋体</vt:lpstr>
      <vt:lpstr>Wingdings</vt:lpstr>
      <vt:lpstr>微软雅黑</vt:lpstr>
      <vt:lpstr>Calibri</vt:lpstr>
      <vt:lpstr>Arial Unicode MS</vt:lpstr>
      <vt:lpstr>楷体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Administrator</cp:lastModifiedBy>
  <cp:revision>135</cp:revision>
  <dcterms:created xsi:type="dcterms:W3CDTF">2020-10-23T05:41:00Z</dcterms:created>
  <dcterms:modified xsi:type="dcterms:W3CDTF">2021-09-14T00:54:58Z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2052-11.1.0.10700</vt:lpwstr>
  </property>
  <property fmtid="{D5CDD505-2E9C-101B-9397-08002B2CF9AE}" pid="3" name="ICV">
    <vt:lpwstr>9B42E466BC4D4296B17958CEA3E0CC06</vt:lpwstr>
  </property>
</Properties>
</file>