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434" r:id="rId4"/>
    <p:sldId id="435" r:id="rId5"/>
    <p:sldId id="437" r:id="rId6"/>
    <p:sldId id="438" r:id="rId7"/>
    <p:sldId id="436" r:id="rId8"/>
    <p:sldId id="410" r:id="rId9"/>
    <p:sldId id="431" r:id="rId10"/>
    <p:sldId id="428" r:id="rId11"/>
    <p:sldId id="42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70BAE4"/>
    <a:srgbClr val="5178A1"/>
    <a:srgbClr val="537AA3"/>
    <a:srgbClr val="DFE1E3"/>
    <a:srgbClr val="50789F"/>
    <a:srgbClr val="AFD5ED"/>
    <a:srgbClr val="ADD2EA"/>
    <a:srgbClr val="A6BBD1"/>
    <a:srgbClr val="A3B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48510" y="567690"/>
            <a:ext cx="69792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电动汽车的动力制造者——电</a:t>
            </a:r>
            <a:r>
              <a:rPr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动机</a:t>
            </a:r>
            <a:endParaRPr sz="36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3860" y="1362710"/>
            <a:ext cx="49199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电</a:t>
            </a:r>
            <a:r>
              <a:rPr lang="zh-CN" altLang="en-US" sz="2400">
                <a:sym typeface="+mn-ea"/>
              </a:rPr>
              <a:t>动机结构</a:t>
            </a:r>
            <a:r>
              <a:rPr lang="zh-CN" altLang="en-US" sz="2400">
                <a:sym typeface="+mn-ea"/>
              </a:rPr>
              <a:t>原理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电</a:t>
            </a:r>
            <a:r>
              <a:rPr lang="zh-CN" altLang="en-US" sz="2400">
                <a:sym typeface="+mn-ea"/>
              </a:rPr>
              <a:t>动机的</a:t>
            </a:r>
            <a:r>
              <a:rPr lang="zh-CN" altLang="en-US" sz="2400">
                <a:sym typeface="+mn-ea"/>
              </a:rPr>
              <a:t>检修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4625" y="2402840"/>
            <a:ext cx="96653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一、电机作用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电能转化动能，驱动车辆行驶</a:t>
            </a:r>
            <a:r>
              <a:rPr lang="en-US" altLang="zh-CN" sz="2400">
                <a:sym typeface="+mn-ea"/>
              </a:rPr>
              <a:t>)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二、电动汽车使用的电机种类（应用广泛永磁同步电机主要讲解永磁同步</a:t>
            </a:r>
            <a:r>
              <a:rPr lang="zh-CN" altLang="en-US" sz="2400">
                <a:sym typeface="+mn-ea"/>
              </a:rPr>
              <a:t>电机）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三、电机运转原理（教具引导实车</a:t>
            </a:r>
            <a:r>
              <a:rPr lang="zh-CN" altLang="en-US" sz="2400">
                <a:sym typeface="+mn-ea"/>
              </a:rPr>
              <a:t>介绍）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四、旋变传感器（墙体模型，原理图，阻值测量，实车波形</a:t>
            </a:r>
            <a:r>
              <a:rPr lang="zh-CN" altLang="en-US" sz="2400">
                <a:sym typeface="+mn-ea"/>
              </a:rPr>
              <a:t>展示）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五、电机的检修（墙体模型</a:t>
            </a:r>
            <a:r>
              <a:rPr lang="zh-CN" altLang="en-US" sz="2400">
                <a:sym typeface="+mn-ea"/>
              </a:rPr>
              <a:t>检测）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05" y="34417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sym typeface="+mn-ea"/>
              </a:rPr>
              <a:t>三、电机的</a:t>
            </a:r>
            <a:r>
              <a:rPr lang="zh-CN" altLang="en-US" sz="2800" b="1">
                <a:sym typeface="+mn-ea"/>
              </a:rPr>
              <a:t>检修</a:t>
            </a:r>
            <a:endParaRPr lang="zh-CN" altLang="en-US" sz="2800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6805" y="1077595"/>
            <a:ext cx="812292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ym typeface="+mn-ea"/>
              </a:rPr>
              <a:t>电机的检修：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三相线间</a:t>
            </a:r>
            <a:r>
              <a:rPr lang="zh-CN" altLang="en-US">
                <a:sym typeface="+mn-ea"/>
              </a:rPr>
              <a:t>阻值不大于</a:t>
            </a:r>
            <a:r>
              <a:rPr lang="en-US" altLang="zh-CN">
                <a:sym typeface="+mn-ea"/>
              </a:rPr>
              <a:t>0.5</a:t>
            </a:r>
            <a:r>
              <a:rPr lang="en-US" altLang="zh-CN">
                <a:sym typeface="+mn-ea"/>
              </a:rPr>
              <a:t>Ω</a:t>
            </a:r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                     A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三相线与外壳阻值大于或等于</a:t>
            </a:r>
            <a:r>
              <a:rPr lang="en-US" altLang="zh-CN">
                <a:sym typeface="+mn-ea"/>
              </a:rPr>
              <a:t>20MΩ</a:t>
            </a:r>
            <a:endParaRPr lang="en-US" altLang="zh-CN">
              <a:sym typeface="+mn-ea"/>
            </a:endParaRPr>
          </a:p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旋变传感器：励磁阻值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1.5</a:t>
            </a:r>
            <a:r>
              <a:rPr lang="en-US" altLang="zh-CN">
                <a:sym typeface="+mn-ea"/>
              </a:rPr>
              <a:t>Ω</a:t>
            </a:r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                     </a:t>
            </a:r>
            <a:r>
              <a:rPr lang="zh-CN" altLang="en-US">
                <a:sym typeface="+mn-ea"/>
              </a:rPr>
              <a:t>正旋阻值</a:t>
            </a:r>
            <a:r>
              <a:rPr lang="en-US" altLang="zh-CN">
                <a:sym typeface="+mn-ea"/>
              </a:rPr>
              <a:t>50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1.5</a:t>
            </a:r>
            <a:r>
              <a:rPr lang="en-US" altLang="zh-CN">
                <a:sym typeface="+mn-ea"/>
              </a:rPr>
              <a:t>Ω</a:t>
            </a:r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                     </a:t>
            </a:r>
            <a:r>
              <a:rPr lang="zh-CN" altLang="en-US">
                <a:sym typeface="+mn-ea"/>
              </a:rPr>
              <a:t>余旋阻值</a:t>
            </a:r>
            <a:r>
              <a:rPr lang="en-US" altLang="zh-CN">
                <a:sym typeface="+mn-ea"/>
              </a:rPr>
              <a:t>55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1.5</a:t>
            </a:r>
            <a:r>
              <a:rPr lang="en-US" altLang="zh-CN">
                <a:sym typeface="+mn-ea"/>
              </a:rPr>
              <a:t>Ω</a:t>
            </a:r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                     </a:t>
            </a:r>
            <a:r>
              <a:rPr lang="zh-CN" altLang="en-US">
                <a:sym typeface="+mn-ea"/>
              </a:rPr>
              <a:t>三组线圈与外壳</a:t>
            </a:r>
            <a:r>
              <a:rPr lang="zh-CN" altLang="en-US">
                <a:sym typeface="+mn-ea"/>
              </a:rPr>
              <a:t>阻值大于等于</a:t>
            </a:r>
            <a:r>
              <a:rPr lang="en-US" altLang="zh-CN">
                <a:sym typeface="+mn-ea"/>
              </a:rPr>
              <a:t>10KΩ</a:t>
            </a:r>
            <a:endParaRPr lang="en-US" altLang="zh-CN">
              <a:sym typeface="+mn-ea"/>
            </a:endParaRPr>
          </a:p>
          <a:p>
            <a:pPr algn="l"/>
            <a:endParaRPr lang="en-US" altLang="zh-CN">
              <a:sym typeface="+mn-ea"/>
            </a:endParaRPr>
          </a:p>
          <a:p>
            <a:pPr algn="l"/>
            <a:endParaRPr lang="en-US" altLang="zh-CN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温度</a:t>
            </a:r>
            <a:r>
              <a:rPr lang="zh-CN" altLang="en-US">
                <a:sym typeface="+mn-ea"/>
              </a:rPr>
              <a:t>传感器：-40℃时，正常电阻阻值约为241±20Ω，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    </a:t>
            </a:r>
            <a:r>
              <a:rPr lang="zh-CN" altLang="en-US">
                <a:sym typeface="+mn-ea"/>
              </a:rPr>
              <a:t>20℃时，正常电阻阻值13.6±0.8Ω，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                     </a:t>
            </a:r>
            <a:r>
              <a:rPr lang="zh-CN" altLang="en-US">
                <a:sym typeface="+mn-ea"/>
              </a:rPr>
              <a:t>85℃时。正常电阻阻值约为1.6±0.1Ω.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                     </a:t>
            </a:r>
            <a:r>
              <a:rPr lang="zh-CN" altLang="en-US">
                <a:sym typeface="+mn-ea"/>
              </a:rPr>
              <a:t>阻值随温度升高而降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30705" y="952500"/>
          <a:ext cx="853059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65"/>
                <a:gridCol w="1421765"/>
                <a:gridCol w="1421765"/>
                <a:gridCol w="1421765"/>
                <a:gridCol w="1421765"/>
                <a:gridCol w="1421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品牌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排量（</a:t>
                      </a:r>
                      <a:r>
                        <a:rPr lang="en-US" altLang="zh-CN" sz="1400"/>
                        <a:t>L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功率（</a:t>
                      </a:r>
                      <a:r>
                        <a:rPr lang="en-US" altLang="zh-CN" sz="1400"/>
                        <a:t>KW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扭矩（</a:t>
                      </a:r>
                      <a:r>
                        <a:rPr lang="en-US" altLang="zh-CN" sz="1400"/>
                        <a:t>N.M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百公里加速（</a:t>
                      </a:r>
                      <a:r>
                        <a:rPr lang="en-US" altLang="zh-CN" sz="1400"/>
                        <a:t>s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加速度</a:t>
                      </a:r>
                      <a:r>
                        <a:rPr lang="en-US" altLang="zh-CN" sz="1400"/>
                        <a:t>(M/S2)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朗逸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1.5L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12.6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0.23G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高尔夫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1.6L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155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10.9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0.26G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宝来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1.5L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12.6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0.23G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昂克赛拉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1.5L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148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11.97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0.24G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轩逸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1.6L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168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11.7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0.24G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科鲁兹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1.5L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146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11.7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0.24G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福克斯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1.5L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153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12.7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0.22G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威朗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1.5L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146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12.8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0.22G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起亚</a:t>
                      </a:r>
                      <a:r>
                        <a:rPr lang="en-US" altLang="zh-CN" sz="1600"/>
                        <a:t>K3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1.5L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143.9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13.08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0.22G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领动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1.6L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93.8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156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11.38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0.25G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逸动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1.6L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161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11.31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0.25G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艾瑞泽</a:t>
                      </a:r>
                      <a:r>
                        <a:rPr lang="en-US" altLang="zh-CN" sz="1600"/>
                        <a:t>5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1.5L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143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13.29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0.21G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552055" y="953135"/>
            <a:ext cx="1351280" cy="49523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30705" y="1473835"/>
          <a:ext cx="853059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65"/>
                <a:gridCol w="1421765"/>
                <a:gridCol w="1421765"/>
                <a:gridCol w="1421765"/>
                <a:gridCol w="1421765"/>
                <a:gridCol w="1421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品牌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排量（</a:t>
                      </a:r>
                      <a:r>
                        <a:rPr lang="en-US" altLang="zh-CN" sz="1400"/>
                        <a:t>L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功率（</a:t>
                      </a:r>
                      <a:r>
                        <a:rPr lang="en-US" altLang="zh-CN" sz="1400"/>
                        <a:t>KW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扭矩（</a:t>
                      </a:r>
                      <a:r>
                        <a:rPr lang="en-US" altLang="zh-CN" sz="1400"/>
                        <a:t>N.M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百公里加速（</a:t>
                      </a:r>
                      <a:r>
                        <a:rPr lang="en-US" altLang="zh-CN" sz="1400"/>
                        <a:t>s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加速度</a:t>
                      </a:r>
                      <a:r>
                        <a:rPr lang="en-US" altLang="zh-CN" sz="1400"/>
                        <a:t>(M/S2)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宝马</a:t>
                      </a:r>
                      <a:r>
                        <a:rPr lang="en-US" altLang="zh-CN" sz="1600"/>
                        <a:t>3</a:t>
                      </a:r>
                      <a:r>
                        <a:rPr lang="zh-CN" altLang="en-US" sz="1600"/>
                        <a:t>系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2.0T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135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7.3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0.39G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奥迪</a:t>
                      </a:r>
                      <a:r>
                        <a:rPr lang="en-US" altLang="zh-CN" sz="1600"/>
                        <a:t>A4L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2.0T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185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370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5.9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0.48G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奔驰</a:t>
                      </a:r>
                      <a:r>
                        <a:rPr lang="en-US" altLang="zh-CN" sz="1600"/>
                        <a:t>C</a:t>
                      </a:r>
                      <a:r>
                        <a:rPr lang="zh-CN" altLang="en-US" sz="1600"/>
                        <a:t>级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2.0T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190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370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6.2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0.46G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凯迪拉克</a:t>
                      </a:r>
                      <a:r>
                        <a:rPr lang="en-US" altLang="zh-CN" sz="1600"/>
                        <a:t>ATSL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2.0T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205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6.2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0.46G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雷克萨斯</a:t>
                      </a:r>
                      <a:r>
                        <a:rPr lang="en-US" altLang="zh-CN" sz="1600"/>
                        <a:t>IS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2.0T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180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0.</a:t>
                      </a:r>
                      <a:r>
                        <a:rPr lang="en-US" altLang="zh-CN" sz="1600"/>
                        <a:t>41</a:t>
                      </a:r>
                      <a:r>
                        <a:rPr lang="zh-CN" altLang="en-US" sz="1600"/>
                        <a:t>G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捷豹</a:t>
                      </a:r>
                      <a:r>
                        <a:rPr lang="en-US" altLang="zh-CN" sz="1600"/>
                        <a:t>XEL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2.0T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184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365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7.3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0.</a:t>
                      </a:r>
                      <a:r>
                        <a:rPr lang="en-US" altLang="zh-CN" sz="1600"/>
                        <a:t>39</a:t>
                      </a:r>
                      <a:r>
                        <a:rPr lang="zh-CN" altLang="en-US" sz="1600"/>
                        <a:t>G</a:t>
                      </a:r>
                      <a:endParaRPr lang="zh-CN" altLang="en-US" sz="1600"/>
                    </a:p>
                  </a:txBody>
                  <a:tcPr/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英菲尼迪</a:t>
                      </a:r>
                      <a:r>
                        <a:rPr lang="en-US" altLang="zh-CN" sz="1600"/>
                        <a:t>Q5OL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2.0T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155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7.9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0.36G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562215" y="1473835"/>
            <a:ext cx="1351280" cy="32461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607185" y="1473835"/>
          <a:ext cx="853059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65"/>
                <a:gridCol w="1421765"/>
                <a:gridCol w="1421765"/>
                <a:gridCol w="1421765"/>
                <a:gridCol w="1421765"/>
                <a:gridCol w="1421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品牌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动力类型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功率（</a:t>
                      </a:r>
                      <a:r>
                        <a:rPr lang="en-US" altLang="zh-CN" sz="1400"/>
                        <a:t>KW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扭矩（</a:t>
                      </a:r>
                      <a:r>
                        <a:rPr lang="en-US" altLang="zh-CN" sz="1400"/>
                        <a:t>N.M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百公里加速（</a:t>
                      </a:r>
                      <a:r>
                        <a:rPr lang="en-US" altLang="zh-CN" sz="1400"/>
                        <a:t>s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加速度</a:t>
                      </a:r>
                      <a:r>
                        <a:rPr lang="en-US" altLang="zh-CN" sz="1400"/>
                        <a:t>(M/S2)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帝豪</a:t>
                      </a:r>
                      <a:r>
                        <a:rPr lang="en-US" altLang="zh-CN" sz="1600"/>
                        <a:t>EV450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EV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120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8.63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0.34G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秦</a:t>
                      </a:r>
                      <a:r>
                        <a:rPr lang="en-US" altLang="zh-CN" sz="1600"/>
                        <a:t>plus dmi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PHEV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197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310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7.3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0.38G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荣威</a:t>
                      </a:r>
                      <a:r>
                        <a:rPr lang="en-US" altLang="zh-CN" sz="1600"/>
                        <a:t>Ei5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EV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135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280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8.3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0.35G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小鹏</a:t>
                      </a:r>
                      <a:r>
                        <a:rPr lang="en-US" altLang="zh-CN" sz="1600"/>
                        <a:t>G3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EV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145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8.6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0.34G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微蓝</a:t>
                      </a:r>
                      <a:r>
                        <a:rPr lang="en-US" altLang="zh-CN" sz="1600"/>
                        <a:t>6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EV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110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8.3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0.</a:t>
                      </a:r>
                      <a:r>
                        <a:rPr lang="en-US" altLang="zh-CN" sz="1600"/>
                        <a:t>35</a:t>
                      </a:r>
                      <a:r>
                        <a:rPr lang="zh-CN" altLang="en-US" sz="1600"/>
                        <a:t>G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325360" y="1473835"/>
            <a:ext cx="1351280" cy="22866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607185" y="1473835"/>
          <a:ext cx="853059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65"/>
                <a:gridCol w="1421765"/>
                <a:gridCol w="1421765"/>
                <a:gridCol w="1421765"/>
                <a:gridCol w="1421765"/>
                <a:gridCol w="1421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品牌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动力类型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功率（</a:t>
                      </a:r>
                      <a:r>
                        <a:rPr lang="en-US" altLang="zh-CN" sz="1400"/>
                        <a:t>KW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扭矩（</a:t>
                      </a:r>
                      <a:r>
                        <a:rPr lang="en-US" altLang="zh-CN" sz="1400"/>
                        <a:t>N.M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百公里加速（</a:t>
                      </a:r>
                      <a:r>
                        <a:rPr lang="en-US" altLang="zh-CN" sz="1400"/>
                        <a:t>s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加速度</a:t>
                      </a:r>
                      <a:r>
                        <a:rPr lang="en-US" altLang="zh-CN" sz="1400"/>
                        <a:t>(M/S2)</a:t>
                      </a:r>
                      <a:endParaRPr lang="en-US" altLang="zh-CN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比亚迪唐</a:t>
                      </a:r>
                      <a:r>
                        <a:rPr lang="en-US" altLang="zh-CN" sz="1600"/>
                        <a:t>DM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PHEV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431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0.63G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蔚来</a:t>
                      </a:r>
                      <a:r>
                        <a:rPr lang="en-US" altLang="zh-CN" sz="1600"/>
                        <a:t>ES8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EV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480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840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0.64G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特斯拉</a:t>
                      </a:r>
                      <a:r>
                        <a:rPr lang="en-US" altLang="zh-CN" sz="1400"/>
                        <a:t>Model3</a:t>
                      </a:r>
                      <a:endParaRPr lang="en-US" altLang="zh-CN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EV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340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639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3.4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0.83G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比亚迪汉</a:t>
                      </a:r>
                      <a:endParaRPr lang="zh-CN" altLang="en-US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EV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363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680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3.9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0.60G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Polestar2</a:t>
                      </a:r>
                      <a:endParaRPr lang="en-US" altLang="zh-CN" sz="16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EV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660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0.</a:t>
                      </a:r>
                      <a:r>
                        <a:rPr lang="en-US" altLang="zh-CN" sz="1600"/>
                        <a:t>60</a:t>
                      </a:r>
                      <a:r>
                        <a:rPr lang="zh-CN" altLang="en-US" sz="1600"/>
                        <a:t>G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325360" y="1473835"/>
            <a:ext cx="1351280" cy="22866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630380719(1)"/>
          <p:cNvPicPr>
            <a:picLocks noChangeAspect="1"/>
          </p:cNvPicPr>
          <p:nvPr/>
        </p:nvPicPr>
        <p:blipFill>
          <a:blip r:embed="rId2"/>
          <a:srcRect t="4507"/>
          <a:stretch>
            <a:fillRect/>
          </a:stretch>
        </p:blipFill>
        <p:spPr>
          <a:xfrm>
            <a:off x="833120" y="874395"/>
            <a:ext cx="5262245" cy="5199380"/>
          </a:xfrm>
          <a:prstGeom prst="rect">
            <a:avLst/>
          </a:prstGeom>
        </p:spPr>
      </p:pic>
      <p:pic>
        <p:nvPicPr>
          <p:cNvPr id="7" name="图片 6" descr="1630380735(1)"/>
          <p:cNvPicPr>
            <a:picLocks noChangeAspect="1"/>
          </p:cNvPicPr>
          <p:nvPr/>
        </p:nvPicPr>
        <p:blipFill>
          <a:blip r:embed="rId3"/>
          <a:srcRect t="4719"/>
          <a:stretch>
            <a:fillRect/>
          </a:stretch>
        </p:blipFill>
        <p:spPr>
          <a:xfrm>
            <a:off x="6343650" y="874395"/>
            <a:ext cx="4900930" cy="519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 rot="0">
            <a:off x="6554470" y="2236470"/>
            <a:ext cx="4322445" cy="2701925"/>
            <a:chOff x="5126" y="3821"/>
            <a:chExt cx="9403" cy="5113"/>
          </a:xfrm>
        </p:grpSpPr>
        <p:grpSp>
          <p:nvGrpSpPr>
            <p:cNvPr id="142" name="组合 141"/>
            <p:cNvGrpSpPr/>
            <p:nvPr/>
          </p:nvGrpSpPr>
          <p:grpSpPr>
            <a:xfrm>
              <a:off x="5126" y="3821"/>
              <a:ext cx="9403" cy="4315"/>
              <a:chOff x="4163" y="4393"/>
              <a:chExt cx="9440" cy="431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167" y="4393"/>
                <a:ext cx="9436" cy="43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5704" y="4414"/>
                <a:ext cx="15" cy="429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7295" y="4398"/>
                <a:ext cx="11" cy="42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8891" y="4398"/>
                <a:ext cx="10" cy="42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>
                <a:off x="10480" y="4414"/>
                <a:ext cx="12" cy="421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H="1">
                <a:off x="12067" y="4414"/>
                <a:ext cx="16" cy="426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组合 107"/>
              <p:cNvGrpSpPr/>
              <p:nvPr/>
            </p:nvGrpSpPr>
            <p:grpSpPr>
              <a:xfrm>
                <a:off x="4184" y="7624"/>
                <a:ext cx="9400" cy="1031"/>
                <a:chOff x="4184" y="7624"/>
                <a:chExt cx="9400" cy="1031"/>
              </a:xfrm>
            </p:grpSpPr>
            <p:cxnSp>
              <p:nvCxnSpPr>
                <p:cNvPr id="91" name="直接连接符 90"/>
                <p:cNvCxnSpPr/>
                <p:nvPr/>
              </p:nvCxnSpPr>
              <p:spPr>
                <a:xfrm>
                  <a:off x="4184" y="78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4184" y="7972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4184" y="809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4184" y="8260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4184" y="8427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4184" y="8655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>
                  <a:off x="4184" y="77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>
                  <a:off x="4184" y="771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>
                  <a:off x="4184" y="766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>
                  <a:off x="4184" y="762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/>
              <p:cNvGrpSpPr/>
              <p:nvPr/>
            </p:nvGrpSpPr>
            <p:grpSpPr>
              <a:xfrm>
                <a:off x="4167" y="6557"/>
                <a:ext cx="9400" cy="1031"/>
                <a:chOff x="4184" y="7624"/>
                <a:chExt cx="9400" cy="1031"/>
              </a:xfrm>
            </p:grpSpPr>
            <p:cxnSp>
              <p:nvCxnSpPr>
                <p:cNvPr id="110" name="直接连接符 109"/>
                <p:cNvCxnSpPr/>
                <p:nvPr/>
              </p:nvCxnSpPr>
              <p:spPr>
                <a:xfrm>
                  <a:off x="4184" y="78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4184" y="7972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4184" y="809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4184" y="8260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4184" y="8427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4184" y="8655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4184" y="77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4184" y="771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4184" y="766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4184" y="762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组合 119"/>
              <p:cNvGrpSpPr/>
              <p:nvPr/>
            </p:nvGrpSpPr>
            <p:grpSpPr>
              <a:xfrm>
                <a:off x="4163" y="5475"/>
                <a:ext cx="9400" cy="1031"/>
                <a:chOff x="4184" y="7624"/>
                <a:chExt cx="9400" cy="1031"/>
              </a:xfrm>
            </p:grpSpPr>
            <p:cxnSp>
              <p:nvCxnSpPr>
                <p:cNvPr id="121" name="直接连接符 120"/>
                <p:cNvCxnSpPr/>
                <p:nvPr/>
              </p:nvCxnSpPr>
              <p:spPr>
                <a:xfrm>
                  <a:off x="4184" y="78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4184" y="7972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4184" y="809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4184" y="8260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4184" y="8427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4184" y="8655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4184" y="77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4184" y="771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4184" y="766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4184" y="762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组合 130"/>
              <p:cNvGrpSpPr/>
              <p:nvPr/>
            </p:nvGrpSpPr>
            <p:grpSpPr>
              <a:xfrm>
                <a:off x="4176" y="4394"/>
                <a:ext cx="9400" cy="1031"/>
                <a:chOff x="4184" y="7624"/>
                <a:chExt cx="9400" cy="1031"/>
              </a:xfrm>
            </p:grpSpPr>
            <p:cxnSp>
              <p:nvCxnSpPr>
                <p:cNvPr id="132" name="直接连接符 131"/>
                <p:cNvCxnSpPr/>
                <p:nvPr/>
              </p:nvCxnSpPr>
              <p:spPr>
                <a:xfrm>
                  <a:off x="4184" y="78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4184" y="7972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4184" y="809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4184" y="8260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4184" y="8427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4184" y="8655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184" y="77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4184" y="771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4184" y="766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4184" y="762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5" name="文本框 154"/>
            <p:cNvSpPr txBox="1"/>
            <p:nvPr/>
          </p:nvSpPr>
          <p:spPr>
            <a:xfrm>
              <a:off x="7864" y="8296"/>
              <a:ext cx="4184" cy="6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（电动机转速</a:t>
              </a:r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RPM</a:t>
              </a:r>
              <a:r>
                <a:rPr lang="zh-CN" altLang="en-US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）</a:t>
              </a:r>
              <a:endParaRPr lang="zh-CN" altLang="en-US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 rot="16200000">
            <a:off x="5155565" y="3260725"/>
            <a:ext cx="23444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（电动机扭矩输出</a:t>
            </a:r>
            <a:r>
              <a: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N.m</a:t>
            </a:r>
            <a:r>
              <a:rPr lang="zh-CN" altLang="en-US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）</a:t>
            </a:r>
            <a:endParaRPr lang="zh-CN" altLang="en-US" sz="1600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13040" y="1899285"/>
            <a:ext cx="18167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电动机外特性曲线</a:t>
            </a:r>
            <a:endParaRPr lang="zh-CN" altLang="en-US" sz="1600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567805" y="2526665"/>
            <a:ext cx="4037965" cy="1074420"/>
          </a:xfrm>
          <a:custGeom>
            <a:avLst/>
            <a:gdLst>
              <a:gd name="connisteX0" fmla="*/ 0 w 5578475"/>
              <a:gd name="connsiteY0" fmla="*/ 6714 h 1290684"/>
              <a:gd name="connisteX1" fmla="*/ 2981325 w 5578475"/>
              <a:gd name="connsiteY1" fmla="*/ 140699 h 1290684"/>
              <a:gd name="connisteX2" fmla="*/ 4706620 w 5578475"/>
              <a:gd name="connsiteY2" fmla="*/ 1012554 h 1290684"/>
              <a:gd name="connisteX3" fmla="*/ 5578475 w 5578475"/>
              <a:gd name="connsiteY3" fmla="*/ 1290684 h 12906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5578475" h="1290685">
                <a:moveTo>
                  <a:pt x="0" y="6715"/>
                </a:moveTo>
                <a:cubicBezTo>
                  <a:pt x="561975" y="16240"/>
                  <a:pt x="2040255" y="-60595"/>
                  <a:pt x="2981325" y="140700"/>
                </a:cubicBezTo>
                <a:cubicBezTo>
                  <a:pt x="3922395" y="341995"/>
                  <a:pt x="4187190" y="782685"/>
                  <a:pt x="4706620" y="1012555"/>
                </a:cubicBezTo>
                <a:cubicBezTo>
                  <a:pt x="5226050" y="1242425"/>
                  <a:pt x="5438775" y="1252585"/>
                  <a:pt x="5578475" y="1290685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33926" y="1898743"/>
            <a:ext cx="4717093" cy="3039044"/>
            <a:chOff x="3865" y="2813"/>
            <a:chExt cx="10262" cy="5751"/>
          </a:xfrm>
        </p:grpSpPr>
        <p:grpSp>
          <p:nvGrpSpPr>
            <p:cNvPr id="8" name="组合 7"/>
            <p:cNvGrpSpPr/>
            <p:nvPr/>
          </p:nvGrpSpPr>
          <p:grpSpPr>
            <a:xfrm>
              <a:off x="4724" y="3451"/>
              <a:ext cx="9403" cy="5113"/>
              <a:chOff x="5126" y="3821"/>
              <a:chExt cx="9403" cy="511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126" y="3821"/>
                <a:ext cx="9403" cy="4315"/>
                <a:chOff x="4163" y="4393"/>
                <a:chExt cx="9440" cy="4315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4167" y="4393"/>
                  <a:ext cx="9436" cy="431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5704" y="4414"/>
                  <a:ext cx="15" cy="429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7295" y="4398"/>
                  <a:ext cx="11" cy="427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H="1">
                  <a:off x="8891" y="4398"/>
                  <a:ext cx="10" cy="427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H="1">
                  <a:off x="10480" y="4414"/>
                  <a:ext cx="12" cy="421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H="1">
                  <a:off x="12067" y="4414"/>
                  <a:ext cx="16" cy="426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组合 15"/>
                <p:cNvGrpSpPr/>
                <p:nvPr/>
              </p:nvGrpSpPr>
              <p:grpSpPr>
                <a:xfrm>
                  <a:off x="4184" y="7624"/>
                  <a:ext cx="9400" cy="1031"/>
                  <a:chOff x="4184" y="7624"/>
                  <a:chExt cx="9400" cy="1031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4184" y="787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4184" y="7972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4184" y="8099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4184" y="8260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>
                    <a:off x="4184" y="8427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4184" y="8655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>
                    <a:off x="4184" y="777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4184" y="771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>
                    <a:off x="4184" y="7669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>
                    <a:off x="4184" y="762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4167" y="6557"/>
                  <a:ext cx="9400" cy="1031"/>
                  <a:chOff x="4184" y="7624"/>
                  <a:chExt cx="9400" cy="1031"/>
                </a:xfrm>
              </p:grpSpPr>
              <p:cxnSp>
                <p:nvCxnSpPr>
                  <p:cNvPr id="28" name="直接连接符 27"/>
                  <p:cNvCxnSpPr/>
                  <p:nvPr/>
                </p:nvCxnSpPr>
                <p:spPr>
                  <a:xfrm>
                    <a:off x="4184" y="787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/>
                  <p:cNvCxnSpPr/>
                  <p:nvPr/>
                </p:nvCxnSpPr>
                <p:spPr>
                  <a:xfrm>
                    <a:off x="4184" y="7972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/>
                  <p:cNvCxnSpPr/>
                  <p:nvPr/>
                </p:nvCxnSpPr>
                <p:spPr>
                  <a:xfrm>
                    <a:off x="4184" y="8099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4184" y="8260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4184" y="8427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4184" y="8655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>
                    <a:off x="4184" y="777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>
                    <a:off x="4184" y="771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4184" y="7669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4184" y="762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4163" y="5475"/>
                  <a:ext cx="9400" cy="1031"/>
                  <a:chOff x="4184" y="7624"/>
                  <a:chExt cx="9400" cy="1031"/>
                </a:xfrm>
              </p:grpSpPr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4184" y="787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4184" y="7972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4184" y="8099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4184" y="8260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4184" y="8427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4184" y="8655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4184" y="777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4184" y="771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/>
                </p:nvCxnSpPr>
                <p:spPr>
                  <a:xfrm>
                    <a:off x="4184" y="7669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4184" y="762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组合 49"/>
                <p:cNvGrpSpPr/>
                <p:nvPr/>
              </p:nvGrpSpPr>
              <p:grpSpPr>
                <a:xfrm>
                  <a:off x="4176" y="4394"/>
                  <a:ext cx="9400" cy="1031"/>
                  <a:chOff x="4184" y="7624"/>
                  <a:chExt cx="9400" cy="1031"/>
                </a:xfrm>
              </p:grpSpPr>
              <p:cxnSp>
                <p:nvCxnSpPr>
                  <p:cNvPr id="51" name="直接连接符 50"/>
                  <p:cNvCxnSpPr/>
                  <p:nvPr/>
                </p:nvCxnSpPr>
                <p:spPr>
                  <a:xfrm>
                    <a:off x="4184" y="787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/>
                  <p:cNvCxnSpPr/>
                  <p:nvPr/>
                </p:nvCxnSpPr>
                <p:spPr>
                  <a:xfrm>
                    <a:off x="4184" y="7972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/>
                </p:nvCxnSpPr>
                <p:spPr>
                  <a:xfrm>
                    <a:off x="4184" y="8099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/>
                  <p:cNvCxnSpPr/>
                  <p:nvPr/>
                </p:nvCxnSpPr>
                <p:spPr>
                  <a:xfrm>
                    <a:off x="4184" y="8260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/>
                  <p:nvPr/>
                </p:nvCxnSpPr>
                <p:spPr>
                  <a:xfrm>
                    <a:off x="4184" y="8427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/>
                </p:nvCxnSpPr>
                <p:spPr>
                  <a:xfrm>
                    <a:off x="4184" y="8655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/>
                  <p:cNvCxnSpPr/>
                  <p:nvPr/>
                </p:nvCxnSpPr>
                <p:spPr>
                  <a:xfrm>
                    <a:off x="4184" y="777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/>
                  <p:cNvCxnSpPr/>
                  <p:nvPr/>
                </p:nvCxnSpPr>
                <p:spPr>
                  <a:xfrm>
                    <a:off x="4184" y="771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/>
                  <p:cNvCxnSpPr/>
                  <p:nvPr/>
                </p:nvCxnSpPr>
                <p:spPr>
                  <a:xfrm>
                    <a:off x="4184" y="7669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4184" y="7624"/>
                    <a:ext cx="9400" cy="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文本框 60"/>
              <p:cNvSpPr txBox="1"/>
              <p:nvPr/>
            </p:nvSpPr>
            <p:spPr>
              <a:xfrm>
                <a:off x="7864" y="8296"/>
                <a:ext cx="4184" cy="6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600" noProof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/>
                    <a:ea typeface="微软雅黑" panose="020B0503020204020204" charset="-122"/>
                    <a:sym typeface="+mn-ea"/>
                  </a:rPr>
                  <a:t>（发动机转速</a:t>
                </a:r>
                <a:r>
                  <a:rPr lang="en-US" altLang="zh-CN" sz="1600" noProof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/>
                    <a:ea typeface="微软雅黑" panose="020B0503020204020204" charset="-122"/>
                    <a:sym typeface="+mn-ea"/>
                  </a:rPr>
                  <a:t>RPM</a:t>
                </a:r>
                <a:r>
                  <a:rPr lang="zh-CN" altLang="en-US" sz="1600" noProof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/>
                    <a:ea typeface="微软雅黑" panose="020B0503020204020204" charset="-122"/>
                    <a:sym typeface="+mn-ea"/>
                  </a:rPr>
                  <a:t>）</a:t>
                </a:r>
                <a:endParaRPr lang="zh-CN" altLang="en-US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 rot="16200000">
              <a:off x="2013" y="5341"/>
              <a:ext cx="4437" cy="7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（发动机扭矩输出</a:t>
              </a:r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N.m</a:t>
              </a:r>
              <a:r>
                <a:rPr lang="zh-CN" altLang="en-US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）</a:t>
              </a:r>
              <a:endParaRPr lang="zh-CN" altLang="en-US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462" y="2813"/>
              <a:ext cx="3952" cy="6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发动机外特性曲线</a:t>
              </a:r>
              <a:endParaRPr lang="zh-CN" altLang="en-US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65" name="任意多边形 64"/>
          <p:cNvSpPr/>
          <p:nvPr/>
        </p:nvSpPr>
        <p:spPr>
          <a:xfrm>
            <a:off x="1762760" y="2497455"/>
            <a:ext cx="3181985" cy="1515745"/>
          </a:xfrm>
          <a:custGeom>
            <a:avLst/>
            <a:gdLst>
              <a:gd name="connisteX0" fmla="*/ 0 w 3181985"/>
              <a:gd name="connsiteY0" fmla="*/ 1515676 h 1515676"/>
              <a:gd name="connisteX1" fmla="*/ 517525 w 3181985"/>
              <a:gd name="connsiteY1" fmla="*/ 960051 h 1515676"/>
              <a:gd name="connisteX2" fmla="*/ 1054100 w 3181985"/>
              <a:gd name="connsiteY2" fmla="*/ 78036 h 1515676"/>
              <a:gd name="connisteX3" fmla="*/ 1907540 w 3181985"/>
              <a:gd name="connsiteY3" fmla="*/ 78036 h 1515676"/>
              <a:gd name="connisteX4" fmla="*/ 2261870 w 3181985"/>
              <a:gd name="connsiteY4" fmla="*/ 68511 h 1515676"/>
              <a:gd name="connisteX5" fmla="*/ 2865755 w 3181985"/>
              <a:gd name="connsiteY5" fmla="*/ 192971 h 1515676"/>
              <a:gd name="connisteX6" fmla="*/ 3181985 w 3181985"/>
              <a:gd name="connsiteY6" fmla="*/ 346006 h 151567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3181985" h="1515676">
                <a:moveTo>
                  <a:pt x="0" y="1515676"/>
                </a:moveTo>
                <a:cubicBezTo>
                  <a:pt x="92710" y="1422331"/>
                  <a:pt x="306705" y="1247706"/>
                  <a:pt x="517525" y="960051"/>
                </a:cubicBezTo>
                <a:cubicBezTo>
                  <a:pt x="728345" y="672396"/>
                  <a:pt x="775970" y="254566"/>
                  <a:pt x="1054100" y="78036"/>
                </a:cubicBezTo>
                <a:cubicBezTo>
                  <a:pt x="1332230" y="-98494"/>
                  <a:pt x="1666240" y="79941"/>
                  <a:pt x="1907540" y="78036"/>
                </a:cubicBezTo>
                <a:cubicBezTo>
                  <a:pt x="2148840" y="76131"/>
                  <a:pt x="2070100" y="45651"/>
                  <a:pt x="2261870" y="68511"/>
                </a:cubicBezTo>
                <a:cubicBezTo>
                  <a:pt x="2453640" y="91371"/>
                  <a:pt x="2681605" y="137726"/>
                  <a:pt x="2865755" y="192971"/>
                </a:cubicBezTo>
                <a:cubicBezTo>
                  <a:pt x="3049905" y="248216"/>
                  <a:pt x="3130550" y="318066"/>
                  <a:pt x="3181985" y="34600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782204" y="1828552"/>
            <a:ext cx="1188564" cy="830576"/>
            <a:chOff x="8931" y="2565"/>
            <a:chExt cx="2095" cy="1464"/>
          </a:xfrm>
        </p:grpSpPr>
        <p:sp>
          <p:nvSpPr>
            <p:cNvPr id="27" name="椭圆 26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28" name="椭圆 27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29" name="椭圆 28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30" name="椭圆 29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31" name="椭圆 30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32" name="椭圆 31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41" name="椭圆 40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pic>
        <p:nvPicPr>
          <p:cNvPr id="42" name="图片 41" descr="QQ截图20190417152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563" y="1788838"/>
            <a:ext cx="3237206" cy="3684832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7604540" y="1667996"/>
            <a:ext cx="7943" cy="453923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 rot="8100000">
            <a:off x="4287340" y="3704157"/>
            <a:ext cx="1188564" cy="830576"/>
            <a:chOff x="8931" y="2565"/>
            <a:chExt cx="2095" cy="1464"/>
          </a:xfrm>
        </p:grpSpPr>
        <p:sp>
          <p:nvSpPr>
            <p:cNvPr id="53" name="椭圆 52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54" name="椭圆 53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55" name="椭圆 54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56" name="椭圆 55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57" name="椭圆 56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58" name="椭圆 57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59" name="椭圆 58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60" name="组合 59"/>
          <p:cNvGrpSpPr/>
          <p:nvPr/>
        </p:nvGrpSpPr>
        <p:grpSpPr>
          <a:xfrm rot="2400000">
            <a:off x="1590236" y="4114339"/>
            <a:ext cx="1188564" cy="830576"/>
            <a:chOff x="8931" y="2565"/>
            <a:chExt cx="2095" cy="1464"/>
          </a:xfrm>
        </p:grpSpPr>
        <p:sp>
          <p:nvSpPr>
            <p:cNvPr id="61" name="椭圆 6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2" name="椭圆 6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3" name="椭圆 6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4" name="椭圆 6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5" name="椭圆 6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7" name="椭圆 66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842258" y="1984725"/>
            <a:ext cx="1156630" cy="3184613"/>
            <a:chOff x="10124" y="998"/>
            <a:chExt cx="2127" cy="8642"/>
          </a:xfrm>
        </p:grpSpPr>
        <p:sp>
          <p:nvSpPr>
            <p:cNvPr id="69" name="立方体 68"/>
            <p:cNvSpPr/>
            <p:nvPr/>
          </p:nvSpPr>
          <p:spPr>
            <a:xfrm>
              <a:off x="10242" y="8200"/>
              <a:ext cx="2009" cy="144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575"/>
                <a:t>S</a:t>
              </a:r>
              <a:endParaRPr lang="en-US" altLang="zh-CN" sz="3575"/>
            </a:p>
          </p:txBody>
        </p:sp>
        <p:sp>
          <p:nvSpPr>
            <p:cNvPr id="70" name="立方体 69"/>
            <p:cNvSpPr/>
            <p:nvPr/>
          </p:nvSpPr>
          <p:spPr>
            <a:xfrm>
              <a:off x="10124" y="998"/>
              <a:ext cx="2009" cy="1398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575"/>
                <a:t>N</a:t>
              </a:r>
              <a:endParaRPr lang="en-US" altLang="zh-CN" sz="3575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02915" y="2865755"/>
            <a:ext cx="722630" cy="1304925"/>
            <a:chOff x="4729" y="4514"/>
            <a:chExt cx="1138" cy="2055"/>
          </a:xfrm>
        </p:grpSpPr>
        <p:sp>
          <p:nvSpPr>
            <p:cNvPr id="2" name="立方体 1"/>
            <p:cNvSpPr/>
            <p:nvPr/>
          </p:nvSpPr>
          <p:spPr>
            <a:xfrm>
              <a:off x="4729" y="5237"/>
              <a:ext cx="1138" cy="1332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600"/>
                <a:t>N</a:t>
              </a:r>
              <a:endParaRPr lang="en-US" altLang="zh-CN" sz="3600"/>
            </a:p>
          </p:txBody>
        </p:sp>
        <p:sp>
          <p:nvSpPr>
            <p:cNvPr id="3" name="立方体 2"/>
            <p:cNvSpPr/>
            <p:nvPr/>
          </p:nvSpPr>
          <p:spPr>
            <a:xfrm>
              <a:off x="4729" y="4514"/>
              <a:ext cx="1138" cy="1137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/>
                <a:t>S</a:t>
              </a:r>
              <a:endParaRPr lang="en-US" altLang="zh-CN" sz="4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52 -0.0467539 L 0.255933 -0.046661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05" y="34417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sym typeface="+mn-ea"/>
              </a:rPr>
              <a:t>二、旋变</a:t>
            </a:r>
            <a:r>
              <a:rPr lang="zh-CN" altLang="en-US" sz="2800" b="1">
                <a:sym typeface="+mn-ea"/>
              </a:rPr>
              <a:t>传感器</a:t>
            </a:r>
            <a:endParaRPr lang="zh-CN" altLang="en-US" sz="2800" b="1"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60620" y="1061085"/>
            <a:ext cx="4568190" cy="4359910"/>
            <a:chOff x="7812" y="1671"/>
            <a:chExt cx="7194" cy="6866"/>
          </a:xfrm>
        </p:grpSpPr>
        <p:sp>
          <p:nvSpPr>
            <p:cNvPr id="3" name="椭圆 2"/>
            <p:cNvSpPr/>
            <p:nvPr/>
          </p:nvSpPr>
          <p:spPr>
            <a:xfrm>
              <a:off x="7812" y="1671"/>
              <a:ext cx="7194" cy="6866"/>
            </a:xfrm>
            <a:prstGeom prst="ellipse">
              <a:avLst/>
            </a:prstGeom>
            <a:noFill/>
            <a:ln w="190500"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梯形 5"/>
            <p:cNvSpPr/>
            <p:nvPr/>
          </p:nvSpPr>
          <p:spPr>
            <a:xfrm>
              <a:off x="10938" y="1671"/>
              <a:ext cx="941" cy="1183"/>
            </a:xfrm>
            <a:prstGeom prst="trapezoid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梯形 6"/>
            <p:cNvSpPr/>
            <p:nvPr/>
          </p:nvSpPr>
          <p:spPr>
            <a:xfrm rot="10800000">
              <a:off x="10938" y="7354"/>
              <a:ext cx="941" cy="1183"/>
            </a:xfrm>
            <a:prstGeom prst="trapezoid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梯形 7"/>
            <p:cNvSpPr/>
            <p:nvPr/>
          </p:nvSpPr>
          <p:spPr>
            <a:xfrm rot="5400000">
              <a:off x="13944" y="4512"/>
              <a:ext cx="941" cy="1183"/>
            </a:xfrm>
            <a:prstGeom prst="trapezoid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 rot="16200000">
              <a:off x="7933" y="4513"/>
              <a:ext cx="941" cy="1183"/>
            </a:xfrm>
            <a:prstGeom prst="trapezoid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梯形 9"/>
            <p:cNvSpPr/>
            <p:nvPr/>
          </p:nvSpPr>
          <p:spPr>
            <a:xfrm rot="18420000">
              <a:off x="8817" y="2510"/>
              <a:ext cx="941" cy="1183"/>
            </a:xfrm>
            <a:prstGeom prst="trapezoid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梯形 10"/>
            <p:cNvSpPr/>
            <p:nvPr/>
          </p:nvSpPr>
          <p:spPr>
            <a:xfrm rot="3180000">
              <a:off x="13059" y="2651"/>
              <a:ext cx="941" cy="1183"/>
            </a:xfrm>
            <a:prstGeom prst="trapezoid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/>
          </p:nvSpPr>
          <p:spPr>
            <a:xfrm rot="13380000">
              <a:off x="8825" y="6538"/>
              <a:ext cx="941" cy="1183"/>
            </a:xfrm>
            <a:prstGeom prst="trapezoid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7440000">
              <a:off x="13057" y="6505"/>
              <a:ext cx="941" cy="1183"/>
            </a:xfrm>
            <a:prstGeom prst="trapezoid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909435" y="1224915"/>
            <a:ext cx="695960" cy="250825"/>
            <a:chOff x="10881" y="1974"/>
            <a:chExt cx="1096" cy="395"/>
          </a:xfrm>
        </p:grpSpPr>
        <p:sp>
          <p:nvSpPr>
            <p:cNvPr id="24" name="任意多边形 23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2820000">
            <a:off x="8364220" y="1845310"/>
            <a:ext cx="695960" cy="250825"/>
            <a:chOff x="10881" y="1974"/>
            <a:chExt cx="1096" cy="395"/>
          </a:xfrm>
        </p:grpSpPr>
        <p:sp>
          <p:nvSpPr>
            <p:cNvPr id="31" name="任意多边形 30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5400000">
            <a:off x="8882380" y="3108960"/>
            <a:ext cx="695960" cy="250825"/>
            <a:chOff x="10881" y="1974"/>
            <a:chExt cx="1096" cy="395"/>
          </a:xfrm>
        </p:grpSpPr>
        <p:sp>
          <p:nvSpPr>
            <p:cNvPr id="37" name="任意多边形 36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 rot="7740000">
            <a:off x="8315325" y="4437380"/>
            <a:ext cx="695960" cy="250825"/>
            <a:chOff x="10881" y="1974"/>
            <a:chExt cx="1096" cy="395"/>
          </a:xfrm>
        </p:grpSpPr>
        <p:sp>
          <p:nvSpPr>
            <p:cNvPr id="43" name="任意多边形 42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 rot="10800000">
            <a:off x="6886575" y="5002530"/>
            <a:ext cx="695960" cy="250825"/>
            <a:chOff x="10881" y="1974"/>
            <a:chExt cx="1096" cy="395"/>
          </a:xfrm>
        </p:grpSpPr>
        <p:sp>
          <p:nvSpPr>
            <p:cNvPr id="49" name="任意多边形 48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 rot="13140000">
            <a:off x="5497195" y="4446905"/>
            <a:ext cx="695960" cy="250825"/>
            <a:chOff x="10881" y="1974"/>
            <a:chExt cx="1096" cy="395"/>
          </a:xfrm>
        </p:grpSpPr>
        <p:sp>
          <p:nvSpPr>
            <p:cNvPr id="55" name="任意多边形 54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 rot="16200000">
            <a:off x="4916805" y="3103245"/>
            <a:ext cx="695960" cy="250825"/>
            <a:chOff x="10881" y="1974"/>
            <a:chExt cx="1096" cy="395"/>
          </a:xfrm>
        </p:grpSpPr>
        <p:sp>
          <p:nvSpPr>
            <p:cNvPr id="61" name="任意多边形 60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2" name="任意多边形 71"/>
          <p:cNvSpPr/>
          <p:nvPr/>
        </p:nvSpPr>
        <p:spPr>
          <a:xfrm>
            <a:off x="6111875" y="1229995"/>
            <a:ext cx="810260" cy="495300"/>
          </a:xfrm>
          <a:custGeom>
            <a:avLst/>
            <a:gdLst>
              <a:gd name="connisteX0" fmla="*/ 810123 w 810123"/>
              <a:gd name="connsiteY0" fmla="*/ 0 h 495269"/>
              <a:gd name="connisteX1" fmla="*/ 334508 w 810123"/>
              <a:gd name="connsiteY1" fmla="*/ 118745 h 495269"/>
              <a:gd name="connisteX2" fmla="*/ 27803 w 810123"/>
              <a:gd name="connsiteY2" fmla="*/ 267335 h 495269"/>
              <a:gd name="connisteX3" fmla="*/ 27803 w 810123"/>
              <a:gd name="connsiteY3" fmla="*/ 475615 h 495269"/>
              <a:gd name="connisteX4" fmla="*/ 37328 w 810123"/>
              <a:gd name="connsiteY4" fmla="*/ 475615 h 4952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10124" h="495269">
                <a:moveTo>
                  <a:pt x="810124" y="0"/>
                </a:moveTo>
                <a:cubicBezTo>
                  <a:pt x="721224" y="20955"/>
                  <a:pt x="490719" y="65405"/>
                  <a:pt x="334509" y="118745"/>
                </a:cubicBezTo>
                <a:cubicBezTo>
                  <a:pt x="178299" y="172085"/>
                  <a:pt x="89399" y="196215"/>
                  <a:pt x="27804" y="267335"/>
                </a:cubicBezTo>
                <a:cubicBezTo>
                  <a:pt x="-33791" y="338455"/>
                  <a:pt x="25899" y="433705"/>
                  <a:pt x="27804" y="475615"/>
                </a:cubicBezTo>
                <a:cubicBezTo>
                  <a:pt x="29709" y="517525"/>
                  <a:pt x="35424" y="480060"/>
                  <a:pt x="37329" y="475615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>
            <a:off x="5149215" y="3566795"/>
            <a:ext cx="532765" cy="763270"/>
          </a:xfrm>
          <a:custGeom>
            <a:avLst/>
            <a:gdLst>
              <a:gd name="connisteX0" fmla="*/ 0 w 532781"/>
              <a:gd name="connsiteY0" fmla="*/ 0 h 762972"/>
              <a:gd name="connisteX1" fmla="*/ 247650 w 532781"/>
              <a:gd name="connsiteY1" fmla="*/ 703580 h 762972"/>
              <a:gd name="connisteX2" fmla="*/ 505460 w 532781"/>
              <a:gd name="connsiteY2" fmla="*/ 693420 h 762972"/>
              <a:gd name="connisteX3" fmla="*/ 514985 w 532781"/>
              <a:gd name="connsiteY3" fmla="*/ 693420 h 7629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532782" h="762972">
                <a:moveTo>
                  <a:pt x="0" y="0"/>
                </a:moveTo>
                <a:cubicBezTo>
                  <a:pt x="44450" y="140970"/>
                  <a:pt x="146685" y="565150"/>
                  <a:pt x="247650" y="703580"/>
                </a:cubicBezTo>
                <a:cubicBezTo>
                  <a:pt x="348615" y="842010"/>
                  <a:pt x="452120" y="695325"/>
                  <a:pt x="505460" y="693420"/>
                </a:cubicBezTo>
                <a:cubicBezTo>
                  <a:pt x="558800" y="691515"/>
                  <a:pt x="518160" y="693420"/>
                  <a:pt x="514985" y="693420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6040755" y="4874260"/>
            <a:ext cx="861695" cy="309880"/>
          </a:xfrm>
          <a:custGeom>
            <a:avLst/>
            <a:gdLst>
              <a:gd name="connisteX0" fmla="*/ 0 w 861695"/>
              <a:gd name="connsiteY0" fmla="*/ 0 h 309577"/>
              <a:gd name="connisteX1" fmla="*/ 614045 w 861695"/>
              <a:gd name="connsiteY1" fmla="*/ 307340 h 309577"/>
              <a:gd name="connisteX2" fmla="*/ 861695 w 861695"/>
              <a:gd name="connsiteY2" fmla="*/ 118745 h 30957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61695" h="309578">
                <a:moveTo>
                  <a:pt x="0" y="0"/>
                </a:moveTo>
                <a:cubicBezTo>
                  <a:pt x="118110" y="65405"/>
                  <a:pt x="441960" y="283845"/>
                  <a:pt x="614045" y="307340"/>
                </a:cubicBezTo>
                <a:cubicBezTo>
                  <a:pt x="786130" y="330835"/>
                  <a:pt x="824230" y="162560"/>
                  <a:pt x="861695" y="118745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7575550" y="4725670"/>
            <a:ext cx="782955" cy="514985"/>
          </a:xfrm>
          <a:custGeom>
            <a:avLst/>
            <a:gdLst>
              <a:gd name="connisteX0" fmla="*/ 0 w 782955"/>
              <a:gd name="connsiteY0" fmla="*/ 514985 h 514985"/>
              <a:gd name="connisteX1" fmla="*/ 654050 w 782955"/>
              <a:gd name="connsiteY1" fmla="*/ 297180 h 514985"/>
              <a:gd name="connisteX2" fmla="*/ 782955 w 782955"/>
              <a:gd name="connsiteY2" fmla="*/ 0 h 5149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782955" h="514985">
                <a:moveTo>
                  <a:pt x="0" y="514985"/>
                </a:moveTo>
                <a:cubicBezTo>
                  <a:pt x="128270" y="477520"/>
                  <a:pt x="497205" y="400050"/>
                  <a:pt x="654050" y="297180"/>
                </a:cubicBezTo>
                <a:cubicBezTo>
                  <a:pt x="810895" y="194310"/>
                  <a:pt x="770255" y="55245"/>
                  <a:pt x="782955" y="0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8962390" y="3576955"/>
            <a:ext cx="320675" cy="812165"/>
          </a:xfrm>
          <a:custGeom>
            <a:avLst/>
            <a:gdLst>
              <a:gd name="connisteX0" fmla="*/ 0 w 320589"/>
              <a:gd name="connsiteY0" fmla="*/ 812165 h 812165"/>
              <a:gd name="connisteX1" fmla="*/ 316865 w 320589"/>
              <a:gd name="connsiteY1" fmla="*/ 257175 h 812165"/>
              <a:gd name="connisteX2" fmla="*/ 148590 w 320589"/>
              <a:gd name="connsiteY2" fmla="*/ 0 h 8121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20589" h="812165">
                <a:moveTo>
                  <a:pt x="0" y="812165"/>
                </a:moveTo>
                <a:cubicBezTo>
                  <a:pt x="66675" y="706120"/>
                  <a:pt x="287020" y="419735"/>
                  <a:pt x="316865" y="257175"/>
                </a:cubicBezTo>
                <a:cubicBezTo>
                  <a:pt x="346710" y="94615"/>
                  <a:pt x="188595" y="40640"/>
                  <a:pt x="148590" y="0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8843645" y="2267585"/>
            <a:ext cx="495300" cy="645795"/>
          </a:xfrm>
          <a:custGeom>
            <a:avLst/>
            <a:gdLst>
              <a:gd name="connisteX0" fmla="*/ 495300 w 495300"/>
              <a:gd name="connsiteY0" fmla="*/ 645709 h 645709"/>
              <a:gd name="connisteX1" fmla="*/ 327025 w 495300"/>
              <a:gd name="connsiteY1" fmla="*/ 61509 h 645709"/>
              <a:gd name="connisteX2" fmla="*/ 0 w 495300"/>
              <a:gd name="connsiteY2" fmla="*/ 41189 h 64570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95300" h="645709">
                <a:moveTo>
                  <a:pt x="495300" y="645709"/>
                </a:moveTo>
                <a:cubicBezTo>
                  <a:pt x="467995" y="529504"/>
                  <a:pt x="426085" y="182159"/>
                  <a:pt x="327025" y="61509"/>
                </a:cubicBezTo>
                <a:cubicBezTo>
                  <a:pt x="227965" y="-59141"/>
                  <a:pt x="62230" y="33569"/>
                  <a:pt x="0" y="41189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7585710" y="1332865"/>
            <a:ext cx="980440" cy="312420"/>
          </a:xfrm>
          <a:custGeom>
            <a:avLst/>
            <a:gdLst>
              <a:gd name="connisteX0" fmla="*/ 980440 w 980440"/>
              <a:gd name="connsiteY0" fmla="*/ 312707 h 312707"/>
              <a:gd name="connisteX1" fmla="*/ 356235 w 980440"/>
              <a:gd name="connsiteY1" fmla="*/ 6002 h 312707"/>
              <a:gd name="connisteX2" fmla="*/ 0 w 980440"/>
              <a:gd name="connsiteY2" fmla="*/ 134907 h 31270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980440" h="312707">
                <a:moveTo>
                  <a:pt x="980440" y="312707"/>
                </a:moveTo>
                <a:cubicBezTo>
                  <a:pt x="862965" y="248572"/>
                  <a:pt x="552450" y="41562"/>
                  <a:pt x="356235" y="6002"/>
                </a:cubicBezTo>
                <a:cubicBezTo>
                  <a:pt x="160020" y="-29558"/>
                  <a:pt x="59055" y="103157"/>
                  <a:pt x="0" y="134907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 rot="18660000">
            <a:off x="5470525" y="1788160"/>
            <a:ext cx="695960" cy="250825"/>
            <a:chOff x="10881" y="1974"/>
            <a:chExt cx="1096" cy="395"/>
          </a:xfrm>
        </p:grpSpPr>
        <p:sp>
          <p:nvSpPr>
            <p:cNvPr id="67" name="任意多边形 66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1" name="任意多边形 80"/>
          <p:cNvSpPr/>
          <p:nvPr/>
        </p:nvSpPr>
        <p:spPr>
          <a:xfrm>
            <a:off x="3376295" y="2091055"/>
            <a:ext cx="2129790" cy="0"/>
          </a:xfrm>
          <a:custGeom>
            <a:avLst/>
            <a:gdLst>
              <a:gd name="connisteX0" fmla="*/ 2129790 w 2129790"/>
              <a:gd name="connsiteY0" fmla="*/ 0 h 0"/>
              <a:gd name="connisteX1" fmla="*/ 0 w 2129790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2129790">
                <a:moveTo>
                  <a:pt x="2129790" y="0"/>
                </a:moveTo>
                <a:cubicBezTo>
                  <a:pt x="1419860" y="0"/>
                  <a:pt x="709930" y="0"/>
                  <a:pt x="0" y="0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3386455" y="2388235"/>
            <a:ext cx="2000250" cy="495300"/>
          </a:xfrm>
          <a:custGeom>
            <a:avLst/>
            <a:gdLst>
              <a:gd name="connisteX0" fmla="*/ 2000250 w 2000250"/>
              <a:gd name="connsiteY0" fmla="*/ 495300 h 495300"/>
              <a:gd name="connisteX1" fmla="*/ 1604645 w 2000250"/>
              <a:gd name="connsiteY1" fmla="*/ 89535 h 495300"/>
              <a:gd name="connisteX2" fmla="*/ 0 w 2000250"/>
              <a:gd name="connsiteY2" fmla="*/ 0 h 4953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000250" h="495300">
                <a:moveTo>
                  <a:pt x="2000250" y="495300"/>
                </a:moveTo>
                <a:cubicBezTo>
                  <a:pt x="1953260" y="415925"/>
                  <a:pt x="2004695" y="188595"/>
                  <a:pt x="1604645" y="89535"/>
                </a:cubicBezTo>
                <a:cubicBezTo>
                  <a:pt x="1204595" y="-9525"/>
                  <a:pt x="313055" y="9525"/>
                  <a:pt x="0" y="0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0">
            <a:off x="6866255" y="1531620"/>
            <a:ext cx="796925" cy="250825"/>
            <a:chOff x="10881" y="1974"/>
            <a:chExt cx="1096" cy="395"/>
          </a:xfrm>
        </p:grpSpPr>
        <p:sp>
          <p:nvSpPr>
            <p:cNvPr id="5" name="任意多边形 4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5400000">
            <a:off x="8529320" y="3122930"/>
            <a:ext cx="796925" cy="250825"/>
            <a:chOff x="10881" y="1974"/>
            <a:chExt cx="1096" cy="395"/>
          </a:xfrm>
        </p:grpSpPr>
        <p:sp>
          <p:nvSpPr>
            <p:cNvPr id="20" name="任意多边形 19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rot="10800000">
            <a:off x="6832600" y="4681855"/>
            <a:ext cx="796925" cy="250825"/>
            <a:chOff x="10881" y="1974"/>
            <a:chExt cx="1096" cy="395"/>
          </a:xfrm>
        </p:grpSpPr>
        <p:sp>
          <p:nvSpPr>
            <p:cNvPr id="82" name="任意多边形 81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 rot="16200000">
            <a:off x="5170805" y="3098165"/>
            <a:ext cx="796925" cy="250825"/>
            <a:chOff x="10881" y="1974"/>
            <a:chExt cx="1096" cy="395"/>
          </a:xfrm>
        </p:grpSpPr>
        <p:sp>
          <p:nvSpPr>
            <p:cNvPr id="89" name="任意多边形 88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 rot="18360000">
            <a:off x="5673090" y="1972310"/>
            <a:ext cx="796925" cy="250825"/>
            <a:chOff x="10881" y="1974"/>
            <a:chExt cx="1096" cy="395"/>
          </a:xfrm>
        </p:grpSpPr>
        <p:sp>
          <p:nvSpPr>
            <p:cNvPr id="95" name="任意多边形 94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6" name="任意多边形 95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任意多边形 97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0" name="任意多边形 99"/>
          <p:cNvSpPr/>
          <p:nvPr/>
        </p:nvSpPr>
        <p:spPr>
          <a:xfrm>
            <a:off x="3479800" y="1381125"/>
            <a:ext cx="3414395" cy="666750"/>
          </a:xfrm>
          <a:custGeom>
            <a:avLst/>
            <a:gdLst>
              <a:gd name="connisteX0" fmla="*/ 3414395 w 3414395"/>
              <a:gd name="connsiteY0" fmla="*/ 163646 h 666998"/>
              <a:gd name="connisteX1" fmla="*/ 2976880 w 3414395"/>
              <a:gd name="connsiteY1" fmla="*/ 21406 h 666998"/>
              <a:gd name="connisteX2" fmla="*/ 2263775 w 3414395"/>
              <a:gd name="connsiteY2" fmla="*/ 582111 h 666998"/>
              <a:gd name="connisteX3" fmla="*/ 0 w 3414395"/>
              <a:gd name="connsiteY3" fmla="*/ 658311 h 6669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414395" h="666999">
                <a:moveTo>
                  <a:pt x="3414395" y="163646"/>
                </a:moveTo>
                <a:cubicBezTo>
                  <a:pt x="3341370" y="124276"/>
                  <a:pt x="3206750" y="-62414"/>
                  <a:pt x="2976880" y="21406"/>
                </a:cubicBezTo>
                <a:cubicBezTo>
                  <a:pt x="2747010" y="105226"/>
                  <a:pt x="2859405" y="454476"/>
                  <a:pt x="2263775" y="582111"/>
                </a:cubicBezTo>
                <a:cubicBezTo>
                  <a:pt x="1668145" y="709746"/>
                  <a:pt x="438785" y="654501"/>
                  <a:pt x="0" y="65831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任意多边形 100"/>
          <p:cNvSpPr/>
          <p:nvPr/>
        </p:nvSpPr>
        <p:spPr>
          <a:xfrm>
            <a:off x="3489325" y="2324735"/>
            <a:ext cx="2206625" cy="494665"/>
          </a:xfrm>
          <a:custGeom>
            <a:avLst/>
            <a:gdLst>
              <a:gd name="connisteX0" fmla="*/ 2206625 w 2206625"/>
              <a:gd name="connsiteY0" fmla="*/ 494665 h 494665"/>
              <a:gd name="connisteX1" fmla="*/ 1759585 w 2206625"/>
              <a:gd name="connsiteY1" fmla="*/ 142875 h 494665"/>
              <a:gd name="connisteX2" fmla="*/ 0 w 2206625"/>
              <a:gd name="connsiteY2" fmla="*/ 0 h 494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206625" h="494665">
                <a:moveTo>
                  <a:pt x="2206625" y="494665"/>
                </a:moveTo>
                <a:cubicBezTo>
                  <a:pt x="2152650" y="427355"/>
                  <a:pt x="2200910" y="241935"/>
                  <a:pt x="1759585" y="142875"/>
                </a:cubicBezTo>
                <a:cubicBezTo>
                  <a:pt x="1318260" y="43815"/>
                  <a:pt x="342900" y="21590"/>
                  <a:pt x="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>
            <a:off x="7635875" y="1388110"/>
            <a:ext cx="1414145" cy="1507490"/>
          </a:xfrm>
          <a:custGeom>
            <a:avLst/>
            <a:gdLst>
              <a:gd name="connisteX0" fmla="*/ 0 w 1414226"/>
              <a:gd name="connsiteY0" fmla="*/ 385592 h 1507637"/>
              <a:gd name="connisteX1" fmla="*/ 285115 w 1414226"/>
              <a:gd name="connsiteY1" fmla="*/ 5227 h 1507637"/>
              <a:gd name="connisteX2" fmla="*/ 1255395 w 1414226"/>
              <a:gd name="connsiteY2" fmla="*/ 642132 h 1507637"/>
              <a:gd name="connisteX3" fmla="*/ 1407795 w 1414226"/>
              <a:gd name="connsiteY3" fmla="*/ 1507637 h 150763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414226" h="1507638">
                <a:moveTo>
                  <a:pt x="0" y="385593"/>
                </a:moveTo>
                <a:cubicBezTo>
                  <a:pt x="37465" y="296693"/>
                  <a:pt x="34290" y="-46207"/>
                  <a:pt x="285115" y="5228"/>
                </a:cubicBezTo>
                <a:cubicBezTo>
                  <a:pt x="535940" y="56663"/>
                  <a:pt x="1030605" y="341778"/>
                  <a:pt x="1255395" y="642133"/>
                </a:cubicBezTo>
                <a:cubicBezTo>
                  <a:pt x="1480185" y="942488"/>
                  <a:pt x="1397000" y="1346983"/>
                  <a:pt x="1407795" y="1507638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>
            <a:off x="7597775" y="3637280"/>
            <a:ext cx="1522095" cy="1329055"/>
          </a:xfrm>
          <a:custGeom>
            <a:avLst/>
            <a:gdLst>
              <a:gd name="connisteX0" fmla="*/ 1207770 w 1522226"/>
              <a:gd name="connsiteY0" fmla="*/ 0 h 1329298"/>
              <a:gd name="connisteX1" fmla="*/ 1512570 w 1522226"/>
              <a:gd name="connsiteY1" fmla="*/ 313690 h 1329298"/>
              <a:gd name="connisteX2" fmla="*/ 875030 w 1522226"/>
              <a:gd name="connsiteY2" fmla="*/ 1226820 h 1329298"/>
              <a:gd name="connisteX3" fmla="*/ 0 w 1522226"/>
              <a:gd name="connsiteY3" fmla="*/ 1274445 h 13292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522227" h="1329299">
                <a:moveTo>
                  <a:pt x="1207770" y="0"/>
                </a:moveTo>
                <a:cubicBezTo>
                  <a:pt x="1281430" y="44450"/>
                  <a:pt x="1579245" y="68580"/>
                  <a:pt x="1512570" y="313690"/>
                </a:cubicBezTo>
                <a:cubicBezTo>
                  <a:pt x="1445895" y="558800"/>
                  <a:pt x="1177290" y="1034415"/>
                  <a:pt x="875030" y="1226820"/>
                </a:cubicBezTo>
                <a:cubicBezTo>
                  <a:pt x="572770" y="1419225"/>
                  <a:pt x="162560" y="1283335"/>
                  <a:pt x="0" y="127444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任意多边形 103"/>
          <p:cNvSpPr/>
          <p:nvPr/>
        </p:nvSpPr>
        <p:spPr>
          <a:xfrm>
            <a:off x="5320665" y="3599180"/>
            <a:ext cx="1516380" cy="1371600"/>
          </a:xfrm>
          <a:custGeom>
            <a:avLst/>
            <a:gdLst>
              <a:gd name="connisteX0" fmla="*/ 1516537 w 1516537"/>
              <a:gd name="connsiteY0" fmla="*/ 1084580 h 1371296"/>
              <a:gd name="connisteX1" fmla="*/ 1098072 w 1516537"/>
              <a:gd name="connsiteY1" fmla="*/ 1350645 h 1371296"/>
              <a:gd name="connisteX2" fmla="*/ 80802 w 1516537"/>
              <a:gd name="connsiteY2" fmla="*/ 580390 h 1371296"/>
              <a:gd name="connisteX3" fmla="*/ 128427 w 1516537"/>
              <a:gd name="connsiteY3" fmla="*/ 0 h 13712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516538" h="1371297">
                <a:moveTo>
                  <a:pt x="1516538" y="1084580"/>
                </a:moveTo>
                <a:cubicBezTo>
                  <a:pt x="1453038" y="1153160"/>
                  <a:pt x="1385093" y="1451610"/>
                  <a:pt x="1098073" y="1350645"/>
                </a:cubicBezTo>
                <a:cubicBezTo>
                  <a:pt x="811053" y="1249680"/>
                  <a:pt x="274478" y="850265"/>
                  <a:pt x="80803" y="580390"/>
                </a:cubicBezTo>
                <a:cubicBezTo>
                  <a:pt x="-112872" y="310515"/>
                  <a:pt x="98583" y="100965"/>
                  <a:pt x="128428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 rot="3000000">
            <a:off x="8027035" y="2068830"/>
            <a:ext cx="796925" cy="250825"/>
            <a:chOff x="10881" y="1974"/>
            <a:chExt cx="1096" cy="395"/>
          </a:xfrm>
        </p:grpSpPr>
        <p:sp>
          <p:nvSpPr>
            <p:cNvPr id="106" name="任意多边形 105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0" name="任意多边形 109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 rot="7500000">
            <a:off x="8003540" y="4264025"/>
            <a:ext cx="796925" cy="250825"/>
            <a:chOff x="10881" y="1974"/>
            <a:chExt cx="1096" cy="395"/>
          </a:xfrm>
        </p:grpSpPr>
        <p:sp>
          <p:nvSpPr>
            <p:cNvPr id="112" name="任意多边形 111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 rot="13260000">
            <a:off x="5650230" y="4229100"/>
            <a:ext cx="796925" cy="250825"/>
            <a:chOff x="10881" y="1974"/>
            <a:chExt cx="1096" cy="395"/>
          </a:xfrm>
        </p:grpSpPr>
        <p:sp>
          <p:nvSpPr>
            <p:cNvPr id="118" name="任意多边形 117"/>
            <p:cNvSpPr/>
            <p:nvPr/>
          </p:nvSpPr>
          <p:spPr>
            <a:xfrm>
              <a:off x="10892" y="1974"/>
              <a:ext cx="992" cy="73"/>
            </a:xfrm>
            <a:custGeom>
              <a:avLst/>
              <a:gdLst>
                <a:gd name="connisteX0" fmla="*/ 0 w 630127"/>
                <a:gd name="connsiteY0" fmla="*/ 12789 h 62319"/>
                <a:gd name="connisteX1" fmla="*/ 584200 w 630127"/>
                <a:gd name="connsiteY1" fmla="*/ 3264 h 62319"/>
                <a:gd name="connisteX2" fmla="*/ 554355 w 630127"/>
                <a:gd name="connsiteY2" fmla="*/ 62319 h 623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30127" h="62320">
                  <a:moveTo>
                    <a:pt x="0" y="12790"/>
                  </a:moveTo>
                  <a:cubicBezTo>
                    <a:pt x="117475" y="9615"/>
                    <a:pt x="473075" y="-6895"/>
                    <a:pt x="584200" y="3265"/>
                  </a:cubicBezTo>
                  <a:cubicBezTo>
                    <a:pt x="695325" y="13425"/>
                    <a:pt x="572135" y="50255"/>
                    <a:pt x="554355" y="6232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10944" y="2036"/>
              <a:ext cx="939" cy="100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0" name="任意多边形 119"/>
            <p:cNvSpPr/>
            <p:nvPr/>
          </p:nvSpPr>
          <p:spPr>
            <a:xfrm>
              <a:off x="10943" y="2129"/>
              <a:ext cx="966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1" name="任意多边形 120"/>
            <p:cNvSpPr/>
            <p:nvPr/>
          </p:nvSpPr>
          <p:spPr>
            <a:xfrm>
              <a:off x="10911" y="2207"/>
              <a:ext cx="998" cy="93"/>
            </a:xfrm>
            <a:custGeom>
              <a:avLst/>
              <a:gdLst>
                <a:gd name="connisteX0" fmla="*/ 71387 w 628550"/>
                <a:gd name="connsiteY0" fmla="*/ 0 h 79375"/>
                <a:gd name="connisteX1" fmla="*/ 42177 w 628550"/>
                <a:gd name="connsiteY1" fmla="*/ 40005 h 79375"/>
                <a:gd name="connisteX2" fmla="*/ 586372 w 628550"/>
                <a:gd name="connsiteY2" fmla="*/ 29845 h 79375"/>
                <a:gd name="connisteX3" fmla="*/ 557162 w 628550"/>
                <a:gd name="connsiteY3" fmla="*/ 79375 h 79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628550" h="79375">
                  <a:moveTo>
                    <a:pt x="71388" y="0"/>
                  </a:moveTo>
                  <a:cubicBezTo>
                    <a:pt x="54878" y="8255"/>
                    <a:pt x="-60692" y="34290"/>
                    <a:pt x="42178" y="40005"/>
                  </a:cubicBezTo>
                  <a:cubicBezTo>
                    <a:pt x="145048" y="45720"/>
                    <a:pt x="483503" y="22225"/>
                    <a:pt x="586373" y="29845"/>
                  </a:cubicBezTo>
                  <a:cubicBezTo>
                    <a:pt x="689243" y="37465"/>
                    <a:pt x="573673" y="69215"/>
                    <a:pt x="557163" y="79375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2" name="任意多边形 121"/>
            <p:cNvSpPr/>
            <p:nvPr/>
          </p:nvSpPr>
          <p:spPr>
            <a:xfrm>
              <a:off x="10881" y="2281"/>
              <a:ext cx="1096" cy="89"/>
            </a:xfrm>
            <a:custGeom>
              <a:avLst/>
              <a:gdLst>
                <a:gd name="connisteX0" fmla="*/ 82550 w 716915"/>
                <a:gd name="connsiteY0" fmla="*/ 0 h 39370"/>
                <a:gd name="connisteX1" fmla="*/ 53340 w 716915"/>
                <a:gd name="connsiteY1" fmla="*/ 29210 h 39370"/>
                <a:gd name="connisteX2" fmla="*/ 716915 w 716915"/>
                <a:gd name="connsiteY2" fmla="*/ 39370 h 39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16916" h="39370">
                  <a:moveTo>
                    <a:pt x="82551" y="0"/>
                  </a:moveTo>
                  <a:cubicBezTo>
                    <a:pt x="63501" y="5715"/>
                    <a:pt x="-73659" y="21590"/>
                    <a:pt x="53341" y="29210"/>
                  </a:cubicBezTo>
                  <a:cubicBezTo>
                    <a:pt x="180341" y="36830"/>
                    <a:pt x="583566" y="38100"/>
                    <a:pt x="716916" y="3937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7" name="任意多边形 146"/>
          <p:cNvSpPr/>
          <p:nvPr/>
        </p:nvSpPr>
        <p:spPr>
          <a:xfrm>
            <a:off x="3478530" y="2150110"/>
            <a:ext cx="2277110" cy="178435"/>
          </a:xfrm>
          <a:custGeom>
            <a:avLst/>
            <a:gdLst>
              <a:gd name="connisteX0" fmla="*/ 0 w 2277110"/>
              <a:gd name="connsiteY0" fmla="*/ 15125 h 178320"/>
              <a:gd name="connisteX1" fmla="*/ 1830705 w 2277110"/>
              <a:gd name="connsiteY1" fmla="*/ 15125 h 178320"/>
              <a:gd name="connisteX2" fmla="*/ 2277110 w 2277110"/>
              <a:gd name="connsiteY2" fmla="*/ 178320 h 1783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277110" h="178320">
                <a:moveTo>
                  <a:pt x="0" y="15125"/>
                </a:moveTo>
                <a:cubicBezTo>
                  <a:pt x="357505" y="11950"/>
                  <a:pt x="1375410" y="-17260"/>
                  <a:pt x="1830705" y="15125"/>
                </a:cubicBezTo>
                <a:cubicBezTo>
                  <a:pt x="2286000" y="47510"/>
                  <a:pt x="2224405" y="145935"/>
                  <a:pt x="2277110" y="17832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8" name="任意多边形 147"/>
          <p:cNvSpPr/>
          <p:nvPr/>
        </p:nvSpPr>
        <p:spPr>
          <a:xfrm>
            <a:off x="6259195" y="1424305"/>
            <a:ext cx="2014855" cy="422910"/>
          </a:xfrm>
          <a:custGeom>
            <a:avLst/>
            <a:gdLst>
              <a:gd name="connisteX0" fmla="*/ 141065 w 2014950"/>
              <a:gd name="connsiteY0" fmla="*/ 423120 h 423120"/>
              <a:gd name="connisteX1" fmla="*/ 149955 w 2014950"/>
              <a:gd name="connsiteY1" fmla="*/ 36405 h 423120"/>
              <a:gd name="connisteX2" fmla="*/ 1722850 w 2014950"/>
              <a:gd name="connsiteY2" fmla="*/ 79585 h 423120"/>
              <a:gd name="connisteX3" fmla="*/ 2014950 w 2014950"/>
              <a:gd name="connsiteY3" fmla="*/ 414230 h 4231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014951" h="423121">
                <a:moveTo>
                  <a:pt x="141066" y="423121"/>
                </a:moveTo>
                <a:cubicBezTo>
                  <a:pt x="111221" y="345016"/>
                  <a:pt x="-166274" y="104986"/>
                  <a:pt x="149956" y="36406"/>
                </a:cubicBezTo>
                <a:cubicBezTo>
                  <a:pt x="466186" y="-32174"/>
                  <a:pt x="1350106" y="4021"/>
                  <a:pt x="1722851" y="79586"/>
                </a:cubicBezTo>
                <a:cubicBezTo>
                  <a:pt x="2095596" y="155151"/>
                  <a:pt x="1988281" y="348191"/>
                  <a:pt x="2014951" y="414231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任意多边形 149"/>
          <p:cNvSpPr/>
          <p:nvPr/>
        </p:nvSpPr>
        <p:spPr>
          <a:xfrm>
            <a:off x="8574405" y="2468880"/>
            <a:ext cx="486410" cy="1675765"/>
          </a:xfrm>
          <a:custGeom>
            <a:avLst/>
            <a:gdLst>
              <a:gd name="connisteX0" fmla="*/ 0 w 486195"/>
              <a:gd name="connsiteY0" fmla="*/ 100354 h 1675689"/>
              <a:gd name="connisteX1" fmla="*/ 403860 w 486195"/>
              <a:gd name="connsiteY1" fmla="*/ 134644 h 1675689"/>
              <a:gd name="connisteX2" fmla="*/ 455930 w 486195"/>
              <a:gd name="connsiteY2" fmla="*/ 1449729 h 1675689"/>
              <a:gd name="connisteX3" fmla="*/ 146050 w 486195"/>
              <a:gd name="connsiteY3" fmla="*/ 1673249 h 167568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486195" h="1675690">
                <a:moveTo>
                  <a:pt x="0" y="100354"/>
                </a:moveTo>
                <a:cubicBezTo>
                  <a:pt x="80010" y="80669"/>
                  <a:pt x="312420" y="-135231"/>
                  <a:pt x="403860" y="134644"/>
                </a:cubicBezTo>
                <a:cubicBezTo>
                  <a:pt x="495300" y="404519"/>
                  <a:pt x="507365" y="1141754"/>
                  <a:pt x="455930" y="1449729"/>
                </a:cubicBezTo>
                <a:cubicBezTo>
                  <a:pt x="404495" y="1757704"/>
                  <a:pt x="208915" y="1654834"/>
                  <a:pt x="146050" y="1673249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1" name="任意多边形 150"/>
          <p:cNvSpPr/>
          <p:nvPr/>
        </p:nvSpPr>
        <p:spPr>
          <a:xfrm>
            <a:off x="6235065" y="4648835"/>
            <a:ext cx="1972310" cy="320040"/>
          </a:xfrm>
          <a:custGeom>
            <a:avLst/>
            <a:gdLst>
              <a:gd name="connisteX0" fmla="*/ 1832773 w 1972277"/>
              <a:gd name="connsiteY0" fmla="*/ 0 h 319810"/>
              <a:gd name="connisteX1" fmla="*/ 1823883 w 1972277"/>
              <a:gd name="connsiteY1" fmla="*/ 283845 h 319810"/>
              <a:gd name="connisteX2" fmla="*/ 268768 w 1972277"/>
              <a:gd name="connsiteY2" fmla="*/ 274955 h 319810"/>
              <a:gd name="connisteX3" fmla="*/ 2068 w 1972277"/>
              <a:gd name="connsiteY3" fmla="*/ 26035 h 3198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972277" h="319811">
                <a:moveTo>
                  <a:pt x="1832773" y="0"/>
                </a:moveTo>
                <a:cubicBezTo>
                  <a:pt x="1861983" y="57150"/>
                  <a:pt x="2136938" y="228600"/>
                  <a:pt x="1823883" y="283845"/>
                </a:cubicBezTo>
                <a:cubicBezTo>
                  <a:pt x="1510828" y="339090"/>
                  <a:pt x="633258" y="326390"/>
                  <a:pt x="268768" y="274955"/>
                </a:cubicBezTo>
                <a:cubicBezTo>
                  <a:pt x="-95722" y="223520"/>
                  <a:pt x="24293" y="75565"/>
                  <a:pt x="2068" y="26035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2" name="任意多边形 151"/>
          <p:cNvSpPr/>
          <p:nvPr/>
        </p:nvSpPr>
        <p:spPr>
          <a:xfrm>
            <a:off x="3469640" y="2474595"/>
            <a:ext cx="2363470" cy="1605915"/>
          </a:xfrm>
          <a:custGeom>
            <a:avLst/>
            <a:gdLst>
              <a:gd name="connisteX0" fmla="*/ 2363470 w 2363470"/>
              <a:gd name="connsiteY0" fmla="*/ 1529715 h 1605672"/>
              <a:gd name="connisteX1" fmla="*/ 1933575 w 2363470"/>
              <a:gd name="connsiteY1" fmla="*/ 1469390 h 1605672"/>
              <a:gd name="connisteX2" fmla="*/ 1744980 w 2363470"/>
              <a:gd name="connsiteY2" fmla="*/ 240665 h 1605672"/>
              <a:gd name="connisteX3" fmla="*/ 0 w 2363470"/>
              <a:gd name="connsiteY3" fmla="*/ 0 h 16056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363470" h="1605673">
                <a:moveTo>
                  <a:pt x="2363470" y="1529715"/>
                </a:moveTo>
                <a:cubicBezTo>
                  <a:pt x="2281555" y="1542415"/>
                  <a:pt x="2057400" y="1727200"/>
                  <a:pt x="1933575" y="1469390"/>
                </a:cubicBezTo>
                <a:cubicBezTo>
                  <a:pt x="1809750" y="1211580"/>
                  <a:pt x="2131695" y="534670"/>
                  <a:pt x="1744980" y="240665"/>
                </a:cubicBezTo>
                <a:cubicBezTo>
                  <a:pt x="1358265" y="-53340"/>
                  <a:pt x="345440" y="23495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8" name="组合 167"/>
          <p:cNvGrpSpPr/>
          <p:nvPr/>
        </p:nvGrpSpPr>
        <p:grpSpPr>
          <a:xfrm>
            <a:off x="5977255" y="2035175"/>
            <a:ext cx="2439670" cy="2439670"/>
            <a:chOff x="716" y="4228"/>
            <a:chExt cx="3842" cy="3842"/>
          </a:xfrm>
        </p:grpSpPr>
        <p:grpSp>
          <p:nvGrpSpPr>
            <p:cNvPr id="164" name="组合 163"/>
            <p:cNvGrpSpPr/>
            <p:nvPr/>
          </p:nvGrpSpPr>
          <p:grpSpPr>
            <a:xfrm>
              <a:off x="716" y="4228"/>
              <a:ext cx="3842" cy="3842"/>
              <a:chOff x="716" y="4221"/>
              <a:chExt cx="3842" cy="3842"/>
            </a:xfrm>
          </p:grpSpPr>
          <p:sp>
            <p:nvSpPr>
              <p:cNvPr id="161" name="椭圆 160"/>
              <p:cNvSpPr/>
              <p:nvPr/>
            </p:nvSpPr>
            <p:spPr>
              <a:xfrm rot="5400000">
                <a:off x="1311" y="4288"/>
                <a:ext cx="2653" cy="384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312" y="4221"/>
                <a:ext cx="2653" cy="384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67" name="同心圆 166"/>
            <p:cNvSpPr/>
            <p:nvPr/>
          </p:nvSpPr>
          <p:spPr>
            <a:xfrm>
              <a:off x="1728" y="5289"/>
              <a:ext cx="1822" cy="1841"/>
            </a:xfrm>
            <a:prstGeom prst="donu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9" name="文本框 168"/>
          <p:cNvSpPr txBox="1"/>
          <p:nvPr/>
        </p:nvSpPr>
        <p:spPr>
          <a:xfrm>
            <a:off x="1439545" y="1570990"/>
            <a:ext cx="1583055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励磁</a:t>
            </a:r>
            <a:r>
              <a:rPr lang="zh-CN" altLang="en-US">
                <a:sym typeface="+mn-ea"/>
              </a:rPr>
              <a:t>线圈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正</a:t>
            </a:r>
            <a:r>
              <a:rPr lang="zh-CN" altLang="en-US">
                <a:sym typeface="+mn-ea"/>
              </a:rPr>
              <a:t>弦线圈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余</a:t>
            </a:r>
            <a:r>
              <a:rPr lang="zh-CN" altLang="en-US">
                <a:sym typeface="+mn-ea"/>
              </a:rPr>
              <a:t>弦线圈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转子信号</a:t>
            </a:r>
            <a:r>
              <a:rPr lang="zh-CN" altLang="en-US">
                <a:sym typeface="+mn-ea"/>
              </a:rPr>
              <a:t>轮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74" grpId="0" bldLvl="0" animBg="1"/>
      <p:bldP spid="75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4" grpId="0" bldLvl="0" animBg="1"/>
      <p:bldP spid="81" grpId="0" bldLvl="0" animBg="1"/>
      <p:bldP spid="100" grpId="0" bldLvl="0" animBg="1"/>
      <p:bldP spid="102" grpId="0" bldLvl="0" animBg="1"/>
      <p:bldP spid="103" grpId="0" bldLvl="0" animBg="1"/>
      <p:bldP spid="104" grpId="0" bldLvl="0" animBg="1"/>
      <p:bldP spid="101" grpId="0" bldLvl="0" animBg="1"/>
      <p:bldP spid="147" grpId="0" bldLvl="0" animBg="1"/>
      <p:bldP spid="148" grpId="0" bldLvl="0" animBg="1"/>
      <p:bldP spid="150" grpId="0" bldLvl="0" animBg="1"/>
      <p:bldP spid="151" grpId="0" bldLvl="0" animBg="1"/>
      <p:bldP spid="152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e1dedf8b-f48a-468a-b9ba-e0cfb9366118}"/>
</p:tagLst>
</file>

<file path=ppt/tags/tag2.xml><?xml version="1.0" encoding="utf-8"?>
<p:tagLst xmlns:p="http://schemas.openxmlformats.org/presentationml/2006/main">
  <p:tag name="KSO_WM_UNIT_TABLE_BEAUTIFY" val="smartTable{e1dedf8b-f48a-468a-b9ba-e0cfb9366118}"/>
</p:tagLst>
</file>

<file path=ppt/tags/tag3.xml><?xml version="1.0" encoding="utf-8"?>
<p:tagLst xmlns:p="http://schemas.openxmlformats.org/presentationml/2006/main">
  <p:tag name="KSO_WM_UNIT_TABLE_BEAUTIFY" val="smartTable{e1dedf8b-f48a-468a-b9ba-e0cfb9366118}"/>
</p:tagLst>
</file>

<file path=ppt/tags/tag4.xml><?xml version="1.0" encoding="utf-8"?>
<p:tagLst xmlns:p="http://schemas.openxmlformats.org/presentationml/2006/main">
  <p:tag name="KSO_WM_UNIT_TABLE_BEAUTIFY" val="smartTable{e1dedf8b-f48a-468a-b9ba-e0cfb936611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WPS 演示</Application>
  <PresentationFormat>宽屏</PresentationFormat>
  <Paragraphs>450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140</cp:revision>
  <dcterms:created xsi:type="dcterms:W3CDTF">2020-10-23T05:41:00Z</dcterms:created>
  <dcterms:modified xsi:type="dcterms:W3CDTF">2021-09-01T09:54:44Z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1E0843B3A3DC4BCF9C3DC222727A1FC8</vt:lpwstr>
  </property>
</Properties>
</file>