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3"/>
    <p:sldId id="410" r:id="rId4"/>
    <p:sldId id="437" r:id="rId5"/>
    <p:sldId id="448" r:id="rId6"/>
    <p:sldId id="449" r:id="rId7"/>
    <p:sldId id="427" r:id="rId8"/>
    <p:sldId id="450" r:id="rId9"/>
    <p:sldId id="429" r:id="rId10"/>
    <p:sldId id="438" r:id="rId11"/>
    <p:sldId id="439" r:id="rId12"/>
    <p:sldId id="433" r:id="rId13"/>
    <p:sldId id="434" r:id="rId14"/>
    <p:sldId id="440" r:id="rId15"/>
    <p:sldId id="441" r:id="rId16"/>
    <p:sldId id="431" r:id="rId17"/>
    <p:sldId id="426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AE4"/>
    <a:srgbClr val="5178A1"/>
    <a:srgbClr val="537AA3"/>
    <a:srgbClr val="DFE1E3"/>
    <a:srgbClr val="50789F"/>
    <a:srgbClr val="AFD5ED"/>
    <a:srgbClr val="ADD2EA"/>
    <a:srgbClr val="A6BBD1"/>
    <a:srgbClr val="A3BAD0"/>
    <a:srgbClr val="A7B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09035" y="452120"/>
            <a:ext cx="477393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电动汽车高压配电系统</a:t>
            </a:r>
            <a:endParaRPr sz="3600" b="1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74875" y="1495425"/>
            <a:ext cx="736346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这节课我们讲解电动汽车高压配电</a:t>
            </a:r>
            <a:r>
              <a:rPr lang="zh-CN" altLang="en-US" sz="2400">
                <a:sym typeface="+mn-ea"/>
              </a:rPr>
              <a:t>系统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       </a:t>
            </a:r>
            <a:r>
              <a:rPr lang="zh-CN" altLang="en-US" sz="2400">
                <a:sym typeface="+mn-ea"/>
              </a:rPr>
              <a:t>我们以前讲过，用电设备使用高压电具有减小设备</a:t>
            </a:r>
            <a:r>
              <a:rPr lang="zh-CN" altLang="en-US" sz="2400">
                <a:sym typeface="+mn-ea"/>
              </a:rPr>
              <a:t>本身尺寸及导线直径</a:t>
            </a:r>
            <a:r>
              <a:rPr lang="zh-CN" altLang="en-US" sz="2400">
                <a:sym typeface="+mn-ea"/>
              </a:rPr>
              <a:t>的优势，因此电动汽车使用了高压电。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   </a:t>
            </a:r>
            <a:r>
              <a:rPr lang="zh-CN" altLang="en-US" sz="2400">
                <a:sym typeface="+mn-ea"/>
              </a:rPr>
              <a:t>但高压电本身有一个致命的缺点，就是安全问题，所以</a:t>
            </a:r>
            <a:r>
              <a:rPr lang="zh-CN" altLang="en-US" sz="2400">
                <a:sym typeface="+mn-ea"/>
              </a:rPr>
              <a:t>在电动汽车上并不是所有电气设备都采用高压电。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    </a:t>
            </a:r>
            <a:r>
              <a:rPr lang="zh-CN" altLang="en-US" sz="2400">
                <a:sym typeface="+mn-ea"/>
              </a:rPr>
              <a:t>今天我们来学习一下，电动汽车哪些设备使用了高压电，以及高压电传输</a:t>
            </a:r>
            <a:r>
              <a:rPr lang="zh-CN" altLang="en-US" sz="2400">
                <a:sym typeface="+mn-ea"/>
              </a:rPr>
              <a:t>的过程。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31990" y="148463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78130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397500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40233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4225" y="843915"/>
            <a:ext cx="1391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2.</a:t>
            </a:r>
            <a:r>
              <a:rPr lang="zh-CN" altLang="en-US" sz="2000">
                <a:sym typeface="+mn-ea"/>
              </a:rPr>
              <a:t>下</a:t>
            </a:r>
            <a:r>
              <a:rPr lang="zh-CN" altLang="en-US" sz="2000">
                <a:sym typeface="+mn-ea"/>
              </a:rPr>
              <a:t>电控制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2" name="直接连接符 1"/>
          <p:cNvCxnSpPr/>
          <p:nvPr/>
        </p:nvCxnSpPr>
        <p:spPr>
          <a:xfrm flipH="1" flipV="1">
            <a:off x="7591425" y="22339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9" name="矩形 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任意多边形 1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5" name="矩形 14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5.20833e-05 -0.0235185 " pathEditMode="relative" rAng="0" ptsTypes="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3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364583 -0.0226852 " pathEditMode="relative" rAng="0" ptsTypes="">
                                      <p:cBhvr>
                                        <p:cTn id="23" dur="2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41515" y="1513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600950" y="20815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78130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216525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40233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4225" y="843915"/>
            <a:ext cx="2407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3.</a:t>
            </a:r>
            <a:r>
              <a:rPr lang="zh-CN" altLang="en-US" sz="2000">
                <a:sym typeface="+mn-ea"/>
              </a:rPr>
              <a:t>充电控制（</a:t>
            </a:r>
            <a:r>
              <a:rPr lang="zh-CN" altLang="en-US" sz="2000">
                <a:sym typeface="+mn-ea"/>
              </a:rPr>
              <a:t>上电）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364583 0.0262037 " pathEditMode="relative" rAng="0" ptsTypes="">
                                      <p:cBhvr>
                                        <p:cTn id="10" dur="1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5625 0.0206481 " pathEditMode="relative" rAng="0" ptsTypes="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416667 0.0191667 " pathEditMode="relative" rAng="0" ptsTypes="">
                                      <p:cBhvr>
                                        <p:cTn id="26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41515" y="1513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600950" y="20815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91465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397500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545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4225" y="843915"/>
            <a:ext cx="2407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3.</a:t>
            </a:r>
            <a:r>
              <a:rPr lang="zh-CN" altLang="en-US" sz="2000">
                <a:sym typeface="+mn-ea"/>
              </a:rPr>
              <a:t>充电控制（</a:t>
            </a:r>
            <a:r>
              <a:rPr lang="zh-CN" altLang="en-US" sz="2000">
                <a:sym typeface="+mn-ea"/>
              </a:rPr>
              <a:t>上电）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38889 L 0.00015625 -0.0201852 " pathEditMode="relative" rAng="0" ptsTypes="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41515" y="1513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600950" y="20815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91465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40233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84225" y="843915"/>
            <a:ext cx="2407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3.</a:t>
            </a:r>
            <a:r>
              <a:rPr lang="zh-CN" altLang="en-US" sz="2000">
                <a:sym typeface="+mn-ea"/>
              </a:rPr>
              <a:t>充电控制（</a:t>
            </a:r>
            <a:r>
              <a:rPr lang="zh-CN" altLang="en-US" sz="2000">
                <a:sym typeface="+mn-ea"/>
              </a:rPr>
              <a:t>下电）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7620635" y="5397500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9" name="矩形 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任意多边形 1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5" name="矩形 14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138889 L 0.000416667 -0.0185185 " pathEditMode="relative" rAng="0" ptsTypes="">
                                      <p:cBhvr>
                                        <p:cTn id="15" dur="2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364583 -0.0255556 " pathEditMode="relative" rAng="0" ptsTypes="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41515" y="1513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600950" y="20815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790825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397500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545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84225" y="843915"/>
            <a:ext cx="2407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3.</a:t>
            </a:r>
            <a:r>
              <a:rPr lang="zh-CN" altLang="en-US" sz="2000">
                <a:sym typeface="+mn-ea"/>
              </a:rPr>
              <a:t>充电控制（</a:t>
            </a:r>
            <a:r>
              <a:rPr lang="zh-CN" altLang="en-US" sz="2000">
                <a:sym typeface="+mn-ea"/>
              </a:rPr>
              <a:t>下电）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364583 -0.0255556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37795" y="321945"/>
            <a:ext cx="30848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一、电机结构</a:t>
            </a:r>
            <a:r>
              <a:rPr lang="zh-CN" altLang="en-US" sz="2800">
                <a:sym typeface="+mn-ea"/>
              </a:rPr>
              <a:t>原理</a:t>
            </a:r>
            <a:endParaRPr lang="zh-CN" altLang="en-US" sz="2800">
              <a:sym typeface="+mn-ea"/>
            </a:endParaRPr>
          </a:p>
        </p:txBody>
      </p:sp>
      <p:grpSp>
        <p:nvGrpSpPr>
          <p:cNvPr id="386" name="组合 385"/>
          <p:cNvGrpSpPr/>
          <p:nvPr/>
        </p:nvGrpSpPr>
        <p:grpSpPr>
          <a:xfrm>
            <a:off x="1033780" y="139382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4" name="矩形 273"/>
          <p:cNvSpPr/>
          <p:nvPr/>
        </p:nvSpPr>
        <p:spPr>
          <a:xfrm>
            <a:off x="5572125" y="147447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275" name="直接连接符 274"/>
          <p:cNvCxnSpPr/>
          <p:nvPr/>
        </p:nvCxnSpPr>
        <p:spPr>
          <a:xfrm flipH="1">
            <a:off x="7041515" y="141795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18884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600950" y="198628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65227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25806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292163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68605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59067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18313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48742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56235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47726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58496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59067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87528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36486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121275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0131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32574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73202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73773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14921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08775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03149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74726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78879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35165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47777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495427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32651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19088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64795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2359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07619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95250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8300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54381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63918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719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59067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33146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85750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85178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30708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矩形 133"/>
          <p:cNvSpPr/>
          <p:nvPr/>
        </p:nvSpPr>
        <p:spPr>
          <a:xfrm>
            <a:off x="1033780" y="1393825"/>
            <a:ext cx="3366770" cy="4124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34950" y="312420"/>
            <a:ext cx="30848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一、电机结构</a:t>
            </a:r>
            <a:r>
              <a:rPr lang="zh-CN" altLang="en-US" sz="2800">
                <a:sym typeface="+mn-ea"/>
              </a:rPr>
              <a:t>原理</a:t>
            </a:r>
            <a:endParaRPr lang="zh-CN" altLang="en-US" sz="2800">
              <a:sym typeface="+mn-ea"/>
            </a:endParaRPr>
          </a:p>
        </p:txBody>
      </p:sp>
      <p:cxnSp>
        <p:nvCxnSpPr>
          <p:cNvPr id="260" name="直接连接符 259"/>
          <p:cNvCxnSpPr/>
          <p:nvPr/>
        </p:nvCxnSpPr>
        <p:spPr>
          <a:xfrm>
            <a:off x="1497330" y="2435860"/>
            <a:ext cx="6985" cy="87122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0" name="组合 199"/>
          <p:cNvGrpSpPr/>
          <p:nvPr/>
        </p:nvGrpSpPr>
        <p:grpSpPr>
          <a:xfrm>
            <a:off x="1296670" y="1946275"/>
            <a:ext cx="400050" cy="495300"/>
            <a:chOff x="2042" y="3065"/>
            <a:chExt cx="630" cy="780"/>
          </a:xfrm>
        </p:grpSpPr>
        <p:sp>
          <p:nvSpPr>
            <p:cNvPr id="199" name="圆角矩形 198"/>
            <p:cNvSpPr/>
            <p:nvPr/>
          </p:nvSpPr>
          <p:spPr>
            <a:xfrm>
              <a:off x="2042" y="3065"/>
              <a:ext cx="630" cy="781"/>
            </a:xfrm>
            <a:prstGeom prst="roundRect">
              <a:avLst/>
            </a:prstGeom>
            <a:solidFill>
              <a:srgbClr val="70BAE4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135" name="组合 134"/>
            <p:cNvGrpSpPr/>
            <p:nvPr/>
          </p:nvGrpSpPr>
          <p:grpSpPr>
            <a:xfrm rot="0">
              <a:off x="2134" y="3156"/>
              <a:ext cx="446" cy="598"/>
              <a:chOff x="2356" y="6447"/>
              <a:chExt cx="1008" cy="2048"/>
            </a:xfrm>
          </p:grpSpPr>
          <p:grpSp>
            <p:nvGrpSpPr>
              <p:cNvPr id="136" name="组合 135"/>
              <p:cNvGrpSpPr/>
              <p:nvPr/>
            </p:nvGrpSpPr>
            <p:grpSpPr>
              <a:xfrm rot="0">
                <a:off x="2356" y="6447"/>
                <a:ext cx="1009" cy="248"/>
                <a:chOff x="6136" y="3547"/>
                <a:chExt cx="1264" cy="313"/>
              </a:xfrm>
            </p:grpSpPr>
            <p:cxnSp>
              <p:nvCxnSpPr>
                <p:cNvPr id="137" name="直接连接符 13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直接连接符 13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9" name="组合 138"/>
              <p:cNvGrpSpPr/>
              <p:nvPr/>
            </p:nvGrpSpPr>
            <p:grpSpPr>
              <a:xfrm rot="0">
                <a:off x="2356" y="6926"/>
                <a:ext cx="1009" cy="248"/>
                <a:chOff x="6136" y="3547"/>
                <a:chExt cx="1264" cy="313"/>
              </a:xfrm>
            </p:grpSpPr>
            <p:cxnSp>
              <p:nvCxnSpPr>
                <p:cNvPr id="140" name="直接连接符 139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直接连接符 140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组合 141"/>
              <p:cNvGrpSpPr/>
              <p:nvPr/>
            </p:nvGrpSpPr>
            <p:grpSpPr>
              <a:xfrm rot="0">
                <a:off x="2356" y="7362"/>
                <a:ext cx="1009" cy="248"/>
                <a:chOff x="6136" y="3547"/>
                <a:chExt cx="1264" cy="313"/>
              </a:xfrm>
            </p:grpSpPr>
            <p:cxnSp>
              <p:nvCxnSpPr>
                <p:cNvPr id="143" name="直接连接符 142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直接连接符 143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5" name="组合 144"/>
              <p:cNvGrpSpPr/>
              <p:nvPr/>
            </p:nvGrpSpPr>
            <p:grpSpPr>
              <a:xfrm rot="0">
                <a:off x="2356" y="7807"/>
                <a:ext cx="1009" cy="248"/>
                <a:chOff x="6136" y="3547"/>
                <a:chExt cx="1264" cy="313"/>
              </a:xfrm>
            </p:grpSpPr>
            <p:cxnSp>
              <p:nvCxnSpPr>
                <p:cNvPr id="146" name="直接连接符 145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直接连接符 146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组合 147"/>
              <p:cNvGrpSpPr/>
              <p:nvPr/>
            </p:nvGrpSpPr>
            <p:grpSpPr>
              <a:xfrm rot="0">
                <a:off x="2356" y="8247"/>
                <a:ext cx="1009" cy="248"/>
                <a:chOff x="6136" y="3547"/>
                <a:chExt cx="1264" cy="313"/>
              </a:xfrm>
            </p:grpSpPr>
            <p:cxnSp>
              <p:nvCxnSpPr>
                <p:cNvPr id="149" name="直接连接符 148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直接连接符 149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01" name="组合 200"/>
          <p:cNvGrpSpPr/>
          <p:nvPr/>
        </p:nvGrpSpPr>
        <p:grpSpPr>
          <a:xfrm>
            <a:off x="1296670" y="2637790"/>
            <a:ext cx="400050" cy="495300"/>
            <a:chOff x="2042" y="3065"/>
            <a:chExt cx="630" cy="780"/>
          </a:xfrm>
        </p:grpSpPr>
        <p:sp>
          <p:nvSpPr>
            <p:cNvPr id="202" name="圆角矩形 201"/>
            <p:cNvSpPr/>
            <p:nvPr/>
          </p:nvSpPr>
          <p:spPr>
            <a:xfrm>
              <a:off x="2042" y="3065"/>
              <a:ext cx="630" cy="781"/>
            </a:xfrm>
            <a:prstGeom prst="roundRect">
              <a:avLst/>
            </a:prstGeom>
            <a:solidFill>
              <a:srgbClr val="70BAE4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03" name="组合 202"/>
            <p:cNvGrpSpPr/>
            <p:nvPr/>
          </p:nvGrpSpPr>
          <p:grpSpPr>
            <a:xfrm rot="0">
              <a:off x="2134" y="3156"/>
              <a:ext cx="446" cy="598"/>
              <a:chOff x="2356" y="6447"/>
              <a:chExt cx="1008" cy="2048"/>
            </a:xfrm>
          </p:grpSpPr>
          <p:grpSp>
            <p:nvGrpSpPr>
              <p:cNvPr id="204" name="组合 203"/>
              <p:cNvGrpSpPr/>
              <p:nvPr/>
            </p:nvGrpSpPr>
            <p:grpSpPr>
              <a:xfrm rot="0">
                <a:off x="2356" y="6447"/>
                <a:ext cx="1009" cy="248"/>
                <a:chOff x="6136" y="3547"/>
                <a:chExt cx="1264" cy="313"/>
              </a:xfrm>
            </p:grpSpPr>
            <p:cxnSp>
              <p:nvCxnSpPr>
                <p:cNvPr id="205" name="直接连接符 204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直接连接符 205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组合 206"/>
              <p:cNvGrpSpPr/>
              <p:nvPr/>
            </p:nvGrpSpPr>
            <p:grpSpPr>
              <a:xfrm rot="0">
                <a:off x="2356" y="6926"/>
                <a:ext cx="1009" cy="248"/>
                <a:chOff x="6136" y="3547"/>
                <a:chExt cx="1264" cy="313"/>
              </a:xfrm>
            </p:grpSpPr>
            <p:cxnSp>
              <p:nvCxnSpPr>
                <p:cNvPr id="208" name="直接连接符 207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直接连接符 208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组合 209"/>
              <p:cNvGrpSpPr/>
              <p:nvPr/>
            </p:nvGrpSpPr>
            <p:grpSpPr>
              <a:xfrm rot="0">
                <a:off x="2356" y="7362"/>
                <a:ext cx="1009" cy="248"/>
                <a:chOff x="6136" y="3547"/>
                <a:chExt cx="1264" cy="313"/>
              </a:xfrm>
            </p:grpSpPr>
            <p:cxnSp>
              <p:nvCxnSpPr>
                <p:cNvPr id="211" name="直接连接符 210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直接连接符 211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3" name="组合 212"/>
              <p:cNvGrpSpPr/>
              <p:nvPr/>
            </p:nvGrpSpPr>
            <p:grpSpPr>
              <a:xfrm rot="0">
                <a:off x="2356" y="7807"/>
                <a:ext cx="1009" cy="248"/>
                <a:chOff x="6136" y="3547"/>
                <a:chExt cx="1264" cy="313"/>
              </a:xfrm>
            </p:grpSpPr>
            <p:cxnSp>
              <p:nvCxnSpPr>
                <p:cNvPr id="214" name="直接连接符 213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直接连接符 214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6" name="组合 215"/>
              <p:cNvGrpSpPr/>
              <p:nvPr/>
            </p:nvGrpSpPr>
            <p:grpSpPr>
              <a:xfrm rot="0">
                <a:off x="2356" y="8247"/>
                <a:ext cx="1009" cy="248"/>
                <a:chOff x="6136" y="3547"/>
                <a:chExt cx="1264" cy="313"/>
              </a:xfrm>
            </p:grpSpPr>
            <p:cxnSp>
              <p:nvCxnSpPr>
                <p:cNvPr id="217" name="直接连接符 21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直接连接符 21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22" name="组合 221"/>
          <p:cNvGrpSpPr/>
          <p:nvPr/>
        </p:nvGrpSpPr>
        <p:grpSpPr>
          <a:xfrm>
            <a:off x="1295400" y="3307080"/>
            <a:ext cx="400050" cy="495300"/>
            <a:chOff x="2042" y="3065"/>
            <a:chExt cx="630" cy="780"/>
          </a:xfrm>
        </p:grpSpPr>
        <p:sp>
          <p:nvSpPr>
            <p:cNvPr id="223" name="圆角矩形 222"/>
            <p:cNvSpPr/>
            <p:nvPr/>
          </p:nvSpPr>
          <p:spPr>
            <a:xfrm>
              <a:off x="2042" y="3065"/>
              <a:ext cx="630" cy="781"/>
            </a:xfrm>
            <a:prstGeom prst="roundRect">
              <a:avLst/>
            </a:prstGeom>
            <a:solidFill>
              <a:srgbClr val="70BAE4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24" name="组合 223"/>
            <p:cNvGrpSpPr/>
            <p:nvPr/>
          </p:nvGrpSpPr>
          <p:grpSpPr>
            <a:xfrm rot="0">
              <a:off x="2134" y="3156"/>
              <a:ext cx="446" cy="598"/>
              <a:chOff x="2356" y="6447"/>
              <a:chExt cx="1008" cy="2048"/>
            </a:xfrm>
          </p:grpSpPr>
          <p:grpSp>
            <p:nvGrpSpPr>
              <p:cNvPr id="225" name="组合 224"/>
              <p:cNvGrpSpPr/>
              <p:nvPr/>
            </p:nvGrpSpPr>
            <p:grpSpPr>
              <a:xfrm rot="0">
                <a:off x="2356" y="6447"/>
                <a:ext cx="1009" cy="248"/>
                <a:chOff x="6136" y="3547"/>
                <a:chExt cx="1264" cy="313"/>
              </a:xfrm>
            </p:grpSpPr>
            <p:cxnSp>
              <p:nvCxnSpPr>
                <p:cNvPr id="226" name="直接连接符 225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直接连接符 226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8" name="组合 227"/>
              <p:cNvGrpSpPr/>
              <p:nvPr/>
            </p:nvGrpSpPr>
            <p:grpSpPr>
              <a:xfrm rot="0">
                <a:off x="2356" y="6926"/>
                <a:ext cx="1009" cy="248"/>
                <a:chOff x="6136" y="3547"/>
                <a:chExt cx="1264" cy="313"/>
              </a:xfrm>
            </p:grpSpPr>
            <p:cxnSp>
              <p:nvCxnSpPr>
                <p:cNvPr id="229" name="直接连接符 228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直接连接符 229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1" name="组合 230"/>
              <p:cNvGrpSpPr/>
              <p:nvPr/>
            </p:nvGrpSpPr>
            <p:grpSpPr>
              <a:xfrm rot="0">
                <a:off x="2356" y="7362"/>
                <a:ext cx="1009" cy="248"/>
                <a:chOff x="6136" y="3547"/>
                <a:chExt cx="1264" cy="313"/>
              </a:xfrm>
            </p:grpSpPr>
            <p:cxnSp>
              <p:nvCxnSpPr>
                <p:cNvPr id="232" name="直接连接符 231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直接连接符 232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4" name="组合 233"/>
              <p:cNvGrpSpPr/>
              <p:nvPr/>
            </p:nvGrpSpPr>
            <p:grpSpPr>
              <a:xfrm rot="0">
                <a:off x="2356" y="7807"/>
                <a:ext cx="1009" cy="248"/>
                <a:chOff x="6136" y="3547"/>
                <a:chExt cx="1264" cy="313"/>
              </a:xfrm>
            </p:grpSpPr>
            <p:cxnSp>
              <p:nvCxnSpPr>
                <p:cNvPr id="235" name="直接连接符 234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直接连接符 235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7" name="组合 236"/>
              <p:cNvGrpSpPr/>
              <p:nvPr/>
            </p:nvGrpSpPr>
            <p:grpSpPr>
              <a:xfrm rot="0">
                <a:off x="2356" y="8247"/>
                <a:ext cx="1009" cy="248"/>
                <a:chOff x="6136" y="3547"/>
                <a:chExt cx="1264" cy="313"/>
              </a:xfrm>
            </p:grpSpPr>
            <p:cxnSp>
              <p:nvCxnSpPr>
                <p:cNvPr id="238" name="直接连接符 237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直接连接符 239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261" name="直接连接符 260"/>
          <p:cNvCxnSpPr>
            <a:stCxn id="242" idx="2"/>
          </p:cNvCxnSpPr>
          <p:nvPr/>
        </p:nvCxnSpPr>
        <p:spPr>
          <a:xfrm>
            <a:off x="1482725" y="5096510"/>
            <a:ext cx="5080" cy="23876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直接连接符 261"/>
          <p:cNvCxnSpPr/>
          <p:nvPr/>
        </p:nvCxnSpPr>
        <p:spPr>
          <a:xfrm flipH="1">
            <a:off x="1497330" y="1581150"/>
            <a:ext cx="9525" cy="3651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直接连接符 271"/>
          <p:cNvCxnSpPr/>
          <p:nvPr/>
        </p:nvCxnSpPr>
        <p:spPr>
          <a:xfrm flipH="1">
            <a:off x="1487805" y="1598930"/>
            <a:ext cx="547814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直接连接符 272"/>
          <p:cNvCxnSpPr/>
          <p:nvPr/>
        </p:nvCxnSpPr>
        <p:spPr>
          <a:xfrm flipH="1" flipV="1">
            <a:off x="1487805" y="5316220"/>
            <a:ext cx="608139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矩形 273"/>
          <p:cNvSpPr/>
          <p:nvPr/>
        </p:nvSpPr>
        <p:spPr>
          <a:xfrm>
            <a:off x="5572125" y="147447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275" name="直接连接符 274"/>
          <p:cNvCxnSpPr/>
          <p:nvPr/>
        </p:nvCxnSpPr>
        <p:spPr>
          <a:xfrm flipH="1">
            <a:off x="6965950" y="1394460"/>
            <a:ext cx="350520" cy="20447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18884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8" name="直接连接符 277"/>
          <p:cNvCxnSpPr/>
          <p:nvPr/>
        </p:nvCxnSpPr>
        <p:spPr>
          <a:xfrm flipH="1" flipV="1">
            <a:off x="7889875" y="2867660"/>
            <a:ext cx="2647315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>
            <a:off x="7547610" y="1984375"/>
            <a:ext cx="350520" cy="20447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>
            <a:off x="6976745" y="165227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>
            <a:off x="7562850" y="225806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>
            <a:off x="7562215" y="292163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516495" y="2675255"/>
            <a:ext cx="350520" cy="20447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59067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194935" y="2188845"/>
            <a:ext cx="2352675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9" name="直接连接符 308"/>
          <p:cNvCxnSpPr/>
          <p:nvPr/>
        </p:nvCxnSpPr>
        <p:spPr>
          <a:xfrm flipH="1">
            <a:off x="5194935" y="2871470"/>
            <a:ext cx="2352675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486150"/>
            <a:ext cx="1771015" cy="63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1" name="直接连接符 310"/>
          <p:cNvCxnSpPr/>
          <p:nvPr/>
        </p:nvCxnSpPr>
        <p:spPr>
          <a:xfrm flipH="1">
            <a:off x="6958965" y="3293110"/>
            <a:ext cx="350520" cy="20447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>
            <a:off x="6973570" y="356235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47726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317105" y="158115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59067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87528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36486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6" name="直接连接符 325"/>
          <p:cNvCxnSpPr/>
          <p:nvPr/>
        </p:nvCxnSpPr>
        <p:spPr>
          <a:xfrm>
            <a:off x="1497330" y="3803650"/>
            <a:ext cx="6985" cy="87122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0" name="组合 269"/>
          <p:cNvGrpSpPr/>
          <p:nvPr/>
        </p:nvGrpSpPr>
        <p:grpSpPr>
          <a:xfrm>
            <a:off x="1395730" y="3945890"/>
            <a:ext cx="194310" cy="316230"/>
            <a:chOff x="2228" y="6269"/>
            <a:chExt cx="306" cy="498"/>
          </a:xfrm>
        </p:grpSpPr>
        <p:sp>
          <p:nvSpPr>
            <p:cNvPr id="265" name="矩形 264"/>
            <p:cNvSpPr/>
            <p:nvPr/>
          </p:nvSpPr>
          <p:spPr>
            <a:xfrm>
              <a:off x="2228" y="6269"/>
              <a:ext cx="306" cy="498"/>
            </a:xfrm>
            <a:prstGeom prst="rect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oli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66" name="组合 265"/>
            <p:cNvGrpSpPr/>
            <p:nvPr/>
          </p:nvGrpSpPr>
          <p:grpSpPr>
            <a:xfrm rot="240000">
              <a:off x="2323" y="6298"/>
              <a:ext cx="120" cy="435"/>
              <a:chOff x="13625" y="1295"/>
              <a:chExt cx="283" cy="749"/>
            </a:xfrm>
          </p:grpSpPr>
          <p:sp>
            <p:nvSpPr>
              <p:cNvPr id="267" name="任意多边形 266"/>
              <p:cNvSpPr/>
              <p:nvPr/>
            </p:nvSpPr>
            <p:spPr>
              <a:xfrm>
                <a:off x="13625" y="1310"/>
                <a:ext cx="200" cy="734"/>
              </a:xfrm>
              <a:custGeom>
                <a:avLst/>
                <a:gdLst>
                  <a:gd name="connisteX0" fmla="*/ 59201 w 126749"/>
                  <a:gd name="connsiteY0" fmla="*/ 0 h 466090"/>
                  <a:gd name="connisteX1" fmla="*/ 2051 w 126749"/>
                  <a:gd name="connsiteY1" fmla="*/ 85725 h 466090"/>
                  <a:gd name="connisteX2" fmla="*/ 21101 w 126749"/>
                  <a:gd name="connsiteY2" fmla="*/ 180975 h 466090"/>
                  <a:gd name="connisteX3" fmla="*/ 59201 w 126749"/>
                  <a:gd name="connsiteY3" fmla="*/ 209550 h 466090"/>
                  <a:gd name="connisteX4" fmla="*/ 106191 w 126749"/>
                  <a:gd name="connsiteY4" fmla="*/ 275590 h 466090"/>
                  <a:gd name="connisteX5" fmla="*/ 125241 w 126749"/>
                  <a:gd name="connsiteY5" fmla="*/ 361315 h 466090"/>
                  <a:gd name="connisteX6" fmla="*/ 78251 w 126749"/>
                  <a:gd name="connsiteY6" fmla="*/ 466090 h 46609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  <a:cxn ang="0">
                    <a:pos x="connisteX5" y="connsiteY5"/>
                  </a:cxn>
                  <a:cxn ang="0">
                    <a:pos x="connisteX6" y="connsiteY6"/>
                  </a:cxn>
                </a:cxnLst>
                <a:rect l="l" t="t" r="r" b="b"/>
                <a:pathLst>
                  <a:path w="126750" h="466090">
                    <a:moveTo>
                      <a:pt x="59201" y="0"/>
                    </a:moveTo>
                    <a:cubicBezTo>
                      <a:pt x="47136" y="15240"/>
                      <a:pt x="9671" y="49530"/>
                      <a:pt x="2051" y="85725"/>
                    </a:cubicBezTo>
                    <a:cubicBezTo>
                      <a:pt x="-5569" y="121920"/>
                      <a:pt x="9671" y="156210"/>
                      <a:pt x="21101" y="180975"/>
                    </a:cubicBezTo>
                    <a:cubicBezTo>
                      <a:pt x="32531" y="205740"/>
                      <a:pt x="42056" y="190500"/>
                      <a:pt x="59201" y="209550"/>
                    </a:cubicBezTo>
                    <a:cubicBezTo>
                      <a:pt x="76346" y="228600"/>
                      <a:pt x="92856" y="245110"/>
                      <a:pt x="106191" y="275590"/>
                    </a:cubicBezTo>
                    <a:cubicBezTo>
                      <a:pt x="119526" y="306070"/>
                      <a:pt x="130956" y="323215"/>
                      <a:pt x="125241" y="361315"/>
                    </a:cubicBezTo>
                    <a:cubicBezTo>
                      <a:pt x="119526" y="399415"/>
                      <a:pt x="87776" y="447040"/>
                      <a:pt x="78251" y="466090"/>
                    </a:cubicBezTo>
                  </a:path>
                </a:pathLst>
              </a:cu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68" name="任意多边形 267"/>
              <p:cNvSpPr/>
              <p:nvPr/>
            </p:nvSpPr>
            <p:spPr>
              <a:xfrm>
                <a:off x="13708" y="1295"/>
                <a:ext cx="200" cy="749"/>
              </a:xfrm>
              <a:custGeom>
                <a:avLst/>
                <a:gdLst>
                  <a:gd name="connisteX0" fmla="*/ 15826 w 126905"/>
                  <a:gd name="connsiteY0" fmla="*/ 0 h 475615"/>
                  <a:gd name="connisteX1" fmla="*/ 6301 w 126905"/>
                  <a:gd name="connsiteY1" fmla="*/ 123825 h 475615"/>
                  <a:gd name="connisteX2" fmla="*/ 100916 w 126905"/>
                  <a:gd name="connsiteY2" fmla="*/ 266065 h 475615"/>
                  <a:gd name="connisteX3" fmla="*/ 119966 w 126905"/>
                  <a:gd name="connsiteY3" fmla="*/ 370840 h 475615"/>
                  <a:gd name="connisteX4" fmla="*/ 25351 w 126905"/>
                  <a:gd name="connsiteY4" fmla="*/ 475615 h 47561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126906" h="475615">
                    <a:moveTo>
                      <a:pt x="15826" y="0"/>
                    </a:moveTo>
                    <a:cubicBezTo>
                      <a:pt x="12016" y="22225"/>
                      <a:pt x="-10844" y="70485"/>
                      <a:pt x="6301" y="123825"/>
                    </a:cubicBezTo>
                    <a:cubicBezTo>
                      <a:pt x="23446" y="177165"/>
                      <a:pt x="78056" y="216535"/>
                      <a:pt x="100916" y="266065"/>
                    </a:cubicBezTo>
                    <a:cubicBezTo>
                      <a:pt x="123776" y="315595"/>
                      <a:pt x="135206" y="328930"/>
                      <a:pt x="119966" y="370840"/>
                    </a:cubicBezTo>
                    <a:cubicBezTo>
                      <a:pt x="104726" y="412750"/>
                      <a:pt x="44401" y="456565"/>
                      <a:pt x="25351" y="475615"/>
                    </a:cubicBezTo>
                  </a:path>
                </a:pathLst>
              </a:cu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41" name="组合 240"/>
          <p:cNvGrpSpPr/>
          <p:nvPr/>
        </p:nvGrpSpPr>
        <p:grpSpPr>
          <a:xfrm>
            <a:off x="1282700" y="4600575"/>
            <a:ext cx="400050" cy="495300"/>
            <a:chOff x="2042" y="3065"/>
            <a:chExt cx="630" cy="780"/>
          </a:xfrm>
        </p:grpSpPr>
        <p:sp>
          <p:nvSpPr>
            <p:cNvPr id="242" name="圆角矩形 241"/>
            <p:cNvSpPr/>
            <p:nvPr/>
          </p:nvSpPr>
          <p:spPr>
            <a:xfrm>
              <a:off x="2042" y="3065"/>
              <a:ext cx="630" cy="781"/>
            </a:xfrm>
            <a:prstGeom prst="roundRect">
              <a:avLst/>
            </a:prstGeom>
            <a:solidFill>
              <a:srgbClr val="70BAE4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43" name="组合 242"/>
            <p:cNvGrpSpPr/>
            <p:nvPr/>
          </p:nvGrpSpPr>
          <p:grpSpPr>
            <a:xfrm rot="0">
              <a:off x="2134" y="3156"/>
              <a:ext cx="446" cy="598"/>
              <a:chOff x="2356" y="6447"/>
              <a:chExt cx="1008" cy="2048"/>
            </a:xfrm>
          </p:grpSpPr>
          <p:grpSp>
            <p:nvGrpSpPr>
              <p:cNvPr id="244" name="组合 243"/>
              <p:cNvGrpSpPr/>
              <p:nvPr/>
            </p:nvGrpSpPr>
            <p:grpSpPr>
              <a:xfrm rot="0">
                <a:off x="2356" y="6447"/>
                <a:ext cx="1009" cy="248"/>
                <a:chOff x="6136" y="3547"/>
                <a:chExt cx="1264" cy="313"/>
              </a:xfrm>
            </p:grpSpPr>
            <p:cxnSp>
              <p:nvCxnSpPr>
                <p:cNvPr id="245" name="直接连接符 244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直接连接符 245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7" name="组合 246"/>
              <p:cNvGrpSpPr/>
              <p:nvPr/>
            </p:nvGrpSpPr>
            <p:grpSpPr>
              <a:xfrm rot="0">
                <a:off x="2356" y="6926"/>
                <a:ext cx="1009" cy="248"/>
                <a:chOff x="6136" y="3547"/>
                <a:chExt cx="1264" cy="313"/>
              </a:xfrm>
            </p:grpSpPr>
            <p:cxnSp>
              <p:nvCxnSpPr>
                <p:cNvPr id="248" name="直接连接符 247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直接连接符 248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0" name="组合 249"/>
              <p:cNvGrpSpPr/>
              <p:nvPr/>
            </p:nvGrpSpPr>
            <p:grpSpPr>
              <a:xfrm rot="0">
                <a:off x="2356" y="7362"/>
                <a:ext cx="1009" cy="248"/>
                <a:chOff x="6136" y="3547"/>
                <a:chExt cx="1264" cy="313"/>
              </a:xfrm>
            </p:grpSpPr>
            <p:cxnSp>
              <p:nvCxnSpPr>
                <p:cNvPr id="251" name="直接连接符 250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直接连接符 251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3" name="组合 252"/>
              <p:cNvGrpSpPr/>
              <p:nvPr/>
            </p:nvGrpSpPr>
            <p:grpSpPr>
              <a:xfrm rot="0">
                <a:off x="2356" y="7807"/>
                <a:ext cx="1009" cy="248"/>
                <a:chOff x="6136" y="3547"/>
                <a:chExt cx="1264" cy="313"/>
              </a:xfrm>
            </p:grpSpPr>
            <p:cxnSp>
              <p:nvCxnSpPr>
                <p:cNvPr id="254" name="直接连接符 253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直接连接符 254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6" name="组合 255"/>
              <p:cNvGrpSpPr/>
              <p:nvPr/>
            </p:nvGrpSpPr>
            <p:grpSpPr>
              <a:xfrm rot="0">
                <a:off x="2356" y="8247"/>
                <a:ext cx="1009" cy="248"/>
                <a:chOff x="6136" y="3547"/>
                <a:chExt cx="1264" cy="313"/>
              </a:xfrm>
            </p:grpSpPr>
            <p:cxnSp>
              <p:nvCxnSpPr>
                <p:cNvPr id="257" name="直接连接符 25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直接连接符 25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327" name="直接连接符 326"/>
          <p:cNvCxnSpPr/>
          <p:nvPr/>
        </p:nvCxnSpPr>
        <p:spPr>
          <a:xfrm flipH="1">
            <a:off x="7555865" y="5121275"/>
            <a:ext cx="350520" cy="20447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>
            <a:off x="7571105" y="540131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32574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73202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73773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14921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08775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03149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74726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78879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35165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47777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495427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32651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19088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64731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2359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07619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3" name="矩形 352"/>
          <p:cNvSpPr/>
          <p:nvPr/>
        </p:nvSpPr>
        <p:spPr>
          <a:xfrm>
            <a:off x="2304415" y="2637790"/>
            <a:ext cx="1576070" cy="15468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BMU</a:t>
            </a:r>
            <a:endParaRPr lang="en-US" altLang="zh-CN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95250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8300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54381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63918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719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34950" y="312420"/>
            <a:ext cx="30848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一、高压</a:t>
            </a:r>
            <a:r>
              <a:rPr lang="zh-CN" altLang="en-US" sz="2800">
                <a:sym typeface="+mn-ea"/>
              </a:rPr>
              <a:t>配电</a:t>
            </a:r>
            <a:endParaRPr lang="zh-CN" altLang="en-US" sz="2800"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306060" y="2362835"/>
            <a:ext cx="714375" cy="1097915"/>
            <a:chOff x="8356" y="3721"/>
            <a:chExt cx="1125" cy="1729"/>
          </a:xfrm>
        </p:grpSpPr>
        <p:cxnSp>
          <p:nvCxnSpPr>
            <p:cNvPr id="39" name="直接连接符 38"/>
            <p:cNvCxnSpPr/>
            <p:nvPr/>
          </p:nvCxnSpPr>
          <p:spPr>
            <a:xfrm>
              <a:off x="8356" y="3721"/>
              <a:ext cx="15" cy="1273"/>
            </a:xfrm>
            <a:prstGeom prst="line">
              <a:avLst/>
            </a:prstGeom>
            <a:ln w="28575"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7" name="组合 6"/>
            <p:cNvGrpSpPr/>
            <p:nvPr/>
          </p:nvGrpSpPr>
          <p:grpSpPr>
            <a:xfrm>
              <a:off x="8947" y="3736"/>
              <a:ext cx="534" cy="1715"/>
              <a:chOff x="8947" y="3736"/>
              <a:chExt cx="534" cy="1715"/>
            </a:xfrm>
          </p:grpSpPr>
          <p:cxnSp>
            <p:nvCxnSpPr>
              <p:cNvPr id="38" name="直接连接符 37"/>
              <p:cNvCxnSpPr/>
              <p:nvPr/>
            </p:nvCxnSpPr>
            <p:spPr>
              <a:xfrm>
                <a:off x="9227" y="4659"/>
                <a:ext cx="0" cy="793"/>
              </a:xfrm>
              <a:prstGeom prst="line">
                <a:avLst/>
              </a:prstGeom>
              <a:ln w="28575">
                <a:headEnd type="oval"/>
                <a:tailEnd type="oval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55" name="组合 54"/>
              <p:cNvGrpSpPr/>
              <p:nvPr/>
            </p:nvGrpSpPr>
            <p:grpSpPr>
              <a:xfrm rot="0">
                <a:off x="8947" y="3993"/>
                <a:ext cx="534" cy="794"/>
                <a:chOff x="8932" y="3499"/>
                <a:chExt cx="534" cy="794"/>
              </a:xfrm>
            </p:grpSpPr>
            <p:sp>
              <p:nvSpPr>
                <p:cNvPr id="54" name="矩形 53"/>
                <p:cNvSpPr/>
                <p:nvPr/>
              </p:nvSpPr>
              <p:spPr>
                <a:xfrm>
                  <a:off x="8932" y="3499"/>
                  <a:ext cx="535" cy="794"/>
                </a:xfrm>
                <a:prstGeom prst="rect">
                  <a:avLst/>
                </a:prstGeom>
                <a:noFill/>
                <a:ln w="1905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51" name="组合 50"/>
                <p:cNvGrpSpPr/>
                <p:nvPr/>
              </p:nvGrpSpPr>
              <p:grpSpPr>
                <a:xfrm rot="240000">
                  <a:off x="9132" y="3610"/>
                  <a:ext cx="232" cy="548"/>
                  <a:chOff x="13625" y="1295"/>
                  <a:chExt cx="283" cy="749"/>
                </a:xfrm>
              </p:grpSpPr>
              <p:sp>
                <p:nvSpPr>
                  <p:cNvPr id="46" name="任意多边形 45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49" name="任意多边形 48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cxnSp>
            <p:nvCxnSpPr>
              <p:cNvPr id="53" name="直接连接符 52"/>
              <p:cNvCxnSpPr/>
              <p:nvPr/>
            </p:nvCxnSpPr>
            <p:spPr>
              <a:xfrm>
                <a:off x="9240" y="3736"/>
                <a:ext cx="6" cy="365"/>
              </a:xfrm>
              <a:prstGeom prst="line">
                <a:avLst/>
              </a:prstGeom>
              <a:ln w="28575">
                <a:headEnd type="none"/>
                <a:tailEnd type="oval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4188460" y="3190240"/>
            <a:ext cx="593090" cy="2663190"/>
            <a:chOff x="6596" y="5024"/>
            <a:chExt cx="934" cy="4194"/>
          </a:xfrm>
        </p:grpSpPr>
        <p:sp>
          <p:nvSpPr>
            <p:cNvPr id="34" name="矩形 33"/>
            <p:cNvSpPr/>
            <p:nvPr/>
          </p:nvSpPr>
          <p:spPr>
            <a:xfrm>
              <a:off x="6662" y="7870"/>
              <a:ext cx="868" cy="13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>
                  <a:sym typeface="+mn-ea"/>
                </a:rPr>
                <a:t>电动压缩机</a:t>
              </a:r>
              <a:endParaRPr lang="zh-CN" altLang="en-US" sz="1400"/>
            </a:p>
          </p:txBody>
        </p:sp>
        <p:cxnSp>
          <p:nvCxnSpPr>
            <p:cNvPr id="40" name="直接连接符 39"/>
            <p:cNvCxnSpPr/>
            <p:nvPr/>
          </p:nvCxnSpPr>
          <p:spPr>
            <a:xfrm flipH="1">
              <a:off x="6873" y="5462"/>
              <a:ext cx="14" cy="461"/>
            </a:xfrm>
            <a:prstGeom prst="line">
              <a:avLst/>
            </a:prstGeom>
            <a:ln w="28575">
              <a:headEnd type="oval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7308" y="5024"/>
              <a:ext cx="4" cy="2846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6901" y="6502"/>
              <a:ext cx="2" cy="1353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68" name="组合 67"/>
            <p:cNvGrpSpPr/>
            <p:nvPr/>
          </p:nvGrpSpPr>
          <p:grpSpPr>
            <a:xfrm rot="0">
              <a:off x="6596" y="5824"/>
              <a:ext cx="534" cy="794"/>
              <a:chOff x="8932" y="3499"/>
              <a:chExt cx="534" cy="794"/>
            </a:xfrm>
          </p:grpSpPr>
          <p:sp>
            <p:nvSpPr>
              <p:cNvPr id="70" name="矩形 69"/>
              <p:cNvSpPr/>
              <p:nvPr/>
            </p:nvSpPr>
            <p:spPr>
              <a:xfrm>
                <a:off x="8932" y="3499"/>
                <a:ext cx="535" cy="794"/>
              </a:xfrm>
              <a:prstGeom prst="rect">
                <a:avLst/>
              </a:prstGeom>
              <a:noFill/>
              <a:ln w="19050">
                <a:solidFill>
                  <a:schemeClr val="bg2">
                    <a:lumMod val="50000"/>
                  </a:schemeClr>
                </a:solidFill>
                <a:prstDash val="soli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73" name="组合 72"/>
              <p:cNvGrpSpPr/>
              <p:nvPr/>
            </p:nvGrpSpPr>
            <p:grpSpPr>
              <a:xfrm rot="240000">
                <a:off x="9132" y="3610"/>
                <a:ext cx="232" cy="548"/>
                <a:chOff x="13625" y="1295"/>
                <a:chExt cx="283" cy="749"/>
              </a:xfrm>
            </p:grpSpPr>
            <p:sp>
              <p:nvSpPr>
                <p:cNvPr id="75" name="任意多边形 74"/>
                <p:cNvSpPr/>
                <p:nvPr/>
              </p:nvSpPr>
              <p:spPr>
                <a:xfrm>
                  <a:off x="13625" y="1310"/>
                  <a:ext cx="200" cy="734"/>
                </a:xfrm>
                <a:custGeom>
                  <a:avLst/>
                  <a:gdLst>
                    <a:gd name="connisteX0" fmla="*/ 59201 w 126749"/>
                    <a:gd name="connsiteY0" fmla="*/ 0 h 466090"/>
                    <a:gd name="connisteX1" fmla="*/ 2051 w 126749"/>
                    <a:gd name="connsiteY1" fmla="*/ 85725 h 466090"/>
                    <a:gd name="connisteX2" fmla="*/ 21101 w 126749"/>
                    <a:gd name="connsiteY2" fmla="*/ 180975 h 466090"/>
                    <a:gd name="connisteX3" fmla="*/ 59201 w 126749"/>
                    <a:gd name="connsiteY3" fmla="*/ 209550 h 466090"/>
                    <a:gd name="connisteX4" fmla="*/ 106191 w 126749"/>
                    <a:gd name="connsiteY4" fmla="*/ 275590 h 466090"/>
                    <a:gd name="connisteX5" fmla="*/ 125241 w 126749"/>
                    <a:gd name="connsiteY5" fmla="*/ 361315 h 466090"/>
                    <a:gd name="connisteX6" fmla="*/ 78251 w 126749"/>
                    <a:gd name="connsiteY6" fmla="*/ 466090 h 46609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  <a:cxn ang="0">
                      <a:pos x="connisteX5" y="connsiteY5"/>
                    </a:cxn>
                    <a:cxn ang="0">
                      <a:pos x="connisteX6" y="connsiteY6"/>
                    </a:cxn>
                  </a:cxnLst>
                  <a:rect l="l" t="t" r="r" b="b"/>
                  <a:pathLst>
                    <a:path w="126750" h="466090">
                      <a:moveTo>
                        <a:pt x="59201" y="0"/>
                      </a:moveTo>
                      <a:cubicBezTo>
                        <a:pt x="47136" y="15240"/>
                        <a:pt x="9671" y="49530"/>
                        <a:pt x="2051" y="85725"/>
                      </a:cubicBezTo>
                      <a:cubicBezTo>
                        <a:pt x="-5569" y="121920"/>
                        <a:pt x="9671" y="156210"/>
                        <a:pt x="21101" y="180975"/>
                      </a:cubicBezTo>
                      <a:cubicBezTo>
                        <a:pt x="32531" y="205740"/>
                        <a:pt x="42056" y="190500"/>
                        <a:pt x="59201" y="209550"/>
                      </a:cubicBezTo>
                      <a:cubicBezTo>
                        <a:pt x="76346" y="228600"/>
                        <a:pt x="92856" y="245110"/>
                        <a:pt x="106191" y="275590"/>
                      </a:cubicBezTo>
                      <a:cubicBezTo>
                        <a:pt x="119526" y="306070"/>
                        <a:pt x="130956" y="323215"/>
                        <a:pt x="125241" y="361315"/>
                      </a:cubicBezTo>
                      <a:cubicBezTo>
                        <a:pt x="119526" y="399415"/>
                        <a:pt x="87776" y="447040"/>
                        <a:pt x="78251" y="466090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76" name="任意多边形 75"/>
                <p:cNvSpPr/>
                <p:nvPr/>
              </p:nvSpPr>
              <p:spPr>
                <a:xfrm>
                  <a:off x="13708" y="1295"/>
                  <a:ext cx="200" cy="749"/>
                </a:xfrm>
                <a:custGeom>
                  <a:avLst/>
                  <a:gdLst>
                    <a:gd name="connisteX0" fmla="*/ 15826 w 126905"/>
                    <a:gd name="connsiteY0" fmla="*/ 0 h 475615"/>
                    <a:gd name="connisteX1" fmla="*/ 6301 w 126905"/>
                    <a:gd name="connsiteY1" fmla="*/ 123825 h 475615"/>
                    <a:gd name="connisteX2" fmla="*/ 100916 w 126905"/>
                    <a:gd name="connsiteY2" fmla="*/ 266065 h 475615"/>
                    <a:gd name="connisteX3" fmla="*/ 119966 w 126905"/>
                    <a:gd name="connsiteY3" fmla="*/ 370840 h 475615"/>
                    <a:gd name="connisteX4" fmla="*/ 25351 w 126905"/>
                    <a:gd name="connsiteY4" fmla="*/ 475615 h 475615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</a:cxnLst>
                  <a:rect l="l" t="t" r="r" b="b"/>
                  <a:pathLst>
                    <a:path w="126906" h="475615">
                      <a:moveTo>
                        <a:pt x="15826" y="0"/>
                      </a:moveTo>
                      <a:cubicBezTo>
                        <a:pt x="12016" y="22225"/>
                        <a:pt x="-10844" y="70485"/>
                        <a:pt x="6301" y="123825"/>
                      </a:cubicBezTo>
                      <a:cubicBezTo>
                        <a:pt x="23446" y="177165"/>
                        <a:pt x="78056" y="216535"/>
                        <a:pt x="100916" y="266065"/>
                      </a:cubicBezTo>
                      <a:cubicBezTo>
                        <a:pt x="123776" y="315595"/>
                        <a:pt x="135206" y="328930"/>
                        <a:pt x="119966" y="370840"/>
                      </a:cubicBezTo>
                      <a:cubicBezTo>
                        <a:pt x="104726" y="412750"/>
                        <a:pt x="44401" y="456565"/>
                        <a:pt x="25351" y="475615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1" name="组合 10"/>
          <p:cNvGrpSpPr/>
          <p:nvPr/>
        </p:nvGrpSpPr>
        <p:grpSpPr>
          <a:xfrm>
            <a:off x="5452110" y="3171190"/>
            <a:ext cx="568325" cy="2696210"/>
            <a:chOff x="8586" y="4994"/>
            <a:chExt cx="895" cy="4246"/>
          </a:xfrm>
        </p:grpSpPr>
        <p:sp>
          <p:nvSpPr>
            <p:cNvPr id="35" name="矩形 34"/>
            <p:cNvSpPr/>
            <p:nvPr/>
          </p:nvSpPr>
          <p:spPr>
            <a:xfrm>
              <a:off x="8586" y="7856"/>
              <a:ext cx="895" cy="13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sz="1400"/>
                <a:t>PTC</a:t>
              </a:r>
              <a:r>
                <a:rPr lang="zh-CN" altLang="en-US" sz="1400"/>
                <a:t>加热器</a:t>
              </a:r>
              <a:endParaRPr lang="zh-CN" altLang="en-US" sz="1400"/>
            </a:p>
          </p:txBody>
        </p:sp>
        <p:cxnSp>
          <p:nvCxnSpPr>
            <p:cNvPr id="42" name="直接连接符 41"/>
            <p:cNvCxnSpPr/>
            <p:nvPr/>
          </p:nvCxnSpPr>
          <p:spPr>
            <a:xfrm flipH="1">
              <a:off x="8797" y="4994"/>
              <a:ext cx="4" cy="2846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直接连接符 84"/>
            <p:cNvCxnSpPr/>
            <p:nvPr/>
          </p:nvCxnSpPr>
          <p:spPr>
            <a:xfrm flipH="1">
              <a:off x="9224" y="5447"/>
              <a:ext cx="14" cy="461"/>
            </a:xfrm>
            <a:prstGeom prst="line">
              <a:avLst/>
            </a:prstGeom>
            <a:ln w="28575">
              <a:headEnd type="oval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/>
            <p:nvPr/>
          </p:nvCxnSpPr>
          <p:spPr>
            <a:xfrm>
              <a:off x="9252" y="6487"/>
              <a:ext cx="2" cy="1353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87" name="组合 86"/>
            <p:cNvGrpSpPr/>
            <p:nvPr/>
          </p:nvGrpSpPr>
          <p:grpSpPr>
            <a:xfrm rot="0">
              <a:off x="8947" y="5809"/>
              <a:ext cx="534" cy="794"/>
              <a:chOff x="8932" y="3499"/>
              <a:chExt cx="534" cy="794"/>
            </a:xfrm>
          </p:grpSpPr>
          <p:sp>
            <p:nvSpPr>
              <p:cNvPr id="88" name="矩形 87"/>
              <p:cNvSpPr/>
              <p:nvPr/>
            </p:nvSpPr>
            <p:spPr>
              <a:xfrm>
                <a:off x="8932" y="3499"/>
                <a:ext cx="535" cy="794"/>
              </a:xfrm>
              <a:prstGeom prst="rect">
                <a:avLst/>
              </a:prstGeom>
              <a:noFill/>
              <a:ln w="19050">
                <a:solidFill>
                  <a:schemeClr val="bg2">
                    <a:lumMod val="50000"/>
                  </a:schemeClr>
                </a:solidFill>
                <a:prstDash val="soli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89" name="组合 88"/>
              <p:cNvGrpSpPr/>
              <p:nvPr/>
            </p:nvGrpSpPr>
            <p:grpSpPr>
              <a:xfrm rot="240000">
                <a:off x="9132" y="3610"/>
                <a:ext cx="232" cy="548"/>
                <a:chOff x="13625" y="1295"/>
                <a:chExt cx="283" cy="749"/>
              </a:xfrm>
            </p:grpSpPr>
            <p:sp>
              <p:nvSpPr>
                <p:cNvPr id="90" name="任意多边形 89"/>
                <p:cNvSpPr/>
                <p:nvPr/>
              </p:nvSpPr>
              <p:spPr>
                <a:xfrm>
                  <a:off x="13625" y="1310"/>
                  <a:ext cx="200" cy="734"/>
                </a:xfrm>
                <a:custGeom>
                  <a:avLst/>
                  <a:gdLst>
                    <a:gd name="connisteX0" fmla="*/ 59201 w 126749"/>
                    <a:gd name="connsiteY0" fmla="*/ 0 h 466090"/>
                    <a:gd name="connisteX1" fmla="*/ 2051 w 126749"/>
                    <a:gd name="connsiteY1" fmla="*/ 85725 h 466090"/>
                    <a:gd name="connisteX2" fmla="*/ 21101 w 126749"/>
                    <a:gd name="connsiteY2" fmla="*/ 180975 h 466090"/>
                    <a:gd name="connisteX3" fmla="*/ 59201 w 126749"/>
                    <a:gd name="connsiteY3" fmla="*/ 209550 h 466090"/>
                    <a:gd name="connisteX4" fmla="*/ 106191 w 126749"/>
                    <a:gd name="connsiteY4" fmla="*/ 275590 h 466090"/>
                    <a:gd name="connisteX5" fmla="*/ 125241 w 126749"/>
                    <a:gd name="connsiteY5" fmla="*/ 361315 h 466090"/>
                    <a:gd name="connisteX6" fmla="*/ 78251 w 126749"/>
                    <a:gd name="connsiteY6" fmla="*/ 466090 h 46609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  <a:cxn ang="0">
                      <a:pos x="connisteX5" y="connsiteY5"/>
                    </a:cxn>
                    <a:cxn ang="0">
                      <a:pos x="connisteX6" y="connsiteY6"/>
                    </a:cxn>
                  </a:cxnLst>
                  <a:rect l="l" t="t" r="r" b="b"/>
                  <a:pathLst>
                    <a:path w="126750" h="466090">
                      <a:moveTo>
                        <a:pt x="59201" y="0"/>
                      </a:moveTo>
                      <a:cubicBezTo>
                        <a:pt x="47136" y="15240"/>
                        <a:pt x="9671" y="49530"/>
                        <a:pt x="2051" y="85725"/>
                      </a:cubicBezTo>
                      <a:cubicBezTo>
                        <a:pt x="-5569" y="121920"/>
                        <a:pt x="9671" y="156210"/>
                        <a:pt x="21101" y="180975"/>
                      </a:cubicBezTo>
                      <a:cubicBezTo>
                        <a:pt x="32531" y="205740"/>
                        <a:pt x="42056" y="190500"/>
                        <a:pt x="59201" y="209550"/>
                      </a:cubicBezTo>
                      <a:cubicBezTo>
                        <a:pt x="76346" y="228600"/>
                        <a:pt x="92856" y="245110"/>
                        <a:pt x="106191" y="275590"/>
                      </a:cubicBezTo>
                      <a:cubicBezTo>
                        <a:pt x="119526" y="306070"/>
                        <a:pt x="130956" y="323215"/>
                        <a:pt x="125241" y="361315"/>
                      </a:cubicBezTo>
                      <a:cubicBezTo>
                        <a:pt x="119526" y="399415"/>
                        <a:pt x="87776" y="447040"/>
                        <a:pt x="78251" y="466090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91" name="任意多边形 90"/>
                <p:cNvSpPr/>
                <p:nvPr/>
              </p:nvSpPr>
              <p:spPr>
                <a:xfrm>
                  <a:off x="13708" y="1295"/>
                  <a:ext cx="200" cy="749"/>
                </a:xfrm>
                <a:custGeom>
                  <a:avLst/>
                  <a:gdLst>
                    <a:gd name="connisteX0" fmla="*/ 15826 w 126905"/>
                    <a:gd name="connsiteY0" fmla="*/ 0 h 475615"/>
                    <a:gd name="connisteX1" fmla="*/ 6301 w 126905"/>
                    <a:gd name="connsiteY1" fmla="*/ 123825 h 475615"/>
                    <a:gd name="connisteX2" fmla="*/ 100916 w 126905"/>
                    <a:gd name="connsiteY2" fmla="*/ 266065 h 475615"/>
                    <a:gd name="connisteX3" fmla="*/ 119966 w 126905"/>
                    <a:gd name="connsiteY3" fmla="*/ 370840 h 475615"/>
                    <a:gd name="connisteX4" fmla="*/ 25351 w 126905"/>
                    <a:gd name="connsiteY4" fmla="*/ 475615 h 475615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</a:cxnLst>
                  <a:rect l="l" t="t" r="r" b="b"/>
                  <a:pathLst>
                    <a:path w="126906" h="475615">
                      <a:moveTo>
                        <a:pt x="15826" y="0"/>
                      </a:moveTo>
                      <a:cubicBezTo>
                        <a:pt x="12016" y="22225"/>
                        <a:pt x="-10844" y="70485"/>
                        <a:pt x="6301" y="123825"/>
                      </a:cubicBezTo>
                      <a:cubicBezTo>
                        <a:pt x="23446" y="177165"/>
                        <a:pt x="78056" y="216535"/>
                        <a:pt x="100916" y="266065"/>
                      </a:cubicBezTo>
                      <a:cubicBezTo>
                        <a:pt x="123776" y="315595"/>
                        <a:pt x="135206" y="328930"/>
                        <a:pt x="119966" y="370840"/>
                      </a:cubicBezTo>
                      <a:cubicBezTo>
                        <a:pt x="104726" y="412750"/>
                        <a:pt x="44401" y="456565"/>
                        <a:pt x="25351" y="475615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29" name="矩形 28"/>
          <p:cNvSpPr/>
          <p:nvPr/>
        </p:nvSpPr>
        <p:spPr>
          <a:xfrm>
            <a:off x="5066665" y="1924050"/>
            <a:ext cx="1141095" cy="448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车载充电器</a:t>
            </a:r>
            <a:endParaRPr lang="zh-CN" altLang="en-US" sz="1400"/>
          </a:p>
        </p:txBody>
      </p:sp>
      <p:grpSp>
        <p:nvGrpSpPr>
          <p:cNvPr id="9" name="组合 8"/>
          <p:cNvGrpSpPr/>
          <p:nvPr/>
        </p:nvGrpSpPr>
        <p:grpSpPr>
          <a:xfrm>
            <a:off x="5306060" y="1421130"/>
            <a:ext cx="661670" cy="505460"/>
            <a:chOff x="8356" y="2238"/>
            <a:chExt cx="1042" cy="796"/>
          </a:xfrm>
        </p:grpSpPr>
        <p:cxnSp>
          <p:nvCxnSpPr>
            <p:cNvPr id="92" name="直接连接符 91"/>
            <p:cNvCxnSpPr/>
            <p:nvPr/>
          </p:nvCxnSpPr>
          <p:spPr>
            <a:xfrm>
              <a:off x="8356" y="2238"/>
              <a:ext cx="0" cy="797"/>
            </a:xfrm>
            <a:prstGeom prst="line">
              <a:avLst/>
            </a:prstGeom>
            <a:ln w="28575"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>
              <a:off x="8877" y="2238"/>
              <a:ext cx="0" cy="797"/>
            </a:xfrm>
            <a:prstGeom prst="line">
              <a:avLst/>
            </a:prstGeom>
            <a:ln w="28575"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直接连接符 93"/>
            <p:cNvCxnSpPr/>
            <p:nvPr/>
          </p:nvCxnSpPr>
          <p:spPr>
            <a:xfrm>
              <a:off x="9398" y="2238"/>
              <a:ext cx="0" cy="797"/>
            </a:xfrm>
            <a:prstGeom prst="line">
              <a:avLst/>
            </a:prstGeom>
            <a:ln w="28575"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95" name="矩形 94"/>
          <p:cNvSpPr/>
          <p:nvPr/>
        </p:nvSpPr>
        <p:spPr>
          <a:xfrm>
            <a:off x="5066030" y="964565"/>
            <a:ext cx="1141095" cy="448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交流插座</a:t>
            </a:r>
            <a:endParaRPr lang="zh-CN" altLang="en-US" sz="1400"/>
          </a:p>
        </p:txBody>
      </p:sp>
      <p:grpSp>
        <p:nvGrpSpPr>
          <p:cNvPr id="6" name="组合 5"/>
          <p:cNvGrpSpPr/>
          <p:nvPr/>
        </p:nvGrpSpPr>
        <p:grpSpPr>
          <a:xfrm>
            <a:off x="861695" y="2608580"/>
            <a:ext cx="10373360" cy="1445895"/>
            <a:chOff x="1357" y="4108"/>
            <a:chExt cx="16336" cy="2277"/>
          </a:xfrm>
        </p:grpSpPr>
        <p:grpSp>
          <p:nvGrpSpPr>
            <p:cNvPr id="5" name="组合 4"/>
            <p:cNvGrpSpPr/>
            <p:nvPr/>
          </p:nvGrpSpPr>
          <p:grpSpPr>
            <a:xfrm>
              <a:off x="1357" y="4108"/>
              <a:ext cx="16336" cy="2277"/>
              <a:chOff x="1357" y="4108"/>
              <a:chExt cx="16336" cy="2277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1357" y="4332"/>
                <a:ext cx="3150" cy="17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600"/>
                  <a:t>动力电池</a:t>
                </a:r>
                <a:endParaRPr lang="zh-CN" altLang="en-US" sz="1600"/>
              </a:p>
            </p:txBody>
          </p:sp>
          <p:sp>
            <p:nvSpPr>
              <p:cNvPr id="21" name="矩形 20"/>
              <p:cNvSpPr/>
              <p:nvPr/>
            </p:nvSpPr>
            <p:spPr>
              <a:xfrm>
                <a:off x="11670" y="4108"/>
                <a:ext cx="2756" cy="227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>
                <a:off x="15805" y="4453"/>
                <a:ext cx="1888" cy="158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600"/>
                  <a:t>电动机</a:t>
                </a:r>
                <a:endParaRPr lang="zh-CN" altLang="en-US" sz="1600"/>
              </a:p>
            </p:txBody>
          </p:sp>
          <p:grpSp>
            <p:nvGrpSpPr>
              <p:cNvPr id="2" name="组合 1"/>
              <p:cNvGrpSpPr/>
              <p:nvPr/>
            </p:nvGrpSpPr>
            <p:grpSpPr>
              <a:xfrm>
                <a:off x="4507" y="5009"/>
                <a:ext cx="8612" cy="464"/>
                <a:chOff x="4507" y="5009"/>
                <a:chExt cx="8612" cy="464"/>
              </a:xfrm>
            </p:grpSpPr>
            <p:cxnSp>
              <p:nvCxnSpPr>
                <p:cNvPr id="36" name="直接连接符 35"/>
                <p:cNvCxnSpPr/>
                <p:nvPr/>
              </p:nvCxnSpPr>
              <p:spPr>
                <a:xfrm>
                  <a:off x="4507" y="5009"/>
                  <a:ext cx="8612" cy="1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 flipV="1">
                  <a:off x="4510" y="5473"/>
                  <a:ext cx="8594" cy="1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" name="组合 3"/>
              <p:cNvGrpSpPr/>
              <p:nvPr/>
            </p:nvGrpSpPr>
            <p:grpSpPr>
              <a:xfrm>
                <a:off x="14184" y="4833"/>
                <a:ext cx="1620" cy="864"/>
                <a:chOff x="14184" y="4833"/>
                <a:chExt cx="1620" cy="864"/>
              </a:xfrm>
            </p:grpSpPr>
            <p:cxnSp>
              <p:nvCxnSpPr>
                <p:cNvPr id="96" name="直接连接符 95"/>
                <p:cNvCxnSpPr/>
                <p:nvPr/>
              </p:nvCxnSpPr>
              <p:spPr>
                <a:xfrm flipH="1">
                  <a:off x="14184" y="4833"/>
                  <a:ext cx="1621" cy="11"/>
                </a:xfrm>
                <a:prstGeom prst="line">
                  <a:avLst/>
                </a:prstGeom>
                <a:ln w="28575">
                  <a:headEnd type="none"/>
                  <a:tailEnd type="non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接连接符 96"/>
                <p:cNvCxnSpPr/>
                <p:nvPr/>
              </p:nvCxnSpPr>
              <p:spPr>
                <a:xfrm flipH="1">
                  <a:off x="14184" y="5260"/>
                  <a:ext cx="1621" cy="11"/>
                </a:xfrm>
                <a:prstGeom prst="line">
                  <a:avLst/>
                </a:prstGeom>
                <a:ln w="28575">
                  <a:headEnd type="none"/>
                  <a:tailEnd type="non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接连接符 97"/>
                <p:cNvCxnSpPr/>
                <p:nvPr/>
              </p:nvCxnSpPr>
              <p:spPr>
                <a:xfrm flipH="1">
                  <a:off x="14184" y="5687"/>
                  <a:ext cx="1621" cy="11"/>
                </a:xfrm>
                <a:prstGeom prst="line">
                  <a:avLst/>
                </a:prstGeom>
                <a:ln w="28575">
                  <a:headEnd type="none"/>
                  <a:tailEnd type="non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5" name="矩形 104"/>
            <p:cNvSpPr/>
            <p:nvPr/>
          </p:nvSpPr>
          <p:spPr>
            <a:xfrm>
              <a:off x="13095" y="4517"/>
              <a:ext cx="1089" cy="150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电机</a:t>
              </a:r>
              <a:r>
                <a:rPr lang="zh-CN" altLang="en-US" sz="1200"/>
                <a:t>控制器</a:t>
              </a:r>
              <a:endParaRPr lang="zh-CN" altLang="en-US" sz="1200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7683500" y="3180080"/>
            <a:ext cx="274955" cy="483235"/>
            <a:chOff x="12100" y="5008"/>
            <a:chExt cx="433" cy="761"/>
          </a:xfrm>
        </p:grpSpPr>
        <p:cxnSp>
          <p:nvCxnSpPr>
            <p:cNvPr id="106" name="直接连接符 105"/>
            <p:cNvCxnSpPr/>
            <p:nvPr/>
          </p:nvCxnSpPr>
          <p:spPr>
            <a:xfrm flipH="1">
              <a:off x="12100" y="5008"/>
              <a:ext cx="7" cy="719"/>
            </a:xfrm>
            <a:prstGeom prst="line">
              <a:avLst/>
            </a:prstGeom>
            <a:ln w="28575"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 flipH="1">
              <a:off x="12519" y="5461"/>
              <a:ext cx="14" cy="309"/>
            </a:xfrm>
            <a:prstGeom prst="line">
              <a:avLst/>
            </a:prstGeom>
            <a:ln w="28575"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" name="组合 13"/>
          <p:cNvGrpSpPr/>
          <p:nvPr/>
        </p:nvGrpSpPr>
        <p:grpSpPr>
          <a:xfrm>
            <a:off x="7367905" y="3631565"/>
            <a:ext cx="1000760" cy="1504315"/>
            <a:chOff x="11603" y="5719"/>
            <a:chExt cx="1576" cy="2369"/>
          </a:xfrm>
        </p:grpSpPr>
        <p:cxnSp>
          <p:nvCxnSpPr>
            <p:cNvPr id="99" name="直接连接符 98"/>
            <p:cNvCxnSpPr/>
            <p:nvPr/>
          </p:nvCxnSpPr>
          <p:spPr>
            <a:xfrm flipV="1">
              <a:off x="12107" y="6226"/>
              <a:ext cx="6" cy="1114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arrow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 flipV="1">
              <a:off x="12533" y="6226"/>
              <a:ext cx="6" cy="1114"/>
            </a:xfrm>
            <a:prstGeom prst="line">
              <a:avLst/>
            </a:prstGeom>
            <a:ln w="28575">
              <a:solidFill>
                <a:srgbClr val="FF0000"/>
              </a:solidFill>
              <a:headEnd type="arrow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2" name="文本框 101"/>
            <p:cNvSpPr txBox="1"/>
            <p:nvPr/>
          </p:nvSpPr>
          <p:spPr>
            <a:xfrm>
              <a:off x="11603" y="7508"/>
              <a:ext cx="1576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>
                  <a:sym typeface="+mn-ea"/>
                </a:rPr>
                <a:t>12V</a:t>
              </a:r>
              <a:r>
                <a:rPr lang="zh-CN" altLang="en-US">
                  <a:sym typeface="+mn-ea"/>
                </a:rPr>
                <a:t>输出</a:t>
              </a:r>
              <a:endParaRPr lang="zh-CN" altLang="en-US">
                <a:sym typeface="+mn-ea"/>
              </a:endParaRPr>
            </a:p>
          </p:txBody>
        </p:sp>
        <p:sp>
          <p:nvSpPr>
            <p:cNvPr id="104" name="矩形 103"/>
            <p:cNvSpPr/>
            <p:nvPr/>
          </p:nvSpPr>
          <p:spPr>
            <a:xfrm>
              <a:off x="11838" y="5719"/>
              <a:ext cx="925" cy="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sz="1200"/>
                <a:t>DC-DC</a:t>
              </a:r>
              <a:endParaRPr lang="en-US" altLang="zh-CN" sz="120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637915" y="1887855"/>
            <a:ext cx="2917190" cy="2677160"/>
            <a:chOff x="5729" y="2973"/>
            <a:chExt cx="4594" cy="4216"/>
          </a:xfrm>
        </p:grpSpPr>
        <p:sp>
          <p:nvSpPr>
            <p:cNvPr id="15" name="矩形 14"/>
            <p:cNvSpPr/>
            <p:nvPr/>
          </p:nvSpPr>
          <p:spPr>
            <a:xfrm>
              <a:off x="5729" y="2973"/>
              <a:ext cx="4595" cy="4217"/>
            </a:xfrm>
            <a:prstGeom prst="rect">
              <a:avLst/>
            </a:prstGeom>
            <a:noFill/>
            <a:ln w="28575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5829" y="3156"/>
              <a:ext cx="1888" cy="531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600">
                  <a:sym typeface="+mn-ea"/>
                </a:rPr>
                <a:t>高压配电盒</a:t>
              </a:r>
              <a:endParaRPr lang="zh-CN" altLang="en-US" sz="16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09035" y="452120"/>
            <a:ext cx="477393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电动汽车高压配电系统</a:t>
            </a:r>
            <a:endParaRPr sz="3600" b="1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7175" y="1185545"/>
            <a:ext cx="8853805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实车</a:t>
            </a:r>
            <a:r>
              <a:rPr lang="zh-CN" altLang="en-US" sz="2400">
                <a:sym typeface="+mn-ea"/>
              </a:rPr>
              <a:t>结构讲解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  1.</a:t>
            </a:r>
            <a:r>
              <a:rPr lang="zh-CN" altLang="en-US" sz="2400">
                <a:sym typeface="+mn-ea"/>
              </a:rPr>
              <a:t>电池</a:t>
            </a:r>
            <a:r>
              <a:rPr lang="en-US" altLang="zh-CN" sz="2400">
                <a:sym typeface="+mn-ea"/>
              </a:rPr>
              <a:t>-</a:t>
            </a:r>
            <a:r>
              <a:rPr lang="zh-CN" altLang="en-US" sz="2400">
                <a:sym typeface="+mn-ea"/>
              </a:rPr>
              <a:t>电机控制器</a:t>
            </a:r>
            <a:r>
              <a:rPr lang="en-US" altLang="zh-CN" sz="2400">
                <a:sym typeface="+mn-ea"/>
              </a:rPr>
              <a:t>-</a:t>
            </a:r>
            <a:r>
              <a:rPr lang="zh-CN" altLang="en-US" sz="2400">
                <a:sym typeface="+mn-ea"/>
              </a:rPr>
              <a:t>电机</a:t>
            </a:r>
            <a:r>
              <a:rPr lang="en-US" altLang="zh-CN" sz="2400">
                <a:sym typeface="+mn-ea"/>
              </a:rPr>
              <a:t>-DCDC</a:t>
            </a:r>
            <a:r>
              <a:rPr lang="zh-CN" altLang="en-US" sz="2400">
                <a:sym typeface="+mn-ea"/>
              </a:rPr>
              <a:t>。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     2.</a:t>
            </a:r>
            <a:r>
              <a:rPr lang="zh-CN" altLang="en-US" sz="2400">
                <a:sym typeface="+mn-ea"/>
              </a:rPr>
              <a:t>配电盒电动压缩机插头</a:t>
            </a:r>
            <a:r>
              <a:rPr lang="en-US" altLang="zh-CN" sz="2400">
                <a:sym typeface="+mn-ea"/>
              </a:rPr>
              <a:t>--</a:t>
            </a:r>
            <a:r>
              <a:rPr lang="zh-CN" altLang="en-US" sz="2400">
                <a:sym typeface="+mn-ea"/>
              </a:rPr>
              <a:t>压缩机</a:t>
            </a:r>
            <a:r>
              <a:rPr lang="en-US" altLang="zh-CN" sz="2400">
                <a:sym typeface="+mn-ea"/>
              </a:rPr>
              <a:t>\PTC</a:t>
            </a:r>
            <a:endParaRPr lang="en-US" altLang="zh-CN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     3.</a:t>
            </a:r>
            <a:r>
              <a:rPr lang="zh-CN" altLang="en-US" sz="2400">
                <a:sym typeface="+mn-ea"/>
              </a:rPr>
              <a:t>充电枪</a:t>
            </a:r>
            <a:r>
              <a:rPr lang="en-US" altLang="zh-CN" sz="2400">
                <a:sym typeface="+mn-ea"/>
              </a:rPr>
              <a:t>--</a:t>
            </a:r>
            <a:r>
              <a:rPr lang="zh-CN" altLang="en-US" sz="2400">
                <a:sym typeface="+mn-ea"/>
              </a:rPr>
              <a:t>车载</a:t>
            </a:r>
            <a:r>
              <a:rPr lang="zh-CN" altLang="en-US" sz="2400">
                <a:sym typeface="+mn-ea"/>
              </a:rPr>
              <a:t>充电器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  4.</a:t>
            </a:r>
            <a:r>
              <a:rPr lang="zh-CN" altLang="en-US" sz="2400">
                <a:sym typeface="+mn-ea"/>
              </a:rPr>
              <a:t>打开配电盒盖，认识结构及</a:t>
            </a:r>
            <a:r>
              <a:rPr lang="zh-CN" altLang="en-US" sz="2400">
                <a:sym typeface="+mn-ea"/>
              </a:rPr>
              <a:t>保险。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PPT</a:t>
            </a:r>
            <a:r>
              <a:rPr lang="zh-CN" altLang="en-US" sz="2400">
                <a:sym typeface="+mn-ea"/>
              </a:rPr>
              <a:t>总结：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       </a:t>
            </a:r>
            <a:r>
              <a:rPr lang="zh-CN" altLang="en-US" sz="2400">
                <a:sym typeface="+mn-ea"/>
              </a:rPr>
              <a:t>刚才我们看到了高压电从电池分别到达了电机控制器及电机，还有空调系统电动压缩机，</a:t>
            </a:r>
            <a:r>
              <a:rPr lang="en-US" altLang="zh-CN" sz="2400">
                <a:sym typeface="+mn-ea"/>
              </a:rPr>
              <a:t>PTC</a:t>
            </a:r>
            <a:r>
              <a:rPr lang="zh-CN" altLang="en-US" sz="2400">
                <a:sym typeface="+mn-ea"/>
              </a:rPr>
              <a:t>加热器，给低压系统供电的</a:t>
            </a:r>
            <a:r>
              <a:rPr lang="en-US" altLang="zh-CN" sz="2400">
                <a:sym typeface="+mn-ea"/>
              </a:rPr>
              <a:t>DC-DC</a:t>
            </a:r>
            <a:r>
              <a:rPr lang="zh-CN" altLang="en-US" sz="2400">
                <a:sym typeface="+mn-ea"/>
              </a:rPr>
              <a:t>转换器，在亏电的时候还要有充电器给电池</a:t>
            </a:r>
            <a:r>
              <a:rPr lang="zh-CN" altLang="en-US" sz="2400">
                <a:sym typeface="+mn-ea"/>
              </a:rPr>
              <a:t>充电。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       </a:t>
            </a:r>
            <a:r>
              <a:rPr lang="zh-CN" altLang="en-US" sz="2400">
                <a:sym typeface="+mn-ea"/>
              </a:rPr>
              <a:t>出于安全考虑，在这些电气</a:t>
            </a:r>
            <a:r>
              <a:rPr lang="zh-CN" altLang="en-US" sz="2400">
                <a:sym typeface="+mn-ea"/>
              </a:rPr>
              <a:t>设备不工作的时候，我们必须要把这些电路断开。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    </a:t>
            </a:r>
            <a:r>
              <a:rPr lang="zh-CN" altLang="en-US" sz="2400">
                <a:sym typeface="+mn-ea"/>
              </a:rPr>
              <a:t>下面我们就以吉利帝豪</a:t>
            </a:r>
            <a:r>
              <a:rPr lang="en-US" altLang="zh-CN" sz="2400">
                <a:sym typeface="+mn-ea"/>
              </a:rPr>
              <a:t>EV450</a:t>
            </a:r>
            <a:r>
              <a:rPr lang="zh-CN" altLang="en-US" sz="2400">
                <a:sym typeface="+mn-ea"/>
              </a:rPr>
              <a:t>为例，来看下电动</a:t>
            </a:r>
            <a:r>
              <a:rPr lang="zh-CN" altLang="en-US" sz="2400">
                <a:sym typeface="+mn-ea"/>
              </a:rPr>
              <a:t>汽车对高压线路</a:t>
            </a:r>
            <a:r>
              <a:rPr lang="zh-CN" altLang="en-US" sz="2400">
                <a:sym typeface="+mn-ea"/>
              </a:rPr>
              <a:t>的控制</a:t>
            </a:r>
            <a:r>
              <a:rPr lang="zh-CN" altLang="en-US" sz="2400">
                <a:sym typeface="+mn-ea"/>
              </a:rPr>
              <a:t>方法。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组合 7"/>
          <p:cNvGrpSpPr/>
          <p:nvPr/>
        </p:nvGrpSpPr>
        <p:grpSpPr>
          <a:xfrm>
            <a:off x="4387850" y="1047750"/>
            <a:ext cx="6312535" cy="4833620"/>
            <a:chOff x="6910" y="1500"/>
            <a:chExt cx="9941" cy="7612"/>
          </a:xfrm>
        </p:grpSpPr>
        <p:sp>
          <p:nvSpPr>
            <p:cNvPr id="274" name="矩形 273"/>
            <p:cNvSpPr/>
            <p:nvPr/>
          </p:nvSpPr>
          <p:spPr>
            <a:xfrm>
              <a:off x="8775" y="2322"/>
              <a:ext cx="954" cy="3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cxnSp>
          <p:nvCxnSpPr>
            <p:cNvPr id="275" name="直接连接符 274"/>
            <p:cNvCxnSpPr/>
            <p:nvPr/>
          </p:nvCxnSpPr>
          <p:spPr>
            <a:xfrm flipH="1">
              <a:off x="11089" y="2233"/>
              <a:ext cx="463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7" name="直接连接符 276"/>
            <p:cNvCxnSpPr/>
            <p:nvPr/>
          </p:nvCxnSpPr>
          <p:spPr>
            <a:xfrm flipH="1" flipV="1">
              <a:off x="12425" y="3447"/>
              <a:ext cx="4138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9" name="直接连接符 278"/>
            <p:cNvCxnSpPr/>
            <p:nvPr/>
          </p:nvCxnSpPr>
          <p:spPr>
            <a:xfrm flipH="1" flipV="1">
              <a:off x="11970" y="3128"/>
              <a:ext cx="483" cy="12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91" name="组合 290"/>
            <p:cNvGrpSpPr/>
            <p:nvPr/>
          </p:nvGrpSpPr>
          <p:grpSpPr>
            <a:xfrm rot="0">
              <a:off x="10987" y="2602"/>
              <a:ext cx="528" cy="524"/>
              <a:chOff x="8794" y="6370"/>
              <a:chExt cx="528" cy="524"/>
            </a:xfrm>
          </p:grpSpPr>
          <p:sp>
            <p:nvSpPr>
              <p:cNvPr id="280" name="矩形 27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81" name="任意多边形 28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2" name="任意多边形 28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7" name="任意多边形 286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8" name="任意多边形 287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9" name="任意多边形 288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2" name="组合 291"/>
            <p:cNvGrpSpPr/>
            <p:nvPr/>
          </p:nvGrpSpPr>
          <p:grpSpPr>
            <a:xfrm rot="0">
              <a:off x="11910" y="3556"/>
              <a:ext cx="528" cy="524"/>
              <a:chOff x="8794" y="6370"/>
              <a:chExt cx="528" cy="524"/>
            </a:xfrm>
          </p:grpSpPr>
          <p:sp>
            <p:nvSpPr>
              <p:cNvPr id="293" name="矩形 292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94" name="任意多边形 293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5" name="任意多边形 294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6" name="任意多边形 295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7" name="任意多边形 296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8" name="任意多边形 297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9" name="组合 298"/>
            <p:cNvGrpSpPr/>
            <p:nvPr/>
          </p:nvGrpSpPr>
          <p:grpSpPr>
            <a:xfrm rot="0">
              <a:off x="11909" y="4601"/>
              <a:ext cx="528" cy="524"/>
              <a:chOff x="8794" y="6370"/>
              <a:chExt cx="528" cy="524"/>
            </a:xfrm>
          </p:grpSpPr>
          <p:sp>
            <p:nvSpPr>
              <p:cNvPr id="300" name="矩形 29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01" name="任意多边形 30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2" name="任意多边形 30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3" name="任意多边形 302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4" name="任意多边形 303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5" name="任意多边形 304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06" name="直接连接符 305"/>
            <p:cNvCxnSpPr/>
            <p:nvPr/>
          </p:nvCxnSpPr>
          <p:spPr>
            <a:xfrm flipH="1">
              <a:off x="12002" y="4230"/>
              <a:ext cx="419" cy="13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7" name="直接连接符 306"/>
            <p:cNvCxnSpPr/>
            <p:nvPr/>
          </p:nvCxnSpPr>
          <p:spPr>
            <a:xfrm>
              <a:off x="8211" y="2505"/>
              <a:ext cx="1" cy="300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接连接符 307"/>
            <p:cNvCxnSpPr/>
            <p:nvPr/>
          </p:nvCxnSpPr>
          <p:spPr>
            <a:xfrm flipH="1">
              <a:off x="8217" y="3438"/>
              <a:ext cx="378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oval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0" name="直接连接符 309"/>
            <p:cNvCxnSpPr/>
            <p:nvPr/>
          </p:nvCxnSpPr>
          <p:spPr>
            <a:xfrm flipH="1">
              <a:off x="8198" y="5492"/>
              <a:ext cx="2892" cy="14"/>
            </a:xfrm>
            <a:prstGeom prst="line">
              <a:avLst/>
            </a:prstGeom>
            <a:ln w="28575">
              <a:solidFill>
                <a:srgbClr val="FF0000"/>
              </a:solidFill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14" name="组合 313"/>
            <p:cNvGrpSpPr/>
            <p:nvPr/>
          </p:nvGrpSpPr>
          <p:grpSpPr>
            <a:xfrm rot="0">
              <a:off x="10982" y="5610"/>
              <a:ext cx="528" cy="524"/>
              <a:chOff x="8794" y="6370"/>
              <a:chExt cx="528" cy="524"/>
            </a:xfrm>
          </p:grpSpPr>
          <p:sp>
            <p:nvSpPr>
              <p:cNvPr id="315" name="矩形 314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16" name="任意多边形 315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7" name="任意多边形 316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8" name="任意多边形 317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9" name="任意多边形 318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20" name="任意多边形 319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21" name="直接连接符 320"/>
            <p:cNvCxnSpPr/>
            <p:nvPr/>
          </p:nvCxnSpPr>
          <p:spPr>
            <a:xfrm flipH="1" flipV="1">
              <a:off x="11526" y="5476"/>
              <a:ext cx="267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2" name="直接连接符 321"/>
            <p:cNvCxnSpPr/>
            <p:nvPr/>
          </p:nvCxnSpPr>
          <p:spPr>
            <a:xfrm flipH="1" flipV="1">
              <a:off x="11492" y="2496"/>
              <a:ext cx="2708" cy="9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3" name="直接连接符 322"/>
            <p:cNvCxnSpPr/>
            <p:nvPr/>
          </p:nvCxnSpPr>
          <p:spPr>
            <a:xfrm>
              <a:off x="14188" y="2505"/>
              <a:ext cx="15" cy="9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接连接符 323"/>
            <p:cNvCxnSpPr/>
            <p:nvPr/>
          </p:nvCxnSpPr>
          <p:spPr>
            <a:xfrm>
              <a:off x="14188" y="4528"/>
              <a:ext cx="15" cy="9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矩形 324"/>
            <p:cNvSpPr/>
            <p:nvPr/>
          </p:nvSpPr>
          <p:spPr>
            <a:xfrm>
              <a:off x="8775" y="5299"/>
              <a:ext cx="954" cy="3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cxnSp>
          <p:nvCxnSpPr>
            <p:cNvPr id="327" name="直接连接符 326"/>
            <p:cNvCxnSpPr/>
            <p:nvPr/>
          </p:nvCxnSpPr>
          <p:spPr>
            <a:xfrm flipH="1">
              <a:off x="12001" y="8065"/>
              <a:ext cx="450" cy="7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28" name="组合 327"/>
            <p:cNvGrpSpPr/>
            <p:nvPr/>
          </p:nvGrpSpPr>
          <p:grpSpPr>
            <a:xfrm rot="0">
              <a:off x="11923" y="8506"/>
              <a:ext cx="528" cy="524"/>
              <a:chOff x="8794" y="6370"/>
              <a:chExt cx="528" cy="524"/>
            </a:xfrm>
          </p:grpSpPr>
          <p:sp>
            <p:nvSpPr>
              <p:cNvPr id="329" name="矩形 328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30" name="任意多边形 329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1" name="任意多边形 330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2" name="任意多边形 331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3" name="任意多边形 332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4" name="任意多边形 333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35" name="直接连接符 334"/>
            <p:cNvCxnSpPr/>
            <p:nvPr/>
          </p:nvCxnSpPr>
          <p:spPr>
            <a:xfrm flipH="1" flipV="1">
              <a:off x="12438" y="8387"/>
              <a:ext cx="4263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直接连接符 335"/>
            <p:cNvCxnSpPr/>
            <p:nvPr/>
          </p:nvCxnSpPr>
          <p:spPr>
            <a:xfrm flipH="1" flipV="1">
              <a:off x="14173" y="7452"/>
              <a:ext cx="2482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直接连接符 336"/>
            <p:cNvCxnSpPr/>
            <p:nvPr/>
          </p:nvCxnSpPr>
          <p:spPr>
            <a:xfrm flipH="1">
              <a:off x="14188" y="7461"/>
              <a:ext cx="15" cy="941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8" name="矩形 337"/>
            <p:cNvSpPr/>
            <p:nvPr/>
          </p:nvSpPr>
          <p:spPr>
            <a:xfrm>
              <a:off x="8630" y="8109"/>
              <a:ext cx="1245" cy="58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9" name="文本框 338"/>
            <p:cNvSpPr txBox="1"/>
            <p:nvPr/>
          </p:nvSpPr>
          <p:spPr>
            <a:xfrm>
              <a:off x="8548" y="1713"/>
              <a:ext cx="140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预充电阻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0" name="文本框 339"/>
            <p:cNvSpPr txBox="1"/>
            <p:nvPr/>
          </p:nvSpPr>
          <p:spPr>
            <a:xfrm>
              <a:off x="8406" y="4774"/>
              <a:ext cx="196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充电预充电阻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1" name="文本框 340"/>
            <p:cNvSpPr txBox="1"/>
            <p:nvPr/>
          </p:nvSpPr>
          <p:spPr>
            <a:xfrm>
              <a:off x="8211" y="7476"/>
              <a:ext cx="252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漏电、电流</a:t>
              </a:r>
              <a:r>
                <a:rPr lang="zh-CN" altLang="en-US" sz="1400">
                  <a:sym typeface="+mn-ea"/>
                </a:rPr>
                <a:t>传感器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2" name="文本框 341"/>
            <p:cNvSpPr txBox="1"/>
            <p:nvPr/>
          </p:nvSpPr>
          <p:spPr>
            <a:xfrm>
              <a:off x="15812" y="2817"/>
              <a:ext cx="98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输出</a:t>
              </a:r>
              <a:r>
                <a:rPr lang="en-US" altLang="zh-CN" sz="1400">
                  <a:sym typeface="+mn-ea"/>
                </a:rPr>
                <a:t>+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3" name="文本框 342"/>
            <p:cNvSpPr txBox="1"/>
            <p:nvPr/>
          </p:nvSpPr>
          <p:spPr>
            <a:xfrm>
              <a:off x="15865" y="6853"/>
              <a:ext cx="934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输出</a:t>
              </a:r>
              <a:r>
                <a:rPr lang="en-US" altLang="zh-CN" sz="1400">
                  <a:sym typeface="+mn-ea"/>
                </a:rPr>
                <a:t>-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4" name="文本框 343"/>
            <p:cNvSpPr txBox="1"/>
            <p:nvPr/>
          </p:nvSpPr>
          <p:spPr>
            <a:xfrm>
              <a:off x="15865" y="3902"/>
              <a:ext cx="98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en-US" altLang="zh-CN" sz="1400">
                  <a:sym typeface="+mn-ea"/>
                </a:rPr>
                <a:t>+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5" name="文本框 344"/>
            <p:cNvSpPr txBox="1"/>
            <p:nvPr/>
          </p:nvSpPr>
          <p:spPr>
            <a:xfrm>
              <a:off x="15865" y="7802"/>
              <a:ext cx="934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en-US" altLang="zh-CN" sz="1400">
                  <a:sym typeface="+mn-ea"/>
                </a:rPr>
                <a:t>-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7" name="矩形 346"/>
            <p:cNvSpPr/>
            <p:nvPr/>
          </p:nvSpPr>
          <p:spPr>
            <a:xfrm>
              <a:off x="10960" y="2089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49" name="矩形 348"/>
            <p:cNvSpPr/>
            <p:nvPr/>
          </p:nvSpPr>
          <p:spPr>
            <a:xfrm>
              <a:off x="11886" y="3006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0" name="矩形 349"/>
            <p:cNvSpPr/>
            <p:nvPr/>
          </p:nvSpPr>
          <p:spPr>
            <a:xfrm>
              <a:off x="11895" y="4170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1" name="矩形 350"/>
            <p:cNvSpPr/>
            <p:nvPr/>
          </p:nvSpPr>
          <p:spPr>
            <a:xfrm>
              <a:off x="10960" y="5096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2" name="矩形 351"/>
            <p:cNvSpPr/>
            <p:nvPr/>
          </p:nvSpPr>
          <p:spPr>
            <a:xfrm>
              <a:off x="11908" y="7994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76" name="文本框 375"/>
            <p:cNvSpPr txBox="1"/>
            <p:nvPr/>
          </p:nvSpPr>
          <p:spPr>
            <a:xfrm>
              <a:off x="10542" y="1500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预充接触器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7" name="文本框 376"/>
            <p:cNvSpPr txBox="1"/>
            <p:nvPr/>
          </p:nvSpPr>
          <p:spPr>
            <a:xfrm>
              <a:off x="12577" y="2882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正极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8" name="文本框 377"/>
            <p:cNvSpPr txBox="1"/>
            <p:nvPr/>
          </p:nvSpPr>
          <p:spPr>
            <a:xfrm>
              <a:off x="12577" y="4006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9" name="文本框 378"/>
            <p:cNvSpPr txBox="1"/>
            <p:nvPr/>
          </p:nvSpPr>
          <p:spPr>
            <a:xfrm>
              <a:off x="11736" y="5731"/>
              <a:ext cx="224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快充预充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80" name="文本框 379"/>
            <p:cNvSpPr txBox="1"/>
            <p:nvPr/>
          </p:nvSpPr>
          <p:spPr>
            <a:xfrm>
              <a:off x="11522" y="7432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负极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383" name="直接连接符 382"/>
            <p:cNvCxnSpPr/>
            <p:nvPr/>
          </p:nvCxnSpPr>
          <p:spPr>
            <a:xfrm flipH="1" flipV="1">
              <a:off x="6910" y="2505"/>
              <a:ext cx="4226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直接连接符 383"/>
            <p:cNvCxnSpPr/>
            <p:nvPr/>
          </p:nvCxnSpPr>
          <p:spPr>
            <a:xfrm flipH="1" flipV="1">
              <a:off x="6919" y="8396"/>
              <a:ext cx="5113" cy="1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 flipH="1" flipV="1">
              <a:off x="12425" y="4500"/>
              <a:ext cx="4138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8217" y="4491"/>
              <a:ext cx="378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oval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flipH="1">
              <a:off x="11058" y="5208"/>
              <a:ext cx="463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文本框 1"/>
          <p:cNvSpPr txBox="1"/>
          <p:nvPr/>
        </p:nvSpPr>
        <p:spPr>
          <a:xfrm>
            <a:off x="784225" y="843915"/>
            <a:ext cx="1391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1.</a:t>
            </a:r>
            <a:r>
              <a:rPr lang="zh-CN" altLang="en-US" sz="2000">
                <a:sym typeface="+mn-ea"/>
              </a:rPr>
              <a:t>控制结构</a:t>
            </a:r>
            <a:endParaRPr lang="zh-CN" altLang="en-US" sz="20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09035" y="452120"/>
            <a:ext cx="477393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电动汽车高压配电系统</a:t>
            </a:r>
            <a:endParaRPr sz="3600" b="1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08125" y="1468755"/>
            <a:ext cx="885380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实车认</a:t>
            </a:r>
            <a:r>
              <a:rPr lang="zh-CN" altLang="en-US" sz="2400">
                <a:sym typeface="+mn-ea"/>
              </a:rPr>
              <a:t>件。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接触器模盒结构</a:t>
            </a:r>
            <a:r>
              <a:rPr lang="zh-CN" altLang="en-US" sz="2400">
                <a:sym typeface="+mn-ea"/>
              </a:rPr>
              <a:t>讲解，通电演示。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PPT</a:t>
            </a:r>
            <a:r>
              <a:rPr lang="zh-CN" altLang="en-US" sz="2400">
                <a:sym typeface="+mn-ea"/>
              </a:rPr>
              <a:t>讲解线路</a:t>
            </a:r>
            <a:r>
              <a:rPr lang="zh-CN" altLang="en-US" sz="2400">
                <a:sym typeface="+mn-ea"/>
              </a:rPr>
              <a:t>连接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5" name="组合 374"/>
          <p:cNvGrpSpPr/>
          <p:nvPr/>
        </p:nvGrpSpPr>
        <p:grpSpPr>
          <a:xfrm>
            <a:off x="3862070" y="1783715"/>
            <a:ext cx="3804285" cy="4008120"/>
            <a:chOff x="6082" y="2672"/>
            <a:chExt cx="5991" cy="6312"/>
          </a:xfrm>
        </p:grpSpPr>
        <p:grpSp>
          <p:nvGrpSpPr>
            <p:cNvPr id="373" name="组合 372"/>
            <p:cNvGrpSpPr/>
            <p:nvPr/>
          </p:nvGrpSpPr>
          <p:grpSpPr>
            <a:xfrm>
              <a:off x="6082" y="2672"/>
              <a:ext cx="5991" cy="5867"/>
              <a:chOff x="6082" y="2672"/>
              <a:chExt cx="5991" cy="5867"/>
            </a:xfrm>
          </p:grpSpPr>
          <p:sp>
            <p:nvSpPr>
              <p:cNvPr id="360" name="任意多边形 359"/>
              <p:cNvSpPr/>
              <p:nvPr/>
            </p:nvSpPr>
            <p:spPr>
              <a:xfrm>
                <a:off x="6113" y="2672"/>
                <a:ext cx="4874" cy="1853"/>
              </a:xfrm>
              <a:custGeom>
                <a:avLst/>
                <a:gdLst>
                  <a:gd name="connisteX0" fmla="*/ 3084195 w 3084195"/>
                  <a:gd name="connsiteY0" fmla="*/ 0 h 1186815"/>
                  <a:gd name="connisteX1" fmla="*/ 963295 w 3084195"/>
                  <a:gd name="connsiteY1" fmla="*/ 194310 h 1186815"/>
                  <a:gd name="connisteX2" fmla="*/ 583565 w 3084195"/>
                  <a:gd name="connsiteY2" fmla="*/ 1021715 h 1186815"/>
                  <a:gd name="connisteX3" fmla="*/ 0 w 3084195"/>
                  <a:gd name="connsiteY3" fmla="*/ 1186815 h 118681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084195" h="1186815">
                    <a:moveTo>
                      <a:pt x="3084195" y="0"/>
                    </a:moveTo>
                    <a:cubicBezTo>
                      <a:pt x="2667635" y="22225"/>
                      <a:pt x="1463675" y="-10160"/>
                      <a:pt x="963295" y="194310"/>
                    </a:cubicBezTo>
                    <a:cubicBezTo>
                      <a:pt x="462915" y="398780"/>
                      <a:pt x="775970" y="822960"/>
                      <a:pt x="583565" y="1021715"/>
                    </a:cubicBezTo>
                    <a:cubicBezTo>
                      <a:pt x="391160" y="1220470"/>
                      <a:pt x="109220" y="1170305"/>
                      <a:pt x="0" y="118681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2" name="任意多边形 361"/>
              <p:cNvSpPr/>
              <p:nvPr/>
            </p:nvSpPr>
            <p:spPr>
              <a:xfrm>
                <a:off x="6128" y="3085"/>
                <a:ext cx="5011" cy="1655"/>
              </a:xfrm>
              <a:custGeom>
                <a:avLst/>
                <a:gdLst>
                  <a:gd name="connisteX0" fmla="*/ 3181985 w 3181985"/>
                  <a:gd name="connsiteY0" fmla="*/ 0 h 1050925"/>
                  <a:gd name="connisteX1" fmla="*/ 1060450 w 3181985"/>
                  <a:gd name="connsiteY1" fmla="*/ 213995 h 1050925"/>
                  <a:gd name="connisteX2" fmla="*/ 690880 w 3181985"/>
                  <a:gd name="connsiteY2" fmla="*/ 885190 h 1050925"/>
                  <a:gd name="connisteX3" fmla="*/ 0 w 3181985"/>
                  <a:gd name="connsiteY3" fmla="*/ 1050925 h 105092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181985" h="1050925">
                    <a:moveTo>
                      <a:pt x="3181985" y="0"/>
                    </a:moveTo>
                    <a:cubicBezTo>
                      <a:pt x="2764790" y="29210"/>
                      <a:pt x="1558925" y="36830"/>
                      <a:pt x="1060450" y="213995"/>
                    </a:cubicBezTo>
                    <a:cubicBezTo>
                      <a:pt x="561975" y="391160"/>
                      <a:pt x="902970" y="717550"/>
                      <a:pt x="690880" y="885190"/>
                    </a:cubicBezTo>
                    <a:cubicBezTo>
                      <a:pt x="478790" y="1052830"/>
                      <a:pt x="130810" y="1031240"/>
                      <a:pt x="0" y="105092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3" name="任意多边形 362"/>
              <p:cNvSpPr/>
              <p:nvPr/>
            </p:nvSpPr>
            <p:spPr>
              <a:xfrm>
                <a:off x="6113" y="3604"/>
                <a:ext cx="5776" cy="1411"/>
              </a:xfrm>
              <a:custGeom>
                <a:avLst/>
                <a:gdLst>
                  <a:gd name="connisteX0" fmla="*/ 3667760 w 3667760"/>
                  <a:gd name="connsiteY0" fmla="*/ 979 h 895694"/>
                  <a:gd name="connisteX1" fmla="*/ 1313180 w 3667760"/>
                  <a:gd name="connsiteY1" fmla="*/ 98134 h 895694"/>
                  <a:gd name="connisteX2" fmla="*/ 943610 w 3667760"/>
                  <a:gd name="connsiteY2" fmla="*/ 672174 h 895694"/>
                  <a:gd name="connisteX3" fmla="*/ 0 w 3667760"/>
                  <a:gd name="connsiteY3" fmla="*/ 895694 h 895694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667760" h="895695">
                    <a:moveTo>
                      <a:pt x="3667760" y="980"/>
                    </a:moveTo>
                    <a:cubicBezTo>
                      <a:pt x="3204210" y="9235"/>
                      <a:pt x="1858010" y="-35850"/>
                      <a:pt x="1313180" y="98135"/>
                    </a:cubicBezTo>
                    <a:cubicBezTo>
                      <a:pt x="768350" y="232120"/>
                      <a:pt x="1206500" y="512790"/>
                      <a:pt x="943610" y="672175"/>
                    </a:cubicBezTo>
                    <a:cubicBezTo>
                      <a:pt x="680720" y="831560"/>
                      <a:pt x="181610" y="862675"/>
                      <a:pt x="0" y="89569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4" name="任意多边形 363"/>
              <p:cNvSpPr/>
              <p:nvPr/>
            </p:nvSpPr>
            <p:spPr>
              <a:xfrm>
                <a:off x="6082" y="3988"/>
                <a:ext cx="5976" cy="1227"/>
              </a:xfrm>
              <a:custGeom>
                <a:avLst/>
                <a:gdLst>
                  <a:gd name="connisteX0" fmla="*/ 3794760 w 3794760"/>
                  <a:gd name="connsiteY0" fmla="*/ 29585 h 778885"/>
                  <a:gd name="connisteX1" fmla="*/ 1508125 w 3794760"/>
                  <a:gd name="connsiteY1" fmla="*/ 58795 h 778885"/>
                  <a:gd name="connisteX2" fmla="*/ 1177290 w 3794760"/>
                  <a:gd name="connsiteY2" fmla="*/ 574415 h 778885"/>
                  <a:gd name="connisteX3" fmla="*/ 0 w 3794760"/>
                  <a:gd name="connsiteY3" fmla="*/ 778885 h 77888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794760" h="778886">
                    <a:moveTo>
                      <a:pt x="3794760" y="29586"/>
                    </a:moveTo>
                    <a:cubicBezTo>
                      <a:pt x="3343910" y="25141"/>
                      <a:pt x="2031365" y="-50424"/>
                      <a:pt x="1508125" y="58796"/>
                    </a:cubicBezTo>
                    <a:cubicBezTo>
                      <a:pt x="984885" y="168016"/>
                      <a:pt x="1478915" y="430271"/>
                      <a:pt x="1177290" y="574416"/>
                    </a:cubicBezTo>
                    <a:cubicBezTo>
                      <a:pt x="875665" y="718561"/>
                      <a:pt x="228600" y="748406"/>
                      <a:pt x="0" y="778886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5" name="任意多边形 364"/>
              <p:cNvSpPr/>
              <p:nvPr/>
            </p:nvSpPr>
            <p:spPr>
              <a:xfrm>
                <a:off x="6113" y="4644"/>
                <a:ext cx="5792" cy="816"/>
              </a:xfrm>
              <a:custGeom>
                <a:avLst/>
                <a:gdLst>
                  <a:gd name="connisteX0" fmla="*/ 3677920 w 3677920"/>
                  <a:gd name="connsiteY0" fmla="*/ 2307 h 517927"/>
                  <a:gd name="connisteX1" fmla="*/ 1644015 w 3677920"/>
                  <a:gd name="connsiteY1" fmla="*/ 50567 h 517927"/>
                  <a:gd name="connisteX2" fmla="*/ 1352550 w 3677920"/>
                  <a:gd name="connsiteY2" fmla="*/ 362352 h 517927"/>
                  <a:gd name="connisteX3" fmla="*/ 0 w 3677920"/>
                  <a:gd name="connsiteY3" fmla="*/ 517927 h 517927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677920" h="517927">
                    <a:moveTo>
                      <a:pt x="3677920" y="2307"/>
                    </a:moveTo>
                    <a:cubicBezTo>
                      <a:pt x="3277235" y="5482"/>
                      <a:pt x="2108835" y="-21188"/>
                      <a:pt x="1644015" y="50567"/>
                    </a:cubicBezTo>
                    <a:cubicBezTo>
                      <a:pt x="1179195" y="122322"/>
                      <a:pt x="1681480" y="269007"/>
                      <a:pt x="1352550" y="362352"/>
                    </a:cubicBezTo>
                    <a:cubicBezTo>
                      <a:pt x="1023620" y="455697"/>
                      <a:pt x="264795" y="493162"/>
                      <a:pt x="0" y="517927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7" name="任意多边形 366"/>
              <p:cNvSpPr/>
              <p:nvPr/>
            </p:nvSpPr>
            <p:spPr>
              <a:xfrm>
                <a:off x="6097" y="5092"/>
                <a:ext cx="5976" cy="598"/>
              </a:xfrm>
              <a:custGeom>
                <a:avLst/>
                <a:gdLst>
                  <a:gd name="connisteX0" fmla="*/ 3794760 w 3794760"/>
                  <a:gd name="connsiteY0" fmla="*/ 0 h 379730"/>
                  <a:gd name="connisteX1" fmla="*/ 1838960 w 3794760"/>
                  <a:gd name="connsiteY1" fmla="*/ 78105 h 379730"/>
                  <a:gd name="connisteX2" fmla="*/ 1362710 w 3794760"/>
                  <a:gd name="connsiteY2" fmla="*/ 311150 h 379730"/>
                  <a:gd name="connisteX3" fmla="*/ 0 w 3794760"/>
                  <a:gd name="connsiteY3" fmla="*/ 379730 h 37973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794760" h="379730">
                    <a:moveTo>
                      <a:pt x="3794760" y="0"/>
                    </a:moveTo>
                    <a:cubicBezTo>
                      <a:pt x="3413125" y="10795"/>
                      <a:pt x="2325370" y="15875"/>
                      <a:pt x="1838960" y="78105"/>
                    </a:cubicBezTo>
                    <a:cubicBezTo>
                      <a:pt x="1352550" y="140335"/>
                      <a:pt x="1730375" y="250825"/>
                      <a:pt x="1362710" y="311150"/>
                    </a:cubicBezTo>
                    <a:cubicBezTo>
                      <a:pt x="995045" y="371475"/>
                      <a:pt x="262890" y="370840"/>
                      <a:pt x="0" y="379730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9" name="任意多边形 368"/>
              <p:cNvSpPr/>
              <p:nvPr/>
            </p:nvSpPr>
            <p:spPr>
              <a:xfrm>
                <a:off x="6113" y="6088"/>
                <a:ext cx="5026" cy="0"/>
              </a:xfrm>
              <a:custGeom>
                <a:avLst/>
                <a:gdLst>
                  <a:gd name="connisteX0" fmla="*/ 3191510 w 3191510"/>
                  <a:gd name="connsiteY0" fmla="*/ 0 h 0"/>
                  <a:gd name="connisteX1" fmla="*/ 0 w 3191510"/>
                  <a:gd name="connsiteY1" fmla="*/ 0 h 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</a:cxnLst>
                <a:rect l="l" t="t" r="r" b="b"/>
                <a:pathLst>
                  <a:path w="3191510">
                    <a:moveTo>
                      <a:pt x="3191510" y="0"/>
                    </a:moveTo>
                    <a:cubicBezTo>
                      <a:pt x="2127885" y="0"/>
                      <a:pt x="1063625" y="0"/>
                      <a:pt x="0" y="0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70" name="任意多边形 369"/>
              <p:cNvSpPr/>
              <p:nvPr/>
            </p:nvSpPr>
            <p:spPr>
              <a:xfrm>
                <a:off x="6097" y="5642"/>
                <a:ext cx="4858" cy="262"/>
              </a:xfrm>
              <a:custGeom>
                <a:avLst/>
                <a:gdLst>
                  <a:gd name="connisteX0" fmla="*/ 3084830 w 3084830"/>
                  <a:gd name="connsiteY0" fmla="*/ 11029 h 166604"/>
                  <a:gd name="connisteX1" fmla="*/ 2481580 w 3084830"/>
                  <a:gd name="connsiteY1" fmla="*/ 11029 h 166604"/>
                  <a:gd name="connisteX2" fmla="*/ 1878330 w 3084830"/>
                  <a:gd name="connsiteY2" fmla="*/ 127869 h 166604"/>
                  <a:gd name="connisteX3" fmla="*/ 0 w 3084830"/>
                  <a:gd name="connsiteY3" fmla="*/ 166604 h 166604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084830" h="166605">
                    <a:moveTo>
                      <a:pt x="3084830" y="11030"/>
                    </a:moveTo>
                    <a:cubicBezTo>
                      <a:pt x="2976245" y="8490"/>
                      <a:pt x="2722880" y="-12465"/>
                      <a:pt x="2481580" y="11030"/>
                    </a:cubicBezTo>
                    <a:cubicBezTo>
                      <a:pt x="2240280" y="34525"/>
                      <a:pt x="2374900" y="96755"/>
                      <a:pt x="1878330" y="127870"/>
                    </a:cubicBezTo>
                    <a:cubicBezTo>
                      <a:pt x="1381760" y="158985"/>
                      <a:pt x="363855" y="160890"/>
                      <a:pt x="0" y="16660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71" name="任意多边形 370"/>
              <p:cNvSpPr/>
              <p:nvPr/>
            </p:nvSpPr>
            <p:spPr>
              <a:xfrm>
                <a:off x="6082" y="6257"/>
                <a:ext cx="5823" cy="2283"/>
              </a:xfrm>
              <a:custGeom>
                <a:avLst/>
                <a:gdLst>
                  <a:gd name="connisteX0" fmla="*/ 3697605 w 3697605"/>
                  <a:gd name="connsiteY0" fmla="*/ 1449705 h 1449705"/>
                  <a:gd name="connisteX1" fmla="*/ 2442210 w 3697605"/>
                  <a:gd name="connsiteY1" fmla="*/ 330835 h 1449705"/>
                  <a:gd name="connisteX2" fmla="*/ 0 w 3697605"/>
                  <a:gd name="connsiteY2" fmla="*/ 0 h 144970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3697605" h="1449705">
                    <a:moveTo>
                      <a:pt x="3697605" y="1449705"/>
                    </a:moveTo>
                    <a:cubicBezTo>
                      <a:pt x="3495675" y="1232535"/>
                      <a:pt x="3181985" y="621030"/>
                      <a:pt x="2442210" y="330835"/>
                    </a:cubicBezTo>
                    <a:cubicBezTo>
                      <a:pt x="1702435" y="40640"/>
                      <a:pt x="463550" y="43815"/>
                      <a:pt x="0" y="0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374" name="任意多边形 373"/>
            <p:cNvSpPr/>
            <p:nvPr/>
          </p:nvSpPr>
          <p:spPr>
            <a:xfrm>
              <a:off x="6113" y="6456"/>
              <a:ext cx="5960" cy="2528"/>
            </a:xfrm>
            <a:custGeom>
              <a:avLst/>
              <a:gdLst>
                <a:gd name="connisteX0" fmla="*/ 3784600 w 3784600"/>
                <a:gd name="connsiteY0" fmla="*/ 1605280 h 1605280"/>
                <a:gd name="connisteX1" fmla="*/ 3366135 w 3784600"/>
                <a:gd name="connsiteY1" fmla="*/ 1352550 h 1605280"/>
                <a:gd name="connisteX2" fmla="*/ 2919095 w 3784600"/>
                <a:gd name="connsiteY2" fmla="*/ 681355 h 1605280"/>
                <a:gd name="connisteX3" fmla="*/ 2120900 w 3784600"/>
                <a:gd name="connsiteY3" fmla="*/ 281940 h 1605280"/>
                <a:gd name="connisteX4" fmla="*/ 894715 w 3784600"/>
                <a:gd name="connsiteY4" fmla="*/ 48260 h 1605280"/>
                <a:gd name="connisteX5" fmla="*/ 0 w 3784600"/>
                <a:gd name="connsiteY5" fmla="*/ 0 h 1605280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  <a:cxn ang="0">
                  <a:pos x="connisteX5" y="connsiteY5"/>
                </a:cxn>
              </a:cxnLst>
              <a:rect l="l" t="t" r="r" b="b"/>
              <a:pathLst>
                <a:path w="3784600" h="1605280">
                  <a:moveTo>
                    <a:pt x="3784600" y="1605280"/>
                  </a:moveTo>
                  <a:cubicBezTo>
                    <a:pt x="3709670" y="1568450"/>
                    <a:pt x="3539490" y="1537335"/>
                    <a:pt x="3366135" y="1352550"/>
                  </a:cubicBezTo>
                  <a:cubicBezTo>
                    <a:pt x="3192780" y="1167765"/>
                    <a:pt x="3168015" y="895350"/>
                    <a:pt x="2919095" y="681355"/>
                  </a:cubicBezTo>
                  <a:cubicBezTo>
                    <a:pt x="2670175" y="467360"/>
                    <a:pt x="2526030" y="408305"/>
                    <a:pt x="2120900" y="281940"/>
                  </a:cubicBezTo>
                  <a:cubicBezTo>
                    <a:pt x="1715770" y="155575"/>
                    <a:pt x="1318895" y="104775"/>
                    <a:pt x="894715" y="48260"/>
                  </a:cubicBezTo>
                  <a:cubicBezTo>
                    <a:pt x="470535" y="-8255"/>
                    <a:pt x="154305" y="5080"/>
                    <a:pt x="0" y="0"/>
                  </a:cubicBezTo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387850" y="1047750"/>
            <a:ext cx="6312535" cy="4833620"/>
            <a:chOff x="6910" y="1500"/>
            <a:chExt cx="9941" cy="7612"/>
          </a:xfrm>
        </p:grpSpPr>
        <p:sp>
          <p:nvSpPr>
            <p:cNvPr id="274" name="矩形 273"/>
            <p:cNvSpPr/>
            <p:nvPr/>
          </p:nvSpPr>
          <p:spPr>
            <a:xfrm>
              <a:off x="8775" y="2322"/>
              <a:ext cx="954" cy="3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cxnSp>
          <p:nvCxnSpPr>
            <p:cNvPr id="275" name="直接连接符 274"/>
            <p:cNvCxnSpPr/>
            <p:nvPr/>
          </p:nvCxnSpPr>
          <p:spPr>
            <a:xfrm flipH="1">
              <a:off x="11089" y="2233"/>
              <a:ext cx="463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7" name="直接连接符 276"/>
            <p:cNvCxnSpPr/>
            <p:nvPr/>
          </p:nvCxnSpPr>
          <p:spPr>
            <a:xfrm flipH="1" flipV="1">
              <a:off x="12425" y="3447"/>
              <a:ext cx="4138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9" name="直接连接符 278"/>
            <p:cNvCxnSpPr/>
            <p:nvPr/>
          </p:nvCxnSpPr>
          <p:spPr>
            <a:xfrm flipH="1" flipV="1">
              <a:off x="11970" y="3128"/>
              <a:ext cx="483" cy="12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91" name="组合 290"/>
            <p:cNvGrpSpPr/>
            <p:nvPr/>
          </p:nvGrpSpPr>
          <p:grpSpPr>
            <a:xfrm rot="0">
              <a:off x="10987" y="2602"/>
              <a:ext cx="528" cy="524"/>
              <a:chOff x="8794" y="6370"/>
              <a:chExt cx="528" cy="524"/>
            </a:xfrm>
          </p:grpSpPr>
          <p:sp>
            <p:nvSpPr>
              <p:cNvPr id="280" name="矩形 27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81" name="任意多边形 28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2" name="任意多边形 28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7" name="任意多边形 286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8" name="任意多边形 287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9" name="任意多边形 288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2" name="组合 291"/>
            <p:cNvGrpSpPr/>
            <p:nvPr/>
          </p:nvGrpSpPr>
          <p:grpSpPr>
            <a:xfrm rot="0">
              <a:off x="11910" y="3556"/>
              <a:ext cx="528" cy="524"/>
              <a:chOff x="8794" y="6370"/>
              <a:chExt cx="528" cy="524"/>
            </a:xfrm>
          </p:grpSpPr>
          <p:sp>
            <p:nvSpPr>
              <p:cNvPr id="293" name="矩形 292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94" name="任意多边形 293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5" name="任意多边形 294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6" name="任意多边形 295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7" name="任意多边形 296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8" name="任意多边形 297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9" name="组合 298"/>
            <p:cNvGrpSpPr/>
            <p:nvPr/>
          </p:nvGrpSpPr>
          <p:grpSpPr>
            <a:xfrm rot="0">
              <a:off x="11909" y="4601"/>
              <a:ext cx="528" cy="524"/>
              <a:chOff x="8794" y="6370"/>
              <a:chExt cx="528" cy="524"/>
            </a:xfrm>
          </p:grpSpPr>
          <p:sp>
            <p:nvSpPr>
              <p:cNvPr id="300" name="矩形 29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01" name="任意多边形 30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2" name="任意多边形 30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3" name="任意多边形 302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4" name="任意多边形 303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5" name="任意多边形 304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06" name="直接连接符 305"/>
            <p:cNvCxnSpPr/>
            <p:nvPr/>
          </p:nvCxnSpPr>
          <p:spPr>
            <a:xfrm flipH="1">
              <a:off x="12002" y="4230"/>
              <a:ext cx="419" cy="13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7" name="直接连接符 306"/>
            <p:cNvCxnSpPr/>
            <p:nvPr/>
          </p:nvCxnSpPr>
          <p:spPr>
            <a:xfrm>
              <a:off x="8211" y="2505"/>
              <a:ext cx="1" cy="300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接连接符 307"/>
            <p:cNvCxnSpPr/>
            <p:nvPr/>
          </p:nvCxnSpPr>
          <p:spPr>
            <a:xfrm flipH="1">
              <a:off x="8217" y="3438"/>
              <a:ext cx="378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oval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0" name="直接连接符 309"/>
            <p:cNvCxnSpPr/>
            <p:nvPr/>
          </p:nvCxnSpPr>
          <p:spPr>
            <a:xfrm flipH="1">
              <a:off x="8198" y="5492"/>
              <a:ext cx="2892" cy="14"/>
            </a:xfrm>
            <a:prstGeom prst="line">
              <a:avLst/>
            </a:prstGeom>
            <a:ln w="28575">
              <a:solidFill>
                <a:srgbClr val="FF0000"/>
              </a:solidFill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14" name="组合 313"/>
            <p:cNvGrpSpPr/>
            <p:nvPr/>
          </p:nvGrpSpPr>
          <p:grpSpPr>
            <a:xfrm rot="0">
              <a:off x="10982" y="5610"/>
              <a:ext cx="528" cy="524"/>
              <a:chOff x="8794" y="6370"/>
              <a:chExt cx="528" cy="524"/>
            </a:xfrm>
          </p:grpSpPr>
          <p:sp>
            <p:nvSpPr>
              <p:cNvPr id="315" name="矩形 314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16" name="任意多边形 315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7" name="任意多边形 316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8" name="任意多边形 317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9" name="任意多边形 318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20" name="任意多边形 319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21" name="直接连接符 320"/>
            <p:cNvCxnSpPr/>
            <p:nvPr/>
          </p:nvCxnSpPr>
          <p:spPr>
            <a:xfrm flipH="1" flipV="1">
              <a:off x="11526" y="5476"/>
              <a:ext cx="267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2" name="直接连接符 321"/>
            <p:cNvCxnSpPr/>
            <p:nvPr/>
          </p:nvCxnSpPr>
          <p:spPr>
            <a:xfrm flipH="1" flipV="1">
              <a:off x="11492" y="2496"/>
              <a:ext cx="2708" cy="9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3" name="直接连接符 322"/>
            <p:cNvCxnSpPr/>
            <p:nvPr/>
          </p:nvCxnSpPr>
          <p:spPr>
            <a:xfrm>
              <a:off x="14188" y="2505"/>
              <a:ext cx="15" cy="9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接连接符 323"/>
            <p:cNvCxnSpPr/>
            <p:nvPr/>
          </p:nvCxnSpPr>
          <p:spPr>
            <a:xfrm>
              <a:off x="14188" y="4528"/>
              <a:ext cx="15" cy="9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矩形 324"/>
            <p:cNvSpPr/>
            <p:nvPr/>
          </p:nvSpPr>
          <p:spPr>
            <a:xfrm>
              <a:off x="8775" y="5299"/>
              <a:ext cx="954" cy="3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cxnSp>
          <p:nvCxnSpPr>
            <p:cNvPr id="327" name="直接连接符 326"/>
            <p:cNvCxnSpPr/>
            <p:nvPr/>
          </p:nvCxnSpPr>
          <p:spPr>
            <a:xfrm flipH="1">
              <a:off x="12001" y="8065"/>
              <a:ext cx="450" cy="7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28" name="组合 327"/>
            <p:cNvGrpSpPr/>
            <p:nvPr/>
          </p:nvGrpSpPr>
          <p:grpSpPr>
            <a:xfrm rot="0">
              <a:off x="11923" y="8506"/>
              <a:ext cx="528" cy="524"/>
              <a:chOff x="8794" y="6370"/>
              <a:chExt cx="528" cy="524"/>
            </a:xfrm>
          </p:grpSpPr>
          <p:sp>
            <p:nvSpPr>
              <p:cNvPr id="329" name="矩形 328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30" name="任意多边形 329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1" name="任意多边形 330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2" name="任意多边形 331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3" name="任意多边形 332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4" name="任意多边形 333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35" name="直接连接符 334"/>
            <p:cNvCxnSpPr/>
            <p:nvPr/>
          </p:nvCxnSpPr>
          <p:spPr>
            <a:xfrm flipH="1" flipV="1">
              <a:off x="12438" y="8387"/>
              <a:ext cx="4263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直接连接符 335"/>
            <p:cNvCxnSpPr/>
            <p:nvPr/>
          </p:nvCxnSpPr>
          <p:spPr>
            <a:xfrm flipH="1" flipV="1">
              <a:off x="14173" y="7452"/>
              <a:ext cx="2482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直接连接符 336"/>
            <p:cNvCxnSpPr/>
            <p:nvPr/>
          </p:nvCxnSpPr>
          <p:spPr>
            <a:xfrm flipH="1">
              <a:off x="14188" y="7461"/>
              <a:ext cx="15" cy="941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8" name="矩形 337"/>
            <p:cNvSpPr/>
            <p:nvPr/>
          </p:nvSpPr>
          <p:spPr>
            <a:xfrm>
              <a:off x="8630" y="8109"/>
              <a:ext cx="1245" cy="58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9" name="文本框 338"/>
            <p:cNvSpPr txBox="1"/>
            <p:nvPr/>
          </p:nvSpPr>
          <p:spPr>
            <a:xfrm>
              <a:off x="8548" y="1713"/>
              <a:ext cx="140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预充电阻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0" name="文本框 339"/>
            <p:cNvSpPr txBox="1"/>
            <p:nvPr/>
          </p:nvSpPr>
          <p:spPr>
            <a:xfrm>
              <a:off x="8406" y="4774"/>
              <a:ext cx="196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充电预充电阻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1" name="文本框 340"/>
            <p:cNvSpPr txBox="1"/>
            <p:nvPr/>
          </p:nvSpPr>
          <p:spPr>
            <a:xfrm>
              <a:off x="8211" y="7476"/>
              <a:ext cx="252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漏电、电流</a:t>
              </a:r>
              <a:r>
                <a:rPr lang="zh-CN" altLang="en-US" sz="1400">
                  <a:sym typeface="+mn-ea"/>
                </a:rPr>
                <a:t>传感器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2" name="文本框 341"/>
            <p:cNvSpPr txBox="1"/>
            <p:nvPr/>
          </p:nvSpPr>
          <p:spPr>
            <a:xfrm>
              <a:off x="15812" y="2817"/>
              <a:ext cx="98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输出</a:t>
              </a:r>
              <a:r>
                <a:rPr lang="en-US" altLang="zh-CN" sz="1400">
                  <a:sym typeface="+mn-ea"/>
                </a:rPr>
                <a:t>+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3" name="文本框 342"/>
            <p:cNvSpPr txBox="1"/>
            <p:nvPr/>
          </p:nvSpPr>
          <p:spPr>
            <a:xfrm>
              <a:off x="15865" y="6853"/>
              <a:ext cx="934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输出</a:t>
              </a:r>
              <a:r>
                <a:rPr lang="en-US" altLang="zh-CN" sz="1400">
                  <a:sym typeface="+mn-ea"/>
                </a:rPr>
                <a:t>-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4" name="文本框 343"/>
            <p:cNvSpPr txBox="1"/>
            <p:nvPr/>
          </p:nvSpPr>
          <p:spPr>
            <a:xfrm>
              <a:off x="15865" y="3902"/>
              <a:ext cx="98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en-US" altLang="zh-CN" sz="1400">
                  <a:sym typeface="+mn-ea"/>
                </a:rPr>
                <a:t>+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5" name="文本框 344"/>
            <p:cNvSpPr txBox="1"/>
            <p:nvPr/>
          </p:nvSpPr>
          <p:spPr>
            <a:xfrm>
              <a:off x="15865" y="7802"/>
              <a:ext cx="934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en-US" altLang="zh-CN" sz="1400">
                  <a:sym typeface="+mn-ea"/>
                </a:rPr>
                <a:t>-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7" name="矩形 346"/>
            <p:cNvSpPr/>
            <p:nvPr/>
          </p:nvSpPr>
          <p:spPr>
            <a:xfrm>
              <a:off x="10960" y="2089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49" name="矩形 348"/>
            <p:cNvSpPr/>
            <p:nvPr/>
          </p:nvSpPr>
          <p:spPr>
            <a:xfrm>
              <a:off x="11886" y="3006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0" name="矩形 349"/>
            <p:cNvSpPr/>
            <p:nvPr/>
          </p:nvSpPr>
          <p:spPr>
            <a:xfrm>
              <a:off x="11895" y="4170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1" name="矩形 350"/>
            <p:cNvSpPr/>
            <p:nvPr/>
          </p:nvSpPr>
          <p:spPr>
            <a:xfrm>
              <a:off x="10960" y="5096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2" name="矩形 351"/>
            <p:cNvSpPr/>
            <p:nvPr/>
          </p:nvSpPr>
          <p:spPr>
            <a:xfrm>
              <a:off x="11908" y="7994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76" name="文本框 375"/>
            <p:cNvSpPr txBox="1"/>
            <p:nvPr/>
          </p:nvSpPr>
          <p:spPr>
            <a:xfrm>
              <a:off x="10542" y="1500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预充接触器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7" name="文本框 376"/>
            <p:cNvSpPr txBox="1"/>
            <p:nvPr/>
          </p:nvSpPr>
          <p:spPr>
            <a:xfrm>
              <a:off x="12577" y="2882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正极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8" name="文本框 377"/>
            <p:cNvSpPr txBox="1"/>
            <p:nvPr/>
          </p:nvSpPr>
          <p:spPr>
            <a:xfrm>
              <a:off x="12577" y="4006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9" name="文本框 378"/>
            <p:cNvSpPr txBox="1"/>
            <p:nvPr/>
          </p:nvSpPr>
          <p:spPr>
            <a:xfrm>
              <a:off x="11736" y="5731"/>
              <a:ext cx="224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快充预充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80" name="文本框 379"/>
            <p:cNvSpPr txBox="1"/>
            <p:nvPr/>
          </p:nvSpPr>
          <p:spPr>
            <a:xfrm>
              <a:off x="11522" y="7432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负极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383" name="直接连接符 382"/>
            <p:cNvCxnSpPr/>
            <p:nvPr/>
          </p:nvCxnSpPr>
          <p:spPr>
            <a:xfrm flipH="1" flipV="1">
              <a:off x="6910" y="2505"/>
              <a:ext cx="4226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直接连接符 383"/>
            <p:cNvCxnSpPr/>
            <p:nvPr/>
          </p:nvCxnSpPr>
          <p:spPr>
            <a:xfrm flipH="1" flipV="1">
              <a:off x="6919" y="8396"/>
              <a:ext cx="5113" cy="1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 flipH="1" flipV="1">
              <a:off x="12425" y="4500"/>
              <a:ext cx="4138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8217" y="4491"/>
              <a:ext cx="378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oval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flipH="1">
              <a:off x="11058" y="5208"/>
              <a:ext cx="463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文本框 1"/>
          <p:cNvSpPr txBox="1"/>
          <p:nvPr/>
        </p:nvSpPr>
        <p:spPr>
          <a:xfrm>
            <a:off x="784225" y="843915"/>
            <a:ext cx="1391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1.</a:t>
            </a:r>
            <a:r>
              <a:rPr lang="zh-CN" altLang="en-US" sz="2000">
                <a:sym typeface="+mn-ea"/>
              </a:rPr>
              <a:t>控制结构</a:t>
            </a:r>
            <a:endParaRPr lang="zh-CN" altLang="en-US" sz="20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09035" y="452120"/>
            <a:ext cx="477393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电动汽车高压配电系统</a:t>
            </a:r>
            <a:endParaRPr sz="3600" b="1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08125" y="1468755"/>
            <a:ext cx="88538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实车</a:t>
            </a:r>
            <a:r>
              <a:rPr lang="en-US" altLang="zh-CN" sz="2400">
                <a:sym typeface="+mn-ea"/>
              </a:rPr>
              <a:t>BMS</a:t>
            </a:r>
            <a:r>
              <a:rPr lang="zh-CN" altLang="en-US" sz="2400">
                <a:sym typeface="+mn-ea"/>
              </a:rPr>
              <a:t>插头供电</a:t>
            </a:r>
            <a:r>
              <a:rPr lang="zh-CN" altLang="en-US" sz="2400">
                <a:sym typeface="+mn-ea"/>
              </a:rPr>
              <a:t>试验。 </a:t>
            </a:r>
            <a:r>
              <a:rPr lang="en-US" altLang="zh-CN" sz="2400">
                <a:sym typeface="+mn-ea"/>
              </a:rPr>
              <a:t>  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41515" y="1513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600950" y="20815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78130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216525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40233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 flipH="1">
            <a:off x="7035165" y="164020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4225" y="843915"/>
            <a:ext cx="1391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2.</a:t>
            </a:r>
            <a:r>
              <a:rPr lang="zh-CN" altLang="en-US" sz="2000">
                <a:sym typeface="+mn-ea"/>
              </a:rPr>
              <a:t>上</a:t>
            </a:r>
            <a:r>
              <a:rPr lang="zh-CN" altLang="en-US" sz="2000">
                <a:sym typeface="+mn-ea"/>
              </a:rPr>
              <a:t>电控制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364583 0.0247222 " pathEditMode="relative" rAng="0" ptsTypes="">
                                      <p:cBhvr>
                                        <p:cTn id="14" dur="1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677083 0.0187037 " pathEditMode="relative" rAng="0" ptsTypes="">
                                      <p:cBhvr>
                                        <p:cTn id="22" dur="1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416667 0.0225 " pathEditMode="relative" rAng="0" ptsTypes="">
                                      <p:cBhvr>
                                        <p:cTn id="30" dur="1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9375 -0.0212963 " pathEditMode="relative" rAng="0" ptsTypes="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组合 385"/>
          <p:cNvGrpSpPr/>
          <p:nvPr/>
        </p:nvGrpSpPr>
        <p:grpSpPr>
          <a:xfrm>
            <a:off x="1033780" y="1489075"/>
            <a:ext cx="3382645" cy="4124960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5" name="直接连接符 274"/>
          <p:cNvCxnSpPr/>
          <p:nvPr/>
        </p:nvCxnSpPr>
        <p:spPr>
          <a:xfrm flipH="1">
            <a:off x="7022465" y="1494155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直接连接符 276"/>
          <p:cNvCxnSpPr/>
          <p:nvPr/>
        </p:nvCxnSpPr>
        <p:spPr>
          <a:xfrm flipH="1" flipV="1">
            <a:off x="7889875" y="2284095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9" name="直接连接符 278"/>
          <p:cNvCxnSpPr/>
          <p:nvPr/>
        </p:nvCxnSpPr>
        <p:spPr>
          <a:xfrm flipH="1" flipV="1">
            <a:off x="7591425" y="2233930"/>
            <a:ext cx="306705" cy="762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6976745" y="1747520"/>
            <a:ext cx="335280" cy="332740"/>
            <a:chOff x="8794" y="6370"/>
            <a:chExt cx="528" cy="524"/>
          </a:xfrm>
        </p:grpSpPr>
        <p:sp>
          <p:nvSpPr>
            <p:cNvPr id="280" name="矩形 27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2" name="组合 291"/>
          <p:cNvGrpSpPr/>
          <p:nvPr/>
        </p:nvGrpSpPr>
        <p:grpSpPr>
          <a:xfrm rot="0">
            <a:off x="7562850" y="2353310"/>
            <a:ext cx="335280" cy="332740"/>
            <a:chOff x="8794" y="6370"/>
            <a:chExt cx="528" cy="524"/>
          </a:xfrm>
        </p:grpSpPr>
        <p:sp>
          <p:nvSpPr>
            <p:cNvPr id="293" name="矩形 292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94" name="任意多边形 293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5" name="任意多边形 294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7" name="任意多边形 296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8" name="任意多边形 297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99" name="组合 298"/>
          <p:cNvGrpSpPr/>
          <p:nvPr/>
        </p:nvGrpSpPr>
        <p:grpSpPr>
          <a:xfrm rot="0">
            <a:off x="7562215" y="3016885"/>
            <a:ext cx="335280" cy="332740"/>
            <a:chOff x="8794" y="6370"/>
            <a:chExt cx="528" cy="524"/>
          </a:xfrm>
        </p:grpSpPr>
        <p:sp>
          <p:nvSpPr>
            <p:cNvPr id="300" name="矩形 299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01" name="任意多边形 30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3" name="任意多边形 302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4" name="任意多边形 303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5" name="任意多边形 304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06" name="直接连接符 305"/>
          <p:cNvCxnSpPr/>
          <p:nvPr/>
        </p:nvCxnSpPr>
        <p:spPr>
          <a:xfrm flipH="1">
            <a:off x="7621270" y="2781300"/>
            <a:ext cx="266065" cy="825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7" name="直接连接符 306"/>
          <p:cNvCxnSpPr/>
          <p:nvPr/>
        </p:nvCxnSpPr>
        <p:spPr>
          <a:xfrm>
            <a:off x="5213985" y="1685925"/>
            <a:ext cx="635" cy="1905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接连接符 307"/>
          <p:cNvCxnSpPr/>
          <p:nvPr/>
        </p:nvCxnSpPr>
        <p:spPr>
          <a:xfrm flipH="1">
            <a:off x="5217795" y="2278380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0" name="直接连接符 309"/>
          <p:cNvCxnSpPr/>
          <p:nvPr/>
        </p:nvCxnSpPr>
        <p:spPr>
          <a:xfrm flipH="1">
            <a:off x="5205730" y="3582670"/>
            <a:ext cx="1836420" cy="889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14" name="组合 313"/>
          <p:cNvGrpSpPr/>
          <p:nvPr/>
        </p:nvGrpSpPr>
        <p:grpSpPr>
          <a:xfrm rot="0">
            <a:off x="6973570" y="3657600"/>
            <a:ext cx="335280" cy="332740"/>
            <a:chOff x="8794" y="6370"/>
            <a:chExt cx="528" cy="524"/>
          </a:xfrm>
        </p:grpSpPr>
        <p:sp>
          <p:nvSpPr>
            <p:cNvPr id="315" name="矩形 314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16" name="任意多边形 315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7" name="任意多边形 316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8" name="任意多边形 317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19" name="任意多边形 318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0" name="任意多边形 319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21" name="直接连接符 320"/>
          <p:cNvCxnSpPr/>
          <p:nvPr/>
        </p:nvCxnSpPr>
        <p:spPr>
          <a:xfrm flipH="1" flipV="1">
            <a:off x="7319010" y="3572510"/>
            <a:ext cx="1699895" cy="952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2" name="直接连接符 321"/>
          <p:cNvCxnSpPr/>
          <p:nvPr/>
        </p:nvCxnSpPr>
        <p:spPr>
          <a:xfrm flipH="1" flipV="1">
            <a:off x="7297420" y="1680210"/>
            <a:ext cx="1719580" cy="5715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3" name="直接连接符 322"/>
          <p:cNvCxnSpPr/>
          <p:nvPr/>
        </p:nvCxnSpPr>
        <p:spPr>
          <a:xfrm>
            <a:off x="9009380" y="1685925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接连接符 323"/>
          <p:cNvCxnSpPr/>
          <p:nvPr/>
        </p:nvCxnSpPr>
        <p:spPr>
          <a:xfrm>
            <a:off x="9009380" y="2970530"/>
            <a:ext cx="9525" cy="601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矩形 324"/>
          <p:cNvSpPr/>
          <p:nvPr/>
        </p:nvSpPr>
        <p:spPr>
          <a:xfrm>
            <a:off x="5572125" y="3460115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cxnSp>
        <p:nvCxnSpPr>
          <p:cNvPr id="327" name="直接连接符 326"/>
          <p:cNvCxnSpPr/>
          <p:nvPr/>
        </p:nvCxnSpPr>
        <p:spPr>
          <a:xfrm flipH="1">
            <a:off x="7620635" y="5397500"/>
            <a:ext cx="285750" cy="444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8" name="组合 327"/>
          <p:cNvGrpSpPr/>
          <p:nvPr/>
        </p:nvGrpSpPr>
        <p:grpSpPr>
          <a:xfrm rot="0">
            <a:off x="7571105" y="5496560"/>
            <a:ext cx="335280" cy="332740"/>
            <a:chOff x="8794" y="6370"/>
            <a:chExt cx="528" cy="524"/>
          </a:xfrm>
        </p:grpSpPr>
        <p:sp>
          <p:nvSpPr>
            <p:cNvPr id="329" name="矩形 328"/>
            <p:cNvSpPr/>
            <p:nvPr/>
          </p:nvSpPr>
          <p:spPr>
            <a:xfrm>
              <a:off x="8972" y="6370"/>
              <a:ext cx="285" cy="52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0" name="任意多边形 329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1" name="任意多边形 330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2" name="任意多边形 331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3" name="任意多边形 332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4" name="任意多边形 333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335" name="直接连接符 334"/>
          <p:cNvCxnSpPr/>
          <p:nvPr/>
        </p:nvCxnSpPr>
        <p:spPr>
          <a:xfrm flipH="1" flipV="1">
            <a:off x="7898130" y="5420995"/>
            <a:ext cx="2707005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直接连接符 335"/>
          <p:cNvCxnSpPr/>
          <p:nvPr/>
        </p:nvCxnSpPr>
        <p:spPr>
          <a:xfrm flipH="1" flipV="1">
            <a:off x="8999855" y="4827270"/>
            <a:ext cx="1576070" cy="952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直接连接符 336"/>
          <p:cNvCxnSpPr/>
          <p:nvPr/>
        </p:nvCxnSpPr>
        <p:spPr>
          <a:xfrm flipH="1">
            <a:off x="9009380" y="4832985"/>
            <a:ext cx="9525" cy="5975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矩形 337"/>
          <p:cNvSpPr/>
          <p:nvPr/>
        </p:nvSpPr>
        <p:spPr>
          <a:xfrm>
            <a:off x="5480050" y="5244465"/>
            <a:ext cx="790575" cy="3702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  <p:sp>
        <p:nvSpPr>
          <p:cNvPr id="339" name="文本框 338"/>
          <p:cNvSpPr txBox="1"/>
          <p:nvPr/>
        </p:nvSpPr>
        <p:spPr>
          <a:xfrm>
            <a:off x="5427980" y="118300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0" name="文本框 339"/>
          <p:cNvSpPr txBox="1"/>
          <p:nvPr/>
        </p:nvSpPr>
        <p:spPr>
          <a:xfrm>
            <a:off x="5337810" y="3126740"/>
            <a:ext cx="12496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充电预充电阻</a:t>
            </a:r>
            <a:endParaRPr lang="zh-CN" altLang="en-US" sz="1400">
              <a:sym typeface="+mn-ea"/>
            </a:endParaRPr>
          </a:p>
        </p:txBody>
      </p:sp>
      <p:sp>
        <p:nvSpPr>
          <p:cNvPr id="341" name="文本框 340"/>
          <p:cNvSpPr txBox="1"/>
          <p:nvPr/>
        </p:nvSpPr>
        <p:spPr>
          <a:xfrm>
            <a:off x="5213985" y="4842510"/>
            <a:ext cx="16052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漏电、电流</a:t>
            </a:r>
            <a:r>
              <a:rPr lang="zh-CN" altLang="en-US" sz="1400">
                <a:sym typeface="+mn-ea"/>
              </a:rPr>
              <a:t>传感器</a:t>
            </a:r>
            <a:endParaRPr lang="zh-CN" altLang="en-US" sz="1400">
              <a:sym typeface="+mn-ea"/>
            </a:endParaRPr>
          </a:p>
        </p:txBody>
      </p:sp>
      <p:sp>
        <p:nvSpPr>
          <p:cNvPr id="342" name="文本框 341"/>
          <p:cNvSpPr txBox="1"/>
          <p:nvPr/>
        </p:nvSpPr>
        <p:spPr>
          <a:xfrm>
            <a:off x="10040620" y="1884045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3" name="文本框 342"/>
          <p:cNvSpPr txBox="1"/>
          <p:nvPr/>
        </p:nvSpPr>
        <p:spPr>
          <a:xfrm>
            <a:off x="10074275" y="4446905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输出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4" name="文本框 343"/>
          <p:cNvSpPr txBox="1"/>
          <p:nvPr/>
        </p:nvSpPr>
        <p:spPr>
          <a:xfrm>
            <a:off x="10074275" y="2573020"/>
            <a:ext cx="6267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+</a:t>
            </a:r>
            <a:endParaRPr lang="en-US" altLang="zh-CN" sz="1400">
              <a:sym typeface="+mn-ea"/>
            </a:endParaRPr>
          </a:p>
        </p:txBody>
      </p:sp>
      <p:sp>
        <p:nvSpPr>
          <p:cNvPr id="345" name="文本框 344"/>
          <p:cNvSpPr txBox="1"/>
          <p:nvPr/>
        </p:nvSpPr>
        <p:spPr>
          <a:xfrm>
            <a:off x="10074275" y="5049520"/>
            <a:ext cx="59309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en-US" altLang="zh-CN" sz="1400">
                <a:sym typeface="+mn-ea"/>
              </a:rPr>
              <a:t>-</a:t>
            </a:r>
            <a:endParaRPr lang="en-US" altLang="zh-CN" sz="1400">
              <a:sym typeface="+mn-ea"/>
            </a:endParaRPr>
          </a:p>
        </p:txBody>
      </p:sp>
      <p:sp>
        <p:nvSpPr>
          <p:cNvPr id="347" name="矩形 346"/>
          <p:cNvSpPr/>
          <p:nvPr/>
        </p:nvSpPr>
        <p:spPr>
          <a:xfrm>
            <a:off x="6959600" y="1421765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9" name="矩形 348"/>
          <p:cNvSpPr/>
          <p:nvPr/>
        </p:nvSpPr>
        <p:spPr>
          <a:xfrm>
            <a:off x="7547610" y="200406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0" name="矩形 349"/>
          <p:cNvSpPr/>
          <p:nvPr/>
        </p:nvSpPr>
        <p:spPr>
          <a:xfrm>
            <a:off x="7553325" y="274320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1" name="矩形 350"/>
          <p:cNvSpPr/>
          <p:nvPr/>
        </p:nvSpPr>
        <p:spPr>
          <a:xfrm>
            <a:off x="6959600" y="333121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2" name="矩形 351"/>
          <p:cNvSpPr/>
          <p:nvPr/>
        </p:nvSpPr>
        <p:spPr>
          <a:xfrm>
            <a:off x="7561580" y="5171440"/>
            <a:ext cx="424815" cy="70993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6" name="文本框 375"/>
          <p:cNvSpPr txBox="1"/>
          <p:nvPr/>
        </p:nvSpPr>
        <p:spPr>
          <a:xfrm>
            <a:off x="6694170" y="104775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预充接触器</a:t>
            </a:r>
            <a:endParaRPr lang="zh-CN" altLang="en-US" sz="1400">
              <a:sym typeface="+mn-ea"/>
            </a:endParaRPr>
          </a:p>
        </p:txBody>
      </p:sp>
      <p:sp>
        <p:nvSpPr>
          <p:cNvPr id="377" name="文本框 376"/>
          <p:cNvSpPr txBox="1"/>
          <p:nvPr/>
        </p:nvSpPr>
        <p:spPr>
          <a:xfrm>
            <a:off x="7986395" y="192532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正极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8" name="文本框 377"/>
          <p:cNvSpPr txBox="1"/>
          <p:nvPr/>
        </p:nvSpPr>
        <p:spPr>
          <a:xfrm>
            <a:off x="7986395" y="263906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79" name="文本框 378"/>
          <p:cNvSpPr txBox="1"/>
          <p:nvPr/>
        </p:nvSpPr>
        <p:spPr>
          <a:xfrm>
            <a:off x="7452360" y="3734435"/>
            <a:ext cx="14274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快充预充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sp>
        <p:nvSpPr>
          <p:cNvPr id="380" name="文本框 379"/>
          <p:cNvSpPr txBox="1"/>
          <p:nvPr/>
        </p:nvSpPr>
        <p:spPr>
          <a:xfrm>
            <a:off x="7316470" y="4814570"/>
            <a:ext cx="10718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400">
                <a:sym typeface="+mn-ea"/>
              </a:rPr>
              <a:t>负极</a:t>
            </a:r>
            <a:r>
              <a:rPr lang="zh-CN" altLang="en-US" sz="1400">
                <a:sym typeface="+mn-ea"/>
              </a:rPr>
              <a:t>接触器</a:t>
            </a:r>
            <a:endParaRPr lang="zh-CN" altLang="en-US" sz="1400">
              <a:sym typeface="+mn-ea"/>
            </a:endParaRPr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387850" y="1685925"/>
            <a:ext cx="2683510" cy="3810"/>
          </a:xfrm>
          <a:prstGeom prst="line">
            <a:avLst/>
          </a:prstGeom>
          <a:ln w="28575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直接连接符 383"/>
          <p:cNvCxnSpPr/>
          <p:nvPr/>
        </p:nvCxnSpPr>
        <p:spPr>
          <a:xfrm flipH="1" flipV="1">
            <a:off x="4393565" y="5426710"/>
            <a:ext cx="3246755" cy="635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7889875" y="2952750"/>
            <a:ext cx="2627630" cy="381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217795" y="2947035"/>
            <a:ext cx="2404745" cy="9525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021830" y="3402330"/>
            <a:ext cx="294005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37795" y="321945"/>
            <a:ext cx="37534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>
                <a:sym typeface="+mn-ea"/>
              </a:rPr>
              <a:t>二、高压系统</a:t>
            </a:r>
            <a:r>
              <a:rPr lang="zh-CN" altLang="en-US" sz="2800">
                <a:sym typeface="+mn-ea"/>
              </a:rPr>
              <a:t>工作原理</a:t>
            </a:r>
            <a:endParaRPr lang="zh-CN" altLang="en-US" sz="28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4225" y="843915"/>
            <a:ext cx="13919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000">
                <a:sym typeface="+mn-ea"/>
              </a:rPr>
              <a:t>2.</a:t>
            </a:r>
            <a:r>
              <a:rPr lang="zh-CN" altLang="en-US" sz="2000">
                <a:sym typeface="+mn-ea"/>
              </a:rPr>
              <a:t>下</a:t>
            </a:r>
            <a:r>
              <a:rPr lang="zh-CN" altLang="en-US" sz="2000">
                <a:sym typeface="+mn-ea"/>
              </a:rPr>
              <a:t>电控制</a:t>
            </a:r>
            <a:endParaRPr lang="zh-CN" altLang="en-US" sz="2000"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5572125" y="1569720"/>
            <a:ext cx="605790" cy="2228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260417 0.0224074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5.20833e-05 -0.0235185 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1416</Words>
  <Application>WPS 演示</Application>
  <PresentationFormat>宽屏</PresentationFormat>
  <Paragraphs>378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北方新能源技术总监--孙立伟</cp:lastModifiedBy>
  <cp:revision>144</cp:revision>
  <dcterms:created xsi:type="dcterms:W3CDTF">2020-10-23T05:41:00Z</dcterms:created>
  <dcterms:modified xsi:type="dcterms:W3CDTF">2021-09-06T03:45:17Z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2052-11.1.0.10700</vt:lpwstr>
  </property>
  <property fmtid="{D5CDD505-2E9C-101B-9397-08002B2CF9AE}" pid="3" name="ICV">
    <vt:lpwstr>1E0843B3A3DC4BCF9C3DC222727A1FC8</vt:lpwstr>
  </property>
</Properties>
</file>