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451" r:id="rId4"/>
    <p:sldId id="452" r:id="rId5"/>
    <p:sldId id="453" r:id="rId6"/>
    <p:sldId id="454" r:id="rId7"/>
    <p:sldId id="456" r:id="rId8"/>
    <p:sldId id="457" r:id="rId9"/>
    <p:sldId id="458" r:id="rId10"/>
    <p:sldId id="45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AE4"/>
    <a:srgbClr val="5178A1"/>
    <a:srgbClr val="537AA3"/>
    <a:srgbClr val="DFE1E3"/>
    <a:srgbClr val="50789F"/>
    <a:srgbClr val="AFD5ED"/>
    <a:srgbClr val="ADD2EA"/>
    <a:srgbClr val="A6BBD1"/>
    <a:srgbClr val="A3BAD0"/>
    <a:srgbClr val="A7B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26180" y="548005"/>
            <a:ext cx="2926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低压</a:t>
            </a:r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电源管理</a:t>
            </a:r>
            <a:endParaRPr lang="zh-CN" altLang="en-US" sz="36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0995" y="1618615"/>
            <a:ext cx="1554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低压系统</a:t>
            </a:r>
            <a:r>
              <a:rPr 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结构</a:t>
            </a:r>
            <a:endParaRPr lang="zh-CN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智能</a:t>
            </a:r>
            <a:r>
              <a:rPr 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铁电池</a:t>
            </a:r>
            <a:endParaRPr lang="zh-CN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25" y="1062026"/>
            <a:ext cx="8722228" cy="4858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967" y="2620864"/>
            <a:ext cx="3048000" cy="3419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110" y="3337053"/>
            <a:ext cx="3550061" cy="19004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24039" y="651377"/>
            <a:ext cx="9203833" cy="1200329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低压铁电池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      低压电池内部包含电池管理器，其通过通讯口和整车模块交互信息；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      铁电池有电压、电流和温度监测功能，存在异常状态会触发故障报警功能，当铁电池故障报警时，仪表上故障指示灯点亮，同时显示“请检查低压电池系统。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555739" y="3094486"/>
            <a:ext cx="1173193" cy="448574"/>
          </a:xfrm>
          <a:prstGeom prst="roundRect">
            <a:avLst/>
          </a:prstGeom>
          <a:gradFill flip="none" rotWithShape="1">
            <a:gsLst>
              <a:gs pos="1000">
                <a:schemeClr val="bg1">
                  <a:lumMod val="85000"/>
                  <a:shade val="30000"/>
                  <a:satMod val="115000"/>
                </a:schemeClr>
              </a:gs>
              <a:gs pos="36000">
                <a:schemeClr val="bg1">
                  <a:lumMod val="85000"/>
                  <a:shade val="67500"/>
                  <a:satMod val="115000"/>
                </a:schemeClr>
              </a:gs>
              <a:gs pos="92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正极极柱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1555739" y="3911580"/>
            <a:ext cx="1173193" cy="448574"/>
          </a:xfrm>
          <a:prstGeom prst="roundRect">
            <a:avLst/>
          </a:prstGeom>
          <a:gradFill flip="none" rotWithShape="1">
            <a:gsLst>
              <a:gs pos="1000">
                <a:schemeClr val="bg1">
                  <a:lumMod val="85000"/>
                  <a:shade val="30000"/>
                  <a:satMod val="115000"/>
                </a:schemeClr>
              </a:gs>
              <a:gs pos="36000">
                <a:schemeClr val="bg1">
                  <a:lumMod val="85000"/>
                  <a:shade val="67500"/>
                  <a:satMod val="115000"/>
                </a:schemeClr>
              </a:gs>
              <a:gs pos="92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负极极柱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555738" y="5013250"/>
            <a:ext cx="1901085" cy="448574"/>
          </a:xfrm>
          <a:prstGeom prst="roundRect">
            <a:avLst/>
          </a:prstGeom>
          <a:gradFill flip="none" rotWithShape="1">
            <a:gsLst>
              <a:gs pos="1000">
                <a:schemeClr val="bg1">
                  <a:lumMod val="85000"/>
                  <a:shade val="30000"/>
                  <a:satMod val="115000"/>
                </a:schemeClr>
              </a:gs>
              <a:gs pos="36000">
                <a:schemeClr val="bg1">
                  <a:lumMod val="85000"/>
                  <a:shade val="67500"/>
                  <a:satMod val="115000"/>
                </a:schemeClr>
              </a:gs>
              <a:gs pos="92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低压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BMS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插接件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2836659" y="3318773"/>
            <a:ext cx="1373032" cy="18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2836659" y="4135867"/>
            <a:ext cx="12403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3456823" y="5219393"/>
            <a:ext cx="6201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23" y="2653536"/>
            <a:ext cx="2047875" cy="29813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51906" y="687196"/>
            <a:ext cx="8945884" cy="1754326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      车辆拥有智能充电模式，当低压电池检测到电量偏低时，在安全条件满足的情况下，通过动力电池给启动电池充电；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       低压电池休眠、唤醒功能：当车辆长期存放后，启动电池可能已进入休眠状态，智能钥匙将无法实现遥控寻车及车辆解锁功能；此时只需将智能钥匙靠近左前车门附近，按下左前门把手的微动开关，即会唤醒低压池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41800" y="2851538"/>
            <a:ext cx="6360064" cy="2584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端子号端子定义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1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号针脚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B-CAN_H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3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号针脚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B-CAN_L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6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号针脚低功耗唤醒机械开关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号针脚：低功耗唤醒功能；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低压电池处于休眠状态时，通过左前门微动开关拉低，低压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BMS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接通继电器，正极柱接通。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45170" y="405735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45170" y="319960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48003" y="366201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1178" y="832145"/>
            <a:ext cx="3827252" cy="707886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低压铁电池电器原理图和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故障类型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8700" y="2352040"/>
            <a:ext cx="3689985" cy="1938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DTC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故障描述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B1FB2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电源电压过低故障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B1FB3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电源电压过高故障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B1FB4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电源电流过大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B1FB5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电源温度过高故障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B1FB9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继电器失效故障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102225" y="423545"/>
            <a:ext cx="5712460" cy="6051550"/>
            <a:chOff x="8035" y="667"/>
            <a:chExt cx="8996" cy="9530"/>
          </a:xfrm>
        </p:grpSpPr>
        <p:grpSp>
          <p:nvGrpSpPr>
            <p:cNvPr id="6" name="组合 5"/>
            <p:cNvGrpSpPr/>
            <p:nvPr/>
          </p:nvGrpSpPr>
          <p:grpSpPr>
            <a:xfrm>
              <a:off x="8035" y="667"/>
              <a:ext cx="8996" cy="9530"/>
              <a:chOff x="8035" y="667"/>
              <a:chExt cx="8996" cy="9530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8035" y="667"/>
                <a:ext cx="8996" cy="9530"/>
                <a:chOff x="8504" y="667"/>
                <a:chExt cx="8996" cy="9530"/>
              </a:xfrm>
            </p:grpSpPr>
            <p:cxnSp>
              <p:nvCxnSpPr>
                <p:cNvPr id="2" name="直接连接符 1"/>
                <p:cNvCxnSpPr/>
                <p:nvPr/>
              </p:nvCxnSpPr>
              <p:spPr>
                <a:xfrm>
                  <a:off x="13689" y="4116"/>
                  <a:ext cx="60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/>
              </p:nvCxnSpPr>
              <p:spPr>
                <a:xfrm>
                  <a:off x="13842" y="4286"/>
                  <a:ext cx="298" cy="1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13842" y="5379"/>
                  <a:ext cx="298" cy="1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13689" y="5203"/>
                  <a:ext cx="60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13991" y="4297"/>
                  <a:ext cx="0" cy="891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13976" y="2712"/>
                  <a:ext cx="0" cy="138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H="1">
                  <a:off x="15531" y="2456"/>
                  <a:ext cx="347" cy="25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矩形 12"/>
                <p:cNvSpPr/>
                <p:nvPr/>
              </p:nvSpPr>
              <p:spPr>
                <a:xfrm>
                  <a:off x="13509" y="3936"/>
                  <a:ext cx="943" cy="1757"/>
                </a:xfrm>
                <a:prstGeom prst="rect">
                  <a:avLst/>
                </a:prstGeom>
                <a:noFill/>
                <a:ln>
                  <a:prstDash val="dash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2108" y="4101"/>
                  <a:ext cx="581" cy="641"/>
                </a:xfrm>
                <a:prstGeom prst="rect">
                  <a:avLst/>
                </a:prstGeom>
                <a:noFill/>
                <a:ln w="19050">
                  <a:prstDash val="soli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15" name="直接箭头连接符 14"/>
                <p:cNvCxnSpPr>
                  <a:endCxn id="14" idx="3"/>
                </p:cNvCxnSpPr>
                <p:nvPr/>
              </p:nvCxnSpPr>
              <p:spPr>
                <a:xfrm flipH="1" flipV="1">
                  <a:off x="12689" y="4422"/>
                  <a:ext cx="818" cy="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箭头连接符 15"/>
                <p:cNvCxnSpPr/>
                <p:nvPr/>
              </p:nvCxnSpPr>
              <p:spPr>
                <a:xfrm flipH="1" flipV="1">
                  <a:off x="12695" y="4187"/>
                  <a:ext cx="818" cy="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箭头连接符 16"/>
                <p:cNvCxnSpPr/>
                <p:nvPr/>
              </p:nvCxnSpPr>
              <p:spPr>
                <a:xfrm flipH="1" flipV="1">
                  <a:off x="12695" y="4305"/>
                  <a:ext cx="818" cy="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箭头连接符 17"/>
                <p:cNvCxnSpPr/>
                <p:nvPr/>
              </p:nvCxnSpPr>
              <p:spPr>
                <a:xfrm flipH="1" flipV="1">
                  <a:off x="12695" y="4539"/>
                  <a:ext cx="818" cy="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18"/>
                <p:cNvCxnSpPr/>
                <p:nvPr/>
              </p:nvCxnSpPr>
              <p:spPr>
                <a:xfrm flipH="1" flipV="1">
                  <a:off x="12704" y="4657"/>
                  <a:ext cx="818" cy="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矩形 19"/>
                <p:cNvSpPr/>
                <p:nvPr/>
              </p:nvSpPr>
              <p:spPr>
                <a:xfrm>
                  <a:off x="10406" y="4116"/>
                  <a:ext cx="1110" cy="1784"/>
                </a:xfrm>
                <a:prstGeom prst="rect">
                  <a:avLst/>
                </a:prstGeom>
                <a:noFill/>
                <a:ln w="19050">
                  <a:prstDash val="soli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21" name="直接箭头连接符 20"/>
                <p:cNvCxnSpPr/>
                <p:nvPr/>
              </p:nvCxnSpPr>
              <p:spPr>
                <a:xfrm flipH="1" flipV="1">
                  <a:off x="11516" y="5203"/>
                  <a:ext cx="1992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/>
                <p:cNvCxnSpPr/>
                <p:nvPr/>
              </p:nvCxnSpPr>
              <p:spPr>
                <a:xfrm flipH="1" flipV="1">
                  <a:off x="11530" y="5343"/>
                  <a:ext cx="1992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箭头连接符 22"/>
                <p:cNvCxnSpPr/>
                <p:nvPr/>
              </p:nvCxnSpPr>
              <p:spPr>
                <a:xfrm flipH="1" flipV="1">
                  <a:off x="11521" y="5488"/>
                  <a:ext cx="1992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箭头连接符 23"/>
                <p:cNvCxnSpPr/>
                <p:nvPr/>
              </p:nvCxnSpPr>
              <p:spPr>
                <a:xfrm flipH="1" flipV="1">
                  <a:off x="11515" y="5633"/>
                  <a:ext cx="1992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箭头连接符 24"/>
                <p:cNvCxnSpPr/>
                <p:nvPr/>
              </p:nvCxnSpPr>
              <p:spPr>
                <a:xfrm flipH="1" flipV="1">
                  <a:off x="11515" y="5063"/>
                  <a:ext cx="1992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矩形 25"/>
                <p:cNvSpPr/>
                <p:nvPr/>
              </p:nvSpPr>
              <p:spPr>
                <a:xfrm>
                  <a:off x="10564" y="3094"/>
                  <a:ext cx="793" cy="641"/>
                </a:xfrm>
                <a:prstGeom prst="rect">
                  <a:avLst/>
                </a:prstGeom>
                <a:noFill/>
                <a:ln w="19050">
                  <a:prstDash val="soli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10432" y="3094"/>
                  <a:ext cx="1088" cy="628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zh-CN" altLang="en-US" sz="1000"/>
                    <a:t>超低静态</a:t>
                  </a:r>
                  <a:endParaRPr lang="zh-CN" altLang="en-US" sz="1000"/>
                </a:p>
                <a:p>
                  <a:r>
                    <a:rPr lang="zh-CN" altLang="en-US" sz="1000"/>
                    <a:t>功耗</a:t>
                  </a:r>
                  <a:r>
                    <a:rPr lang="en-US" altLang="zh-CN" sz="1000"/>
                    <a:t>LDO</a:t>
                  </a:r>
                  <a:endParaRPr lang="en-US" altLang="zh-CN" sz="1000"/>
                </a:p>
              </p:txBody>
            </p:sp>
            <p:cxnSp>
              <p:nvCxnSpPr>
                <p:cNvPr id="28" name="肘形连接符 27"/>
                <p:cNvCxnSpPr/>
                <p:nvPr/>
              </p:nvCxnSpPr>
              <p:spPr>
                <a:xfrm flipV="1">
                  <a:off x="11214" y="2712"/>
                  <a:ext cx="4332" cy="376"/>
                </a:xfrm>
                <a:prstGeom prst="bentConnector3">
                  <a:avLst>
                    <a:gd name="adj1" fmla="val 207"/>
                  </a:avLst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矩形 28"/>
                <p:cNvSpPr/>
                <p:nvPr/>
              </p:nvSpPr>
              <p:spPr>
                <a:xfrm>
                  <a:off x="13900" y="2969"/>
                  <a:ext cx="167" cy="40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12813" y="2884"/>
                  <a:ext cx="1163" cy="62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000">
                      <a:sym typeface="+mn-ea"/>
                    </a:rPr>
                    <a:t>0.5MΩ</a:t>
                  </a:r>
                  <a:endParaRPr lang="en-US" altLang="zh-CN" sz="1000">
                    <a:sym typeface="+mn-ea"/>
                  </a:endParaRPr>
                </a:p>
                <a:p>
                  <a:r>
                    <a:rPr lang="zh-CN" altLang="en-US" sz="1000">
                      <a:sym typeface="+mn-ea"/>
                    </a:rPr>
                    <a:t>采样电阻</a:t>
                  </a:r>
                  <a:endParaRPr lang="zh-CN" altLang="en-US" sz="1000">
                    <a:sym typeface="+mn-ea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5131" y="3675"/>
                  <a:ext cx="1366" cy="641"/>
                </a:xfrm>
                <a:prstGeom prst="rect">
                  <a:avLst/>
                </a:prstGeom>
                <a:noFill/>
                <a:ln w="19050">
                  <a:prstDash val="soli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15636" y="2854"/>
                  <a:ext cx="295" cy="493"/>
                </a:xfrm>
                <a:prstGeom prst="rect">
                  <a:avLst/>
                </a:prstGeom>
                <a:noFill/>
                <a:ln w="19050">
                  <a:prstDash val="soli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33" name="直接连接符 32"/>
                <p:cNvCxnSpPr/>
                <p:nvPr/>
              </p:nvCxnSpPr>
              <p:spPr>
                <a:xfrm flipV="1">
                  <a:off x="15947" y="2697"/>
                  <a:ext cx="1214" cy="1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>
                  <a:endCxn id="35" idx="4"/>
                </p:cNvCxnSpPr>
                <p:nvPr/>
              </p:nvCxnSpPr>
              <p:spPr>
                <a:xfrm flipH="1" flipV="1">
                  <a:off x="17142" y="1890"/>
                  <a:ext cx="4" cy="82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同心圆 34"/>
                <p:cNvSpPr/>
                <p:nvPr/>
              </p:nvSpPr>
              <p:spPr>
                <a:xfrm>
                  <a:off x="16935" y="1476"/>
                  <a:ext cx="414" cy="414"/>
                </a:xfrm>
                <a:prstGeom prst="donut">
                  <a:avLst>
                    <a:gd name="adj" fmla="val 11272"/>
                  </a:avLst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 flipH="1">
                  <a:off x="15636" y="2879"/>
                  <a:ext cx="317" cy="45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肘形连接符 38"/>
                <p:cNvCxnSpPr/>
                <p:nvPr/>
              </p:nvCxnSpPr>
              <p:spPr>
                <a:xfrm rot="16200000">
                  <a:off x="15206" y="3249"/>
                  <a:ext cx="574" cy="256"/>
                </a:xfrm>
                <a:prstGeom prst="bentConnector3">
                  <a:avLst>
                    <a:gd name="adj1" fmla="val 99825"/>
                  </a:avLst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肘形连接符 39"/>
                <p:cNvCxnSpPr>
                  <a:endCxn id="32" idx="3"/>
                </p:cNvCxnSpPr>
                <p:nvPr/>
              </p:nvCxnSpPr>
              <p:spPr>
                <a:xfrm rot="16200000" flipV="1">
                  <a:off x="15805" y="3226"/>
                  <a:ext cx="561" cy="310"/>
                </a:xfrm>
                <a:prstGeom prst="bentConnector2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文本框 40"/>
                <p:cNvSpPr txBox="1"/>
                <p:nvPr/>
              </p:nvSpPr>
              <p:spPr>
                <a:xfrm>
                  <a:off x="15278" y="3812"/>
                  <a:ext cx="1163" cy="38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zh-CN" altLang="en-US" sz="1000">
                      <a:sym typeface="+mn-ea"/>
                    </a:rPr>
                    <a:t>驱动电路</a:t>
                  </a:r>
                  <a:endParaRPr lang="zh-CN" altLang="en-US" sz="1000">
                    <a:sym typeface="+mn-ea"/>
                  </a:endParaRPr>
                </a:p>
              </p:txBody>
            </p:sp>
            <p:cxnSp>
              <p:nvCxnSpPr>
                <p:cNvPr id="42" name="肘形连接符 41"/>
                <p:cNvCxnSpPr/>
                <p:nvPr/>
              </p:nvCxnSpPr>
              <p:spPr>
                <a:xfrm flipV="1">
                  <a:off x="10723" y="2320"/>
                  <a:ext cx="6438" cy="712"/>
                </a:xfrm>
                <a:prstGeom prst="bentConnector3">
                  <a:avLst>
                    <a:gd name="adj1" fmla="val 77"/>
                  </a:avLst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13991" y="5391"/>
                  <a:ext cx="13" cy="292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同心圆 43"/>
                <p:cNvSpPr/>
                <p:nvPr/>
              </p:nvSpPr>
              <p:spPr>
                <a:xfrm>
                  <a:off x="13799" y="8321"/>
                  <a:ext cx="414" cy="414"/>
                </a:xfrm>
                <a:prstGeom prst="donut">
                  <a:avLst>
                    <a:gd name="adj" fmla="val 11272"/>
                  </a:avLst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9862" y="6536"/>
                  <a:ext cx="2098" cy="641"/>
                </a:xfrm>
                <a:prstGeom prst="rect">
                  <a:avLst/>
                </a:prstGeom>
                <a:noFill/>
                <a:ln w="19050">
                  <a:prstDash val="soli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6" name="左右箭头 45"/>
                <p:cNvSpPr/>
                <p:nvPr/>
              </p:nvSpPr>
              <p:spPr>
                <a:xfrm rot="5400000">
                  <a:off x="10922" y="6149"/>
                  <a:ext cx="637" cy="169"/>
                </a:xfrm>
                <a:prstGeom prst="leftRightArrow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7" name="左右箭头 46"/>
                <p:cNvSpPr/>
                <p:nvPr/>
              </p:nvSpPr>
              <p:spPr>
                <a:xfrm rot="5400000">
                  <a:off x="10380" y="6149"/>
                  <a:ext cx="637" cy="169"/>
                </a:xfrm>
                <a:prstGeom prst="leftRightArrow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48" name="直接连接符 47"/>
                <p:cNvCxnSpPr/>
                <p:nvPr/>
              </p:nvCxnSpPr>
              <p:spPr>
                <a:xfrm>
                  <a:off x="10294" y="8551"/>
                  <a:ext cx="5" cy="31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 flipH="1">
                  <a:off x="11517" y="7177"/>
                  <a:ext cx="13" cy="116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9" name="组合 78"/>
                <p:cNvGrpSpPr/>
                <p:nvPr/>
              </p:nvGrpSpPr>
              <p:grpSpPr>
                <a:xfrm>
                  <a:off x="10293" y="8869"/>
                  <a:ext cx="1251" cy="1328"/>
                  <a:chOff x="10293" y="8659"/>
                  <a:chExt cx="1251" cy="1328"/>
                </a:xfrm>
              </p:grpSpPr>
              <p:cxnSp>
                <p:nvCxnSpPr>
                  <p:cNvPr id="51" name="肘形连接符 50"/>
                  <p:cNvCxnSpPr/>
                  <p:nvPr/>
                </p:nvCxnSpPr>
                <p:spPr>
                  <a:xfrm>
                    <a:off x="10293" y="8659"/>
                    <a:ext cx="347" cy="333"/>
                  </a:xfrm>
                  <a:prstGeom prst="bentConnector3">
                    <a:avLst>
                      <a:gd name="adj1" fmla="val 97982"/>
                    </a:avLst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肘形连接符 51"/>
                  <p:cNvCxnSpPr/>
                  <p:nvPr/>
                </p:nvCxnSpPr>
                <p:spPr>
                  <a:xfrm rot="10800000" flipV="1">
                    <a:off x="11182" y="8659"/>
                    <a:ext cx="363" cy="318"/>
                  </a:xfrm>
                  <a:prstGeom prst="bentConnector3">
                    <a:avLst>
                      <a:gd name="adj1" fmla="val 104132"/>
                    </a:avLst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/>
                  <p:cNvCxnSpPr/>
                  <p:nvPr/>
                </p:nvCxnSpPr>
                <p:spPr>
                  <a:xfrm>
                    <a:off x="10640" y="8992"/>
                    <a:ext cx="513" cy="513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/>
                  <p:cNvCxnSpPr/>
                  <p:nvPr/>
                </p:nvCxnSpPr>
                <p:spPr>
                  <a:xfrm flipH="1">
                    <a:off x="10655" y="8977"/>
                    <a:ext cx="501" cy="513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/>
                  <p:cNvCxnSpPr/>
                  <p:nvPr/>
                </p:nvCxnSpPr>
                <p:spPr>
                  <a:xfrm flipH="1">
                    <a:off x="10644" y="9475"/>
                    <a:ext cx="501" cy="513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/>
                  <p:cNvCxnSpPr/>
                  <p:nvPr/>
                </p:nvCxnSpPr>
                <p:spPr>
                  <a:xfrm>
                    <a:off x="10655" y="9475"/>
                    <a:ext cx="513" cy="513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" name="上箭头 56"/>
                <p:cNvSpPr/>
                <p:nvPr/>
              </p:nvSpPr>
              <p:spPr>
                <a:xfrm rot="16200000">
                  <a:off x="11752" y="3900"/>
                  <a:ext cx="150" cy="563"/>
                </a:xfrm>
                <a:prstGeom prst="upArrow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8" name="上箭头 57"/>
                <p:cNvSpPr/>
                <p:nvPr/>
              </p:nvSpPr>
              <p:spPr>
                <a:xfrm rot="16200000">
                  <a:off x="11751" y="4055"/>
                  <a:ext cx="150" cy="563"/>
                </a:xfrm>
                <a:prstGeom prst="upArrow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9" name="上箭头 58"/>
                <p:cNvSpPr/>
                <p:nvPr/>
              </p:nvSpPr>
              <p:spPr>
                <a:xfrm rot="16200000">
                  <a:off x="11752" y="4212"/>
                  <a:ext cx="150" cy="563"/>
                </a:xfrm>
                <a:prstGeom prst="upArrow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0" name="上箭头 59"/>
                <p:cNvSpPr/>
                <p:nvPr/>
              </p:nvSpPr>
              <p:spPr>
                <a:xfrm rot="5400000">
                  <a:off x="11756" y="4390"/>
                  <a:ext cx="150" cy="563"/>
                </a:xfrm>
                <a:prstGeom prst="upArrow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1" name="文本框 60"/>
                <p:cNvSpPr txBox="1"/>
                <p:nvPr/>
              </p:nvSpPr>
              <p:spPr>
                <a:xfrm>
                  <a:off x="12669" y="3584"/>
                  <a:ext cx="888" cy="628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zh-CN" altLang="en-US" sz="1000">
                      <a:sym typeface="+mn-ea"/>
                    </a:rPr>
                    <a:t>电压</a:t>
                  </a:r>
                  <a:endParaRPr lang="zh-CN" altLang="en-US" sz="1000">
                    <a:sym typeface="+mn-ea"/>
                  </a:endParaRPr>
                </a:p>
                <a:p>
                  <a:r>
                    <a:rPr lang="zh-CN" altLang="en-US" sz="1000">
                      <a:sym typeface="+mn-ea"/>
                    </a:rPr>
                    <a:t>采样线</a:t>
                  </a:r>
                  <a:endParaRPr lang="zh-CN" altLang="en-US" sz="1000">
                    <a:sym typeface="+mn-ea"/>
                  </a:endParaRPr>
                </a:p>
              </p:txBody>
            </p:sp>
            <p:sp>
              <p:nvSpPr>
                <p:cNvPr id="62" name="文本框 61"/>
                <p:cNvSpPr txBox="1"/>
                <p:nvPr/>
              </p:nvSpPr>
              <p:spPr>
                <a:xfrm>
                  <a:off x="11930" y="4737"/>
                  <a:ext cx="1288" cy="386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zh-CN" altLang="en-US" sz="1000">
                      <a:sym typeface="+mn-ea"/>
                    </a:rPr>
                    <a:t>温度采样线</a:t>
                  </a:r>
                  <a:endParaRPr lang="zh-CN" altLang="en-US" sz="1000">
                    <a:sym typeface="+mn-ea"/>
                  </a:endParaRP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11990" y="5574"/>
                  <a:ext cx="1088" cy="386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zh-CN" altLang="en-US" sz="1000">
                      <a:sym typeface="+mn-ea"/>
                    </a:rPr>
                    <a:t>温度</a:t>
                  </a:r>
                  <a:r>
                    <a:rPr lang="zh-CN" altLang="en-US" sz="1000">
                      <a:sym typeface="+mn-ea"/>
                    </a:rPr>
                    <a:t>地线</a:t>
                  </a:r>
                  <a:endParaRPr lang="zh-CN" altLang="en-US" sz="1000">
                    <a:sym typeface="+mn-ea"/>
                  </a:endParaRP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10269" y="6552"/>
                  <a:ext cx="1488" cy="628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zh-CN" altLang="en-US" sz="1000"/>
                    <a:t>带唤醒功能的</a:t>
                  </a:r>
                  <a:endParaRPr lang="zh-CN" altLang="en-US" sz="1000"/>
                </a:p>
                <a:p>
                  <a:r>
                    <a:rPr lang="en-US" altLang="zh-CN" sz="1000"/>
                    <a:t>CAN</a:t>
                  </a:r>
                  <a:r>
                    <a:rPr lang="zh-CN" altLang="en-US" sz="1000"/>
                    <a:t>收发器</a:t>
                  </a:r>
                  <a:endParaRPr lang="zh-CN" altLang="en-US" sz="1000"/>
                </a:p>
              </p:txBody>
            </p:sp>
            <p:cxnSp>
              <p:nvCxnSpPr>
                <p:cNvPr id="65" name="肘形连接符 64"/>
                <p:cNvCxnSpPr/>
                <p:nvPr/>
              </p:nvCxnSpPr>
              <p:spPr>
                <a:xfrm rot="10800000" flipV="1">
                  <a:off x="9264" y="4770"/>
                  <a:ext cx="1142" cy="737"/>
                </a:xfrm>
                <a:prstGeom prst="bentConnector3">
                  <a:avLst>
                    <a:gd name="adj1" fmla="val 100175"/>
                  </a:avLst>
                </a:prstGeom>
                <a:ln w="19050"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矩形 65"/>
                <p:cNvSpPr/>
                <p:nvPr/>
              </p:nvSpPr>
              <p:spPr>
                <a:xfrm>
                  <a:off x="9172" y="4919"/>
                  <a:ext cx="167" cy="40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67" name="直接连接符 66"/>
                <p:cNvCxnSpPr/>
                <p:nvPr/>
              </p:nvCxnSpPr>
              <p:spPr>
                <a:xfrm flipH="1">
                  <a:off x="9600" y="1930"/>
                  <a:ext cx="11" cy="28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文本框 67"/>
                <p:cNvSpPr txBox="1"/>
                <p:nvPr/>
              </p:nvSpPr>
              <p:spPr>
                <a:xfrm>
                  <a:off x="9511" y="7797"/>
                  <a:ext cx="888" cy="628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zh-CN" altLang="en-US" sz="1000">
                      <a:sym typeface="+mn-ea"/>
                    </a:rPr>
                    <a:t>动力网</a:t>
                  </a:r>
                  <a:endParaRPr lang="zh-CN" altLang="en-US" sz="1000">
                    <a:sym typeface="+mn-ea"/>
                  </a:endParaRPr>
                </a:p>
                <a:p>
                  <a:r>
                    <a:rPr lang="en-US" altLang="zh-CN" sz="1000">
                      <a:sym typeface="+mn-ea"/>
                    </a:rPr>
                    <a:t>CAN-H</a:t>
                  </a:r>
                  <a:endParaRPr lang="en-US" altLang="zh-CN" sz="1000">
                    <a:sym typeface="+mn-ea"/>
                  </a:endParaRPr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12190" y="7693"/>
                  <a:ext cx="888" cy="628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zh-CN" altLang="en-US" sz="1000">
                      <a:sym typeface="+mn-ea"/>
                    </a:rPr>
                    <a:t>动力网</a:t>
                  </a:r>
                  <a:endParaRPr lang="zh-CN" altLang="en-US" sz="1000">
                    <a:sym typeface="+mn-ea"/>
                  </a:endParaRPr>
                </a:p>
                <a:p>
                  <a:r>
                    <a:rPr lang="en-US" altLang="zh-CN" sz="1000">
                      <a:sym typeface="+mn-ea"/>
                    </a:rPr>
                    <a:t>CAN-L</a:t>
                  </a:r>
                  <a:endParaRPr lang="en-US" altLang="zh-CN" sz="1000">
                    <a:sym typeface="+mn-ea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>
                  <a:off x="8784" y="1930"/>
                  <a:ext cx="8716" cy="639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71" name="直接连接符 70"/>
                <p:cNvCxnSpPr/>
                <p:nvPr/>
              </p:nvCxnSpPr>
              <p:spPr>
                <a:xfrm>
                  <a:off x="14015" y="8735"/>
                  <a:ext cx="4" cy="118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17143" y="813"/>
                  <a:ext cx="14" cy="66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文本框 73"/>
                <p:cNvSpPr txBox="1"/>
                <p:nvPr/>
              </p:nvSpPr>
              <p:spPr>
                <a:xfrm>
                  <a:off x="10353" y="5522"/>
                  <a:ext cx="1040" cy="386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000">
                      <a:sym typeface="+mn-ea"/>
                    </a:rPr>
                    <a:t>CAN</a:t>
                  </a:r>
                  <a:r>
                    <a:rPr lang="zh-CN" altLang="en-US" sz="1000">
                      <a:sym typeface="+mn-ea"/>
                    </a:rPr>
                    <a:t>通讯</a:t>
                  </a:r>
                  <a:endParaRPr lang="zh-CN" altLang="en-US" sz="1000">
                    <a:sym typeface="+mn-ea"/>
                  </a:endParaRPr>
                </a:p>
              </p:txBody>
            </p:sp>
            <p:sp>
              <p:nvSpPr>
                <p:cNvPr id="76" name="文本框 75"/>
                <p:cNvSpPr txBox="1"/>
                <p:nvPr/>
              </p:nvSpPr>
              <p:spPr>
                <a:xfrm rot="5400000">
                  <a:off x="9349" y="1400"/>
                  <a:ext cx="587" cy="82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  <a:scene3d>
                    <a:camera prst="orthographicFront"/>
                    <a:lightRig rig="threePt" dir="t"/>
                  </a:scene3d>
                </a:bodyPr>
                <a:p>
                  <a:r>
                    <a:rPr lang="en-US" altLang="zh-CN" sz="2800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sym typeface="+mn-ea"/>
                    </a:rPr>
                    <a:t>C</a:t>
                  </a:r>
                  <a:endParaRPr lang="en-US" altLang="zh-CN" sz="2800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+mn-ea"/>
                  </a:endParaRPr>
                </a:p>
              </p:txBody>
            </p:sp>
            <p:sp>
              <p:nvSpPr>
                <p:cNvPr id="77" name="文本框 76"/>
                <p:cNvSpPr txBox="1"/>
                <p:nvPr/>
              </p:nvSpPr>
              <p:spPr>
                <a:xfrm rot="16200000">
                  <a:off x="9994" y="8053"/>
                  <a:ext cx="587" cy="82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  <a:scene3d>
                    <a:camera prst="orthographicFront"/>
                    <a:lightRig rig="threePt" dir="t"/>
                  </a:scene3d>
                </a:bodyPr>
                <a:p>
                  <a:r>
                    <a:rPr lang="en-US" altLang="zh-CN" sz="2800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sym typeface="+mn-ea"/>
                    </a:rPr>
                    <a:t>C</a:t>
                  </a:r>
                  <a:endParaRPr lang="en-US" altLang="zh-CN" sz="2800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+mn-ea"/>
                  </a:endParaRPr>
                </a:p>
              </p:txBody>
            </p:sp>
            <p:sp>
              <p:nvSpPr>
                <p:cNvPr id="78" name="文本框 77"/>
                <p:cNvSpPr txBox="1"/>
                <p:nvPr/>
              </p:nvSpPr>
              <p:spPr>
                <a:xfrm rot="16200000">
                  <a:off x="11225" y="8030"/>
                  <a:ext cx="587" cy="82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  <a:scene3d>
                    <a:camera prst="orthographicFront"/>
                    <a:lightRig rig="threePt" dir="t"/>
                  </a:scene3d>
                </a:bodyPr>
                <a:p>
                  <a:r>
                    <a:rPr lang="en-US" altLang="zh-CN" sz="2800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sym typeface="+mn-ea"/>
                    </a:rPr>
                    <a:t>C</a:t>
                  </a:r>
                  <a:endParaRPr lang="en-US" altLang="zh-CN" sz="2800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sym typeface="+mn-ea"/>
                  </a:endParaRPr>
                </a:p>
              </p:txBody>
            </p:sp>
            <p:cxnSp>
              <p:nvCxnSpPr>
                <p:cNvPr id="80" name="直接连接符 79"/>
                <p:cNvCxnSpPr/>
                <p:nvPr/>
              </p:nvCxnSpPr>
              <p:spPr>
                <a:xfrm flipH="1">
                  <a:off x="10282" y="7153"/>
                  <a:ext cx="13" cy="116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11535" y="8551"/>
                  <a:ext cx="5" cy="31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9606" y="1028"/>
                  <a:ext cx="14" cy="66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文本框 82"/>
                <p:cNvSpPr txBox="1"/>
                <p:nvPr/>
              </p:nvSpPr>
              <p:spPr>
                <a:xfrm>
                  <a:off x="8885" y="5485"/>
                  <a:ext cx="902" cy="386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sz="1000">
                      <a:sym typeface="+mn-ea"/>
                    </a:rPr>
                    <a:t>5V</a:t>
                  </a:r>
                  <a:r>
                    <a:rPr lang="zh-CN" altLang="en-US" sz="1000">
                      <a:sym typeface="+mn-ea"/>
                    </a:rPr>
                    <a:t>电源</a:t>
                  </a:r>
                  <a:endParaRPr lang="zh-CN" altLang="en-US" sz="1000">
                    <a:sym typeface="+mn-ea"/>
                  </a:endParaRPr>
                </a:p>
              </p:txBody>
            </p:sp>
            <p:sp>
              <p:nvSpPr>
                <p:cNvPr id="84" name="文本框 83"/>
                <p:cNvSpPr txBox="1"/>
                <p:nvPr/>
              </p:nvSpPr>
              <p:spPr>
                <a:xfrm>
                  <a:off x="8984" y="1476"/>
                  <a:ext cx="532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sz="1200">
                      <a:sym typeface="+mn-ea"/>
                    </a:rPr>
                    <a:t>06</a:t>
                  </a:r>
                  <a:endParaRPr lang="en-US" sz="1200">
                    <a:sym typeface="+mn-ea"/>
                  </a:endParaRPr>
                </a:p>
              </p:txBody>
            </p:sp>
            <p:sp>
              <p:nvSpPr>
                <p:cNvPr id="85" name="文本框 84"/>
                <p:cNvSpPr txBox="1"/>
                <p:nvPr/>
              </p:nvSpPr>
              <p:spPr>
                <a:xfrm>
                  <a:off x="9620" y="8339"/>
                  <a:ext cx="532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sz="1200">
                      <a:sym typeface="+mn-ea"/>
                    </a:rPr>
                    <a:t>01</a:t>
                  </a:r>
                  <a:endParaRPr lang="en-US" sz="1200">
                    <a:sym typeface="+mn-ea"/>
                  </a:endParaRPr>
                </a:p>
              </p:txBody>
            </p:sp>
            <p:sp>
              <p:nvSpPr>
                <p:cNvPr id="86" name="文本框 85"/>
                <p:cNvSpPr txBox="1"/>
                <p:nvPr/>
              </p:nvSpPr>
              <p:spPr>
                <a:xfrm>
                  <a:off x="11626" y="8324"/>
                  <a:ext cx="532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sz="1200">
                      <a:sym typeface="+mn-ea"/>
                    </a:rPr>
                    <a:t>03</a:t>
                  </a:r>
                  <a:endParaRPr lang="en-US" sz="1200">
                    <a:sym typeface="+mn-ea"/>
                  </a:endParaRPr>
                </a:p>
              </p:txBody>
            </p:sp>
            <p:sp>
              <p:nvSpPr>
                <p:cNvPr id="87" name="文本框 86"/>
                <p:cNvSpPr txBox="1"/>
                <p:nvPr/>
              </p:nvSpPr>
              <p:spPr>
                <a:xfrm>
                  <a:off x="13143" y="8320"/>
                  <a:ext cx="768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zh-CN" altLang="en-US" sz="1200">
                      <a:sym typeface="+mn-ea"/>
                    </a:rPr>
                    <a:t>负极</a:t>
                  </a:r>
                  <a:endParaRPr lang="zh-CN" altLang="en-US" sz="1200">
                    <a:sym typeface="+mn-ea"/>
                  </a:endParaRPr>
                </a:p>
              </p:txBody>
            </p:sp>
            <p:sp>
              <p:nvSpPr>
                <p:cNvPr id="88" name="文本框 87"/>
                <p:cNvSpPr txBox="1"/>
                <p:nvPr/>
              </p:nvSpPr>
              <p:spPr>
                <a:xfrm>
                  <a:off x="16258" y="1456"/>
                  <a:ext cx="768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zh-CN" altLang="en-US" sz="1200">
                      <a:sym typeface="+mn-ea"/>
                    </a:rPr>
                    <a:t>正极</a:t>
                  </a:r>
                  <a:endParaRPr lang="zh-CN" altLang="en-US" sz="1200">
                    <a:sym typeface="+mn-ea"/>
                  </a:endParaRPr>
                </a:p>
              </p:txBody>
            </p:sp>
            <p:sp>
              <p:nvSpPr>
                <p:cNvPr id="89" name="文本框 88"/>
                <p:cNvSpPr txBox="1"/>
                <p:nvPr/>
              </p:nvSpPr>
              <p:spPr>
                <a:xfrm>
                  <a:off x="8504" y="667"/>
                  <a:ext cx="2688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zh-CN" altLang="en-US" sz="1200"/>
                    <a:t>至低功耗唤醒机械</a:t>
                  </a:r>
                  <a:r>
                    <a:rPr lang="zh-CN" altLang="en-US" sz="1200"/>
                    <a:t>开关</a:t>
                  </a:r>
                  <a:endParaRPr lang="zh-CN" altLang="en-US" sz="1200"/>
                </a:p>
              </p:txBody>
            </p:sp>
          </p:grpSp>
          <p:cxnSp>
            <p:nvCxnSpPr>
              <p:cNvPr id="3" name="直接连接符 2"/>
              <p:cNvCxnSpPr/>
              <p:nvPr/>
            </p:nvCxnSpPr>
            <p:spPr>
              <a:xfrm>
                <a:off x="10491" y="3735"/>
                <a:ext cx="13" cy="38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5"/>
            <p:cNvSpPr txBox="1"/>
            <p:nvPr/>
          </p:nvSpPr>
          <p:spPr>
            <a:xfrm>
              <a:off x="10029" y="4597"/>
              <a:ext cx="957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>
                  <a:sym typeface="+mn-ea"/>
                </a:rPr>
                <a:t>BMS</a:t>
              </a:r>
              <a:endParaRPr lang="en-US" altLang="zh-CN"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96127" y="1330657"/>
            <a:ext cx="9408434" cy="707886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低压配电结构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低压铁电池与DC低压输出端并联，通过正极保险盒为整车低压电器提供13.8V电源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98930" y="2739390"/>
            <a:ext cx="8213090" cy="2741295"/>
            <a:chOff x="2518" y="4948"/>
            <a:chExt cx="12934" cy="4317"/>
          </a:xfrm>
        </p:grpSpPr>
        <p:sp>
          <p:nvSpPr>
            <p:cNvPr id="2" name="矩形 1"/>
            <p:cNvSpPr/>
            <p:nvPr/>
          </p:nvSpPr>
          <p:spPr>
            <a:xfrm>
              <a:off x="4617" y="4962"/>
              <a:ext cx="1661" cy="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低压铁电池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278" y="5393"/>
              <a:ext cx="573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278" y="8642"/>
              <a:ext cx="573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836" y="5393"/>
              <a:ext cx="0" cy="32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4617" y="7590"/>
              <a:ext cx="1661" cy="1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高压电控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DC-DC</a:t>
              </a:r>
              <a:endParaRPr lang="en-US" altLang="zh-CN" sz="1200">
                <a:solidFill>
                  <a:schemeClr val="tx1"/>
                </a:solidFill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044" y="8872"/>
              <a:ext cx="573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518" y="8389"/>
              <a:ext cx="1541" cy="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动力电池</a:t>
              </a:r>
              <a:r>
                <a:rPr lang="zh-CN" altLang="en-US" sz="1200">
                  <a:solidFill>
                    <a:schemeClr val="tx1"/>
                  </a:solidFill>
                </a:rPr>
                <a:t>包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6836" y="7029"/>
              <a:ext cx="951" cy="1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7787" y="6531"/>
              <a:ext cx="1404" cy="9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前舱正极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保险盒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9191" y="7030"/>
              <a:ext cx="951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1908" y="7032"/>
              <a:ext cx="951" cy="1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0142" y="6744"/>
              <a:ext cx="1766" cy="5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前舱</a:t>
              </a:r>
              <a:r>
                <a:rPr lang="zh-CN" altLang="en-US" sz="1200">
                  <a:solidFill>
                    <a:schemeClr val="tx1"/>
                  </a:solidFill>
                </a:rPr>
                <a:t>配电盒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2859" y="5674"/>
              <a:ext cx="0" cy="271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3432" y="5419"/>
              <a:ext cx="2021" cy="5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仪表板配电盒</a:t>
              </a:r>
              <a:r>
                <a:rPr lang="en-US" altLang="zh-CN" sz="1200">
                  <a:solidFill>
                    <a:schemeClr val="tx1"/>
                  </a:solidFill>
                </a:rPr>
                <a:t>II</a:t>
              </a:r>
              <a:endParaRPr lang="en-US" altLang="zh-CN" sz="120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432" y="8066"/>
              <a:ext cx="1766" cy="5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仪表板配电盒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2859" y="5700"/>
              <a:ext cx="573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2859" y="8381"/>
              <a:ext cx="573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806" y="6539"/>
              <a:ext cx="851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200">
                  <a:sym typeface="+mn-ea"/>
                </a:rPr>
                <a:t>13.8V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651" y="5382"/>
              <a:ext cx="966" cy="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51" y="5523"/>
              <a:ext cx="966" cy="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51" y="7914"/>
              <a:ext cx="966" cy="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651" y="8055"/>
              <a:ext cx="966" cy="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3715" y="4948"/>
              <a:ext cx="710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200">
                  <a:sym typeface="+mn-ea"/>
                </a:rPr>
                <a:t>CAN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704" y="7480"/>
              <a:ext cx="710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1200">
                  <a:sym typeface="+mn-ea"/>
                </a:rPr>
                <a:t>CAN</a:t>
              </a:r>
              <a:endParaRPr lang="en-US" altLang="zh-CN" sz="1200"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800" y="930640"/>
            <a:ext cx="5635297" cy="499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91" y="1940298"/>
            <a:ext cx="4682582" cy="33341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19" y="1622146"/>
            <a:ext cx="3407867" cy="40110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55740" y="763842"/>
            <a:ext cx="6096000" cy="707886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正极保险盒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外挂在低压电池旁边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641230" y="4984963"/>
            <a:ext cx="1877463" cy="51313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tx1"/>
                </a:solidFill>
              </a:rPr>
              <a:t>前舱正极保险盒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3579962" y="3441006"/>
            <a:ext cx="163902" cy="15339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27"/>
          <p:cNvSpPr/>
          <p:nvPr/>
        </p:nvSpPr>
        <p:spPr>
          <a:xfrm>
            <a:off x="5485191" y="4073761"/>
            <a:ext cx="1665925" cy="4637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DC</a:t>
            </a:r>
            <a:r>
              <a:rPr lang="zh-CN" altLang="en-US" dirty="0">
                <a:solidFill>
                  <a:schemeClr val="tx1"/>
                </a:solidFill>
              </a:rPr>
              <a:t>输出</a:t>
            </a:r>
            <a:r>
              <a:rPr lang="en-US" altLang="zh-CN" dirty="0">
                <a:solidFill>
                  <a:schemeClr val="tx1"/>
                </a:solidFill>
              </a:rPr>
              <a:t>13.8V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8712679" y="2320648"/>
            <a:ext cx="1455093" cy="4637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tx1"/>
                </a:solidFill>
              </a:rPr>
              <a:t>前舱配电盒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8712679" y="2868787"/>
            <a:ext cx="1455093" cy="4637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tx1"/>
                </a:solidFill>
              </a:rPr>
              <a:t>前舱配电盒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8712679" y="3569242"/>
            <a:ext cx="1455093" cy="4637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tx1"/>
                </a:solidFill>
              </a:rPr>
              <a:t>铁电池正极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8712678" y="4306626"/>
            <a:ext cx="1455093" cy="46377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REPS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31184" y="2403786"/>
            <a:ext cx="725042" cy="411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rgbClr val="FF0000"/>
                </a:solidFill>
              </a:rPr>
              <a:t>100A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35143" y="4563136"/>
            <a:ext cx="725042" cy="411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rgbClr val="FF0000"/>
                </a:solidFill>
              </a:rPr>
              <a:t>100A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318153" y="2979628"/>
            <a:ext cx="725042" cy="411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rgbClr val="FF0000"/>
                </a:solidFill>
              </a:rPr>
              <a:t>125A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965" y="1671786"/>
            <a:ext cx="571500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965" y="2743461"/>
            <a:ext cx="571500" cy="409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965" y="3828297"/>
            <a:ext cx="566435" cy="4095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965" y="4913135"/>
            <a:ext cx="565693" cy="4095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8772" y="1666548"/>
            <a:ext cx="488292" cy="439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772" y="2743460"/>
            <a:ext cx="571500" cy="4095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771" y="3828297"/>
            <a:ext cx="566435" cy="4154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8771" y="4913135"/>
            <a:ext cx="565692" cy="41543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925345" y="168779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充电系统故障灯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925344" y="2739008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低压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电池故障灯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25344" y="383247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动力电池故障指示灯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25344" y="495337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电机过热指示灯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49442" y="170143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动力电池电量低警告灯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49442" y="278370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动力系统故障灯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49442" y="382829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动力电池过热指示灯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49442" y="493325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电机冷却液温度过高指示灯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WPS 演示</Application>
  <PresentationFormat>宽屏</PresentationFormat>
  <Paragraphs>154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149</cp:revision>
  <dcterms:created xsi:type="dcterms:W3CDTF">2020-10-23T05:41:00Z</dcterms:created>
  <dcterms:modified xsi:type="dcterms:W3CDTF">2021-07-21T03:55:01Z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1E0843B3A3DC4BCF9C3DC222727A1FC8</vt:lpwstr>
  </property>
</Properties>
</file>