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923" r:id="rId3"/>
    <p:sldId id="1023" r:id="rId4"/>
    <p:sldId id="1024" r:id="rId5"/>
    <p:sldId id="1025" r:id="rId6"/>
    <p:sldId id="563" r:id="rId7"/>
    <p:sldId id="1026" r:id="rId8"/>
    <p:sldId id="1027" r:id="rId9"/>
    <p:sldId id="1221" r:id="rId10"/>
    <p:sldId id="1222" r:id="rId11"/>
    <p:sldId id="1223" r:id="rId12"/>
    <p:sldId id="1224" r:id="rId13"/>
    <p:sldId id="1225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A8C9"/>
    <a:srgbClr val="85ADD0"/>
    <a:srgbClr val="82AACA"/>
    <a:srgbClr val="86B1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336" y="108"/>
      </p:cViewPr>
      <p:guideLst>
        <p:guide orient="horz" pos="2203"/>
        <p:guide pos="38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90000" cy="90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0" y="728980"/>
            <a:ext cx="63315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chemeClr val="tx1"/>
                </a:solidFill>
              </a:rPr>
              <a:t>汽车空调制冷系统组成</a:t>
            </a:r>
            <a:endParaRPr lang="zh-CN" altLang="en-US" sz="4400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87575" y="3539490"/>
            <a:ext cx="42652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olidFill>
                  <a:schemeClr val="tx1"/>
                </a:solidFill>
              </a:rPr>
              <a:t>讲师：王际军</a:t>
            </a:r>
            <a:endParaRPr lang="zh-CN" altLang="en-US" sz="32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" name="文本框 19"/>
          <p:cNvSpPr txBox="1"/>
          <p:nvPr/>
        </p:nvSpPr>
        <p:spPr>
          <a:xfrm>
            <a:off x="315595" y="3223895"/>
            <a:ext cx="32702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/>
              <a:t>3</a:t>
            </a:r>
            <a:r>
              <a:rPr lang="zh-CN" altLang="en-US"/>
              <a:t>、膨胀阀式和孔管式结构区别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 rot="10800000" flipV="1">
            <a:off x="315595" y="2855595"/>
            <a:ext cx="22567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、孔管式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15595" y="2477770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、膨胀阀式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68910" y="209994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四、制冷系统分类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65100" y="1750695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三、空调系统工作状态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59385" y="143383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二、空调系统结构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77240" y="454025"/>
            <a:ext cx="3230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sym typeface="+mn-ea"/>
              </a:rPr>
              <a:t>汽车空调制冷系统组成</a:t>
            </a:r>
            <a:endParaRPr lang="zh-CN" altLang="en-US" sz="2400"/>
          </a:p>
        </p:txBody>
      </p:sp>
      <p:sp>
        <p:nvSpPr>
          <p:cNvPr id="12" name="文本框 11"/>
          <p:cNvSpPr txBox="1"/>
          <p:nvPr/>
        </p:nvSpPr>
        <p:spPr>
          <a:xfrm>
            <a:off x="159385" y="1065530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一、空调系统制冷过程 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97230" y="3931920"/>
            <a:ext cx="20631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膨胀阀式</a:t>
            </a:r>
            <a:r>
              <a:rPr lang="zh-CN" altLang="en-US">
                <a:sym typeface="+mn-ea"/>
              </a:rPr>
              <a:t> ：变截面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34365" y="3563620"/>
            <a:ext cx="193738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 孔管式 ： 定截面 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760345" y="3563620"/>
            <a:ext cx="22917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 集液器在蒸发器后方</a:t>
            </a:r>
            <a:endParaRPr lang="zh-CN" altLang="en-US"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820035" y="3931920"/>
            <a:ext cx="22917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 干燥罐在蒸发器前</a:t>
            </a:r>
            <a:r>
              <a:rPr lang="zh-CN" altLang="en-US">
                <a:sym typeface="+mn-ea"/>
              </a:rPr>
              <a:t>方</a:t>
            </a:r>
            <a:endParaRPr lang="zh-CN" altLang="en-US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4150" y="4345940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五、制冷剂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15595" y="4714240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、制冷剂要求：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39725" y="5082540"/>
            <a:ext cx="16700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、常用制冷剂</a:t>
            </a:r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38640" y="1012825"/>
            <a:ext cx="1913890" cy="2976880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6435725" y="932180"/>
            <a:ext cx="2805430" cy="4276725"/>
            <a:chOff x="10135" y="1468"/>
            <a:chExt cx="4418" cy="6735"/>
          </a:xfrm>
        </p:grpSpPr>
        <p:sp>
          <p:nvSpPr>
            <p:cNvPr id="23" name="文本框 22"/>
            <p:cNvSpPr txBox="1"/>
            <p:nvPr/>
          </p:nvSpPr>
          <p:spPr>
            <a:xfrm>
              <a:off x="10135" y="1468"/>
              <a:ext cx="4418" cy="4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>
                  <a:sym typeface="+mn-ea"/>
                </a:rPr>
                <a:t>氟利昂-12（代号：R12）：  </a:t>
              </a:r>
              <a:endParaRPr lang="zh-CN" altLang="en-US">
                <a:sym typeface="+mn-ea"/>
              </a:endParaRPr>
            </a:p>
            <a:p>
              <a:pPr algn="l"/>
              <a:r>
                <a:rPr lang="zh-CN" altLang="en-US">
                  <a:sym typeface="+mn-ea"/>
                </a:rPr>
                <a:t>        R12的标准蒸发温度为－29.8℃，冷凝压力一般为0.78～0.98MPa，R12是一种无色、透明、没有气味，几乎无毒性，与明火接触或温度达400℃以上时，则分解出对人体有害的气体，不能用一般天然橡胶作密</a:t>
              </a:r>
              <a:r>
                <a:rPr lang="zh-CN" altLang="en-US">
                  <a:sym typeface="+mn-ea"/>
                </a:rPr>
                <a:t>封垫片，而应采</a:t>
              </a:r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0135" y="5878"/>
              <a:ext cx="4417" cy="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>
                  <a:sym typeface="+mn-ea"/>
                </a:rPr>
                <a:t>用人造橡胶。否则会造成密封垫片的膨胀引起制冷剂的泄漏，对臭氧层有破坏、并且存在温室效应。</a:t>
              </a:r>
              <a:endParaRPr lang="zh-CN" altLang="en-US"/>
            </a:p>
            <a:p>
              <a:pPr algn="l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" name="文本框 19"/>
          <p:cNvSpPr txBox="1"/>
          <p:nvPr/>
        </p:nvSpPr>
        <p:spPr>
          <a:xfrm>
            <a:off x="315595" y="3223895"/>
            <a:ext cx="32702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/>
              <a:t>3</a:t>
            </a:r>
            <a:r>
              <a:rPr lang="zh-CN" altLang="en-US"/>
              <a:t>、膨胀阀式和孔管式结构区别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 rot="10800000" flipV="1">
            <a:off x="315595" y="2855595"/>
            <a:ext cx="22567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、孔管式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15595" y="2477770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、膨胀阀式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68910" y="209994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四、制冷系统分类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65100" y="1750695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三、空调系统工作状态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59385" y="143383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二、空调系统结构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77240" y="454025"/>
            <a:ext cx="3230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sym typeface="+mn-ea"/>
              </a:rPr>
              <a:t>汽车空调制冷系统组成</a:t>
            </a:r>
            <a:endParaRPr lang="zh-CN" altLang="en-US" sz="2400"/>
          </a:p>
        </p:txBody>
      </p:sp>
      <p:sp>
        <p:nvSpPr>
          <p:cNvPr id="12" name="文本框 11"/>
          <p:cNvSpPr txBox="1"/>
          <p:nvPr/>
        </p:nvSpPr>
        <p:spPr>
          <a:xfrm>
            <a:off x="159385" y="1065530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一、空调系统制冷过程 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97230" y="3931920"/>
            <a:ext cx="20631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膨胀阀式</a:t>
            </a:r>
            <a:r>
              <a:rPr lang="zh-CN" altLang="en-US">
                <a:sym typeface="+mn-ea"/>
              </a:rPr>
              <a:t> ：变截面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34365" y="3563620"/>
            <a:ext cx="193738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 孔管式 ： 定截面 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760345" y="3563620"/>
            <a:ext cx="22917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 集液器在蒸发器后方</a:t>
            </a:r>
            <a:endParaRPr lang="zh-CN" altLang="en-US"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820035" y="3931920"/>
            <a:ext cx="22917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 干燥罐在蒸发器前</a:t>
            </a:r>
            <a:r>
              <a:rPr lang="zh-CN" altLang="en-US">
                <a:sym typeface="+mn-ea"/>
              </a:rPr>
              <a:t>方</a:t>
            </a:r>
            <a:endParaRPr lang="zh-CN" altLang="en-US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4150" y="4345940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五、制冷剂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15595" y="4714240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、制冷剂要求：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39725" y="5082540"/>
            <a:ext cx="16700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、常用制冷剂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11360" y="1099820"/>
            <a:ext cx="1889760" cy="2473325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6748145" y="1099820"/>
            <a:ext cx="5025390" cy="3697605"/>
            <a:chOff x="10627" y="937"/>
            <a:chExt cx="7914" cy="5823"/>
          </a:xfrm>
        </p:grpSpPr>
        <p:sp>
          <p:nvSpPr>
            <p:cNvPr id="17" name="文本框 16"/>
            <p:cNvSpPr txBox="1"/>
            <p:nvPr/>
          </p:nvSpPr>
          <p:spPr>
            <a:xfrm>
              <a:off x="10627" y="937"/>
              <a:ext cx="4392" cy="4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>
                  <a:sym typeface="+mn-ea"/>
                </a:rPr>
                <a:t>R134a：</a:t>
              </a:r>
              <a:endParaRPr lang="zh-CN" altLang="en-US">
                <a:sym typeface="+mn-ea"/>
              </a:endParaRPr>
            </a:p>
            <a:p>
              <a:pPr algn="l"/>
              <a:r>
                <a:rPr lang="zh-CN" altLang="en-US">
                  <a:sym typeface="+mn-ea"/>
                </a:rPr>
                <a:t>       特性与R12很相像</a:t>
              </a:r>
              <a:r>
                <a:rPr lang="zh-CN" altLang="en-US">
                  <a:sym typeface="+mn-ea"/>
                </a:rPr>
                <a:t> ，沸点-26.5℃，无色，无味，不燃，不爆，完全不破坏臭氧层化学稳定性很好</a:t>
              </a:r>
              <a:r>
                <a:rPr lang="zh-CN" altLang="en-US">
                  <a:sym typeface="+mn-ea"/>
                </a:rPr>
                <a:t>，沸点 ：-26.26℃ ，临界温度 ：101.1 ℃ ，临界压力：4067kpa，溶水性比R</a:t>
              </a:r>
              <a:r>
                <a:rPr lang="en-US" altLang="zh-CN">
                  <a:sym typeface="+mn-ea"/>
                </a:rPr>
                <a:t>1</a:t>
              </a:r>
              <a:r>
                <a:rPr lang="zh-CN" altLang="en-US">
                  <a:sym typeface="+mn-ea"/>
                </a:rPr>
                <a:t>2高，所以对制冷系统不利，即</a:t>
              </a:r>
              <a:endParaRPr lang="zh-CN" altLang="en-US">
                <a:sym typeface="+mn-ea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0627" y="4872"/>
              <a:ext cx="7914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>
                  <a:sym typeface="+mn-ea"/>
                </a:rPr>
                <a:t>使有少量水分存在，在润滑油等的作用下，将会产生酸、二氧化碳或一氧化碳，将对金属产生腐蚀作用，或产生“镀铜”作用对系统的干燥和清洁要求更高。</a:t>
              </a:r>
              <a:endParaRPr lang="zh-CN" altLang="en-US">
                <a:sym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" name="文本框 19"/>
          <p:cNvSpPr txBox="1"/>
          <p:nvPr/>
        </p:nvSpPr>
        <p:spPr>
          <a:xfrm>
            <a:off x="315595" y="3223895"/>
            <a:ext cx="32702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/>
              <a:t>3</a:t>
            </a:r>
            <a:r>
              <a:rPr lang="zh-CN" altLang="en-US"/>
              <a:t>、膨胀阀式和孔管式结构区别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 rot="10800000" flipV="1">
            <a:off x="315595" y="2855595"/>
            <a:ext cx="22567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、孔管式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15595" y="2477770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、膨胀阀式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68910" y="209994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四、制冷系统分类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65100" y="1750695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三、空调系统工作状态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59385" y="143383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二、空调系统结构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77240" y="454025"/>
            <a:ext cx="3230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sym typeface="+mn-ea"/>
              </a:rPr>
              <a:t>汽车空调制冷系统组成</a:t>
            </a:r>
            <a:endParaRPr lang="zh-CN" altLang="en-US" sz="2400"/>
          </a:p>
        </p:txBody>
      </p:sp>
      <p:sp>
        <p:nvSpPr>
          <p:cNvPr id="12" name="文本框 11"/>
          <p:cNvSpPr txBox="1"/>
          <p:nvPr/>
        </p:nvSpPr>
        <p:spPr>
          <a:xfrm>
            <a:off x="159385" y="1065530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一、空调系统制冷过程 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97230" y="3931920"/>
            <a:ext cx="20631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膨胀阀式</a:t>
            </a:r>
            <a:r>
              <a:rPr lang="zh-CN" altLang="en-US">
                <a:sym typeface="+mn-ea"/>
              </a:rPr>
              <a:t> ：变截面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34365" y="3563620"/>
            <a:ext cx="193738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 孔管式 ： 定截面 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760345" y="3563620"/>
            <a:ext cx="22917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 集液器在蒸发器后方</a:t>
            </a:r>
            <a:endParaRPr lang="zh-CN" altLang="en-US"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820035" y="3931920"/>
            <a:ext cx="22917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 干燥罐在蒸发器前</a:t>
            </a:r>
            <a:r>
              <a:rPr lang="zh-CN" altLang="en-US">
                <a:sym typeface="+mn-ea"/>
              </a:rPr>
              <a:t>方</a:t>
            </a:r>
            <a:endParaRPr lang="zh-CN" altLang="en-US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4150" y="4345940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五、制冷剂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15595" y="4714240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、制冷剂要求：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39725" y="5082540"/>
            <a:ext cx="16700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、常用制冷剂</a:t>
            </a:r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234315" y="5492750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六、</a:t>
            </a:r>
            <a:r>
              <a:rPr lang="zh-CN" altLang="en-US"/>
              <a:t>冷冻油</a:t>
            </a:r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5699760" y="2237105"/>
            <a:ext cx="31978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作用：</a:t>
            </a:r>
            <a:endParaRPr lang="zh-CN" altLang="en-US" b="1"/>
          </a:p>
          <a:p>
            <a:r>
              <a:rPr lang="zh-CN" altLang="en-US"/>
              <a:t>        润滑，密封，冷却，降噪</a:t>
            </a:r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5725795" y="2890520"/>
            <a:ext cx="318262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特性：</a:t>
            </a:r>
            <a:endParaRPr lang="zh-CN" altLang="en-US" b="1"/>
          </a:p>
          <a:p>
            <a:r>
              <a:rPr lang="zh-CN" altLang="en-US"/>
              <a:t>       </a:t>
            </a:r>
            <a:r>
              <a:rPr lang="en-US" altLang="zh-CN"/>
              <a:t>1</a:t>
            </a:r>
            <a:r>
              <a:rPr lang="zh-CN" altLang="en-US"/>
              <a:t>）不同制冷剂使用不同粘度冷冻油，与制冷剂有互溶性</a:t>
            </a:r>
            <a:endParaRPr lang="zh-CN" altLang="en-US"/>
          </a:p>
          <a:p>
            <a:r>
              <a:rPr lang="zh-CN" altLang="en-US"/>
              <a:t>      </a:t>
            </a:r>
            <a:r>
              <a:rPr lang="en-US" altLang="zh-CN"/>
              <a:t>2</a:t>
            </a:r>
            <a:r>
              <a:rPr lang="zh-CN" altLang="en-US"/>
              <a:t>）高温下热稳定性，高、低温下</a:t>
            </a:r>
            <a:r>
              <a:rPr lang="zh-CN" altLang="en-US"/>
              <a:t>不与金属反应，不分解，不氧化积碳</a:t>
            </a:r>
            <a:endParaRPr lang="zh-CN" altLang="en-US"/>
          </a:p>
          <a:p>
            <a:r>
              <a:rPr lang="zh-CN" altLang="en-US"/>
              <a:t>        </a:t>
            </a:r>
            <a:r>
              <a:rPr lang="en-US" altLang="zh-CN"/>
              <a:t>3</a:t>
            </a:r>
            <a:r>
              <a:rPr lang="zh-CN" altLang="en-US"/>
              <a:t>）极少含水量</a:t>
            </a:r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68740" y="2117090"/>
            <a:ext cx="3076575" cy="287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19" grpId="0"/>
      <p:bldP spid="21" grpId="1"/>
      <p:bldP spid="2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777240" y="454025"/>
            <a:ext cx="3230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sym typeface="+mn-ea"/>
              </a:rPr>
              <a:t>汽车空调制冷系统组成</a:t>
            </a:r>
            <a:endParaRPr lang="zh-CN" altLang="en-US" sz="2400"/>
          </a:p>
        </p:txBody>
      </p:sp>
      <p:grpSp>
        <p:nvGrpSpPr>
          <p:cNvPr id="10" name="组合 9"/>
          <p:cNvGrpSpPr/>
          <p:nvPr/>
        </p:nvGrpSpPr>
        <p:grpSpPr>
          <a:xfrm>
            <a:off x="6163310" y="771525"/>
            <a:ext cx="6267450" cy="5314950"/>
            <a:chOff x="9706" y="1215"/>
            <a:chExt cx="9870" cy="837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706" y="1215"/>
              <a:ext cx="9870" cy="8370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6618" y="5414"/>
              <a:ext cx="172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/>
                <a:t>吸热膨胀</a:t>
              </a:r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7628" y="3210"/>
              <a:ext cx="100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/>
                <a:t>节流</a:t>
              </a:r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2225" y="4834"/>
              <a:ext cx="100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/>
                <a:t>冷凝</a:t>
              </a:r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2979" y="3316"/>
              <a:ext cx="100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/>
                <a:t>压缩</a:t>
              </a:r>
              <a:endParaRPr lang="zh-CN" altLang="en-US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59385" y="1065530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一、空调系统制冷过程 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59385" y="143383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二、空调系统结构</a:t>
            </a:r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28740" y="778510"/>
            <a:ext cx="5555615" cy="43078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740" y="914400"/>
            <a:ext cx="5650865" cy="43675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77240" y="454025"/>
            <a:ext cx="3230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sym typeface="+mn-ea"/>
              </a:rPr>
              <a:t>汽车空调制冷系统组成</a:t>
            </a:r>
            <a:endParaRPr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159385" y="1065530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一、空调系统制冷过程 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165100" y="1750695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三、空调系统工作状态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59385" y="143383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二、空调系统结构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77240" y="454025"/>
            <a:ext cx="3230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sym typeface="+mn-ea"/>
              </a:rPr>
              <a:t>汽车空调制冷系统组成</a:t>
            </a:r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159385" y="1065530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一、空调系统制冷过程 </a:t>
            </a:r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5856605" y="954405"/>
            <a:ext cx="5960110" cy="5107940"/>
            <a:chOff x="9223" y="1503"/>
            <a:chExt cx="9386" cy="8044"/>
          </a:xfrm>
        </p:grpSpPr>
        <p:grpSp>
          <p:nvGrpSpPr>
            <p:cNvPr id="26" name="组合 25"/>
            <p:cNvGrpSpPr/>
            <p:nvPr/>
          </p:nvGrpSpPr>
          <p:grpSpPr>
            <a:xfrm>
              <a:off x="9223" y="1503"/>
              <a:ext cx="9387" cy="8045"/>
              <a:chOff x="9223" y="1503"/>
              <a:chExt cx="9387" cy="8045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9223" y="1503"/>
                <a:ext cx="9387" cy="8045"/>
                <a:chOff x="9813" y="588"/>
                <a:chExt cx="9387" cy="8045"/>
              </a:xfrm>
            </p:grpSpPr>
            <p:grpSp>
              <p:nvGrpSpPr>
                <p:cNvPr id="13" name="组合 12"/>
                <p:cNvGrpSpPr/>
                <p:nvPr/>
              </p:nvGrpSpPr>
              <p:grpSpPr>
                <a:xfrm>
                  <a:off x="9813" y="588"/>
                  <a:ext cx="9387" cy="8045"/>
                  <a:chOff x="9813" y="498"/>
                  <a:chExt cx="9387" cy="8045"/>
                </a:xfrm>
              </p:grpSpPr>
              <p:pic>
                <p:nvPicPr>
                  <p:cNvPr id="16" name="图片 15"/>
                  <p:cNvPicPr>
                    <a:picLocks noChangeAspect="1"/>
                  </p:cNvPicPr>
                  <p:nvPr/>
                </p:nvPicPr>
                <p:blipFill>
                  <a:blip r:embed="rId1"/>
                  <a:stretch>
                    <a:fillRect/>
                  </a:stretch>
                </p:blipFill>
                <p:spPr>
                  <a:xfrm>
                    <a:off x="9813" y="498"/>
                    <a:ext cx="9387" cy="8045"/>
                  </a:xfrm>
                  <a:prstGeom prst="rect">
                    <a:avLst/>
                  </a:prstGeom>
                </p:spPr>
              </p:pic>
              <p:sp>
                <p:nvSpPr>
                  <p:cNvPr id="8" name="文本框 7"/>
                  <p:cNvSpPr txBox="1"/>
                  <p:nvPr/>
                </p:nvSpPr>
                <p:spPr>
                  <a:xfrm>
                    <a:off x="17162" y="7783"/>
                    <a:ext cx="2038" cy="58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p>
                    <a:endParaRPr lang="zh-CN" altLang="en-US"/>
                  </a:p>
                </p:txBody>
              </p:sp>
              <p:cxnSp>
                <p:nvCxnSpPr>
                  <p:cNvPr id="9" name="直接连接符 8"/>
                  <p:cNvCxnSpPr/>
                  <p:nvPr/>
                </p:nvCxnSpPr>
                <p:spPr>
                  <a:xfrm>
                    <a:off x="17100" y="7768"/>
                    <a:ext cx="529" cy="15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10" name="图片 9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17222" y="7596"/>
                    <a:ext cx="285" cy="165"/>
                  </a:xfrm>
                  <a:prstGeom prst="rect">
                    <a:avLst/>
                  </a:prstGeom>
                </p:spPr>
              </p:pic>
              <p:sp>
                <p:nvSpPr>
                  <p:cNvPr id="12" name="文本框 11"/>
                  <p:cNvSpPr txBox="1"/>
                  <p:nvPr/>
                </p:nvSpPr>
                <p:spPr>
                  <a:xfrm>
                    <a:off x="17162" y="7783"/>
                    <a:ext cx="1719" cy="5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p>
                    <a:r>
                      <a:rPr lang="en-US" altLang="zh-CN">
                        <a:latin typeface="楷体" panose="02010609060101010101" charset="-122"/>
                        <a:ea typeface="楷体" panose="02010609060101010101" charset="-122"/>
                      </a:rPr>
                      <a:t>0.15MPa</a:t>
                    </a:r>
                    <a:endParaRPr lang="en-US" altLang="zh-CN">
                      <a:latin typeface="楷体" panose="02010609060101010101" charset="-122"/>
                      <a:ea typeface="楷体" panose="02010609060101010101" charset="-122"/>
                    </a:endParaRPr>
                  </a:p>
                </p:txBody>
              </p:sp>
            </p:grpSp>
            <p:sp>
              <p:nvSpPr>
                <p:cNvPr id="14" name="矩形 13"/>
                <p:cNvSpPr/>
                <p:nvPr/>
              </p:nvSpPr>
              <p:spPr>
                <a:xfrm>
                  <a:off x="10097" y="2757"/>
                  <a:ext cx="921" cy="279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5" name="文本框 14"/>
                <p:cNvSpPr txBox="1"/>
                <p:nvPr/>
              </p:nvSpPr>
              <p:spPr>
                <a:xfrm>
                  <a:off x="10429" y="6335"/>
                  <a:ext cx="724" cy="1584"/>
                </a:xfrm>
                <a:prstGeom prst="rect">
                  <a:avLst/>
                </a:prstGeom>
                <a:noFill/>
              </p:spPr>
              <p:txBody>
                <a:bodyPr vert="eaVert" wrap="none" rtlCol="0">
                  <a:spAutoFit/>
                </a:bodyPr>
                <a:p>
                  <a:r>
                    <a:rPr lang="zh-CN" altLang="en-US"/>
                    <a:t>散热风扇</a:t>
                  </a:r>
                  <a:endParaRPr lang="zh-CN" altLang="en-US"/>
                </a:p>
              </p:txBody>
            </p:sp>
            <p:sp>
              <p:nvSpPr>
                <p:cNvPr id="17" name="椭圆 16"/>
                <p:cNvSpPr/>
                <p:nvPr/>
              </p:nvSpPr>
              <p:spPr>
                <a:xfrm>
                  <a:off x="10655" y="2863"/>
                  <a:ext cx="255" cy="1736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8" name="椭圆 17"/>
                <p:cNvSpPr/>
                <p:nvPr/>
              </p:nvSpPr>
              <p:spPr>
                <a:xfrm>
                  <a:off x="10701" y="4599"/>
                  <a:ext cx="179" cy="1736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0" name="矩形 19"/>
                <p:cNvSpPr/>
                <p:nvPr/>
              </p:nvSpPr>
              <p:spPr>
                <a:xfrm>
                  <a:off x="18565" y="2968"/>
                  <a:ext cx="543" cy="329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3" name="右箭头 22"/>
                <p:cNvSpPr/>
                <p:nvPr/>
              </p:nvSpPr>
              <p:spPr>
                <a:xfrm>
                  <a:off x="9962" y="4343"/>
                  <a:ext cx="739" cy="543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V="1">
                <a:off x="15538" y="2757"/>
                <a:ext cx="1521" cy="626"/>
              </a:xfrm>
              <a:prstGeom prst="rect">
                <a:avLst/>
              </a:prstGeom>
            </p:spPr>
          </p:pic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942" y="8900"/>
                <a:ext cx="2202" cy="468"/>
              </a:xfrm>
              <a:prstGeom prst="rect">
                <a:avLst/>
              </a:prstGeom>
            </p:spPr>
          </p:pic>
          <p:sp>
            <p:nvSpPr>
              <p:cNvPr id="11" name="文本框 10"/>
              <p:cNvSpPr txBox="1"/>
              <p:nvPr/>
            </p:nvSpPr>
            <p:spPr>
              <a:xfrm>
                <a:off x="15035" y="2854"/>
                <a:ext cx="2744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endParaRPr lang="en-US" altLang="zh-CN" sz="1600"/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16006" y="8871"/>
                <a:ext cx="488" cy="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p>
                <a:endParaRPr lang="en-US" altLang="zh-CN"/>
              </a:p>
            </p:txBody>
          </p:sp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780" y="1503"/>
                <a:ext cx="829" cy="1602"/>
              </a:xfrm>
              <a:prstGeom prst="rect">
                <a:avLst/>
              </a:prstGeom>
            </p:spPr>
          </p:pic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297" y="1503"/>
                <a:ext cx="1128" cy="755"/>
              </a:xfrm>
              <a:prstGeom prst="rect">
                <a:avLst/>
              </a:prstGeom>
            </p:spPr>
          </p:pic>
        </p:grp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1" y="2838"/>
              <a:ext cx="1640" cy="546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50" y="8900"/>
              <a:ext cx="1656" cy="64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文本框 15"/>
          <p:cNvSpPr txBox="1"/>
          <p:nvPr/>
        </p:nvSpPr>
        <p:spPr>
          <a:xfrm>
            <a:off x="315595" y="2477770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、膨胀阀式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68910" y="209994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四、制冷系统分类</a:t>
            </a:r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4710" y="1433830"/>
            <a:ext cx="5890895" cy="42386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5100" y="1750695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三、空调系统工作状态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59385" y="143383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二、空调系统结构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77240" y="454025"/>
            <a:ext cx="3230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sym typeface="+mn-ea"/>
              </a:rPr>
              <a:t>汽车空调制冷系统组成</a:t>
            </a:r>
            <a:endParaRPr lang="zh-CN" altLang="en-US" sz="2400"/>
          </a:p>
        </p:txBody>
      </p:sp>
      <p:sp>
        <p:nvSpPr>
          <p:cNvPr id="9" name="文本框 8"/>
          <p:cNvSpPr txBox="1"/>
          <p:nvPr/>
        </p:nvSpPr>
        <p:spPr>
          <a:xfrm>
            <a:off x="159385" y="1065530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一、空调系统制冷过程 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 rot="10800000" flipV="1">
            <a:off x="315595" y="2855595"/>
            <a:ext cx="22567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、孔管式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7870" y="1343660"/>
            <a:ext cx="6127115" cy="38931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5595" y="2477770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、膨胀阀式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68910" y="209994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四、制冷系统分类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65100" y="1750695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三、空调系统工作状态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59385" y="143383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二、空调系统结构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77240" y="454025"/>
            <a:ext cx="3230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sym typeface="+mn-ea"/>
              </a:rPr>
              <a:t>汽车空调制冷系统组成</a:t>
            </a:r>
            <a:endParaRPr lang="zh-CN" altLang="en-US" sz="2400"/>
          </a:p>
        </p:txBody>
      </p:sp>
      <p:sp>
        <p:nvSpPr>
          <p:cNvPr id="12" name="文本框 11"/>
          <p:cNvSpPr txBox="1"/>
          <p:nvPr/>
        </p:nvSpPr>
        <p:spPr>
          <a:xfrm>
            <a:off x="159385" y="1065530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一、空调系统制冷过程 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" name="文本框 19"/>
          <p:cNvSpPr txBox="1"/>
          <p:nvPr/>
        </p:nvSpPr>
        <p:spPr>
          <a:xfrm>
            <a:off x="315595" y="3223895"/>
            <a:ext cx="32702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/>
              <a:t>3</a:t>
            </a:r>
            <a:r>
              <a:rPr lang="zh-CN" altLang="en-US"/>
              <a:t>、膨胀阀式和孔管式结构区别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 rot="10800000" flipV="1">
            <a:off x="315595" y="2855595"/>
            <a:ext cx="22567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、孔管式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15595" y="2477770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、膨胀阀式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68910" y="209994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四、制冷系统分类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65100" y="1750695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三、空调系统工作状态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59385" y="143383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二、空调系统结构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77240" y="454025"/>
            <a:ext cx="3230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sym typeface="+mn-ea"/>
              </a:rPr>
              <a:t>汽车空调制冷系统组成</a:t>
            </a:r>
            <a:endParaRPr lang="zh-CN" altLang="en-US" sz="2400"/>
          </a:p>
        </p:txBody>
      </p:sp>
      <p:sp>
        <p:nvSpPr>
          <p:cNvPr id="12" name="文本框 11"/>
          <p:cNvSpPr txBox="1"/>
          <p:nvPr/>
        </p:nvSpPr>
        <p:spPr>
          <a:xfrm>
            <a:off x="159385" y="1065530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一、空调系统制冷过程 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97230" y="3931920"/>
            <a:ext cx="20631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膨胀阀式</a:t>
            </a:r>
            <a:r>
              <a:rPr lang="zh-CN" altLang="en-US">
                <a:sym typeface="+mn-ea"/>
              </a:rPr>
              <a:t> ：变截面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34365" y="3563620"/>
            <a:ext cx="193738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 孔管式 ： 定截面 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760345" y="3563620"/>
            <a:ext cx="22917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 集液器在蒸发器后方</a:t>
            </a:r>
            <a:endParaRPr lang="zh-CN" altLang="en-US"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820035" y="3931920"/>
            <a:ext cx="22917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 干燥罐在蒸发器前</a:t>
            </a:r>
            <a:r>
              <a:rPr lang="zh-CN" altLang="en-US">
                <a:sym typeface="+mn-ea"/>
              </a:rPr>
              <a:t>方</a:t>
            </a:r>
            <a:endParaRPr lang="zh-CN" altLang="en-US">
              <a:sym typeface="+mn-ea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9890" y="1065530"/>
            <a:ext cx="3319780" cy="443611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9670" y="1065530"/>
            <a:ext cx="3310255" cy="4436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3" grpId="0"/>
      <p:bldP spid="14" grpId="0"/>
      <p:bldP spid="15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" name="文本框 19"/>
          <p:cNvSpPr txBox="1"/>
          <p:nvPr/>
        </p:nvSpPr>
        <p:spPr>
          <a:xfrm>
            <a:off x="315595" y="3223895"/>
            <a:ext cx="32702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/>
              <a:t>3</a:t>
            </a:r>
            <a:r>
              <a:rPr lang="zh-CN" altLang="en-US"/>
              <a:t>、膨胀阀式和孔管式结构区别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 rot="10800000" flipV="1">
            <a:off x="315595" y="2855595"/>
            <a:ext cx="22567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、孔管式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15595" y="2477770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、膨胀阀式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68910" y="209994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四、制冷系统分类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65100" y="1750695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三、空调系统工作状态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59385" y="143383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二、空调系统结构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77240" y="454025"/>
            <a:ext cx="3230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sym typeface="+mn-ea"/>
              </a:rPr>
              <a:t>汽车空调制冷系统组成</a:t>
            </a:r>
            <a:endParaRPr lang="zh-CN" altLang="en-US" sz="2400"/>
          </a:p>
        </p:txBody>
      </p:sp>
      <p:sp>
        <p:nvSpPr>
          <p:cNvPr id="12" name="文本框 11"/>
          <p:cNvSpPr txBox="1"/>
          <p:nvPr/>
        </p:nvSpPr>
        <p:spPr>
          <a:xfrm>
            <a:off x="159385" y="1065530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一、空调系统制冷过程 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97230" y="3931920"/>
            <a:ext cx="20631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膨胀阀式</a:t>
            </a:r>
            <a:r>
              <a:rPr lang="zh-CN" altLang="en-US">
                <a:sym typeface="+mn-ea"/>
              </a:rPr>
              <a:t> ：变截面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34365" y="3563620"/>
            <a:ext cx="193738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 孔管式 ： 定截面 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760345" y="3563620"/>
            <a:ext cx="22917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 集液器在蒸发器后方</a:t>
            </a:r>
            <a:endParaRPr lang="zh-CN" altLang="en-US"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820035" y="3931920"/>
            <a:ext cx="22917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 干燥罐在蒸发器前</a:t>
            </a:r>
            <a:r>
              <a:rPr lang="zh-CN" altLang="en-US">
                <a:sym typeface="+mn-ea"/>
              </a:rPr>
              <a:t>方</a:t>
            </a:r>
            <a:endParaRPr lang="zh-CN" altLang="en-US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4150" y="4345940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五、制冷剂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59105" y="5082540"/>
            <a:ext cx="8299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）</a:t>
            </a:r>
            <a:r>
              <a:rPr lang="zh-CN" altLang="en-US">
                <a:sym typeface="+mn-ea"/>
              </a:rPr>
              <a:t>具有优良的热力学特性，以便能在给定的温度区域内运行时有较高的循环效率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15595" y="4714240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、制冷剂要求：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59105" y="5819140"/>
            <a:ext cx="2584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）临界温度高易</a:t>
            </a:r>
            <a:r>
              <a:rPr lang="zh-CN" altLang="en-US">
                <a:sym typeface="+mn-ea"/>
              </a:rPr>
              <a:t>冷凝，</a:t>
            </a:r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2849245" y="5819140"/>
            <a:ext cx="4526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较高的热导效率</a:t>
            </a:r>
            <a:r>
              <a:rPr lang="zh-CN" altLang="en-US">
                <a:sym typeface="+mn-ea"/>
              </a:rPr>
              <a:t>、较低的粘度及较小的密度</a:t>
            </a:r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766445" y="5450840"/>
            <a:ext cx="4526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在常温或较低温度下能液化的工质为制冷剂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19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" name="文本框 19"/>
          <p:cNvSpPr txBox="1"/>
          <p:nvPr/>
        </p:nvSpPr>
        <p:spPr>
          <a:xfrm>
            <a:off x="315595" y="3223895"/>
            <a:ext cx="32702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/>
              <a:t>3</a:t>
            </a:r>
            <a:r>
              <a:rPr lang="zh-CN" altLang="en-US"/>
              <a:t>、膨胀阀式和孔管式结构区别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 rot="10800000" flipV="1">
            <a:off x="315595" y="2855595"/>
            <a:ext cx="22567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、孔管式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15595" y="2477770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、膨胀阀式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68910" y="209994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四、制冷系统分类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65100" y="1750695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三、空调系统工作状态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59385" y="143383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二、空调系统结构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777240" y="454025"/>
            <a:ext cx="3230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>
                <a:sym typeface="+mn-ea"/>
              </a:rPr>
              <a:t>汽车空调制冷系统组成</a:t>
            </a:r>
            <a:endParaRPr lang="zh-CN" altLang="en-US" sz="2400"/>
          </a:p>
        </p:txBody>
      </p:sp>
      <p:sp>
        <p:nvSpPr>
          <p:cNvPr id="12" name="文本框 11"/>
          <p:cNvSpPr txBox="1"/>
          <p:nvPr/>
        </p:nvSpPr>
        <p:spPr>
          <a:xfrm>
            <a:off x="159385" y="1065530"/>
            <a:ext cx="2468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一、空调系统制冷过程 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97230" y="3931920"/>
            <a:ext cx="20631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膨胀阀式</a:t>
            </a:r>
            <a:r>
              <a:rPr lang="zh-CN" altLang="en-US">
                <a:sym typeface="+mn-ea"/>
              </a:rPr>
              <a:t> ：变截面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34365" y="3563620"/>
            <a:ext cx="193738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 孔管式 ： 定截面 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760345" y="3563620"/>
            <a:ext cx="22917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 集液器在蒸发器后方</a:t>
            </a:r>
            <a:endParaRPr lang="zh-CN" altLang="en-US"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820035" y="3931920"/>
            <a:ext cx="229171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sym typeface="+mn-ea"/>
              </a:rPr>
              <a:t> 干燥罐在蒸发器前</a:t>
            </a:r>
            <a:r>
              <a:rPr lang="zh-CN" altLang="en-US">
                <a:sym typeface="+mn-ea"/>
              </a:rPr>
              <a:t>方</a:t>
            </a:r>
            <a:endParaRPr lang="zh-CN" altLang="en-US"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4150" y="4345940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五、制冷剂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15595" y="4714240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、制冷剂要求：</a:t>
            </a:r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553720" y="5082540"/>
            <a:ext cx="949388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>
                <a:sym typeface="+mn-ea"/>
              </a:rPr>
              <a:t>3</a:t>
            </a:r>
            <a:r>
              <a:rPr lang="zh-CN" altLang="en-US">
                <a:sym typeface="+mn-ea"/>
              </a:rPr>
              <a:t>）</a:t>
            </a:r>
            <a:r>
              <a:rPr lang="zh-CN" altLang="en-US">
                <a:sym typeface="+mn-ea"/>
              </a:rPr>
              <a:t>具有良好的化学稳定性 要求工质在高温下具有良好的化学稳定性，最高工作温度下不分解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53720" y="5400675"/>
            <a:ext cx="28130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）</a:t>
            </a:r>
            <a:r>
              <a:rPr lang="zh-CN" altLang="en-US">
                <a:sym typeface="+mn-ea"/>
              </a:rPr>
              <a:t>与润滑油有良好互溶性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53720" y="5768975"/>
            <a:ext cx="55562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>
                <a:sym typeface="+mn-ea"/>
              </a:rPr>
              <a:t>5</a:t>
            </a:r>
            <a:r>
              <a:rPr lang="zh-CN" altLang="en-US">
                <a:sym typeface="+mn-ea"/>
              </a:rPr>
              <a:t>）</a:t>
            </a:r>
            <a:r>
              <a:rPr lang="zh-CN" altLang="en-US">
                <a:sym typeface="+mn-ea"/>
              </a:rPr>
              <a:t>安全性工质应无毒、无刺激性、无燃烧性及爆炸性</a:t>
            </a:r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553720" y="6137275"/>
            <a:ext cx="12128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>
                <a:sym typeface="+mn-ea"/>
              </a:rPr>
              <a:t>6</a:t>
            </a:r>
            <a:r>
              <a:rPr lang="zh-CN" altLang="en-US">
                <a:sym typeface="+mn-ea"/>
              </a:rPr>
              <a:t>）</a:t>
            </a:r>
            <a:r>
              <a:rPr lang="zh-CN" altLang="en-US">
                <a:sym typeface="+mn-ea"/>
              </a:rPr>
              <a:t>环保性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1646</Words>
  <Application>WPS 演示</Application>
  <PresentationFormat>宽屏</PresentationFormat>
  <Paragraphs>267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楷体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135</cp:revision>
  <dcterms:created xsi:type="dcterms:W3CDTF">2020-10-23T05:41:00Z</dcterms:created>
  <dcterms:modified xsi:type="dcterms:W3CDTF">2021-09-14T00:48:03Z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3F1A372BA245473DAD4EE971AAAB833A</vt:lpwstr>
  </property>
</Properties>
</file>