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168"/>
  </p:notesMasterIdLst>
  <p:handoutMasterIdLst>
    <p:handoutMasterId r:id="rId169"/>
  </p:handoutMasterIdLst>
  <p:sldIdLst>
    <p:sldId id="256" r:id="rId4"/>
    <p:sldId id="333" r:id="rId5"/>
    <p:sldId id="418" r:id="rId6"/>
    <p:sldId id="334" r:id="rId7"/>
    <p:sldId id="301" r:id="rId8"/>
    <p:sldId id="397" r:id="rId9"/>
    <p:sldId id="419" r:id="rId10"/>
    <p:sldId id="421" r:id="rId11"/>
    <p:sldId id="422" r:id="rId12"/>
    <p:sldId id="423" r:id="rId13"/>
    <p:sldId id="424" r:id="rId14"/>
    <p:sldId id="425" r:id="rId15"/>
    <p:sldId id="426" r:id="rId16"/>
    <p:sldId id="427" r:id="rId17"/>
    <p:sldId id="428" r:id="rId18"/>
    <p:sldId id="438" r:id="rId19"/>
    <p:sldId id="429" r:id="rId20"/>
    <p:sldId id="430" r:id="rId21"/>
    <p:sldId id="646" r:id="rId22"/>
    <p:sldId id="431" r:id="rId23"/>
    <p:sldId id="432" r:id="rId24"/>
    <p:sldId id="433" r:id="rId25"/>
    <p:sldId id="405" r:id="rId26"/>
    <p:sldId id="434" r:id="rId27"/>
    <p:sldId id="435" r:id="rId28"/>
    <p:sldId id="436" r:id="rId29"/>
    <p:sldId id="437" r:id="rId30"/>
    <p:sldId id="396" r:id="rId31"/>
    <p:sldId id="478" r:id="rId32"/>
    <p:sldId id="479" r:id="rId33"/>
    <p:sldId id="480" r:id="rId34"/>
    <p:sldId id="481" r:id="rId35"/>
    <p:sldId id="461" r:id="rId36"/>
    <p:sldId id="482" r:id="rId37"/>
    <p:sldId id="463" r:id="rId38"/>
    <p:sldId id="464" r:id="rId39"/>
    <p:sldId id="465" r:id="rId40"/>
    <p:sldId id="466" r:id="rId41"/>
    <p:sldId id="467" r:id="rId42"/>
    <p:sldId id="468" r:id="rId43"/>
    <p:sldId id="469" r:id="rId44"/>
    <p:sldId id="470" r:id="rId45"/>
    <p:sldId id="406" r:id="rId46"/>
    <p:sldId id="400" r:id="rId47"/>
    <p:sldId id="484" r:id="rId48"/>
    <p:sldId id="486" r:id="rId49"/>
    <p:sldId id="487" r:id="rId50"/>
    <p:sldId id="488" r:id="rId51"/>
    <p:sldId id="489" r:id="rId52"/>
    <p:sldId id="491" r:id="rId53"/>
    <p:sldId id="485" r:id="rId54"/>
    <p:sldId id="402" r:id="rId55"/>
    <p:sldId id="492" r:id="rId56"/>
    <p:sldId id="493" r:id="rId57"/>
    <p:sldId id="494" r:id="rId58"/>
    <p:sldId id="495" r:id="rId59"/>
    <p:sldId id="496" r:id="rId60"/>
    <p:sldId id="497" r:id="rId61"/>
    <p:sldId id="498" r:id="rId62"/>
    <p:sldId id="499" r:id="rId63"/>
    <p:sldId id="500" r:id="rId64"/>
    <p:sldId id="501" r:id="rId65"/>
    <p:sldId id="502" r:id="rId66"/>
    <p:sldId id="503" r:id="rId67"/>
    <p:sldId id="504" r:id="rId68"/>
    <p:sldId id="505" r:id="rId69"/>
    <p:sldId id="506" r:id="rId70"/>
    <p:sldId id="507" r:id="rId71"/>
    <p:sldId id="508" r:id="rId72"/>
    <p:sldId id="509" r:id="rId73"/>
    <p:sldId id="510" r:id="rId74"/>
    <p:sldId id="511" r:id="rId75"/>
    <p:sldId id="512" r:id="rId76"/>
    <p:sldId id="513" r:id="rId77"/>
    <p:sldId id="514" r:id="rId78"/>
    <p:sldId id="515" r:id="rId79"/>
    <p:sldId id="516" r:id="rId80"/>
    <p:sldId id="518" r:id="rId81"/>
    <p:sldId id="519" r:id="rId82"/>
    <p:sldId id="520" r:id="rId83"/>
    <p:sldId id="521" r:id="rId84"/>
    <p:sldId id="522" r:id="rId85"/>
    <p:sldId id="523" r:id="rId86"/>
    <p:sldId id="524" r:id="rId87"/>
    <p:sldId id="525" r:id="rId88"/>
    <p:sldId id="526" r:id="rId89"/>
    <p:sldId id="527" r:id="rId90"/>
    <p:sldId id="528" r:id="rId91"/>
    <p:sldId id="529" r:id="rId92"/>
    <p:sldId id="483" r:id="rId93"/>
    <p:sldId id="530" r:id="rId94"/>
    <p:sldId id="531" r:id="rId95"/>
    <p:sldId id="532" r:id="rId96"/>
    <p:sldId id="533" r:id="rId97"/>
    <p:sldId id="534" r:id="rId98"/>
    <p:sldId id="566" r:id="rId99"/>
    <p:sldId id="535" r:id="rId100"/>
    <p:sldId id="536" r:id="rId101"/>
    <p:sldId id="537" r:id="rId102"/>
    <p:sldId id="538" r:id="rId103"/>
    <p:sldId id="539" r:id="rId104"/>
    <p:sldId id="540" r:id="rId105"/>
    <p:sldId id="541" r:id="rId106"/>
    <p:sldId id="567" r:id="rId107"/>
    <p:sldId id="544" r:id="rId108"/>
    <p:sldId id="545" r:id="rId109"/>
    <p:sldId id="570" r:id="rId110"/>
    <p:sldId id="569" r:id="rId111"/>
    <p:sldId id="571" r:id="rId112"/>
    <p:sldId id="572" r:id="rId113"/>
    <p:sldId id="573" r:id="rId114"/>
    <p:sldId id="546" r:id="rId115"/>
    <p:sldId id="568" r:id="rId116"/>
    <p:sldId id="547" r:id="rId117"/>
    <p:sldId id="548" r:id="rId118"/>
    <p:sldId id="549" r:id="rId119"/>
    <p:sldId id="550" r:id="rId120"/>
    <p:sldId id="551" r:id="rId121"/>
    <p:sldId id="552" r:id="rId122"/>
    <p:sldId id="611" r:id="rId123"/>
    <p:sldId id="612" r:id="rId124"/>
    <p:sldId id="574" r:id="rId125"/>
    <p:sldId id="553" r:id="rId126"/>
    <p:sldId id="554" r:id="rId127"/>
    <p:sldId id="616" r:id="rId128"/>
    <p:sldId id="617" r:id="rId129"/>
    <p:sldId id="618" r:id="rId130"/>
    <p:sldId id="619" r:id="rId131"/>
    <p:sldId id="620" r:id="rId132"/>
    <p:sldId id="624" r:id="rId133"/>
    <p:sldId id="621" r:id="rId134"/>
    <p:sldId id="622" r:id="rId135"/>
    <p:sldId id="623" r:id="rId136"/>
    <p:sldId id="555" r:id="rId137"/>
    <p:sldId id="556" r:id="rId138"/>
    <p:sldId id="557" r:id="rId139"/>
    <p:sldId id="558" r:id="rId140"/>
    <p:sldId id="559" r:id="rId141"/>
    <p:sldId id="560" r:id="rId142"/>
    <p:sldId id="561" r:id="rId143"/>
    <p:sldId id="625" r:id="rId144"/>
    <p:sldId id="562" r:id="rId145"/>
    <p:sldId id="626" r:id="rId146"/>
    <p:sldId id="628" r:id="rId147"/>
    <p:sldId id="629" r:id="rId148"/>
    <p:sldId id="630" r:id="rId149"/>
    <p:sldId id="631" r:id="rId150"/>
    <p:sldId id="632" r:id="rId151"/>
    <p:sldId id="627" r:id="rId152"/>
    <p:sldId id="563" r:id="rId153"/>
    <p:sldId id="564" r:id="rId154"/>
    <p:sldId id="565" r:id="rId155"/>
    <p:sldId id="633" r:id="rId156"/>
    <p:sldId id="615" r:id="rId157"/>
    <p:sldId id="634" r:id="rId158"/>
    <p:sldId id="635" r:id="rId159"/>
    <p:sldId id="636" r:id="rId160"/>
    <p:sldId id="637" r:id="rId161"/>
    <p:sldId id="403" r:id="rId162"/>
    <p:sldId id="638" r:id="rId163"/>
    <p:sldId id="639" r:id="rId164"/>
    <p:sldId id="640" r:id="rId165"/>
    <p:sldId id="641" r:id="rId166"/>
    <p:sldId id="257" r:id="rId16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孙立伟" initials="孙立伟"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404040"/>
    <a:srgbClr val="2E20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中度样式 4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60"/>
  </p:normalViewPr>
  <p:slideViewPr>
    <p:cSldViewPr snapToGrid="0">
      <p:cViewPr varScale="1">
        <p:scale>
          <a:sx n="108" d="100"/>
          <a:sy n="108" d="100"/>
        </p:scale>
        <p:origin x="-678"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slide" Target="slides/slide156.xml"/><Relationship Id="rId170" Type="http://schemas.openxmlformats.org/officeDocument/2006/relationships/commentAuthors" Target="commentAuthor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presProps" Target="presProp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slide" Target="slides/slide145.xml"/><Relationship Id="rId151" Type="http://schemas.openxmlformats.org/officeDocument/2006/relationships/slide" Target="slides/slide148.xml"/><Relationship Id="rId156" Type="http://schemas.openxmlformats.org/officeDocument/2006/relationships/slide" Target="slides/slide153.xml"/><Relationship Id="rId164" Type="http://schemas.openxmlformats.org/officeDocument/2006/relationships/slide" Target="slides/slide161.xml"/><Relationship Id="rId169"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72"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2021/1/19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3315998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CB43B4-7B9C-477F-9A37-9C01B03AAE26}" type="datetimeFigureOut">
              <a:rPr lang="zh-CN" altLang="en-US" smtClean="0"/>
              <a:t>2021/1/19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4533E-ED40-4CD6-803E-7BA3BA773B75}" type="slidenum">
              <a:rPr lang="zh-CN" altLang="en-US" smtClean="0"/>
              <a:t>‹#›</a:t>
            </a:fld>
            <a:endParaRPr lang="zh-CN" altLang="en-US"/>
          </a:p>
        </p:txBody>
      </p:sp>
    </p:spTree>
    <p:extLst>
      <p:ext uri="{BB962C8B-B14F-4D97-AF65-F5344CB8AC3E}">
        <p14:creationId xmlns:p14="http://schemas.microsoft.com/office/powerpoint/2010/main" val="1521736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31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121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122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123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124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125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126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127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128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129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130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32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131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132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133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134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135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136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137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138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139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140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33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141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142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143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144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145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146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147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148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149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150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34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151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152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153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154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155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156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157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158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159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160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35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161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162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163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164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36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37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38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39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40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41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42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43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44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45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46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47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48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49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50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51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52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53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54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55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56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57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58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59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60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61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62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63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64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65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66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67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68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69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70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71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72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73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74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75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76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77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78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79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80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81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82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83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84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85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86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87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88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89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90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91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92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93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94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95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96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97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98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99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100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101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102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103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104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105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106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107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108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109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110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30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111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112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113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114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115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116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117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118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119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48E67C-D59E-40E3-BF29-E8FF8651CA5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120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FC57114B-9554-4951-98D4-E30C6E260BD5}" type="datetimeFigureOut">
              <a:rPr lang="zh-CN" altLang="en-US" smtClean="0"/>
              <a:t>2021/1/19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540006-F35F-4354-B21D-E20A7EFC9D31}"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C57114B-9554-4951-98D4-E30C6E260BD5}" type="datetimeFigureOut">
              <a:rPr lang="zh-CN" altLang="en-US" smtClean="0"/>
              <a:t>2021/1/19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540006-F35F-4354-B21D-E20A7EFC9D31}"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C57114B-9554-4951-98D4-E30C6E260BD5}" type="datetimeFigureOut">
              <a:rPr lang="zh-CN" altLang="en-US" smtClean="0"/>
              <a:t>2021/1/19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540006-F35F-4354-B21D-E20A7EFC9D31}"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289B422-39C0-45FA-AE94-5A77F71E92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2021/1/19</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2E35753-E2C5-4E44-82CA-D13671C7CA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289B422-39C0-45FA-AE94-5A77F71E92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2021/1/19</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2E35753-E2C5-4E44-82CA-D13671C7CA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289B422-39C0-45FA-AE94-5A77F71E92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2021/1/19</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2E35753-E2C5-4E44-82CA-D13671C7CA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289B422-39C0-45FA-AE94-5A77F71E92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2021/1/19</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2E35753-E2C5-4E44-82CA-D13671C7CA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289B422-39C0-45FA-AE94-5A77F71E92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2021/1/19</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2E35753-E2C5-4E44-82CA-D13671C7CA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289B422-39C0-45FA-AE94-5A77F71E92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2021/1/19</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2E35753-E2C5-4E44-82CA-D13671C7CA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289B422-39C0-45FA-AE94-5A77F71E92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2021/1/19</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2E35753-E2C5-4E44-82CA-D13671C7CA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289B422-39C0-45FA-AE94-5A77F71E92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2021/1/19</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2E35753-E2C5-4E44-82CA-D13671C7CA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C57114B-9554-4951-98D4-E30C6E260BD5}" type="datetimeFigureOut">
              <a:rPr lang="zh-CN" altLang="en-US" smtClean="0"/>
              <a:t>2021/1/19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540006-F35F-4354-B21D-E20A7EFC9D31}"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289B422-39C0-45FA-AE94-5A77F71E92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2021/1/19</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2E35753-E2C5-4E44-82CA-D13671C7CA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289B422-39C0-45FA-AE94-5A77F71E92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2021/1/19</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2E35753-E2C5-4E44-82CA-D13671C7CA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289B422-39C0-45FA-AE94-5A77F71E92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2021/1/19</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2E35753-E2C5-4E44-82CA-D13671C7CA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289B422-39C0-45FA-AE94-5A77F71E92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2021/1/19</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2E35753-E2C5-4E44-82CA-D13671C7CA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289B422-39C0-45FA-AE94-5A77F71E92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2021/1/19</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2E35753-E2C5-4E44-82CA-D13671C7CA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289B422-39C0-45FA-AE94-5A77F71E92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2021/1/19</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2E35753-E2C5-4E44-82CA-D13671C7CA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289B422-39C0-45FA-AE94-5A77F71E92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2021/1/19</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2E35753-E2C5-4E44-82CA-D13671C7CA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289B422-39C0-45FA-AE94-5A77F71E92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2021/1/19</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2E35753-E2C5-4E44-82CA-D13671C7CA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289B422-39C0-45FA-AE94-5A77F71E92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2021/1/19</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2E35753-E2C5-4E44-82CA-D13671C7CA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289B422-39C0-45FA-AE94-5A77F71E92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2021/1/19</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2E35753-E2C5-4E44-82CA-D13671C7CA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C57114B-9554-4951-98D4-E30C6E260BD5}" type="datetimeFigureOut">
              <a:rPr lang="zh-CN" altLang="en-US" smtClean="0"/>
              <a:t>2021/1/19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540006-F35F-4354-B21D-E20A7EFC9D31}"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289B422-39C0-45FA-AE94-5A77F71E92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2021/1/19</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2E35753-E2C5-4E44-82CA-D13671C7CA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289B422-39C0-45FA-AE94-5A77F71E92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2021/1/19</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2E35753-E2C5-4E44-82CA-D13671C7CA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289B422-39C0-45FA-AE94-5A77F71E92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2021/1/19</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2E35753-E2C5-4E44-82CA-D13671C7CA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289B422-39C0-45FA-AE94-5A77F71E92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2021/1/19</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2E35753-E2C5-4E44-82CA-D13671C7CA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C57114B-9554-4951-98D4-E30C6E260BD5}" type="datetimeFigureOut">
              <a:rPr lang="zh-CN" altLang="en-US" smtClean="0"/>
              <a:t>2021/1/19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5540006-F35F-4354-B21D-E20A7EFC9D31}"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C57114B-9554-4951-98D4-E30C6E260BD5}" type="datetimeFigureOut">
              <a:rPr lang="zh-CN" altLang="en-US" smtClean="0"/>
              <a:t>2021/1/19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540006-F35F-4354-B21D-E20A7EFC9D31}"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C57114B-9554-4951-98D4-E30C6E260BD5}" type="datetimeFigureOut">
              <a:rPr lang="zh-CN" altLang="en-US" smtClean="0"/>
              <a:t>2021/1/19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5540006-F35F-4354-B21D-E20A7EFC9D31}"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C57114B-9554-4951-98D4-E30C6E260BD5}" type="datetimeFigureOut">
              <a:rPr lang="zh-CN" altLang="en-US" smtClean="0"/>
              <a:t>2021/1/19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5540006-F35F-4354-B21D-E20A7EFC9D31}"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C57114B-9554-4951-98D4-E30C6E260BD5}" type="datetimeFigureOut">
              <a:rPr lang="zh-CN" altLang="en-US" smtClean="0"/>
              <a:t>2021/1/19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5540006-F35F-4354-B21D-E20A7EFC9D31}"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C57114B-9554-4951-98D4-E30C6E260BD5}" type="datetimeFigureOut">
              <a:rPr lang="zh-CN" altLang="en-US" smtClean="0"/>
              <a:t>2021/1/19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5540006-F35F-4354-B21D-E20A7EFC9D31}"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57114B-9554-4951-98D4-E30C6E260BD5}" type="datetimeFigureOut">
              <a:rPr lang="zh-CN" altLang="en-US" smtClean="0"/>
              <a:t>2021/1/19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40006-F35F-4354-B21D-E20A7EFC9D31}" type="slidenum">
              <a:rPr lang="zh-CN" altLang="en-US" smtClean="0"/>
              <a:t>‹#›</a:t>
            </a:fld>
            <a:endParaRPr lang="zh-CN" altLang="en-US"/>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378738" y="0"/>
            <a:ext cx="707967" cy="70796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9289B422-39C0-45FA-AE94-5A77F71E92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2021/1/19</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72E35753-E2C5-4E44-82CA-D13671C7CA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335789" y="692"/>
            <a:ext cx="730827" cy="730827"/>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9289B422-39C0-45FA-AE94-5A77F71E92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2021/1/19</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72E35753-E2C5-4E44-82CA-D13671C7CA9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78491" y="13162"/>
            <a:ext cx="608215" cy="608215"/>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4.xml"/><Relationship Id="rId5" Type="http://schemas.openxmlformats.org/officeDocument/2006/relationships/image" Target="../media/image17.png"/><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png"/><Relationship Id="rId7" Type="http://schemas.openxmlformats.org/officeDocument/2006/relationships/image" Target="../media/image66.png"/><Relationship Id="rId2" Type="http://schemas.openxmlformats.org/officeDocument/2006/relationships/notesSlide" Target="../notesSlides/notesSlide79.xml"/><Relationship Id="rId1" Type="http://schemas.openxmlformats.org/officeDocument/2006/relationships/slideLayout" Target="../slideLayouts/slideLayout1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png"/><Relationship Id="rId10" Type="http://schemas.openxmlformats.org/officeDocument/2006/relationships/image" Target="../media/image69.png"/><Relationship Id="rId4" Type="http://schemas.openxmlformats.org/officeDocument/2006/relationships/image" Target="../media/image9.png"/><Relationship Id="rId9" Type="http://schemas.openxmlformats.org/officeDocument/2006/relationships/image" Target="../media/image68.png"/></Relationships>
</file>

<file path=ppt/slides/_rels/slide101.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jpeg"/><Relationship Id="rId3" Type="http://schemas.openxmlformats.org/officeDocument/2006/relationships/image" Target="../media/image4.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 Type="http://schemas.openxmlformats.org/officeDocument/2006/relationships/notesSlide" Target="../notesSlides/notesSlide80.xml"/><Relationship Id="rId16" Type="http://schemas.openxmlformats.org/officeDocument/2006/relationships/image" Target="../media/image81.emf"/><Relationship Id="rId1" Type="http://schemas.openxmlformats.org/officeDocument/2006/relationships/slideLayout" Target="../slideLayouts/slideLayout12.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6.png"/><Relationship Id="rId15" Type="http://schemas.openxmlformats.org/officeDocument/2006/relationships/image" Target="../media/image80.png"/><Relationship Id="rId10" Type="http://schemas.openxmlformats.org/officeDocument/2006/relationships/image" Target="../media/image75.png"/><Relationship Id="rId4" Type="http://schemas.openxmlformats.org/officeDocument/2006/relationships/image" Target="../media/image9.png"/><Relationship Id="rId9" Type="http://schemas.openxmlformats.org/officeDocument/2006/relationships/image" Target="../media/image74.jpeg"/><Relationship Id="rId14" Type="http://schemas.openxmlformats.org/officeDocument/2006/relationships/image" Target="../media/image79.png"/></Relationships>
</file>

<file path=ppt/slides/_rels/slide102.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image" Target="../media/image4.png"/><Relationship Id="rId7" Type="http://schemas.openxmlformats.org/officeDocument/2006/relationships/image" Target="../media/image80.png"/><Relationship Id="rId2" Type="http://schemas.openxmlformats.org/officeDocument/2006/relationships/notesSlide" Target="../notesSlides/notesSlide81.xml"/><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6.png"/><Relationship Id="rId4" Type="http://schemas.openxmlformats.org/officeDocument/2006/relationships/image" Target="../media/image9.png"/><Relationship Id="rId9" Type="http://schemas.openxmlformats.org/officeDocument/2006/relationships/image" Target="../media/image82.png"/></Relationships>
</file>

<file path=ppt/slides/_rels/slide10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4.png"/><Relationship Id="rId7" Type="http://schemas.openxmlformats.org/officeDocument/2006/relationships/image" Target="../media/image84.png"/><Relationship Id="rId2" Type="http://schemas.openxmlformats.org/officeDocument/2006/relationships/notesSlide" Target="../notesSlides/notesSlide82.xml"/><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6.png"/><Relationship Id="rId4" Type="http://schemas.openxmlformats.org/officeDocument/2006/relationships/image" Target="../media/image9.png"/></Relationships>
</file>

<file path=ppt/slides/_rels/slide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12.xml"/><Relationship Id="rId6" Type="http://schemas.openxmlformats.org/officeDocument/2006/relationships/image" Target="../media/image43.jpg"/><Relationship Id="rId5" Type="http://schemas.openxmlformats.org/officeDocument/2006/relationships/image" Target="../media/image6.png"/><Relationship Id="rId4" Type="http://schemas.openxmlformats.org/officeDocument/2006/relationships/image" Target="../media/image9.png"/></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5.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6.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7.png"/><Relationship Id="rId2" Type="http://schemas.openxmlformats.org/officeDocument/2006/relationships/notesSlide" Target="../notesSlides/notesSlide87.xml"/><Relationship Id="rId1" Type="http://schemas.openxmlformats.org/officeDocument/2006/relationships/slideLayout" Target="../slideLayouts/slideLayout12.xml"/><Relationship Id="rId6" Type="http://schemas.openxmlformats.org/officeDocument/2006/relationships/image" Target="../media/image86.png"/><Relationship Id="rId5" Type="http://schemas.openxmlformats.org/officeDocument/2006/relationships/image" Target="../media/image6.png"/><Relationship Id="rId4" Type="http://schemas.openxmlformats.org/officeDocument/2006/relationships/image" Target="../media/image9.png"/></Relationships>
</file>

<file path=ppt/slides/_rels/slide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8.xml"/><Relationship Id="rId1" Type="http://schemas.openxmlformats.org/officeDocument/2006/relationships/slideLayout" Target="../slideLayouts/slideLayout12.xml"/><Relationship Id="rId6" Type="http://schemas.openxmlformats.org/officeDocument/2006/relationships/image" Target="../media/image88.png"/><Relationship Id="rId5" Type="http://schemas.openxmlformats.org/officeDocument/2006/relationships/image" Target="../media/image6.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0.png"/><Relationship Id="rId2" Type="http://schemas.openxmlformats.org/officeDocument/2006/relationships/notesSlide" Target="../notesSlides/notesSlide89.xml"/><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6.png"/><Relationship Id="rId4" Type="http://schemas.openxmlformats.org/officeDocument/2006/relationships/image" Target="../media/image9.png"/></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1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2.xml"/><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3.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4.xml"/><Relationship Id="rId1" Type="http://schemas.openxmlformats.org/officeDocument/2006/relationships/slideLayout" Target="../slideLayouts/slideLayout12.xml"/><Relationship Id="rId6" Type="http://schemas.openxmlformats.org/officeDocument/2006/relationships/image" Target="../media/image91.png"/><Relationship Id="rId5" Type="http://schemas.openxmlformats.org/officeDocument/2006/relationships/image" Target="../media/image6.png"/><Relationship Id="rId4" Type="http://schemas.openxmlformats.org/officeDocument/2006/relationships/image" Target="../media/image9.png"/></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5.xml"/><Relationship Id="rId1" Type="http://schemas.openxmlformats.org/officeDocument/2006/relationships/slideLayout" Target="../slideLayouts/slideLayout12.xml"/><Relationship Id="rId6" Type="http://schemas.openxmlformats.org/officeDocument/2006/relationships/image" Target="../media/image92.png"/><Relationship Id="rId5" Type="http://schemas.openxmlformats.org/officeDocument/2006/relationships/image" Target="../media/image6.png"/><Relationship Id="rId4" Type="http://schemas.openxmlformats.org/officeDocument/2006/relationships/image" Target="../media/image9.png"/></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6.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7.xml"/><Relationship Id="rId1" Type="http://schemas.openxmlformats.org/officeDocument/2006/relationships/slideLayout" Target="../slideLayouts/slideLayout12.xml"/><Relationship Id="rId6" Type="http://schemas.openxmlformats.org/officeDocument/2006/relationships/image" Target="../media/image93.png"/><Relationship Id="rId5" Type="http://schemas.openxmlformats.org/officeDocument/2006/relationships/image" Target="../media/image6.png"/><Relationship Id="rId4" Type="http://schemas.openxmlformats.org/officeDocument/2006/relationships/image" Target="../media/image9.png"/></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8.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4.xml"/><Relationship Id="rId5" Type="http://schemas.openxmlformats.org/officeDocument/2006/relationships/image" Target="../media/image19.png"/><Relationship Id="rId4" Type="http://schemas.openxmlformats.org/officeDocument/2006/relationships/image" Target="../media/image6.png"/></Relationships>
</file>

<file path=ppt/slides/_rels/slide1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5.png"/><Relationship Id="rId2" Type="http://schemas.openxmlformats.org/officeDocument/2006/relationships/notesSlide" Target="../notesSlides/notesSlide99.xml"/><Relationship Id="rId1" Type="http://schemas.openxmlformats.org/officeDocument/2006/relationships/slideLayout" Target="../slideLayouts/slideLayout12.xml"/><Relationship Id="rId6" Type="http://schemas.openxmlformats.org/officeDocument/2006/relationships/image" Target="../media/image94.png"/><Relationship Id="rId5" Type="http://schemas.openxmlformats.org/officeDocument/2006/relationships/image" Target="../media/image6.png"/><Relationship Id="rId4" Type="http://schemas.openxmlformats.org/officeDocument/2006/relationships/image" Target="../media/image9.png"/></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0.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1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1.xml"/><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2.xml"/><Relationship Id="rId1" Type="http://schemas.openxmlformats.org/officeDocument/2006/relationships/slideLayout" Target="../slideLayouts/slideLayout12.xml"/><Relationship Id="rId6" Type="http://schemas.openxmlformats.org/officeDocument/2006/relationships/image" Target="../media/image96.png"/><Relationship Id="rId5" Type="http://schemas.openxmlformats.org/officeDocument/2006/relationships/image" Target="../media/image6.png"/><Relationship Id="rId4" Type="http://schemas.openxmlformats.org/officeDocument/2006/relationships/image" Target="../media/image9.png"/></Relationships>
</file>

<file path=ppt/slides/_rels/slide12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4.png"/><Relationship Id="rId7" Type="http://schemas.openxmlformats.org/officeDocument/2006/relationships/image" Target="../media/image93.png"/><Relationship Id="rId2" Type="http://schemas.openxmlformats.org/officeDocument/2006/relationships/notesSlide" Target="../notesSlides/notesSlide103.xml"/><Relationship Id="rId1" Type="http://schemas.openxmlformats.org/officeDocument/2006/relationships/slideLayout" Target="../slideLayouts/slideLayout12.xml"/><Relationship Id="rId6" Type="http://schemas.openxmlformats.org/officeDocument/2006/relationships/image" Target="../media/image97.png"/><Relationship Id="rId5" Type="http://schemas.openxmlformats.org/officeDocument/2006/relationships/image" Target="../media/image6.png"/><Relationship Id="rId4" Type="http://schemas.openxmlformats.org/officeDocument/2006/relationships/image" Target="../media/image9.png"/></Relationships>
</file>

<file path=ppt/slides/_rels/slide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4.xml"/><Relationship Id="rId1" Type="http://schemas.openxmlformats.org/officeDocument/2006/relationships/slideLayout" Target="../slideLayouts/slideLayout12.xml"/><Relationship Id="rId6" Type="http://schemas.openxmlformats.org/officeDocument/2006/relationships/image" Target="../media/image99.png"/><Relationship Id="rId5" Type="http://schemas.openxmlformats.org/officeDocument/2006/relationships/image" Target="../media/image6.png"/><Relationship Id="rId4" Type="http://schemas.openxmlformats.org/officeDocument/2006/relationships/image" Target="../media/image9.png"/></Relationships>
</file>

<file path=ppt/slides/_rels/slide126.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4.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105.xml"/><Relationship Id="rId1" Type="http://schemas.openxmlformats.org/officeDocument/2006/relationships/slideLayout" Target="../slideLayouts/slideLayout12.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6.png"/><Relationship Id="rId10" Type="http://schemas.openxmlformats.org/officeDocument/2006/relationships/image" Target="../media/image104.png"/><Relationship Id="rId4" Type="http://schemas.openxmlformats.org/officeDocument/2006/relationships/image" Target="../media/image9.png"/><Relationship Id="rId9" Type="http://schemas.openxmlformats.org/officeDocument/2006/relationships/image" Target="../media/image103.png"/></Relationships>
</file>

<file path=ppt/slides/_rels/slide12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4.png"/><Relationship Id="rId7" Type="http://schemas.openxmlformats.org/officeDocument/2006/relationships/image" Target="../media/image109.png"/><Relationship Id="rId2" Type="http://schemas.openxmlformats.org/officeDocument/2006/relationships/notesSlide" Target="../notesSlides/notesSlide106.xml"/><Relationship Id="rId1" Type="http://schemas.openxmlformats.org/officeDocument/2006/relationships/slideLayout" Target="../slideLayouts/slideLayout12.xml"/><Relationship Id="rId6" Type="http://schemas.openxmlformats.org/officeDocument/2006/relationships/image" Target="../media/image108.png"/><Relationship Id="rId11" Type="http://schemas.openxmlformats.org/officeDocument/2006/relationships/image" Target="../media/image113.jpeg"/><Relationship Id="rId5" Type="http://schemas.openxmlformats.org/officeDocument/2006/relationships/image" Target="../media/image6.png"/><Relationship Id="rId10" Type="http://schemas.openxmlformats.org/officeDocument/2006/relationships/image" Target="../media/image112.png"/><Relationship Id="rId4" Type="http://schemas.openxmlformats.org/officeDocument/2006/relationships/image" Target="../media/image9.png"/><Relationship Id="rId9" Type="http://schemas.openxmlformats.org/officeDocument/2006/relationships/image" Target="../media/image111.png"/></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7.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8.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4.xml"/><Relationship Id="rId5" Type="http://schemas.openxmlformats.org/officeDocument/2006/relationships/image" Target="../media/image20.png"/><Relationship Id="rId4" Type="http://schemas.openxmlformats.org/officeDocument/2006/relationships/image" Target="../media/image6.png"/></Relationships>
</file>

<file path=ppt/slides/_rels/slide1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9.xml"/><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0.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2.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3.xml"/><Relationship Id="rId1" Type="http://schemas.openxmlformats.org/officeDocument/2006/relationships/slideLayout" Target="../slideLayouts/slideLayout12.xml"/><Relationship Id="rId6" Type="http://schemas.openxmlformats.org/officeDocument/2006/relationships/image" Target="../media/image114.png"/><Relationship Id="rId5" Type="http://schemas.openxmlformats.org/officeDocument/2006/relationships/image" Target="../media/image6.png"/><Relationship Id="rId4" Type="http://schemas.openxmlformats.org/officeDocument/2006/relationships/image" Target="../media/image9.png"/></Relationships>
</file>

<file path=ppt/slides/_rels/slide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4.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5.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6.xml"/><Relationship Id="rId1" Type="http://schemas.openxmlformats.org/officeDocument/2006/relationships/slideLayout" Target="../slideLayouts/slideLayout12.xml"/><Relationship Id="rId6" Type="http://schemas.openxmlformats.org/officeDocument/2006/relationships/image" Target="../media/image115.png"/><Relationship Id="rId5" Type="http://schemas.openxmlformats.org/officeDocument/2006/relationships/image" Target="../media/image6.png"/><Relationship Id="rId4" Type="http://schemas.openxmlformats.org/officeDocument/2006/relationships/image" Target="../media/image9.png"/></Relationships>
</file>

<file path=ppt/slides/_rels/slide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7.xml"/><Relationship Id="rId1" Type="http://schemas.openxmlformats.org/officeDocument/2006/relationships/slideLayout" Target="../slideLayouts/slideLayout12.xml"/><Relationship Id="rId6" Type="http://schemas.openxmlformats.org/officeDocument/2006/relationships/image" Target="../media/image116.png"/><Relationship Id="rId5" Type="http://schemas.openxmlformats.org/officeDocument/2006/relationships/image" Target="../media/image6.png"/><Relationship Id="rId4" Type="http://schemas.openxmlformats.org/officeDocument/2006/relationships/image" Target="../media/image9.png"/></Relationships>
</file>

<file path=ppt/slides/_rels/slide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8.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9.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1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0.xml"/><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2.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3.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145.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4.png"/><Relationship Id="rId7" Type="http://schemas.openxmlformats.org/officeDocument/2006/relationships/image" Target="../media/image118.png"/><Relationship Id="rId2" Type="http://schemas.openxmlformats.org/officeDocument/2006/relationships/notesSlide" Target="../notesSlides/notesSlide124.xml"/><Relationship Id="rId1" Type="http://schemas.openxmlformats.org/officeDocument/2006/relationships/slideLayout" Target="../slideLayouts/slideLayout12.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6.png"/><Relationship Id="rId10" Type="http://schemas.openxmlformats.org/officeDocument/2006/relationships/image" Target="../media/image121.png"/><Relationship Id="rId4" Type="http://schemas.openxmlformats.org/officeDocument/2006/relationships/image" Target="../media/image9.png"/><Relationship Id="rId9" Type="http://schemas.openxmlformats.org/officeDocument/2006/relationships/image" Target="../media/image120.png"/></Relationships>
</file>

<file path=ppt/slides/_rels/slide146.xml.rels><?xml version="1.0" encoding="UTF-8" standalone="yes"?>
<Relationships xmlns="http://schemas.openxmlformats.org/package/2006/relationships"><Relationship Id="rId8" Type="http://schemas.openxmlformats.org/officeDocument/2006/relationships/image" Target="../media/image125.GIF"/><Relationship Id="rId3" Type="http://schemas.openxmlformats.org/officeDocument/2006/relationships/image" Target="../media/image4.png"/><Relationship Id="rId7" Type="http://schemas.openxmlformats.org/officeDocument/2006/relationships/image" Target="../media/image124.png"/><Relationship Id="rId2" Type="http://schemas.openxmlformats.org/officeDocument/2006/relationships/notesSlide" Target="../notesSlides/notesSlide125.xml"/><Relationship Id="rId1" Type="http://schemas.openxmlformats.org/officeDocument/2006/relationships/slideLayout" Target="../slideLayouts/slideLayout12.xml"/><Relationship Id="rId6" Type="http://schemas.openxmlformats.org/officeDocument/2006/relationships/image" Target="../media/image123.png"/><Relationship Id="rId5" Type="http://schemas.openxmlformats.org/officeDocument/2006/relationships/image" Target="../media/image6.png"/><Relationship Id="rId4" Type="http://schemas.openxmlformats.org/officeDocument/2006/relationships/image" Target="../media/image9.png"/><Relationship Id="rId9" Type="http://schemas.openxmlformats.org/officeDocument/2006/relationships/image" Target="../media/image126.png"/></Relationships>
</file>

<file path=ppt/slides/_rels/slide14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8.png"/><Relationship Id="rId2" Type="http://schemas.openxmlformats.org/officeDocument/2006/relationships/notesSlide" Target="../notesSlides/notesSlide126.xml"/><Relationship Id="rId1" Type="http://schemas.openxmlformats.org/officeDocument/2006/relationships/slideLayout" Target="../slideLayouts/slideLayout12.xml"/><Relationship Id="rId6" Type="http://schemas.openxmlformats.org/officeDocument/2006/relationships/image" Target="../media/image127.png"/><Relationship Id="rId5" Type="http://schemas.openxmlformats.org/officeDocument/2006/relationships/image" Target="../media/image6.png"/><Relationship Id="rId4" Type="http://schemas.openxmlformats.org/officeDocument/2006/relationships/image" Target="../media/image9.png"/></Relationships>
</file>

<file path=ppt/slides/_rels/slide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7.xml"/><Relationship Id="rId1" Type="http://schemas.openxmlformats.org/officeDocument/2006/relationships/slideLayout" Target="../slideLayouts/slideLayout12.xml"/><Relationship Id="rId6" Type="http://schemas.openxmlformats.org/officeDocument/2006/relationships/image" Target="../media/image129.png"/><Relationship Id="rId5" Type="http://schemas.openxmlformats.org/officeDocument/2006/relationships/image" Target="../media/image6.png"/><Relationship Id="rId4" Type="http://schemas.openxmlformats.org/officeDocument/2006/relationships/image" Target="../media/image9.png"/></Relationships>
</file>

<file path=ppt/slides/_rels/slide1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8.xml"/><Relationship Id="rId1" Type="http://schemas.openxmlformats.org/officeDocument/2006/relationships/slideLayout" Target="../slideLayouts/slideLayout12.xml"/><Relationship Id="rId6" Type="http://schemas.openxmlformats.org/officeDocument/2006/relationships/image" Target="../media/image130.png"/><Relationship Id="rId5" Type="http://schemas.openxmlformats.org/officeDocument/2006/relationships/image" Target="../media/image6.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15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3.jpg"/><Relationship Id="rId2" Type="http://schemas.openxmlformats.org/officeDocument/2006/relationships/notesSlide" Target="../notesSlides/notesSlide129.xml"/><Relationship Id="rId1" Type="http://schemas.openxmlformats.org/officeDocument/2006/relationships/slideLayout" Target="../slideLayouts/slideLayout12.xml"/><Relationship Id="rId6" Type="http://schemas.openxmlformats.org/officeDocument/2006/relationships/image" Target="../media/image131.jpeg"/><Relationship Id="rId5" Type="http://schemas.openxmlformats.org/officeDocument/2006/relationships/image" Target="../media/image6.png"/><Relationship Id="rId4" Type="http://schemas.openxmlformats.org/officeDocument/2006/relationships/image" Target="../media/image9.png"/></Relationships>
</file>

<file path=ppt/slides/_rels/slide1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0.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152.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4.png"/><Relationship Id="rId7" Type="http://schemas.openxmlformats.org/officeDocument/2006/relationships/image" Target="../media/image133.jpeg"/><Relationship Id="rId2" Type="http://schemas.openxmlformats.org/officeDocument/2006/relationships/notesSlide" Target="../notesSlides/notesSlide131.xml"/><Relationship Id="rId1" Type="http://schemas.openxmlformats.org/officeDocument/2006/relationships/slideLayout" Target="../slideLayouts/slideLayout12.xml"/><Relationship Id="rId6" Type="http://schemas.openxmlformats.org/officeDocument/2006/relationships/image" Target="../media/image132.jpeg"/><Relationship Id="rId11" Type="http://schemas.openxmlformats.org/officeDocument/2006/relationships/image" Target="../media/image137.jpeg"/><Relationship Id="rId5" Type="http://schemas.openxmlformats.org/officeDocument/2006/relationships/image" Target="../media/image6.png"/><Relationship Id="rId10" Type="http://schemas.openxmlformats.org/officeDocument/2006/relationships/image" Target="../media/image136.jpeg"/><Relationship Id="rId4" Type="http://schemas.openxmlformats.org/officeDocument/2006/relationships/image" Target="../media/image9.png"/><Relationship Id="rId9" Type="http://schemas.openxmlformats.org/officeDocument/2006/relationships/image" Target="../media/image135.jpeg"/></Relationships>
</file>

<file path=ppt/slides/_rels/slide153.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4.png"/><Relationship Id="rId7" Type="http://schemas.openxmlformats.org/officeDocument/2006/relationships/image" Target="../media/image139.jpeg"/><Relationship Id="rId2" Type="http://schemas.openxmlformats.org/officeDocument/2006/relationships/notesSlide" Target="../notesSlides/notesSlide132.xml"/><Relationship Id="rId1" Type="http://schemas.openxmlformats.org/officeDocument/2006/relationships/slideLayout" Target="../slideLayouts/slideLayout12.xml"/><Relationship Id="rId6" Type="http://schemas.openxmlformats.org/officeDocument/2006/relationships/image" Target="../media/image138.jpeg"/><Relationship Id="rId11" Type="http://schemas.openxmlformats.org/officeDocument/2006/relationships/image" Target="../media/image143.png"/><Relationship Id="rId5" Type="http://schemas.openxmlformats.org/officeDocument/2006/relationships/image" Target="../media/image6.png"/><Relationship Id="rId10" Type="http://schemas.openxmlformats.org/officeDocument/2006/relationships/image" Target="../media/image142.png"/><Relationship Id="rId4" Type="http://schemas.openxmlformats.org/officeDocument/2006/relationships/image" Target="../media/image9.png"/><Relationship Id="rId9" Type="http://schemas.openxmlformats.org/officeDocument/2006/relationships/image" Target="../media/image141.png"/></Relationships>
</file>

<file path=ppt/slides/_rels/slide1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3.xml"/><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4.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5.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157.xml.rels><?xml version="1.0" encoding="UTF-8" standalone="yes"?>
<Relationships xmlns="http://schemas.openxmlformats.org/package/2006/relationships"><Relationship Id="rId8" Type="http://schemas.openxmlformats.org/officeDocument/2006/relationships/image" Target="../media/image146.emf"/><Relationship Id="rId3" Type="http://schemas.openxmlformats.org/officeDocument/2006/relationships/image" Target="../media/image4.png"/><Relationship Id="rId7" Type="http://schemas.openxmlformats.org/officeDocument/2006/relationships/image" Target="../media/image145.png"/><Relationship Id="rId2" Type="http://schemas.openxmlformats.org/officeDocument/2006/relationships/notesSlide" Target="../notesSlides/notesSlide136.xml"/><Relationship Id="rId1" Type="http://schemas.openxmlformats.org/officeDocument/2006/relationships/slideLayout" Target="../slideLayouts/slideLayout12.xml"/><Relationship Id="rId6" Type="http://schemas.openxmlformats.org/officeDocument/2006/relationships/image" Target="../media/image144.png"/><Relationship Id="rId5" Type="http://schemas.openxmlformats.org/officeDocument/2006/relationships/image" Target="../media/image6.png"/><Relationship Id="rId4" Type="http://schemas.openxmlformats.org/officeDocument/2006/relationships/image" Target="../media/image9.png"/></Relationships>
</file>

<file path=ppt/slides/_rels/slide1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7.xml"/><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8.xml"/><Relationship Id="rId1" Type="http://schemas.openxmlformats.org/officeDocument/2006/relationships/slideLayout" Target="../slideLayouts/slideLayout23.xml"/><Relationship Id="rId5" Type="http://schemas.openxmlformats.org/officeDocument/2006/relationships/image" Target="../media/image6.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160.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4.png"/><Relationship Id="rId7" Type="http://schemas.openxmlformats.org/officeDocument/2006/relationships/image" Target="../media/image148.png"/><Relationship Id="rId2" Type="http://schemas.openxmlformats.org/officeDocument/2006/relationships/notesSlide" Target="../notesSlides/notesSlide139.xml"/><Relationship Id="rId1" Type="http://schemas.openxmlformats.org/officeDocument/2006/relationships/slideLayout" Target="../slideLayouts/slideLayout12.xml"/><Relationship Id="rId6" Type="http://schemas.openxmlformats.org/officeDocument/2006/relationships/image" Target="../media/image147.png"/><Relationship Id="rId5" Type="http://schemas.openxmlformats.org/officeDocument/2006/relationships/image" Target="../media/image6.png"/><Relationship Id="rId4" Type="http://schemas.openxmlformats.org/officeDocument/2006/relationships/image" Target="../media/image9.png"/></Relationships>
</file>

<file path=ppt/slides/_rels/slide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0.xml"/><Relationship Id="rId1" Type="http://schemas.openxmlformats.org/officeDocument/2006/relationships/slideLayout" Target="../slideLayouts/slideLayout12.xml"/><Relationship Id="rId6" Type="http://schemas.openxmlformats.org/officeDocument/2006/relationships/image" Target="../media/image150.png"/><Relationship Id="rId5" Type="http://schemas.openxmlformats.org/officeDocument/2006/relationships/image" Target="../media/image6.png"/><Relationship Id="rId4" Type="http://schemas.openxmlformats.org/officeDocument/2006/relationships/image" Target="../media/image9.png"/></Relationships>
</file>

<file path=ppt/slides/_rels/slide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2.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1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4.xml"/><Relationship Id="rId5" Type="http://schemas.openxmlformats.org/officeDocument/2006/relationships/image" Target="../media/image21.jp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22.jp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4.xml"/><Relationship Id="rId5" Type="http://schemas.openxmlformats.org/officeDocument/2006/relationships/image" Target="../media/image25.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4.xml"/><Relationship Id="rId5" Type="http://schemas.openxmlformats.org/officeDocument/2006/relationships/image" Target="../media/image26.jp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30.jpeg"/><Relationship Id="rId5" Type="http://schemas.openxmlformats.org/officeDocument/2006/relationships/image" Target="../media/image6.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6.jpg"/><Relationship Id="rId5" Type="http://schemas.openxmlformats.org/officeDocument/2006/relationships/image" Target="../media/image6.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4.png"/><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1.jpeg"/><Relationship Id="rId5" Type="http://schemas.openxmlformats.org/officeDocument/2006/relationships/image" Target="../media/image6.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6.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6.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image" Target="../media/image6.png"/><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36.jpg"/><Relationship Id="rId5" Type="http://schemas.openxmlformats.org/officeDocument/2006/relationships/image" Target="../media/image6.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3.xml"/><Relationship Id="rId5" Type="http://schemas.openxmlformats.org/officeDocument/2006/relationships/image" Target="../media/image6.png"/><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37.jpg"/><Relationship Id="rId5" Type="http://schemas.openxmlformats.org/officeDocument/2006/relationships/image" Target="../media/image6.png"/><Relationship Id="rId4" Type="http://schemas.openxmlformats.org/officeDocument/2006/relationships/image" Target="../media/image9.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6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png"/><Relationship Id="rId7"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6.png"/><Relationship Id="rId4" Type="http://schemas.openxmlformats.org/officeDocument/2006/relationships/image" Target="../media/image9.png"/><Relationship Id="rId9" Type="http://schemas.openxmlformats.org/officeDocument/2006/relationships/image" Target="../media/image41.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3.jp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6.png"/><Relationship Id="rId4" Type="http://schemas.openxmlformats.org/officeDocument/2006/relationships/image" Target="../media/image9.png"/></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6.png"/><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6.png"/><Relationship Id="rId4" Type="http://schemas.openxmlformats.org/officeDocument/2006/relationships/image" Target="../media/image9.png"/></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image" Target="../media/image47.emf"/><Relationship Id="rId5" Type="http://schemas.openxmlformats.org/officeDocument/2006/relationships/image" Target="../media/image6.png"/><Relationship Id="rId4" Type="http://schemas.openxmlformats.org/officeDocument/2006/relationships/image" Target="../media/image9.png"/></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8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png"/><Relationship Id="rId7" Type="http://schemas.openxmlformats.org/officeDocument/2006/relationships/image" Target="../media/image49.png"/><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6.png"/><Relationship Id="rId4" Type="http://schemas.openxmlformats.org/officeDocument/2006/relationships/image" Target="../media/image9.png"/></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6.png"/><Relationship Id="rId4" Type="http://schemas.openxmlformats.org/officeDocument/2006/relationships/image" Target="../media/image9.png"/></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4.xml"/><Relationship Id="rId5" Type="http://schemas.openxmlformats.org/officeDocument/2006/relationships/image" Target="../media/image16.png"/><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6.png"/><Relationship Id="rId4" Type="http://schemas.openxmlformats.org/officeDocument/2006/relationships/image" Target="../media/image9.png"/></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12.xml"/><Relationship Id="rId6" Type="http://schemas.openxmlformats.org/officeDocument/2006/relationships/image" Target="../media/image53.jpg"/><Relationship Id="rId5" Type="http://schemas.openxmlformats.org/officeDocument/2006/relationships/image" Target="../media/image6.png"/><Relationship Id="rId4" Type="http://schemas.openxmlformats.org/officeDocument/2006/relationships/image" Target="../media/image9.png"/></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7.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9.png"/></Relationships>
</file>

<file path=ppt/slides/_rels/slide9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emf"/><Relationship Id="rId3" Type="http://schemas.openxmlformats.org/officeDocument/2006/relationships/image" Target="../media/image4.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78.xml"/><Relationship Id="rId16" Type="http://schemas.openxmlformats.org/officeDocument/2006/relationships/image" Target="../media/image64.png"/><Relationship Id="rId1" Type="http://schemas.openxmlformats.org/officeDocument/2006/relationships/slideLayout" Target="../slideLayouts/slideLayout1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6.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9.png"/><Relationship Id="rId9" Type="http://schemas.openxmlformats.org/officeDocument/2006/relationships/image" Target="../media/image57.png"/><Relationship Id="rId1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3584" y="3462063"/>
            <a:ext cx="3248416" cy="3394686"/>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8" y="0"/>
            <a:ext cx="7804408" cy="2790335"/>
          </a:xfrm>
          <a:prstGeom prst="rect">
            <a:avLst/>
          </a:prstGeom>
        </p:spPr>
      </p:pic>
      <p:grpSp>
        <p:nvGrpSpPr>
          <p:cNvPr id="2" name="组合 1"/>
          <p:cNvGrpSpPr/>
          <p:nvPr/>
        </p:nvGrpSpPr>
        <p:grpSpPr>
          <a:xfrm>
            <a:off x="955296" y="418439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714766" y="5430075"/>
            <a:ext cx="1043626" cy="966321"/>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05316" y="452284"/>
            <a:ext cx="891382" cy="825354"/>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3" name="空心弧 22"/>
          <p:cNvSpPr/>
          <p:nvPr/>
        </p:nvSpPr>
        <p:spPr>
          <a:xfrm rot="11214627">
            <a:off x="5092809" y="1895640"/>
            <a:ext cx="570953" cy="528661"/>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8141091" y="1527889"/>
            <a:ext cx="1030313" cy="1396105"/>
          </a:xfrm>
          <a:prstGeom prst="rect">
            <a:avLst/>
          </a:prstGeom>
        </p:spPr>
      </p:pic>
      <p:sp>
        <p:nvSpPr>
          <p:cNvPr id="17" name="文本框 16"/>
          <p:cNvSpPr txBox="1"/>
          <p:nvPr/>
        </p:nvSpPr>
        <p:spPr>
          <a:xfrm>
            <a:off x="1675297" y="3377497"/>
            <a:ext cx="2621280" cy="829945"/>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4800" b="1" dirty="0" smtClean="0">
                <a:solidFill>
                  <a:schemeClr val="tx1"/>
                </a:solidFill>
                <a:latin typeface="+mn-ea"/>
                <a:sym typeface="+mn-ea"/>
              </a:rPr>
              <a:t>车身电器</a:t>
            </a:r>
            <a:endParaRPr kumimoji="0" lang="zh-CN" altLang="en-US" sz="4800" b="1" i="0" u="none" strike="noStrike" kern="1200" cap="none" spc="0" normalizeH="0" baseline="0" noProof="0" dirty="0" smtClean="0">
              <a:ln>
                <a:noFill/>
              </a:ln>
              <a:solidFill>
                <a:schemeClr val="tx1"/>
              </a:solidFill>
              <a:effectLst/>
              <a:uLnTx/>
              <a:uFillTx/>
              <a:latin typeface="+mn-ea"/>
              <a:ea typeface="微软雅黑" panose="020B0503020204020204" charset="-122"/>
              <a:cs typeface="+mn-cs"/>
              <a:sym typeface="+mn-ea"/>
            </a:endParaRPr>
          </a:p>
        </p:txBody>
      </p:sp>
      <p:sp>
        <p:nvSpPr>
          <p:cNvPr id="19" name="文本框 18"/>
          <p:cNvSpPr txBox="1"/>
          <p:nvPr/>
        </p:nvSpPr>
        <p:spPr>
          <a:xfrm>
            <a:off x="832119" y="2790335"/>
            <a:ext cx="5669280" cy="645160"/>
          </a:xfrm>
          <a:prstGeom prst="rect">
            <a:avLst/>
          </a:prstGeom>
          <a:noFill/>
        </p:spPr>
        <p:txBody>
          <a:bodyPr wrap="non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srgbClr val="0070C0"/>
                </a:solidFill>
                <a:effectLst/>
                <a:uLnTx/>
                <a:uFillTx/>
                <a:latin typeface="Arial" panose="020B0604020202020204"/>
                <a:ea typeface="微软雅黑" panose="020B0503020204020204" charset="-122"/>
                <a:cs typeface="+mn-cs"/>
              </a:rPr>
              <a:t>吉利帝豪</a:t>
            </a:r>
            <a:r>
              <a:rPr kumimoji="0" lang="en-US" altLang="zh-CN" sz="3600" b="1" i="0" u="none" strike="noStrike" kern="1200" cap="none" spc="0" normalizeH="0" baseline="0" noProof="0" dirty="0">
                <a:ln>
                  <a:noFill/>
                </a:ln>
                <a:solidFill>
                  <a:srgbClr val="0070C0"/>
                </a:solidFill>
                <a:effectLst/>
                <a:uLnTx/>
                <a:uFillTx/>
                <a:latin typeface="Arial" panose="020B0604020202020204"/>
                <a:ea typeface="微软雅黑" panose="020B0503020204020204" charset="-122"/>
                <a:cs typeface="+mn-cs"/>
              </a:rPr>
              <a:t>EV450</a:t>
            </a:r>
            <a:r>
              <a:rPr kumimoji="0" lang="zh-CN" altLang="en-US" sz="3600" b="1" i="0" u="none" strike="noStrike" kern="1200" cap="none" spc="0" normalizeH="0" baseline="0" noProof="0" dirty="0">
                <a:ln>
                  <a:noFill/>
                </a:ln>
                <a:solidFill>
                  <a:srgbClr val="0070C0"/>
                </a:solidFill>
                <a:effectLst/>
                <a:uLnTx/>
                <a:uFillTx/>
                <a:latin typeface="Arial" panose="020B0604020202020204"/>
                <a:ea typeface="微软雅黑" panose="020B0503020204020204" charset="-122"/>
                <a:cs typeface="+mn-cs"/>
              </a:rPr>
              <a:t>系列课程之</a:t>
            </a:r>
          </a:p>
        </p:txBody>
      </p:sp>
      <p:sp>
        <p:nvSpPr>
          <p:cNvPr id="22" name="文本框 21"/>
          <p:cNvSpPr txBox="1"/>
          <p:nvPr/>
        </p:nvSpPr>
        <p:spPr>
          <a:xfrm>
            <a:off x="874632" y="4333910"/>
            <a:ext cx="6558644" cy="441960"/>
          </a:xfrm>
          <a:prstGeom prst="rect">
            <a:avLst/>
          </a:prstGeom>
          <a:noFill/>
        </p:spPr>
        <p:txBody>
          <a:bodyPr wrap="square" rtlCol="0">
            <a:spAutoFit/>
            <a:scene3d>
              <a:camera prst="orthographicFront"/>
              <a:lightRig rig="threePt" dir="t"/>
            </a:scene3d>
            <a:sp3d contourW="12700"/>
          </a:bodyPr>
          <a:lstStyle/>
          <a:p>
            <a:pPr marL="0" marR="0" lvl="0" indent="0" defTabSz="914400" rtl="0" eaLnBrk="1" fontAlgn="auto" latinLnBrk="0" hangingPunct="1">
              <a:lnSpc>
                <a:spcPct val="114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lumMod val="50000"/>
                  </a:prstClr>
                </a:solidFill>
                <a:effectLst/>
                <a:uLnTx/>
                <a:uFillTx/>
                <a:latin typeface="Arial" panose="020B0604020202020204"/>
                <a:ea typeface="微软雅黑" panose="020B0503020204020204" charset="-122"/>
                <a:cs typeface="+mn-cs"/>
              </a:rPr>
              <a:t>北方职业教育  </a:t>
            </a:r>
            <a:r>
              <a:rPr kumimoji="0" lang="zh-CN" altLang="en-US" sz="2000" b="0" i="0" u="none" strike="noStrike" kern="1200" cap="none" spc="0" normalizeH="0" baseline="0" noProof="0" dirty="0">
                <a:ln>
                  <a:noFill/>
                </a:ln>
                <a:solidFill>
                  <a:srgbClr val="0070C0"/>
                </a:solidFill>
                <a:effectLst/>
                <a:uLnTx/>
                <a:uFillTx/>
                <a:latin typeface="Arial" panose="020B0604020202020204"/>
                <a:ea typeface="微软雅黑" panose="020B0503020204020204" charset="-122"/>
                <a:cs typeface="+mn-cs"/>
              </a:rPr>
              <a:t>蔡海红</a:t>
            </a:r>
            <a:endParaRPr kumimoji="0" lang="en-US" altLang="zh-CN" sz="2000" b="0" i="0" u="none" strike="noStrike" kern="1200" cap="none" spc="0" normalizeH="0" baseline="0" noProof="0" dirty="0">
              <a:ln>
                <a:noFill/>
              </a:ln>
              <a:solidFill>
                <a:srgbClr val="0070C0"/>
              </a:solidFill>
              <a:effectLst/>
              <a:uLnTx/>
              <a:uFillTx/>
              <a:latin typeface="Arial" panose="020B0604020202020204"/>
              <a:ea typeface="微软雅黑" panose="020B0503020204020204" charset="-122"/>
              <a:cs typeface="+mn-cs"/>
            </a:endParaRPr>
          </a:p>
        </p:txBody>
      </p:sp>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6156" y="3271274"/>
            <a:ext cx="5299517" cy="35308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par>
                                <p:cTn id="14" presetID="53" presetClass="entr" presetSubtype="16" fill="hold" grpId="0" nodeType="withEffect">
                                  <p:stCondLst>
                                    <p:cond delay="50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fltVal val="0"/>
                                          </p:val>
                                        </p:tav>
                                        <p:tav tm="100000">
                                          <p:val>
                                            <p:strVal val="#ppt_w"/>
                                          </p:val>
                                        </p:tav>
                                      </p:tavLst>
                                    </p:anim>
                                    <p:anim calcmode="lin" valueType="num">
                                      <p:cBhvr>
                                        <p:cTn id="17" dur="500" fill="hold"/>
                                        <p:tgtEl>
                                          <p:spTgt spid="21"/>
                                        </p:tgtEl>
                                        <p:attrNameLst>
                                          <p:attrName>ppt_h</p:attrName>
                                        </p:attrNameLst>
                                      </p:cBhvr>
                                      <p:tavLst>
                                        <p:tav tm="0">
                                          <p:val>
                                            <p:fltVal val="0"/>
                                          </p:val>
                                        </p:tav>
                                        <p:tav tm="100000">
                                          <p:val>
                                            <p:strVal val="#ppt_h"/>
                                          </p:val>
                                        </p:tav>
                                      </p:tavLst>
                                    </p:anim>
                                    <p:animEffect transition="in" filter="fade">
                                      <p:cBhvr>
                                        <p:cTn id="18" dur="500"/>
                                        <p:tgtEl>
                                          <p:spTgt spid="21"/>
                                        </p:tgtEl>
                                      </p:cBhvr>
                                    </p:animEffect>
                                  </p:childTnLst>
                                </p:cTn>
                              </p:par>
                              <p:par>
                                <p:cTn id="19" presetID="53" presetClass="entr" presetSubtype="16"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par>
                                <p:cTn id="24" presetID="53" presetClass="entr" presetSubtype="16" fill="hold" grpId="0" nodeType="withEffect">
                                  <p:stCondLst>
                                    <p:cond delay="75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par>
                          <p:cTn id="34" fill="hold">
                            <p:stCondLst>
                              <p:cond delay="500"/>
                            </p:stCondLst>
                            <p:childTnLst>
                              <p:par>
                                <p:cTn id="35" presetID="2" presetClass="entr" presetSubtype="8"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0-#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par>
                          <p:cTn id="43" fill="hold">
                            <p:stCondLst>
                              <p:cond delay="1500"/>
                            </p:stCondLst>
                            <p:childTnLst>
                              <p:par>
                                <p:cTn id="44" presetID="22" presetClass="entr" presetSubtype="8"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left)">
                                      <p:cBhvr>
                                        <p:cTn id="46" dur="500"/>
                                        <p:tgtEl>
                                          <p:spTgt spid="2"/>
                                        </p:tgtEl>
                                      </p:cBhvr>
                                    </p:animEffect>
                                  </p:childTnLst>
                                </p:cTn>
                              </p:par>
                            </p:childTnLst>
                          </p:cTn>
                        </p:par>
                        <p:par>
                          <p:cTn id="47" fill="hold">
                            <p:stCondLst>
                              <p:cond delay="2000"/>
                            </p:stCondLst>
                            <p:childTnLst>
                              <p:par>
                                <p:cTn id="48" presetID="14" presetClass="entr" presetSubtype="5" fill="hold" grpId="0"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randombar(vertical)">
                                      <p:cBhvr>
                                        <p:cTn id="5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17" grpId="0"/>
      <p:bldP spid="19"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4" name="组合 3"/>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4"/>
          <a:stretch>
            <a:fillRect/>
          </a:stretch>
        </p:blipFill>
        <p:spPr>
          <a:xfrm>
            <a:off x="10511315" y="3556000"/>
            <a:ext cx="539689" cy="731295"/>
          </a:xfrm>
          <a:prstGeom prst="rect">
            <a:avLst/>
          </a:prstGeom>
        </p:spPr>
      </p:pic>
      <p:sp>
        <p:nvSpPr>
          <p:cNvPr id="15" name="文本框 14"/>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工作原理</a:t>
            </a:r>
            <a:endParaRPr lang="zh-CN" altLang="en-US" sz="3600" dirty="0">
              <a:solidFill>
                <a:srgbClr val="0070C0"/>
              </a:solidFill>
              <a:latin typeface="微软雅黑" panose="020B0503020204020204" charset="-122"/>
              <a:ea typeface="微软雅黑" panose="020B0503020204020204" charset="-122"/>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780" y="1423035"/>
            <a:ext cx="4095750"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4"/>
          <p:cNvSpPr txBox="1"/>
          <p:nvPr/>
        </p:nvSpPr>
        <p:spPr>
          <a:xfrm>
            <a:off x="4973955" y="1536700"/>
            <a:ext cx="5113020" cy="3784600"/>
          </a:xfrm>
          <a:prstGeom prst="rect">
            <a:avLst/>
          </a:prstGeom>
          <a:noFill/>
        </p:spPr>
        <p:txBody>
          <a:bodyPr wrap="square" rtlCol="0">
            <a:spAutoFit/>
          </a:bodyPr>
          <a:lstStyle/>
          <a:p>
            <a:pPr marL="285750" indent="-285750">
              <a:lnSpc>
                <a:spcPct val="200000"/>
              </a:lnSpc>
              <a:buFont typeface="Wingdings" panose="05000000000000000000" pitchFamily="2" charset="2"/>
              <a:buChar char="Ø"/>
            </a:pPr>
            <a:r>
              <a:rPr lang="en-US" altLang="zh-CN" sz="2000" dirty="0" smtClean="0">
                <a:latin typeface="微软雅黑" panose="020B0503020204020204" charset="-122"/>
                <a:ea typeface="微软雅黑" panose="020B0503020204020204" charset="-122"/>
              </a:rPr>
              <a:t>CAN</a:t>
            </a:r>
            <a:r>
              <a:rPr lang="zh-CN" altLang="en-US" sz="2000" dirty="0" smtClean="0">
                <a:latin typeface="微软雅黑" panose="020B0503020204020204" charset="-122"/>
                <a:ea typeface="微软雅黑" panose="020B0503020204020204" charset="-122"/>
              </a:rPr>
              <a:t>总线中的数据传送就像一个电话会议一个电话用户（控制单元）</a:t>
            </a:r>
            <a:r>
              <a:rPr lang="zh-CN" altLang="en-US" sz="2000" dirty="0">
                <a:latin typeface="微软雅黑" panose="020B0503020204020204" charset="-122"/>
                <a:ea typeface="微软雅黑" panose="020B0503020204020204" charset="-122"/>
              </a:rPr>
              <a:t>将数据 </a:t>
            </a:r>
            <a:r>
              <a:rPr lang="zh-CN" altLang="en-US" sz="2000" dirty="0" smtClean="0">
                <a:latin typeface="微软雅黑" panose="020B0503020204020204" charset="-122"/>
                <a:ea typeface="微软雅黑" panose="020B0503020204020204" charset="-122"/>
              </a:rPr>
              <a:t>“讲入”网络中，其他用户通过网络“接听”这个数据。</a:t>
            </a:r>
            <a:endParaRPr lang="en-US" altLang="zh-CN" sz="2000" dirty="0">
              <a:latin typeface="微软雅黑" panose="020B0503020204020204" charset="-122"/>
              <a:ea typeface="微软雅黑" panose="020B0503020204020204" charset="-122"/>
            </a:endParaRPr>
          </a:p>
          <a:p>
            <a:pPr marL="285750" indent="-285750">
              <a:lnSpc>
                <a:spcPct val="200000"/>
              </a:lnSpc>
              <a:buFont typeface="Wingdings" panose="05000000000000000000" pitchFamily="2" charset="2"/>
              <a:buChar char="Ø"/>
            </a:pPr>
            <a:r>
              <a:rPr lang="zh-CN" altLang="en-US" sz="2000" dirty="0" smtClean="0">
                <a:latin typeface="微软雅黑" panose="020B0503020204020204" charset="-122"/>
                <a:ea typeface="微软雅黑" panose="020B0503020204020204" charset="-122"/>
              </a:rPr>
              <a:t>对这个数据感兴趣的用户就会利用这个数据，其他用户则选择忽略。</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31419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指示灯</a:t>
            </a:r>
            <a:r>
              <a:rPr kumimoji="1" lang="en-US" altLang="zh-CN"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a:t>
            </a: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报警灯</a:t>
            </a:r>
            <a:endParaRPr lang="zh-CN" altLang="en-US" sz="3600" dirty="0">
              <a:solidFill>
                <a:srgbClr val="0070C0"/>
              </a:solidFill>
              <a:latin typeface="微软雅黑" panose="020B0503020204020204" charset="-122"/>
              <a:ea typeface="微软雅黑" panose="020B0503020204020204" charset="-122"/>
            </a:endParaRPr>
          </a:p>
        </p:txBody>
      </p:sp>
      <p:graphicFrame>
        <p:nvGraphicFramePr>
          <p:cNvPr id="5" name="表格 4"/>
          <p:cNvGraphicFramePr>
            <a:graphicFrameLocks noGrp="1"/>
          </p:cNvGraphicFramePr>
          <p:nvPr/>
        </p:nvGraphicFramePr>
        <p:xfrm>
          <a:off x="1130935" y="1478280"/>
          <a:ext cx="9010015" cy="4618355"/>
        </p:xfrm>
        <a:graphic>
          <a:graphicData uri="http://schemas.openxmlformats.org/drawingml/2006/table">
            <a:tbl>
              <a:tblPr firstRow="1" bandRow="1">
                <a:tableStyleId>{D7AC3CCA-C797-4891-BE02-D94E43425B78}</a:tableStyleId>
              </a:tblPr>
              <a:tblGrid>
                <a:gridCol w="1372235"/>
                <a:gridCol w="1802765"/>
                <a:gridCol w="1802130"/>
                <a:gridCol w="4032885"/>
              </a:tblGrid>
              <a:tr h="469265">
                <a:tc gridSpan="2">
                  <a:txBody>
                    <a:bodyPr/>
                    <a:lstStyle/>
                    <a:p>
                      <a:pPr algn="ctr"/>
                      <a:r>
                        <a:rPr lang="zh-CN" altLang="en-US" dirty="0" smtClean="0">
                          <a:latin typeface="微软雅黑" panose="020B0503020204020204" charset="-122"/>
                          <a:ea typeface="微软雅黑" panose="020B0503020204020204" charset="-122"/>
                        </a:rPr>
                        <a:t>指示灯</a:t>
                      </a:r>
                      <a:endParaRPr lang="zh-CN" altLang="en-US" dirty="0">
                        <a:latin typeface="微软雅黑" panose="020B0503020204020204" charset="-122"/>
                        <a:ea typeface="微软雅黑" panose="020B0503020204020204" charset="-122"/>
                      </a:endParaRPr>
                    </a:p>
                  </a:txBody>
                  <a:tcPr anchor="ctr"/>
                </a:tc>
                <a:tc hMerge="1">
                  <a:txBody>
                    <a:bodyPr/>
                    <a:lstStyle/>
                    <a:p>
                      <a:endParaRPr lang="zh-CN"/>
                    </a:p>
                  </a:txBody>
                  <a:tcPr/>
                </a:tc>
                <a:tc>
                  <a:txBody>
                    <a:bodyPr/>
                    <a:lstStyle/>
                    <a:p>
                      <a:pPr algn="ctr"/>
                      <a:r>
                        <a:rPr lang="zh-CN" altLang="en-US" dirty="0" smtClean="0">
                          <a:latin typeface="微软雅黑" panose="020B0503020204020204" charset="-122"/>
                          <a:ea typeface="微软雅黑" panose="020B0503020204020204" charset="-122"/>
                        </a:rPr>
                        <a:t>点亮时状态</a:t>
                      </a:r>
                      <a:endParaRPr lang="zh-CN" altLang="en-US" dirty="0">
                        <a:latin typeface="微软雅黑" panose="020B0503020204020204" charset="-122"/>
                        <a:ea typeface="微软雅黑" panose="020B0503020204020204" charset="-122"/>
                      </a:endParaRPr>
                    </a:p>
                  </a:txBody>
                  <a:tcPr anchor="ctr"/>
                </a:tc>
                <a:tc>
                  <a:txBody>
                    <a:bodyPr/>
                    <a:lstStyle/>
                    <a:p>
                      <a:pPr algn="ctr"/>
                      <a:r>
                        <a:rPr lang="zh-CN" altLang="en-US" dirty="0" smtClean="0">
                          <a:latin typeface="微软雅黑" panose="020B0503020204020204" charset="-122"/>
                          <a:ea typeface="微软雅黑" panose="020B0503020204020204" charset="-122"/>
                        </a:rPr>
                        <a:t>点亮原因</a:t>
                      </a:r>
                      <a:endParaRPr lang="zh-CN" altLang="en-US" dirty="0">
                        <a:latin typeface="微软雅黑" panose="020B0503020204020204" charset="-122"/>
                        <a:ea typeface="微软雅黑" panose="020B0503020204020204" charset="-122"/>
                      </a:endParaRPr>
                    </a:p>
                  </a:txBody>
                  <a:tcPr anchor="ctr"/>
                </a:tc>
              </a:tr>
              <a:tr h="333375">
                <a:tc rowSpan="2">
                  <a:txBody>
                    <a:bodyPr/>
                    <a:lstStyle/>
                    <a:p>
                      <a:pPr algn="ctr"/>
                      <a:endParaRPr lang="zh-CN" altLang="en-US" dirty="0">
                        <a:latin typeface="微软雅黑" panose="020B0503020204020204" charset="-122"/>
                        <a:ea typeface="微软雅黑" panose="020B0503020204020204" charset="-122"/>
                      </a:endParaRPr>
                    </a:p>
                  </a:txBody>
                  <a:tcPr anchor="ctr"/>
                </a:tc>
                <a:tc rowSpan="2">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en-US" altLang="zh-CN" sz="1400" dirty="0" smtClean="0">
                          <a:latin typeface="微软雅黑" panose="020B0503020204020204" charset="-122"/>
                          <a:ea typeface="微软雅黑" panose="020B0503020204020204" charset="-122"/>
                        </a:rPr>
                        <a:t>ESP</a:t>
                      </a:r>
                      <a:r>
                        <a:rPr lang="zh-CN" altLang="en-US" sz="1400" dirty="0" smtClean="0">
                          <a:latin typeface="微软雅黑" panose="020B0503020204020204" charset="-122"/>
                          <a:ea typeface="微软雅黑" panose="020B0503020204020204" charset="-122"/>
                        </a:rPr>
                        <a:t>指示灯（黄）</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400" dirty="0" smtClean="0">
                          <a:latin typeface="微软雅黑" panose="020B0503020204020204" charset="-122"/>
                          <a:ea typeface="微软雅黑" panose="020B0503020204020204" charset="-122"/>
                        </a:rPr>
                        <a:t>常亮</a:t>
                      </a:r>
                    </a:p>
                  </a:txBody>
                  <a:tcPr anchor="ctr"/>
                </a:tc>
                <a:tc>
                  <a:txBody>
                    <a:bodyPr/>
                    <a:lstStyle/>
                    <a:p>
                      <a:r>
                        <a:rPr lang="en-US" altLang="zh-CN" sz="1400" b="0" i="0" u="none" strike="noStrike" kern="1200" baseline="0" dirty="0" smtClean="0">
                          <a:solidFill>
                            <a:schemeClr val="dk1"/>
                          </a:solidFill>
                          <a:latin typeface="微软雅黑" panose="020B0503020204020204" charset="-122"/>
                          <a:ea typeface="微软雅黑" panose="020B0503020204020204" charset="-122"/>
                          <a:cs typeface="+mn-cs"/>
                        </a:rPr>
                        <a:t>ESP</a:t>
                      </a:r>
                      <a:r>
                        <a:rPr lang="zh-CN" altLang="en-US" sz="1400" b="0" i="0" u="none" strike="noStrike" kern="1200" baseline="0" dirty="0" smtClean="0">
                          <a:solidFill>
                            <a:schemeClr val="dk1"/>
                          </a:solidFill>
                          <a:latin typeface="微软雅黑" panose="020B0503020204020204" charset="-122"/>
                          <a:ea typeface="微软雅黑" panose="020B0503020204020204" charset="-122"/>
                          <a:cs typeface="+mn-cs"/>
                        </a:rPr>
                        <a:t>系统发生故障	</a:t>
                      </a:r>
                    </a:p>
                  </a:txBody>
                  <a:tcPr anchor="ctr"/>
                </a:tc>
              </a:tr>
              <a:tr h="332105">
                <a:tc vMerge="1">
                  <a:txBody>
                    <a:bodyPr/>
                    <a:lstStyle/>
                    <a:p>
                      <a:endParaRPr lang="zh-CN"/>
                    </a:p>
                  </a:txBody>
                  <a:tcPr anchor="ctr"/>
                </a:tc>
                <a:tc vMerge="1">
                  <a:txBody>
                    <a:bodyPr/>
                    <a:lstStyle/>
                    <a:p>
                      <a:endParaRPr lang="zh-CN"/>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400" dirty="0" smtClean="0">
                          <a:latin typeface="微软雅黑" panose="020B0503020204020204" charset="-122"/>
                          <a:ea typeface="微软雅黑" panose="020B0503020204020204" charset="-122"/>
                        </a:rPr>
                        <a:t>闪烁</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400" b="0" i="0" u="none" strike="noStrike" kern="1200" baseline="0" dirty="0" smtClean="0">
                          <a:solidFill>
                            <a:schemeClr val="dk1"/>
                          </a:solidFill>
                          <a:latin typeface="微软雅黑" panose="020B0503020204020204" charset="-122"/>
                          <a:ea typeface="微软雅黑" panose="020B0503020204020204" charset="-122"/>
                          <a:cs typeface="+mn-cs"/>
                        </a:rPr>
                        <a:t>行驶中闪烁，表明</a:t>
                      </a:r>
                      <a:r>
                        <a:rPr lang="en-US" altLang="zh-CN" sz="1400" b="0" i="0" u="none" strike="noStrike" kern="1200" baseline="0" dirty="0" smtClean="0">
                          <a:solidFill>
                            <a:schemeClr val="dk1"/>
                          </a:solidFill>
                          <a:latin typeface="微软雅黑" panose="020B0503020204020204" charset="-122"/>
                          <a:ea typeface="微软雅黑" panose="020B0503020204020204" charset="-122"/>
                          <a:cs typeface="+mn-cs"/>
                        </a:rPr>
                        <a:t>ESP</a:t>
                      </a:r>
                      <a:r>
                        <a:rPr lang="zh-CN" altLang="en-US" sz="1400" b="0" i="0" u="none" strike="noStrike" kern="1200" baseline="0" dirty="0" smtClean="0">
                          <a:solidFill>
                            <a:schemeClr val="dk1"/>
                          </a:solidFill>
                          <a:latin typeface="微软雅黑" panose="020B0503020204020204" charset="-122"/>
                          <a:ea typeface="微软雅黑" panose="020B0503020204020204" charset="-122"/>
                          <a:cs typeface="+mn-cs"/>
                        </a:rPr>
                        <a:t>正在干预调整</a:t>
                      </a:r>
                      <a:r>
                        <a:rPr lang="en-US" altLang="zh-CN" sz="1400" b="0" i="0" u="none" strike="noStrike" kern="1200" baseline="0" dirty="0" smtClean="0">
                          <a:solidFill>
                            <a:schemeClr val="dk1"/>
                          </a:solidFill>
                          <a:latin typeface="微软雅黑" panose="020B0503020204020204" charset="-122"/>
                          <a:ea typeface="微软雅黑" panose="020B0503020204020204" charset="-122"/>
                          <a:cs typeface="+mn-cs"/>
                        </a:rPr>
                        <a:t>( </a:t>
                      </a:r>
                      <a:r>
                        <a:rPr lang="zh-CN" altLang="en-US" sz="1400" b="0" i="0" u="none" strike="noStrike" kern="1200" baseline="0" dirty="0" smtClean="0">
                          <a:solidFill>
                            <a:schemeClr val="dk1"/>
                          </a:solidFill>
                          <a:latin typeface="微软雅黑" panose="020B0503020204020204" charset="-122"/>
                          <a:ea typeface="微软雅黑" panose="020B0503020204020204" charset="-122"/>
                          <a:cs typeface="+mn-cs"/>
                        </a:rPr>
                        <a:t>工作</a:t>
                      </a:r>
                      <a:r>
                        <a:rPr lang="en-US" altLang="zh-CN" sz="1400" b="0" i="0" u="none" strike="noStrike" kern="1200" baseline="0" dirty="0" smtClean="0">
                          <a:solidFill>
                            <a:schemeClr val="dk1"/>
                          </a:solidFill>
                          <a:latin typeface="微软雅黑" panose="020B0503020204020204" charset="-122"/>
                          <a:ea typeface="微软雅黑" panose="020B0503020204020204" charset="-122"/>
                          <a:cs typeface="+mn-cs"/>
                        </a:rPr>
                        <a:t>) </a:t>
                      </a:r>
                    </a:p>
                  </a:txBody>
                  <a:tcPr anchor="ctr"/>
                </a:tc>
              </a:tr>
              <a:tr h="469265">
                <a:tc>
                  <a:txBody>
                    <a:bodyPr/>
                    <a:lstStyle/>
                    <a:p>
                      <a:pPr algn="ctr"/>
                      <a:endParaRPr lang="zh-CN" altLang="en-US" dirty="0">
                        <a:latin typeface="微软雅黑" panose="020B0503020204020204" charset="-122"/>
                        <a:ea typeface="微软雅黑" panose="020B0503020204020204" charset="-122"/>
                      </a:endParaRPr>
                    </a:p>
                  </a:txBody>
                  <a:tcPr anchor="ctr"/>
                </a:tc>
                <a:tc>
                  <a:txBody>
                    <a:bodyPr/>
                    <a:lstStyle/>
                    <a:p>
                      <a:pPr algn="ctr"/>
                      <a:r>
                        <a:rPr lang="en-US" altLang="zh-CN" sz="1400" dirty="0" smtClean="0">
                          <a:latin typeface="微软雅黑" panose="020B0503020204020204" charset="-122"/>
                          <a:ea typeface="微软雅黑" panose="020B0503020204020204" charset="-122"/>
                        </a:rPr>
                        <a:t>ESP OFF</a:t>
                      </a:r>
                      <a:r>
                        <a:rPr lang="zh-CN" altLang="en-US" sz="1400" dirty="0" smtClean="0">
                          <a:latin typeface="微软雅黑" panose="020B0503020204020204" charset="-122"/>
                          <a:ea typeface="微软雅黑" panose="020B0503020204020204" charset="-122"/>
                        </a:rPr>
                        <a:t>指示灯（绿）</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400" dirty="0" smtClean="0">
                          <a:latin typeface="微软雅黑" panose="020B0503020204020204" charset="-122"/>
                          <a:ea typeface="微软雅黑" panose="020B0503020204020204" charset="-122"/>
                        </a:rPr>
                        <a:t>常亮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1400" b="0" i="0" u="none" strike="noStrike" kern="1200" baseline="0" dirty="0" smtClean="0">
                          <a:solidFill>
                            <a:schemeClr val="dk1"/>
                          </a:solidFill>
                          <a:latin typeface="微软雅黑" panose="020B0503020204020204" charset="-122"/>
                          <a:ea typeface="微软雅黑" panose="020B0503020204020204" charset="-122"/>
                          <a:cs typeface="+mn-cs"/>
                        </a:rPr>
                        <a:t>ESP</a:t>
                      </a:r>
                      <a:r>
                        <a:rPr lang="zh-CN" altLang="en-US" sz="1400" b="0" i="0" u="none" strike="noStrike" kern="1200" baseline="0" dirty="0" smtClean="0">
                          <a:solidFill>
                            <a:schemeClr val="dk1"/>
                          </a:solidFill>
                          <a:latin typeface="微软雅黑" panose="020B0503020204020204" charset="-122"/>
                          <a:ea typeface="微软雅黑" panose="020B0503020204020204" charset="-122"/>
                          <a:cs typeface="+mn-cs"/>
                        </a:rPr>
                        <a:t>系统关闭</a:t>
                      </a:r>
                    </a:p>
                  </a:txBody>
                  <a:tcPr anchor="ctr"/>
                </a:tc>
              </a:tr>
              <a:tr h="762635">
                <a:tc>
                  <a:txBody>
                    <a:bodyPr/>
                    <a:lstStyle/>
                    <a:p>
                      <a:pPr algn="ctr"/>
                      <a:endParaRPr lang="zh-CN" altLang="en-US" dirty="0">
                        <a:latin typeface="微软雅黑" panose="020B0503020204020204" charset="-122"/>
                        <a:ea typeface="微软雅黑" panose="020B0503020204020204" charset="-122"/>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400" b="0" i="0" u="none" strike="noStrike" kern="1200" baseline="0" dirty="0" smtClean="0">
                          <a:solidFill>
                            <a:schemeClr val="dk1"/>
                          </a:solidFill>
                          <a:latin typeface="微软雅黑" panose="020B0503020204020204" charset="-122"/>
                          <a:ea typeface="微软雅黑" panose="020B0503020204020204" charset="-122"/>
                          <a:cs typeface="+mn-cs"/>
                        </a:rPr>
                        <a:t>主驾安全带未系报警灯</a:t>
                      </a:r>
                      <a:r>
                        <a:rPr lang="zh-CN" altLang="en-US" sz="1400" dirty="0" smtClean="0">
                          <a:latin typeface="微软雅黑" panose="020B0503020204020204" charset="-122"/>
                          <a:ea typeface="微软雅黑" panose="020B0503020204020204" charset="-122"/>
                        </a:rPr>
                        <a:t>（红）</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400" dirty="0" smtClean="0">
                          <a:latin typeface="微软雅黑" panose="020B0503020204020204" charset="-122"/>
                          <a:ea typeface="微软雅黑" panose="020B0503020204020204" charset="-122"/>
                        </a:rPr>
                        <a:t>闪烁</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400" b="0" i="0" u="none" strike="noStrike" kern="1200" baseline="0" dirty="0" smtClean="0">
                          <a:solidFill>
                            <a:schemeClr val="dk1"/>
                          </a:solidFill>
                          <a:latin typeface="微软雅黑" panose="020B0503020204020204" charset="-122"/>
                          <a:ea typeface="微软雅黑" panose="020B0503020204020204" charset="-122"/>
                          <a:cs typeface="+mn-cs"/>
                        </a:rPr>
                        <a:t>整车电源处于“</a:t>
                      </a:r>
                      <a:r>
                        <a:rPr lang="en-US" altLang="zh-CN" sz="1400" b="0" i="0" u="none" strike="noStrike" kern="1200" baseline="0" dirty="0" smtClean="0">
                          <a:solidFill>
                            <a:schemeClr val="dk1"/>
                          </a:solidFill>
                          <a:latin typeface="微软雅黑" panose="020B0503020204020204" charset="-122"/>
                          <a:ea typeface="微软雅黑" panose="020B0503020204020204" charset="-122"/>
                          <a:cs typeface="+mn-cs"/>
                        </a:rPr>
                        <a:t>ON</a:t>
                      </a:r>
                      <a:r>
                        <a:rPr lang="zh-CN" altLang="en-US" sz="1400" b="0" i="0" u="none" strike="noStrike" kern="1200" baseline="0" dirty="0" smtClean="0">
                          <a:solidFill>
                            <a:schemeClr val="dk1"/>
                          </a:solidFill>
                          <a:latin typeface="微软雅黑" panose="020B0503020204020204" charset="-122"/>
                          <a:ea typeface="微软雅黑" panose="020B0503020204020204" charset="-122"/>
                          <a:cs typeface="+mn-cs"/>
                        </a:rPr>
                        <a:t>”挡，驾驶员未系安全带，指示灯持续闪烁；当车速大于</a:t>
                      </a:r>
                      <a:r>
                        <a:rPr lang="en-US" altLang="zh-CN" sz="1400" b="0" i="0" u="none" strike="noStrike" kern="1200" baseline="0" dirty="0" smtClean="0">
                          <a:solidFill>
                            <a:schemeClr val="dk1"/>
                          </a:solidFill>
                          <a:latin typeface="微软雅黑" panose="020B0503020204020204" charset="-122"/>
                          <a:ea typeface="微软雅黑" panose="020B0503020204020204" charset="-122"/>
                          <a:cs typeface="+mn-cs"/>
                        </a:rPr>
                        <a:t>25km/h</a:t>
                      </a:r>
                      <a:r>
                        <a:rPr lang="zh-CN" altLang="en-US" sz="1400" b="0" i="0" u="none" strike="noStrike" kern="1200" baseline="0" dirty="0" smtClean="0">
                          <a:solidFill>
                            <a:schemeClr val="dk1"/>
                          </a:solidFill>
                          <a:latin typeface="微软雅黑" panose="020B0503020204020204" charset="-122"/>
                          <a:ea typeface="微软雅黑" panose="020B0503020204020204" charset="-122"/>
                          <a:cs typeface="+mn-cs"/>
                        </a:rPr>
                        <a:t>时，蜂鸣器会同时报警</a:t>
                      </a:r>
                      <a:r>
                        <a:rPr lang="en-US" altLang="zh-CN" sz="1400" b="0" i="0" u="none" strike="noStrike" kern="1200" baseline="0" dirty="0" smtClean="0">
                          <a:solidFill>
                            <a:schemeClr val="dk1"/>
                          </a:solidFill>
                          <a:latin typeface="微软雅黑" panose="020B0503020204020204" charset="-122"/>
                          <a:ea typeface="微软雅黑" panose="020B0503020204020204" charset="-122"/>
                          <a:cs typeface="+mn-cs"/>
                        </a:rPr>
                        <a:t>100s</a:t>
                      </a:r>
                      <a:r>
                        <a:rPr lang="zh-CN" altLang="en-US" sz="1400" b="0" i="0" u="none" strike="noStrike" kern="1200" baseline="0" dirty="0" smtClean="0">
                          <a:solidFill>
                            <a:schemeClr val="dk1"/>
                          </a:solidFill>
                          <a:latin typeface="微软雅黑" panose="020B0503020204020204" charset="-122"/>
                          <a:ea typeface="微软雅黑" panose="020B0503020204020204" charset="-122"/>
                          <a:cs typeface="+mn-cs"/>
                        </a:rPr>
                        <a:t>直至驾驶员系上安全带	</a:t>
                      </a:r>
                    </a:p>
                  </a:txBody>
                  <a:tcPr anchor="ctr"/>
                </a:tc>
              </a:tr>
              <a:tr h="343535">
                <a:tc rowSpan="2">
                  <a:txBody>
                    <a:bodyPr/>
                    <a:lstStyle/>
                    <a:p>
                      <a:pPr algn="ctr"/>
                      <a:endParaRPr lang="zh-CN" altLang="en-US" dirty="0">
                        <a:latin typeface="微软雅黑" panose="020B0503020204020204" charset="-122"/>
                        <a:ea typeface="微软雅黑" panose="020B0503020204020204" charset="-122"/>
                      </a:endParaRPr>
                    </a:p>
                  </a:txBody>
                  <a:tcPr anchor="ctr"/>
                </a:tc>
                <a:tc rowSpan="2">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400" b="0" i="0" u="none" strike="noStrike" kern="1200" baseline="0" dirty="0" smtClean="0">
                          <a:solidFill>
                            <a:schemeClr val="dk1"/>
                          </a:solidFill>
                          <a:latin typeface="微软雅黑" panose="020B0503020204020204" charset="-122"/>
                          <a:ea typeface="微软雅黑" panose="020B0503020204020204" charset="-122"/>
                          <a:cs typeface="+mn-cs"/>
                        </a:rPr>
                        <a:t>充电连接指示灯</a:t>
                      </a:r>
                      <a:r>
                        <a:rPr lang="zh-CN" altLang="en-US" sz="1400" dirty="0" smtClean="0">
                          <a:latin typeface="微软雅黑" panose="020B0503020204020204" charset="-122"/>
                          <a:ea typeface="微软雅黑" panose="020B0503020204020204" charset="-122"/>
                        </a:rPr>
                        <a:t>（红）</a:t>
                      </a:r>
                    </a:p>
                  </a:txBody>
                  <a:tcPr anchor="ctr"/>
                </a:tc>
                <a:tc>
                  <a:txBody>
                    <a:bodyPr/>
                    <a:lstStyle/>
                    <a:p>
                      <a:pPr algn="ctr"/>
                      <a:r>
                        <a:rPr lang="zh-CN" altLang="en-US" sz="1400" dirty="0" smtClean="0">
                          <a:latin typeface="微软雅黑" panose="020B0503020204020204" charset="-122"/>
                          <a:ea typeface="微软雅黑" panose="020B0503020204020204" charset="-122"/>
                        </a:rPr>
                        <a:t>常亮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400" b="0" i="0" u="none" strike="noStrike" kern="1200" baseline="0" dirty="0" smtClean="0">
                          <a:solidFill>
                            <a:schemeClr val="dk1"/>
                          </a:solidFill>
                          <a:latin typeface="微软雅黑" panose="020B0503020204020204" charset="-122"/>
                          <a:ea typeface="微软雅黑" panose="020B0503020204020204" charset="-122"/>
                          <a:cs typeface="+mn-cs"/>
                        </a:rPr>
                        <a:t>充电枪连接到车辆时，该灯点亮		</a:t>
                      </a:r>
                    </a:p>
                  </a:txBody>
                  <a:tcPr anchor="ctr"/>
                </a:tc>
              </a:tr>
              <a:tr h="342900">
                <a:tc vMerge="1">
                  <a:txBody>
                    <a:bodyPr/>
                    <a:lstStyle/>
                    <a:p>
                      <a:endParaRPr lang="zh-CN"/>
                    </a:p>
                  </a:txBody>
                  <a:tcPr anchor="ctr"/>
                </a:tc>
                <a:tc vMerge="1">
                  <a:txBody>
                    <a:bodyPr/>
                    <a:lstStyle/>
                    <a:p>
                      <a:endParaRPr lang="zh-CN"/>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400" dirty="0" smtClean="0">
                          <a:latin typeface="微软雅黑" panose="020B0503020204020204" charset="-122"/>
                          <a:ea typeface="微软雅黑" panose="020B0503020204020204" charset="-122"/>
                        </a:rPr>
                        <a:t>闪烁</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400" b="0" i="0" u="none" strike="noStrike" kern="1200" baseline="0" dirty="0" smtClean="0">
                          <a:solidFill>
                            <a:schemeClr val="dk1"/>
                          </a:solidFill>
                          <a:latin typeface="微软雅黑" panose="020B0503020204020204" charset="-122"/>
                          <a:ea typeface="微软雅黑" panose="020B0503020204020204" charset="-122"/>
                          <a:cs typeface="+mn-cs"/>
                        </a:rPr>
                        <a:t>充电过程中闪</a:t>
                      </a:r>
                      <a:r>
                        <a:rPr lang="zh-CN" altLang="en-US" sz="1400" dirty="0" smtClean="0">
                          <a:latin typeface="微软雅黑" panose="020B0503020204020204" charset="-122"/>
                          <a:ea typeface="微软雅黑" panose="020B0503020204020204" charset="-122"/>
                        </a:rPr>
                        <a:t>烁</a:t>
                      </a:r>
                    </a:p>
                  </a:txBody>
                  <a:tcPr anchor="ctr"/>
                </a:tc>
              </a:tr>
              <a:tr h="548005">
                <a:tc rowSpan="2">
                  <a:txBody>
                    <a:bodyPr/>
                    <a:lstStyle/>
                    <a:p>
                      <a:pPr algn="ctr"/>
                      <a:endParaRPr lang="zh-CN" altLang="en-US" dirty="0">
                        <a:latin typeface="微软雅黑" panose="020B0503020204020204" charset="-122"/>
                        <a:ea typeface="微软雅黑" panose="020B0503020204020204" charset="-122"/>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400" b="0" i="0" u="none" strike="noStrike" kern="1200" baseline="0" dirty="0" smtClean="0">
                          <a:solidFill>
                            <a:schemeClr val="dk1"/>
                          </a:solidFill>
                          <a:latin typeface="微软雅黑" panose="020B0503020204020204" charset="-122"/>
                          <a:ea typeface="微软雅黑" panose="020B0503020204020204" charset="-122"/>
                          <a:cs typeface="+mn-cs"/>
                        </a:rPr>
                        <a:t>动力电池充电指示灯（黄）</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400" dirty="0" smtClean="0">
                          <a:latin typeface="微软雅黑" panose="020B0503020204020204" charset="-122"/>
                          <a:ea typeface="微软雅黑" panose="020B0503020204020204" charset="-122"/>
                        </a:rPr>
                        <a:t>常亮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400" b="0" i="0" u="none" strike="noStrike" kern="1200" baseline="0" dirty="0" smtClean="0">
                          <a:solidFill>
                            <a:schemeClr val="dk1"/>
                          </a:solidFill>
                          <a:latin typeface="微软雅黑" panose="020B0503020204020204" charset="-122"/>
                          <a:ea typeface="微软雅黑" panose="020B0503020204020204" charset="-122"/>
                          <a:cs typeface="+mn-cs"/>
                        </a:rPr>
                        <a:t>动力电池处于充电状态</a:t>
                      </a:r>
                    </a:p>
                  </a:txBody>
                  <a:tcPr anchor="ctr"/>
                </a:tc>
              </a:tr>
              <a:tr h="548005">
                <a:tc vMerge="1">
                  <a:txBody>
                    <a:bodyPr/>
                    <a:lstStyle/>
                    <a:p>
                      <a:endParaRPr lang="zh-CN"/>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400" b="0" i="0" u="none" strike="noStrike" kern="1200" baseline="0" dirty="0" smtClean="0">
                          <a:solidFill>
                            <a:schemeClr val="dk1"/>
                          </a:solidFill>
                          <a:latin typeface="微软雅黑" panose="020B0503020204020204" charset="-122"/>
                          <a:ea typeface="微软雅黑" panose="020B0503020204020204" charset="-122"/>
                          <a:cs typeface="+mn-cs"/>
                        </a:rPr>
                        <a:t>动力电池充电指示灯（绿）</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400" dirty="0" smtClean="0">
                          <a:latin typeface="微软雅黑" panose="020B0503020204020204" charset="-122"/>
                          <a:ea typeface="微软雅黑" panose="020B0503020204020204" charset="-122"/>
                        </a:rPr>
                        <a:t>常亮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400" b="0" i="0" u="none" strike="noStrike" kern="1200" baseline="0" dirty="0" smtClean="0">
                          <a:solidFill>
                            <a:schemeClr val="dk1"/>
                          </a:solidFill>
                          <a:latin typeface="微软雅黑" panose="020B0503020204020204" charset="-122"/>
                          <a:ea typeface="微软雅黑" panose="020B0503020204020204" charset="-122"/>
                          <a:cs typeface="+mn-cs"/>
                        </a:rPr>
                        <a:t>电量充满后</a:t>
                      </a:r>
                    </a:p>
                  </a:txBody>
                  <a:tcPr anchor="ctr"/>
                </a:tc>
              </a:tr>
              <a:tr h="469265">
                <a:tc>
                  <a:txBody>
                    <a:bodyPr/>
                    <a:lstStyle/>
                    <a:p>
                      <a:pPr algn="ctr"/>
                      <a:endParaRPr lang="zh-CN" altLang="en-US" dirty="0">
                        <a:latin typeface="微软雅黑" panose="020B0503020204020204" charset="-122"/>
                        <a:ea typeface="微软雅黑" panose="020B0503020204020204" charset="-122"/>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en-US" altLang="zh-CN" sz="1400" b="0" i="0" u="none" strike="noStrike" kern="1200" baseline="0" dirty="0" smtClean="0">
                          <a:solidFill>
                            <a:schemeClr val="dk1"/>
                          </a:solidFill>
                          <a:latin typeface="微软雅黑" panose="020B0503020204020204" charset="-122"/>
                          <a:ea typeface="微软雅黑" panose="020B0503020204020204" charset="-122"/>
                          <a:cs typeface="+mn-cs"/>
                        </a:rPr>
                        <a:t>READY </a:t>
                      </a:r>
                      <a:r>
                        <a:rPr lang="zh-CN" altLang="en-US" sz="1400" b="0" i="0" u="none" strike="noStrike" kern="1200" baseline="0" dirty="0" smtClean="0">
                          <a:solidFill>
                            <a:schemeClr val="dk1"/>
                          </a:solidFill>
                          <a:latin typeface="微软雅黑" panose="020B0503020204020204" charset="-122"/>
                          <a:ea typeface="微软雅黑" panose="020B0503020204020204" charset="-122"/>
                          <a:cs typeface="+mn-cs"/>
                        </a:rPr>
                        <a:t>指示灯</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400" dirty="0" smtClean="0">
                          <a:latin typeface="微软雅黑" panose="020B0503020204020204" charset="-122"/>
                          <a:ea typeface="微软雅黑" panose="020B0503020204020204" charset="-122"/>
                        </a:rPr>
                        <a:t>常亮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400" b="0" i="0" u="none" strike="noStrike" kern="1200" baseline="0" dirty="0" smtClean="0">
                          <a:solidFill>
                            <a:schemeClr val="dk1"/>
                          </a:solidFill>
                          <a:latin typeface="微软雅黑" panose="020B0503020204020204" charset="-122"/>
                          <a:ea typeface="微软雅黑" panose="020B0503020204020204" charset="-122"/>
                          <a:cs typeface="+mn-cs"/>
                        </a:rPr>
                        <a:t>整车状态准备就绪，处于可行驶状态	</a:t>
                      </a:r>
                    </a:p>
                  </a:txBody>
                  <a:tcPr anchor="ctr"/>
                </a:tc>
              </a:tr>
            </a:tbl>
          </a:graphicData>
        </a:graphic>
      </p:graphicFrame>
      <p:pic>
        <p:nvPicPr>
          <p:cNvPr id="6" name="图片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6380" y="2656205"/>
            <a:ext cx="450215" cy="35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0825" y="2116455"/>
            <a:ext cx="43751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0500" y="3227705"/>
            <a:ext cx="60896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52245" y="3938905"/>
            <a:ext cx="613410" cy="478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62405" y="4710430"/>
            <a:ext cx="608330" cy="68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04315" y="5694680"/>
            <a:ext cx="502920" cy="324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31419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指示灯</a:t>
            </a:r>
            <a:r>
              <a:rPr kumimoji="1" lang="en-US" altLang="zh-CN"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a:t>
            </a: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报警灯</a:t>
            </a:r>
            <a:endParaRPr lang="zh-CN" altLang="en-US" sz="3600" dirty="0">
              <a:solidFill>
                <a:srgbClr val="0070C0"/>
              </a:solidFill>
              <a:latin typeface="微软雅黑" panose="020B0503020204020204" charset="-122"/>
              <a:ea typeface="微软雅黑" panose="020B0503020204020204" charset="-122"/>
            </a:endParaRPr>
          </a:p>
        </p:txBody>
      </p:sp>
      <p:graphicFrame>
        <p:nvGraphicFramePr>
          <p:cNvPr id="5" name="表格 4"/>
          <p:cNvGraphicFramePr>
            <a:graphicFrameLocks noGrp="1"/>
          </p:cNvGraphicFramePr>
          <p:nvPr/>
        </p:nvGraphicFramePr>
        <p:xfrm>
          <a:off x="1192530" y="1228725"/>
          <a:ext cx="8982710" cy="2721610"/>
        </p:xfrm>
        <a:graphic>
          <a:graphicData uri="http://schemas.openxmlformats.org/drawingml/2006/table">
            <a:tbl>
              <a:tblPr firstRow="1" bandRow="1">
                <a:tableStyleId>{D7AC3CCA-C797-4891-BE02-D94E43425B78}</a:tableStyleId>
              </a:tblPr>
              <a:tblGrid>
                <a:gridCol w="975995"/>
                <a:gridCol w="2364105"/>
                <a:gridCol w="1621790"/>
                <a:gridCol w="4020820"/>
              </a:tblGrid>
              <a:tr h="418465">
                <a:tc gridSpan="2">
                  <a:txBody>
                    <a:bodyPr/>
                    <a:lstStyle/>
                    <a:p>
                      <a:pPr algn="ctr"/>
                      <a:r>
                        <a:rPr lang="zh-CN" altLang="en-US" dirty="0" smtClean="0">
                          <a:latin typeface="微软雅黑" panose="020B0503020204020204" charset="-122"/>
                          <a:ea typeface="微软雅黑" panose="020B0503020204020204" charset="-122"/>
                        </a:rPr>
                        <a:t>报警灯</a:t>
                      </a:r>
                      <a:endParaRPr lang="zh-CN" altLang="en-US" dirty="0">
                        <a:latin typeface="微软雅黑" panose="020B0503020204020204" charset="-122"/>
                        <a:ea typeface="微软雅黑" panose="020B0503020204020204" charset="-122"/>
                      </a:endParaRPr>
                    </a:p>
                  </a:txBody>
                  <a:tcPr anchor="ctr"/>
                </a:tc>
                <a:tc hMerge="1">
                  <a:txBody>
                    <a:bodyPr/>
                    <a:lstStyle/>
                    <a:p>
                      <a:endParaRPr lang="zh-CN"/>
                    </a:p>
                  </a:txBody>
                  <a:tcPr/>
                </a:tc>
                <a:tc>
                  <a:txBody>
                    <a:bodyPr/>
                    <a:lstStyle/>
                    <a:p>
                      <a:pPr algn="ctr"/>
                      <a:r>
                        <a:rPr lang="zh-CN" altLang="en-US" dirty="0" smtClean="0">
                          <a:latin typeface="微软雅黑" panose="020B0503020204020204" charset="-122"/>
                          <a:ea typeface="微软雅黑" panose="020B0503020204020204" charset="-122"/>
                        </a:rPr>
                        <a:t>点亮时状态</a:t>
                      </a:r>
                      <a:endParaRPr lang="zh-CN" altLang="en-US" dirty="0">
                        <a:latin typeface="微软雅黑" panose="020B0503020204020204" charset="-122"/>
                        <a:ea typeface="微软雅黑" panose="020B0503020204020204" charset="-122"/>
                      </a:endParaRPr>
                    </a:p>
                  </a:txBody>
                  <a:tcPr anchor="ctr"/>
                </a:tc>
                <a:tc>
                  <a:txBody>
                    <a:bodyPr/>
                    <a:lstStyle/>
                    <a:p>
                      <a:pPr algn="ctr"/>
                      <a:r>
                        <a:rPr lang="zh-CN" altLang="en-US" dirty="0" smtClean="0">
                          <a:latin typeface="微软雅黑" panose="020B0503020204020204" charset="-122"/>
                          <a:ea typeface="微软雅黑" panose="020B0503020204020204" charset="-122"/>
                        </a:rPr>
                        <a:t>点亮原因</a:t>
                      </a:r>
                      <a:endParaRPr lang="zh-CN" altLang="en-US" dirty="0">
                        <a:latin typeface="微软雅黑" panose="020B0503020204020204" charset="-122"/>
                        <a:ea typeface="微软雅黑" panose="020B0503020204020204" charset="-122"/>
                      </a:endParaRPr>
                    </a:p>
                  </a:txBody>
                  <a:tcPr anchor="ctr"/>
                </a:tc>
              </a:tr>
              <a:tr h="488950">
                <a:tc>
                  <a:txBody>
                    <a:bodyPr/>
                    <a:lstStyle/>
                    <a:p>
                      <a:pPr algn="ctr"/>
                      <a:endParaRPr lang="zh-CN" altLang="en-US" dirty="0">
                        <a:latin typeface="微软雅黑" panose="020B0503020204020204" charset="-122"/>
                        <a:ea typeface="微软雅黑" panose="020B0503020204020204" charset="-122"/>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rPr>
                        <a:t>蓄电池故障警告灯</a:t>
                      </a:r>
                      <a:r>
                        <a:rPr lang="zh-CN" altLang="en-US" sz="1200" dirty="0" smtClean="0">
                          <a:latin typeface="微软雅黑" panose="020B0503020204020204" charset="-122"/>
                          <a:ea typeface="微软雅黑" panose="020B0503020204020204" charset="-122"/>
                        </a:rPr>
                        <a:t>（红）</a:t>
                      </a:r>
                    </a:p>
                  </a:txBody>
                  <a:tcPr anchor="ctr"/>
                </a:tc>
                <a:tc>
                  <a:txBody>
                    <a:bodyPr/>
                    <a:lstStyle/>
                    <a:p>
                      <a:pPr algn="ctr"/>
                      <a:r>
                        <a:rPr lang="zh-CN" altLang="en-US" sz="1200" dirty="0" smtClean="0">
                          <a:latin typeface="微软雅黑" panose="020B0503020204020204" charset="-122"/>
                          <a:ea typeface="微软雅黑" panose="020B0503020204020204" charset="-122"/>
                        </a:rPr>
                        <a:t>常亮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rPr>
                        <a:t>蓄电池发生故障		</a:t>
                      </a:r>
                    </a:p>
                  </a:txBody>
                  <a:tcPr anchor="ctr"/>
                </a:tc>
              </a:tr>
              <a:tr h="488315">
                <a:tc>
                  <a:txBody>
                    <a:bodyPr/>
                    <a:lstStyle/>
                    <a:p>
                      <a:pPr algn="ctr"/>
                      <a:endParaRPr lang="zh-CN" altLang="en-US" dirty="0">
                        <a:latin typeface="微软雅黑" panose="020B0503020204020204" charset="-122"/>
                        <a:ea typeface="微软雅黑" panose="020B0503020204020204" charset="-122"/>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rPr>
                        <a:t>副驾安全带未系报警灯</a:t>
                      </a:r>
                      <a:r>
                        <a:rPr lang="zh-CN" altLang="en-US" sz="1200" dirty="0" smtClean="0">
                          <a:latin typeface="微软雅黑" panose="020B0503020204020204" charset="-122"/>
                          <a:ea typeface="微软雅黑" panose="020B0503020204020204" charset="-122"/>
                        </a:rPr>
                        <a:t>（红）</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200" dirty="0" smtClean="0">
                          <a:latin typeface="微软雅黑" panose="020B0503020204020204" charset="-122"/>
                          <a:ea typeface="微软雅黑" panose="020B0503020204020204" charset="-122"/>
                        </a:rPr>
                        <a:t>闪烁</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rPr>
                        <a:t>前排坐有乘客且未系安全带		</a:t>
                      </a:r>
                    </a:p>
                  </a:txBody>
                  <a:tcPr anchor="ctr"/>
                </a:tc>
              </a:tr>
              <a:tr h="488315">
                <a:tc>
                  <a:txBody>
                    <a:bodyPr/>
                    <a:lstStyle/>
                    <a:p>
                      <a:pPr algn="ctr"/>
                      <a:endParaRPr lang="zh-CN" altLang="en-US" dirty="0">
                        <a:latin typeface="微软雅黑" panose="020B0503020204020204" charset="-122"/>
                        <a:ea typeface="微软雅黑" panose="020B0503020204020204" charset="-122"/>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rPr>
                        <a:t>安全气囊报警灯</a:t>
                      </a:r>
                      <a:r>
                        <a:rPr lang="zh-CN" altLang="en-US" sz="1200" dirty="0" smtClean="0">
                          <a:latin typeface="微软雅黑" panose="020B0503020204020204" charset="-122"/>
                          <a:ea typeface="微软雅黑" panose="020B0503020204020204" charset="-122"/>
                        </a:rPr>
                        <a:t>（红）</a:t>
                      </a:r>
                      <a:endPar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rPr>
                        <a:t>常亮或闪烁	</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rPr>
                        <a:t>整车电源切换至“</a:t>
                      </a:r>
                      <a:r>
                        <a:rPr lang="en-US" altLang="zh-CN" sz="1200" b="0" i="0" u="none" strike="noStrike" kern="1200" baseline="0" dirty="0" smtClean="0">
                          <a:solidFill>
                            <a:schemeClr val="dk1"/>
                          </a:solidFill>
                          <a:latin typeface="微软雅黑" panose="020B0503020204020204" charset="-122"/>
                          <a:ea typeface="微软雅黑" panose="020B0503020204020204" charset="-122"/>
                          <a:cs typeface="+mn-cs"/>
                        </a:rPr>
                        <a:t>ON</a:t>
                      </a:r>
                      <a:r>
                        <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rPr>
                        <a:t>”挡，行驶过程中常亮或闪烁，安全气囊故障</a:t>
                      </a:r>
                    </a:p>
                  </a:txBody>
                  <a:tcPr anchor="ctr"/>
                </a:tc>
              </a:tr>
              <a:tr h="419100">
                <a:tc>
                  <a:txBody>
                    <a:bodyPr/>
                    <a:lstStyle/>
                    <a:p>
                      <a:pPr algn="ctr"/>
                      <a:endParaRPr lang="zh-CN" altLang="en-US" dirty="0">
                        <a:latin typeface="微软雅黑" panose="020B0503020204020204" charset="-122"/>
                        <a:ea typeface="微软雅黑" panose="020B0503020204020204" charset="-122"/>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rPr>
                        <a:t>水温报警灯</a:t>
                      </a:r>
                      <a:r>
                        <a:rPr lang="zh-CN" altLang="en-US" sz="1200" dirty="0" smtClean="0">
                          <a:latin typeface="微软雅黑" panose="020B0503020204020204" charset="-122"/>
                          <a:ea typeface="微软雅黑" panose="020B0503020204020204" charset="-122"/>
                        </a:rPr>
                        <a:t>（红）</a:t>
                      </a:r>
                      <a:endPar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rPr>
                        <a:t>闪烁</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rPr>
                        <a:t>冷却液温度大于或等于报警温度</a:t>
                      </a:r>
                      <a:r>
                        <a:rPr lang="en-US" altLang="zh-CN" sz="1200" b="0" i="0" u="none" strike="noStrike" kern="1200" baseline="0" dirty="0" smtClean="0">
                          <a:solidFill>
                            <a:schemeClr val="dk1"/>
                          </a:solidFill>
                          <a:latin typeface="微软雅黑" panose="020B0503020204020204" charset="-122"/>
                          <a:ea typeface="微软雅黑" panose="020B0503020204020204" charset="-122"/>
                          <a:cs typeface="+mn-cs"/>
                        </a:rPr>
                        <a:t>115</a:t>
                      </a:r>
                      <a:r>
                        <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rPr>
                        <a:t>℃ 	</a:t>
                      </a:r>
                    </a:p>
                  </a:txBody>
                  <a:tcPr anchor="ctr"/>
                </a:tc>
              </a:tr>
              <a:tr h="418465">
                <a:tc>
                  <a:txBody>
                    <a:bodyPr/>
                    <a:lstStyle/>
                    <a:p>
                      <a:pPr algn="ctr"/>
                      <a:endParaRPr lang="zh-CN" altLang="en-US" dirty="0">
                        <a:latin typeface="微软雅黑" panose="020B0503020204020204" charset="-122"/>
                        <a:ea typeface="微软雅黑" panose="020B0503020204020204" charset="-122"/>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rPr>
                        <a:t>胎压故障指示灯</a:t>
                      </a:r>
                      <a:r>
                        <a:rPr lang="zh-CN" altLang="en-US" sz="1200" dirty="0" smtClean="0">
                          <a:latin typeface="微软雅黑" panose="020B0503020204020204" charset="-122"/>
                          <a:ea typeface="微软雅黑" panose="020B0503020204020204" charset="-122"/>
                        </a:rPr>
                        <a:t>（黄）</a:t>
                      </a:r>
                      <a:endPar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200" dirty="0" smtClean="0">
                          <a:latin typeface="微软雅黑" panose="020B0503020204020204" charset="-122"/>
                          <a:ea typeface="微软雅黑" panose="020B0503020204020204" charset="-122"/>
                        </a:rPr>
                        <a:t>常亮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rPr>
                        <a:t>胎压监测系统故障		</a:t>
                      </a:r>
                    </a:p>
                  </a:txBody>
                  <a:tcPr anchor="ctr"/>
                </a:tc>
              </a:tr>
            </a:tbl>
          </a:graphicData>
        </a:graphic>
      </p:graphicFrame>
      <p:pic>
        <p:nvPicPr>
          <p:cNvPr id="9218" name="图片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3220" y="1724025"/>
            <a:ext cx="423545" cy="32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图片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5750" y="2194560"/>
            <a:ext cx="463550" cy="40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图片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5750" y="2735580"/>
            <a:ext cx="444500" cy="328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图片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8455" y="3181985"/>
            <a:ext cx="391795" cy="29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08455" y="3604895"/>
            <a:ext cx="346710" cy="34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表格 6"/>
          <p:cNvGraphicFramePr>
            <a:graphicFrameLocks noGrp="1"/>
          </p:cNvGraphicFramePr>
          <p:nvPr/>
        </p:nvGraphicFramePr>
        <p:xfrm>
          <a:off x="1200711" y="3955410"/>
          <a:ext cx="8956675" cy="2651760"/>
        </p:xfrm>
        <a:graphic>
          <a:graphicData uri="http://schemas.openxmlformats.org/drawingml/2006/table">
            <a:tbl>
              <a:tblPr firstRow="1" bandRow="1">
                <a:tableStyleId>{D7AC3CCA-C797-4891-BE02-D94E43425B78}</a:tableStyleId>
              </a:tblPr>
              <a:tblGrid>
                <a:gridCol w="969010"/>
                <a:gridCol w="2384425"/>
                <a:gridCol w="1607820"/>
                <a:gridCol w="3995420"/>
              </a:tblGrid>
              <a:tr h="365760">
                <a:tc>
                  <a:txBody>
                    <a:bodyPr/>
                    <a:lstStyle/>
                    <a:p>
                      <a:pPr algn="ctr"/>
                      <a:endParaRPr lang="zh-CN" altLang="en-US" dirty="0">
                        <a:latin typeface="微软雅黑" panose="020B0503020204020204" charset="-122"/>
                        <a:ea typeface="微软雅黑" panose="020B0503020204020204" charset="-122"/>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en-US" altLang="zh-CN" sz="1200" b="0" i="0" u="none" strike="noStrike" kern="1200" baseline="0" dirty="0" smtClean="0">
                          <a:solidFill>
                            <a:schemeClr val="dk1"/>
                          </a:solidFill>
                          <a:latin typeface="微软雅黑" panose="020B0503020204020204" charset="-122"/>
                          <a:ea typeface="微软雅黑" panose="020B0503020204020204" charset="-122"/>
                          <a:cs typeface="+mn-cs"/>
                        </a:rPr>
                        <a:t>EPB </a:t>
                      </a:r>
                      <a:r>
                        <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rPr>
                        <a:t>故障报警灯</a:t>
                      </a:r>
                      <a:r>
                        <a:rPr lang="zh-CN" altLang="en-US" sz="1200" dirty="0" smtClean="0">
                          <a:latin typeface="微软雅黑" panose="020B0503020204020204" charset="-122"/>
                          <a:ea typeface="微软雅黑" panose="020B0503020204020204" charset="-122"/>
                        </a:rPr>
                        <a:t>（黄）</a:t>
                      </a:r>
                      <a:endPar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rPr>
                        <a:t>常亮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rPr>
                        <a:t>电子驻车系统出现故障		</a:t>
                      </a:r>
                    </a:p>
                  </a:txBody>
                  <a:tcPr anchor="ctr"/>
                </a:tc>
              </a:tr>
              <a:tr h="293343">
                <a:tc>
                  <a:txBody>
                    <a:bodyPr/>
                    <a:lstStyle/>
                    <a:p>
                      <a:pPr algn="ctr"/>
                      <a:endParaRPr lang="zh-CN" altLang="en-US" dirty="0">
                        <a:latin typeface="微软雅黑" panose="020B0503020204020204" charset="-122"/>
                        <a:ea typeface="微软雅黑" panose="020B0503020204020204" charset="-122"/>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rPr>
                        <a:t>一键启动故障报警灯</a:t>
                      </a:r>
                      <a:r>
                        <a:rPr lang="zh-CN" altLang="en-US" sz="1200" dirty="0" smtClean="0">
                          <a:latin typeface="微软雅黑" panose="020B0503020204020204" charset="-122"/>
                          <a:ea typeface="微软雅黑" panose="020B0503020204020204" charset="-122"/>
                        </a:rPr>
                        <a:t>（红）</a:t>
                      </a:r>
                      <a:endPar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rPr>
                        <a:t>常亮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rPr>
                        <a:t>遥控钥匙失效		</a:t>
                      </a:r>
                    </a:p>
                  </a:txBody>
                  <a:tcPr anchor="ctr"/>
                </a:tc>
              </a:tr>
              <a:tr h="209530">
                <a:tc>
                  <a:txBody>
                    <a:bodyPr/>
                    <a:lstStyle/>
                    <a:p>
                      <a:pPr algn="ctr"/>
                      <a:endParaRPr lang="zh-CN" altLang="en-US" dirty="0">
                        <a:latin typeface="微软雅黑" panose="020B0503020204020204" charset="-122"/>
                        <a:ea typeface="微软雅黑" panose="020B0503020204020204" charset="-122"/>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en-US" altLang="zh-CN" sz="1200" b="0" i="0" u="none" strike="noStrike" kern="1200" baseline="0" dirty="0" smtClean="0">
                          <a:solidFill>
                            <a:schemeClr val="dk1"/>
                          </a:solidFill>
                          <a:latin typeface="微软雅黑" panose="020B0503020204020204" charset="-122"/>
                          <a:ea typeface="微软雅黑" panose="020B0503020204020204" charset="-122"/>
                          <a:cs typeface="+mn-cs"/>
                        </a:rPr>
                        <a:t>ABS</a:t>
                      </a:r>
                      <a:r>
                        <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rPr>
                        <a:t>故障灯</a:t>
                      </a:r>
                      <a:r>
                        <a:rPr lang="zh-CN" altLang="en-US" sz="1200" dirty="0" smtClean="0">
                          <a:latin typeface="微软雅黑" panose="020B0503020204020204" charset="-122"/>
                          <a:ea typeface="微软雅黑" panose="020B0503020204020204" charset="-122"/>
                        </a:rPr>
                        <a:t>（黄）</a:t>
                      </a:r>
                      <a:endPar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200" dirty="0" smtClean="0">
                          <a:latin typeface="微软雅黑" panose="020B0503020204020204" charset="-122"/>
                          <a:ea typeface="微软雅黑" panose="020B0503020204020204" charset="-122"/>
                        </a:rPr>
                        <a:t>常亮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1200" b="0" i="0" u="none" strike="noStrike" kern="1200" baseline="0" dirty="0" smtClean="0">
                          <a:solidFill>
                            <a:schemeClr val="dk1"/>
                          </a:solidFill>
                          <a:latin typeface="微软雅黑" panose="020B0503020204020204" charset="-122"/>
                          <a:ea typeface="微软雅黑" panose="020B0503020204020204" charset="-122"/>
                          <a:cs typeface="+mn-cs"/>
                        </a:rPr>
                        <a:t>ABS </a:t>
                      </a:r>
                      <a:r>
                        <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rPr>
                        <a:t>系统故障	</a:t>
                      </a:r>
                    </a:p>
                  </a:txBody>
                  <a:tcPr anchor="ctr"/>
                </a:tc>
              </a:tr>
              <a:tr h="209530">
                <a:tc>
                  <a:txBody>
                    <a:bodyPr/>
                    <a:lstStyle/>
                    <a:p>
                      <a:pPr algn="ctr"/>
                      <a:endParaRPr lang="zh-CN" altLang="en-US" dirty="0">
                        <a:latin typeface="微软雅黑" panose="020B0503020204020204" charset="-122"/>
                        <a:ea typeface="微软雅黑" panose="020B0503020204020204" charset="-122"/>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rPr>
                        <a:t>制动故障指示灯</a:t>
                      </a:r>
                      <a:r>
                        <a:rPr lang="zh-CN" altLang="en-US" sz="1200" dirty="0" smtClean="0">
                          <a:latin typeface="微软雅黑" panose="020B0503020204020204" charset="-122"/>
                          <a:ea typeface="微软雅黑" panose="020B0503020204020204" charset="-122"/>
                        </a:rPr>
                        <a:t>（红）</a:t>
                      </a:r>
                      <a:endPar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rPr>
                        <a:t>常亮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rPr>
                        <a:t>制动系统故障或制动液位过低			</a:t>
                      </a:r>
                    </a:p>
                  </a:txBody>
                  <a:tcPr anchor="ctr"/>
                </a:tc>
              </a:tr>
              <a:tr h="209530">
                <a:tc>
                  <a:txBody>
                    <a:bodyPr/>
                    <a:lstStyle/>
                    <a:p>
                      <a:pPr algn="ctr"/>
                      <a:endParaRPr lang="zh-CN" altLang="en-US" dirty="0">
                        <a:latin typeface="微软雅黑" panose="020B0503020204020204" charset="-122"/>
                        <a:ea typeface="微软雅黑" panose="020B0503020204020204" charset="-122"/>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rPr>
                        <a:t>里程保养提示指示灯</a:t>
                      </a:r>
                      <a:r>
                        <a:rPr lang="zh-CN" altLang="en-US" sz="1200" dirty="0" smtClean="0">
                          <a:latin typeface="微软雅黑" panose="020B0503020204020204" charset="-122"/>
                          <a:ea typeface="微软雅黑" panose="020B0503020204020204" charset="-122"/>
                        </a:rPr>
                        <a:t>（黄）</a:t>
                      </a:r>
                      <a:endPar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rPr>
                        <a:t>常亮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rPr>
                        <a:t>里程保养第一次</a:t>
                      </a:r>
                      <a:r>
                        <a:rPr lang="en-US" altLang="zh-CN" sz="1200" b="0" i="0" u="none" strike="noStrike" kern="1200" baseline="0" dirty="0" smtClean="0">
                          <a:solidFill>
                            <a:schemeClr val="dk1"/>
                          </a:solidFill>
                          <a:latin typeface="微软雅黑" panose="020B0503020204020204" charset="-122"/>
                          <a:ea typeface="微软雅黑" panose="020B0503020204020204" charset="-122"/>
                          <a:cs typeface="+mn-cs"/>
                        </a:rPr>
                        <a:t>3000km/3 </a:t>
                      </a:r>
                      <a:r>
                        <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rPr>
                        <a:t>个月点亮，后续从里程保养清零后开始算起</a:t>
                      </a:r>
                      <a:r>
                        <a:rPr lang="en-US" altLang="zh-CN" sz="1200" b="0" i="0" u="none" strike="noStrike" kern="1200" baseline="0" dirty="0" smtClean="0">
                          <a:solidFill>
                            <a:schemeClr val="dk1"/>
                          </a:solidFill>
                          <a:latin typeface="微软雅黑" panose="020B0503020204020204" charset="-122"/>
                          <a:ea typeface="微软雅黑" panose="020B0503020204020204" charset="-122"/>
                          <a:cs typeface="+mn-cs"/>
                        </a:rPr>
                        <a:t>5000km/6 </a:t>
                      </a:r>
                      <a:r>
                        <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rPr>
                        <a:t>个月后点亮		</a:t>
                      </a:r>
                    </a:p>
                  </a:txBody>
                  <a:tcPr anchor="ctr"/>
                </a:tc>
              </a:tr>
              <a:tr h="209530">
                <a:tc>
                  <a:txBody>
                    <a:bodyPr/>
                    <a:lstStyle/>
                    <a:p>
                      <a:pPr algn="ctr"/>
                      <a:endParaRPr lang="zh-CN" altLang="en-US" dirty="0">
                        <a:latin typeface="微软雅黑" panose="020B0503020204020204" charset="-122"/>
                        <a:ea typeface="微软雅黑" panose="020B0503020204020204" charset="-122"/>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en-US" altLang="zh-CN" sz="1200" b="0" i="0" u="none" strike="noStrike" kern="1200" baseline="0" dirty="0" smtClean="0">
                          <a:solidFill>
                            <a:schemeClr val="dk1"/>
                          </a:solidFill>
                          <a:latin typeface="微软雅黑" panose="020B0503020204020204" charset="-122"/>
                          <a:ea typeface="微软雅黑" panose="020B0503020204020204" charset="-122"/>
                          <a:cs typeface="+mn-cs"/>
                        </a:rPr>
                        <a:t>EPS </a:t>
                      </a:r>
                      <a:r>
                        <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rPr>
                        <a:t>故障指示灯</a:t>
                      </a:r>
                      <a:r>
                        <a:rPr lang="zh-CN" altLang="en-US" sz="1200" dirty="0" smtClean="0">
                          <a:latin typeface="微软雅黑" panose="020B0503020204020204" charset="-122"/>
                          <a:ea typeface="微软雅黑" panose="020B0503020204020204" charset="-122"/>
                        </a:rPr>
                        <a:t>（黄）</a:t>
                      </a:r>
                      <a:endPar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200" dirty="0" smtClean="0">
                          <a:latin typeface="微软雅黑" panose="020B0503020204020204" charset="-122"/>
                          <a:ea typeface="微软雅黑" panose="020B0503020204020204" charset="-122"/>
                        </a:rPr>
                        <a:t>常亮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rPr>
                        <a:t>电子助力转向系统故障	</a:t>
                      </a:r>
                    </a:p>
                  </a:txBody>
                  <a:tcPr anchor="ctr"/>
                </a:tc>
              </a:tr>
              <a:tr h="209530">
                <a:tc>
                  <a:txBody>
                    <a:bodyPr/>
                    <a:lstStyle/>
                    <a:p>
                      <a:pPr algn="ctr"/>
                      <a:endParaRPr lang="zh-CN" altLang="en-US" dirty="0">
                        <a:latin typeface="微软雅黑" panose="020B0503020204020204" charset="-122"/>
                        <a:ea typeface="微软雅黑" panose="020B0503020204020204" charset="-122"/>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rPr>
                        <a:t>动力电池故障警告灯</a:t>
                      </a:r>
                      <a:r>
                        <a:rPr lang="zh-CN" altLang="en-US" sz="1200" dirty="0" smtClean="0">
                          <a:latin typeface="微软雅黑" panose="020B0503020204020204" charset="-122"/>
                          <a:ea typeface="微软雅黑" panose="020B0503020204020204" charset="-122"/>
                        </a:rPr>
                        <a:t>（红）</a:t>
                      </a:r>
                      <a:endPar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200" dirty="0" smtClean="0">
                          <a:latin typeface="微软雅黑" panose="020B0503020204020204" charset="-122"/>
                          <a:ea typeface="微软雅黑" panose="020B0503020204020204" charset="-122"/>
                        </a:rPr>
                        <a:t>常亮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200" b="0" i="0" u="none" strike="noStrike" kern="1200" baseline="0" dirty="0" smtClean="0">
                          <a:solidFill>
                            <a:schemeClr val="dk1"/>
                          </a:solidFill>
                          <a:latin typeface="微软雅黑" panose="020B0503020204020204" charset="-122"/>
                          <a:ea typeface="微软雅黑" panose="020B0503020204020204" charset="-122"/>
                          <a:cs typeface="+mn-cs"/>
                        </a:rPr>
                        <a:t>动力电池出现故障	</a:t>
                      </a:r>
                    </a:p>
                  </a:txBody>
                  <a:tcPr anchor="ctr"/>
                </a:tc>
              </a:tr>
            </a:tbl>
          </a:graphicData>
        </a:graphic>
      </p:graphicFrame>
      <p:pic>
        <p:nvPicPr>
          <p:cNvPr id="9" name="图片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56004" y="4057893"/>
            <a:ext cx="3508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47590" y="4369291"/>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67116" y="4743956"/>
            <a:ext cx="328612" cy="258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8825" y="5111424"/>
            <a:ext cx="281384" cy="229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8381" y="5530578"/>
            <a:ext cx="341312"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53305" y="5922907"/>
            <a:ext cx="390525"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03775" y="6263933"/>
            <a:ext cx="3905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31419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指示灯</a:t>
            </a:r>
            <a:r>
              <a:rPr kumimoji="1" lang="en-US" altLang="zh-CN"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a:t>
            </a: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报警灯</a:t>
            </a:r>
            <a:endParaRPr lang="zh-CN" altLang="en-US" sz="3600" dirty="0">
              <a:solidFill>
                <a:srgbClr val="0070C0"/>
              </a:solidFill>
              <a:latin typeface="微软雅黑" panose="020B0503020204020204" charset="-122"/>
              <a:ea typeface="微软雅黑" panose="020B0503020204020204" charset="-122"/>
            </a:endParaRPr>
          </a:p>
        </p:txBody>
      </p:sp>
      <p:graphicFrame>
        <p:nvGraphicFramePr>
          <p:cNvPr id="4" name="表格 3"/>
          <p:cNvGraphicFramePr>
            <a:graphicFrameLocks noGrp="1"/>
          </p:cNvGraphicFramePr>
          <p:nvPr/>
        </p:nvGraphicFramePr>
        <p:xfrm>
          <a:off x="1078865" y="1422400"/>
          <a:ext cx="9235440" cy="3964305"/>
        </p:xfrm>
        <a:graphic>
          <a:graphicData uri="http://schemas.openxmlformats.org/drawingml/2006/table">
            <a:tbl>
              <a:tblPr firstRow="1" bandRow="1">
                <a:tableStyleId>{D7AC3CCA-C797-4891-BE02-D94E43425B78}</a:tableStyleId>
              </a:tblPr>
              <a:tblGrid>
                <a:gridCol w="1407160"/>
                <a:gridCol w="1847215"/>
                <a:gridCol w="1847215"/>
                <a:gridCol w="4133850"/>
              </a:tblGrid>
              <a:tr h="548005">
                <a:tc gridSpan="2">
                  <a:txBody>
                    <a:bodyPr/>
                    <a:lstStyle/>
                    <a:p>
                      <a:pPr algn="ctr"/>
                      <a:r>
                        <a:rPr lang="zh-CN" altLang="en-US" dirty="0" smtClean="0">
                          <a:latin typeface="微软雅黑" panose="020B0503020204020204" charset="-122"/>
                          <a:ea typeface="微软雅黑" panose="020B0503020204020204" charset="-122"/>
                        </a:rPr>
                        <a:t>报警灯</a:t>
                      </a:r>
                      <a:endParaRPr lang="zh-CN" altLang="en-US" dirty="0">
                        <a:latin typeface="微软雅黑" panose="020B0503020204020204" charset="-122"/>
                        <a:ea typeface="微软雅黑" panose="020B0503020204020204" charset="-122"/>
                      </a:endParaRPr>
                    </a:p>
                  </a:txBody>
                  <a:tcPr anchor="ctr"/>
                </a:tc>
                <a:tc hMerge="1">
                  <a:txBody>
                    <a:bodyPr/>
                    <a:lstStyle/>
                    <a:p>
                      <a:endParaRPr lang="zh-CN"/>
                    </a:p>
                  </a:txBody>
                  <a:tcPr/>
                </a:tc>
                <a:tc>
                  <a:txBody>
                    <a:bodyPr/>
                    <a:lstStyle/>
                    <a:p>
                      <a:pPr algn="ctr"/>
                      <a:r>
                        <a:rPr lang="zh-CN" altLang="en-US" dirty="0" smtClean="0">
                          <a:latin typeface="微软雅黑" panose="020B0503020204020204" charset="-122"/>
                          <a:ea typeface="微软雅黑" panose="020B0503020204020204" charset="-122"/>
                        </a:rPr>
                        <a:t>点亮时状态</a:t>
                      </a:r>
                      <a:endParaRPr lang="zh-CN" altLang="en-US" dirty="0">
                        <a:latin typeface="微软雅黑" panose="020B0503020204020204" charset="-122"/>
                        <a:ea typeface="微软雅黑" panose="020B0503020204020204" charset="-122"/>
                      </a:endParaRPr>
                    </a:p>
                  </a:txBody>
                  <a:tcPr anchor="ctr"/>
                </a:tc>
                <a:tc>
                  <a:txBody>
                    <a:bodyPr/>
                    <a:lstStyle/>
                    <a:p>
                      <a:pPr algn="ctr"/>
                      <a:r>
                        <a:rPr lang="zh-CN" altLang="en-US" dirty="0" smtClean="0">
                          <a:latin typeface="微软雅黑" panose="020B0503020204020204" charset="-122"/>
                          <a:ea typeface="微软雅黑" panose="020B0503020204020204" charset="-122"/>
                        </a:rPr>
                        <a:t>点亮原因</a:t>
                      </a:r>
                      <a:endParaRPr lang="zh-CN" altLang="en-US" dirty="0">
                        <a:latin typeface="微软雅黑" panose="020B0503020204020204" charset="-122"/>
                        <a:ea typeface="微软雅黑" panose="020B0503020204020204" charset="-122"/>
                      </a:endParaRPr>
                    </a:p>
                  </a:txBody>
                  <a:tcPr anchor="ctr"/>
                </a:tc>
              </a:tr>
              <a:tr h="801370">
                <a:tc>
                  <a:txBody>
                    <a:bodyPr/>
                    <a:lstStyle/>
                    <a:p>
                      <a:pPr algn="ctr"/>
                      <a:endParaRPr lang="zh-CN" altLang="en-US" dirty="0">
                        <a:latin typeface="微软雅黑" panose="020B0503020204020204" charset="-122"/>
                        <a:ea typeface="微软雅黑" panose="020B0503020204020204" charset="-122"/>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600" b="0" i="0" u="none" strike="noStrike" kern="1200" baseline="0" dirty="0" smtClean="0">
                          <a:solidFill>
                            <a:schemeClr val="dk1"/>
                          </a:solidFill>
                          <a:latin typeface="微软雅黑" panose="020B0503020204020204" charset="-122"/>
                          <a:ea typeface="微软雅黑" panose="020B0503020204020204" charset="-122"/>
                          <a:cs typeface="+mn-cs"/>
                        </a:rPr>
                        <a:t>制动故障指示灯</a:t>
                      </a:r>
                      <a:r>
                        <a:rPr lang="zh-CN" altLang="en-US" sz="1600" b="0" i="0" u="none" strike="noStrike" baseline="0" dirty="0" smtClean="0">
                          <a:latin typeface="微软雅黑" panose="020B0503020204020204" charset="-122"/>
                          <a:ea typeface="微软雅黑" panose="020B0503020204020204" charset="-122"/>
                        </a:rPr>
                        <a:t>（红）</a:t>
                      </a:r>
                      <a:endParaRPr lang="zh-CN" altLang="en-US" sz="1600" b="0" i="0" u="none" strike="noStrike" kern="1200" baseline="0" dirty="0" smtClean="0">
                        <a:solidFill>
                          <a:schemeClr val="dk1"/>
                        </a:solidFill>
                        <a:latin typeface="微软雅黑" panose="020B0503020204020204" charset="-122"/>
                        <a:ea typeface="微软雅黑" panose="020B0503020204020204" charset="-122"/>
                        <a:cs typeface="+mn-cs"/>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600" b="0" i="0" u="none" strike="noStrike" kern="1200" baseline="0" dirty="0" smtClean="0">
                          <a:solidFill>
                            <a:schemeClr val="dk1"/>
                          </a:solidFill>
                          <a:latin typeface="微软雅黑" panose="020B0503020204020204" charset="-122"/>
                          <a:ea typeface="微软雅黑" panose="020B0503020204020204" charset="-122"/>
                          <a:cs typeface="+mn-cs"/>
                        </a:rPr>
                        <a:t>常亮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600" b="0" i="0" u="none" strike="noStrike" kern="1200" baseline="0" dirty="0" smtClean="0">
                          <a:solidFill>
                            <a:schemeClr val="dk1"/>
                          </a:solidFill>
                          <a:latin typeface="微软雅黑" panose="020B0503020204020204" charset="-122"/>
                          <a:ea typeface="微软雅黑" panose="020B0503020204020204" charset="-122"/>
                          <a:cs typeface="+mn-cs"/>
                        </a:rPr>
                        <a:t>制动系统故障或制动液位过低			</a:t>
                      </a:r>
                    </a:p>
                  </a:txBody>
                  <a:tcPr anchor="ctr"/>
                </a:tc>
              </a:tr>
              <a:tr h="1012190">
                <a:tc>
                  <a:txBody>
                    <a:bodyPr/>
                    <a:lstStyle/>
                    <a:p>
                      <a:pPr algn="ctr"/>
                      <a:endParaRPr lang="zh-CN" altLang="en-US" dirty="0">
                        <a:latin typeface="微软雅黑" panose="020B0503020204020204" charset="-122"/>
                        <a:ea typeface="微软雅黑" panose="020B0503020204020204" charset="-122"/>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600" b="0" i="0" u="none" strike="noStrike" kern="1200" baseline="0" dirty="0" smtClean="0">
                          <a:solidFill>
                            <a:schemeClr val="dk1"/>
                          </a:solidFill>
                          <a:latin typeface="微软雅黑" panose="020B0503020204020204" charset="-122"/>
                          <a:ea typeface="微软雅黑" panose="020B0503020204020204" charset="-122"/>
                          <a:cs typeface="+mn-cs"/>
                        </a:rPr>
                        <a:t>里程保养提示指示灯</a:t>
                      </a:r>
                      <a:r>
                        <a:rPr lang="zh-CN" altLang="en-US" sz="1600" b="0" i="0" u="none" strike="noStrike" baseline="0" dirty="0" smtClean="0">
                          <a:latin typeface="微软雅黑" panose="020B0503020204020204" charset="-122"/>
                          <a:ea typeface="微软雅黑" panose="020B0503020204020204" charset="-122"/>
                        </a:rPr>
                        <a:t>（黄）</a:t>
                      </a:r>
                      <a:endParaRPr lang="zh-CN" altLang="en-US" sz="1600" b="0" i="0" u="none" strike="noStrike" kern="1200" baseline="0" dirty="0" smtClean="0">
                        <a:solidFill>
                          <a:schemeClr val="dk1"/>
                        </a:solidFill>
                        <a:latin typeface="微软雅黑" panose="020B0503020204020204" charset="-122"/>
                        <a:ea typeface="微软雅黑" panose="020B0503020204020204" charset="-122"/>
                        <a:cs typeface="+mn-cs"/>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600" b="0" i="0" u="none" strike="noStrike" kern="1200" baseline="0" dirty="0" smtClean="0">
                          <a:solidFill>
                            <a:schemeClr val="dk1"/>
                          </a:solidFill>
                          <a:latin typeface="微软雅黑" panose="020B0503020204020204" charset="-122"/>
                          <a:ea typeface="微软雅黑" panose="020B0503020204020204" charset="-122"/>
                          <a:cs typeface="+mn-cs"/>
                        </a:rPr>
                        <a:t>常亮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600" b="0" i="0" u="none" strike="noStrike" kern="1200" baseline="0" dirty="0" smtClean="0">
                          <a:solidFill>
                            <a:schemeClr val="dk1"/>
                          </a:solidFill>
                          <a:latin typeface="微软雅黑" panose="020B0503020204020204" charset="-122"/>
                          <a:ea typeface="微软雅黑" panose="020B0503020204020204" charset="-122"/>
                          <a:cs typeface="+mn-cs"/>
                        </a:rPr>
                        <a:t>里程保养第一次</a:t>
                      </a:r>
                      <a:r>
                        <a:rPr lang="en-US" altLang="zh-CN" sz="1600" b="0" i="0" u="none" strike="noStrike" kern="1200" baseline="0" dirty="0" smtClean="0">
                          <a:solidFill>
                            <a:schemeClr val="dk1"/>
                          </a:solidFill>
                          <a:latin typeface="微软雅黑" panose="020B0503020204020204" charset="-122"/>
                          <a:ea typeface="微软雅黑" panose="020B0503020204020204" charset="-122"/>
                          <a:cs typeface="+mn-cs"/>
                        </a:rPr>
                        <a:t>3000km/3 </a:t>
                      </a:r>
                      <a:r>
                        <a:rPr lang="zh-CN" altLang="en-US" sz="1600" b="0" i="0" u="none" strike="noStrike" kern="1200" baseline="0" dirty="0" smtClean="0">
                          <a:solidFill>
                            <a:schemeClr val="dk1"/>
                          </a:solidFill>
                          <a:latin typeface="微软雅黑" panose="020B0503020204020204" charset="-122"/>
                          <a:ea typeface="微软雅黑" panose="020B0503020204020204" charset="-122"/>
                          <a:cs typeface="+mn-cs"/>
                        </a:rPr>
                        <a:t>个月点亮，后续从里程保养清零后开始算起</a:t>
                      </a:r>
                      <a:r>
                        <a:rPr lang="en-US" altLang="zh-CN" sz="1600" b="0" i="0" u="none" strike="noStrike" kern="1200" baseline="0" dirty="0" smtClean="0">
                          <a:solidFill>
                            <a:schemeClr val="dk1"/>
                          </a:solidFill>
                          <a:latin typeface="微软雅黑" panose="020B0503020204020204" charset="-122"/>
                          <a:ea typeface="微软雅黑" panose="020B0503020204020204" charset="-122"/>
                          <a:cs typeface="+mn-cs"/>
                        </a:rPr>
                        <a:t>5000km/6 </a:t>
                      </a:r>
                      <a:r>
                        <a:rPr lang="zh-CN" altLang="en-US" sz="1600" b="0" i="0" u="none" strike="noStrike" kern="1200" baseline="0" dirty="0" smtClean="0">
                          <a:solidFill>
                            <a:schemeClr val="dk1"/>
                          </a:solidFill>
                          <a:latin typeface="微软雅黑" panose="020B0503020204020204" charset="-122"/>
                          <a:ea typeface="微软雅黑" panose="020B0503020204020204" charset="-122"/>
                          <a:cs typeface="+mn-cs"/>
                        </a:rPr>
                        <a:t>个月后点亮		</a:t>
                      </a:r>
                    </a:p>
                  </a:txBody>
                  <a:tcPr anchor="ctr"/>
                </a:tc>
              </a:tr>
              <a:tr h="801370">
                <a:tc>
                  <a:txBody>
                    <a:bodyPr/>
                    <a:lstStyle/>
                    <a:p>
                      <a:pPr algn="ctr"/>
                      <a:endParaRPr lang="zh-CN" altLang="en-US" dirty="0">
                        <a:latin typeface="微软雅黑" panose="020B0503020204020204" charset="-122"/>
                        <a:ea typeface="微软雅黑" panose="020B0503020204020204" charset="-122"/>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en-US" altLang="zh-CN" sz="1600" b="0" i="0" u="none" strike="noStrike" kern="1200" baseline="0" dirty="0" smtClean="0">
                          <a:solidFill>
                            <a:schemeClr val="dk1"/>
                          </a:solidFill>
                          <a:latin typeface="微软雅黑" panose="020B0503020204020204" charset="-122"/>
                          <a:ea typeface="微软雅黑" panose="020B0503020204020204" charset="-122"/>
                          <a:cs typeface="+mn-cs"/>
                        </a:rPr>
                        <a:t>EPS </a:t>
                      </a:r>
                      <a:r>
                        <a:rPr lang="zh-CN" altLang="en-US" sz="1600" b="0" i="0" u="none" strike="noStrike" kern="1200" baseline="0" dirty="0" smtClean="0">
                          <a:solidFill>
                            <a:schemeClr val="dk1"/>
                          </a:solidFill>
                          <a:latin typeface="微软雅黑" panose="020B0503020204020204" charset="-122"/>
                          <a:ea typeface="微软雅黑" panose="020B0503020204020204" charset="-122"/>
                          <a:cs typeface="+mn-cs"/>
                        </a:rPr>
                        <a:t>故障指示灯</a:t>
                      </a:r>
                      <a:r>
                        <a:rPr lang="zh-CN" altLang="en-US" sz="1600" b="0" i="0" u="none" strike="noStrike" baseline="0" dirty="0" smtClean="0">
                          <a:latin typeface="微软雅黑" panose="020B0503020204020204" charset="-122"/>
                          <a:ea typeface="微软雅黑" panose="020B0503020204020204" charset="-122"/>
                        </a:rPr>
                        <a:t>（黄）</a:t>
                      </a:r>
                      <a:endParaRPr lang="zh-CN" altLang="en-US" sz="1600" b="0" i="0" u="none" strike="noStrike" kern="1200" baseline="0" dirty="0" smtClean="0">
                        <a:solidFill>
                          <a:schemeClr val="dk1"/>
                        </a:solidFill>
                        <a:latin typeface="微软雅黑" panose="020B0503020204020204" charset="-122"/>
                        <a:ea typeface="微软雅黑" panose="020B0503020204020204" charset="-122"/>
                        <a:cs typeface="+mn-cs"/>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600" dirty="0" smtClean="0">
                          <a:latin typeface="微软雅黑" panose="020B0503020204020204" charset="-122"/>
                          <a:ea typeface="微软雅黑" panose="020B0503020204020204" charset="-122"/>
                        </a:rPr>
                        <a:t>常亮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600" b="0" i="0" u="none" strike="noStrike" kern="1200" baseline="0" dirty="0" smtClean="0">
                          <a:solidFill>
                            <a:schemeClr val="dk1"/>
                          </a:solidFill>
                          <a:latin typeface="微软雅黑" panose="020B0503020204020204" charset="-122"/>
                          <a:ea typeface="微软雅黑" panose="020B0503020204020204" charset="-122"/>
                          <a:cs typeface="+mn-cs"/>
                        </a:rPr>
                        <a:t>电子助力转向系统故障	</a:t>
                      </a:r>
                    </a:p>
                  </a:txBody>
                  <a:tcPr anchor="ctr"/>
                </a:tc>
              </a:tr>
              <a:tr h="801370">
                <a:tc>
                  <a:txBody>
                    <a:bodyPr/>
                    <a:lstStyle/>
                    <a:p>
                      <a:pPr algn="ctr"/>
                      <a:endParaRPr lang="zh-CN" altLang="en-US" dirty="0">
                        <a:latin typeface="微软雅黑" panose="020B0503020204020204" charset="-122"/>
                        <a:ea typeface="微软雅黑" panose="020B0503020204020204" charset="-122"/>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600" b="0" i="0" u="none" strike="noStrike" kern="1200" baseline="0" dirty="0" smtClean="0">
                          <a:solidFill>
                            <a:schemeClr val="dk1"/>
                          </a:solidFill>
                          <a:latin typeface="微软雅黑" panose="020B0503020204020204" charset="-122"/>
                          <a:ea typeface="微软雅黑" panose="020B0503020204020204" charset="-122"/>
                          <a:cs typeface="+mn-cs"/>
                        </a:rPr>
                        <a:t>动力电池故障警告灯</a:t>
                      </a:r>
                      <a:r>
                        <a:rPr lang="zh-CN" altLang="en-US" sz="1600" b="0" i="0" u="none" strike="noStrike" baseline="0" dirty="0" smtClean="0">
                          <a:latin typeface="微软雅黑" panose="020B0503020204020204" charset="-122"/>
                          <a:ea typeface="微软雅黑" panose="020B0503020204020204" charset="-122"/>
                        </a:rPr>
                        <a:t>（红）</a:t>
                      </a:r>
                      <a:endParaRPr lang="zh-CN" altLang="en-US" sz="1600" b="0" i="0" u="none" strike="noStrike" kern="1200" baseline="0" dirty="0" smtClean="0">
                        <a:solidFill>
                          <a:schemeClr val="dk1"/>
                        </a:solidFill>
                        <a:latin typeface="微软雅黑" panose="020B0503020204020204" charset="-122"/>
                        <a:ea typeface="微软雅黑" panose="020B0503020204020204" charset="-122"/>
                        <a:cs typeface="+mn-cs"/>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600" dirty="0" smtClean="0">
                          <a:latin typeface="微软雅黑" panose="020B0503020204020204" charset="-122"/>
                          <a:ea typeface="微软雅黑" panose="020B0503020204020204" charset="-122"/>
                        </a:rPr>
                        <a:t>常亮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600" b="0" i="0" u="none" strike="noStrike" kern="1200" baseline="0" dirty="0" smtClean="0">
                          <a:solidFill>
                            <a:schemeClr val="dk1"/>
                          </a:solidFill>
                          <a:latin typeface="微软雅黑" panose="020B0503020204020204" charset="-122"/>
                          <a:ea typeface="微软雅黑" panose="020B0503020204020204" charset="-122"/>
                          <a:cs typeface="+mn-cs"/>
                        </a:rPr>
                        <a:t>动力电池出现故障	</a:t>
                      </a:r>
                    </a:p>
                  </a:txBody>
                  <a:tcPr anchor="ctr"/>
                </a:tc>
              </a:tr>
            </a:tbl>
          </a:graphicData>
        </a:graphic>
      </p:graphicFrame>
      <p:pic>
        <p:nvPicPr>
          <p:cNvPr id="11266" name="图片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6220" y="2172335"/>
            <a:ext cx="471170" cy="384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图片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6220" y="3090545"/>
            <a:ext cx="471170" cy="33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图片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6220" y="3992245"/>
            <a:ext cx="539750" cy="35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图片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06220" y="4723130"/>
            <a:ext cx="539750" cy="38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31419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指示灯</a:t>
            </a:r>
            <a:r>
              <a:rPr kumimoji="1" lang="en-US" altLang="zh-CN"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a:t>
            </a: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报警灯</a:t>
            </a:r>
            <a:endParaRPr lang="zh-CN" altLang="en-US" sz="3600" dirty="0">
              <a:solidFill>
                <a:srgbClr val="0070C0"/>
              </a:solidFill>
              <a:latin typeface="微软雅黑" panose="020B0503020204020204" charset="-122"/>
              <a:ea typeface="微软雅黑" panose="020B0503020204020204" charset="-122"/>
            </a:endParaRPr>
          </a:p>
        </p:txBody>
      </p:sp>
      <p:graphicFrame>
        <p:nvGraphicFramePr>
          <p:cNvPr id="4" name="表格 3"/>
          <p:cNvGraphicFramePr>
            <a:graphicFrameLocks noGrp="1"/>
          </p:cNvGraphicFramePr>
          <p:nvPr/>
        </p:nvGraphicFramePr>
        <p:xfrm>
          <a:off x="1008380" y="1228725"/>
          <a:ext cx="9576435" cy="4574540"/>
        </p:xfrm>
        <a:graphic>
          <a:graphicData uri="http://schemas.openxmlformats.org/drawingml/2006/table">
            <a:tbl>
              <a:tblPr firstRow="1" bandRow="1">
                <a:tableStyleId>{D7AC3CCA-C797-4891-BE02-D94E43425B78}</a:tableStyleId>
              </a:tblPr>
              <a:tblGrid>
                <a:gridCol w="1459230"/>
                <a:gridCol w="1915795"/>
                <a:gridCol w="1914525"/>
                <a:gridCol w="4286885"/>
              </a:tblGrid>
              <a:tr h="550545">
                <a:tc gridSpan="2">
                  <a:txBody>
                    <a:bodyPr/>
                    <a:lstStyle/>
                    <a:p>
                      <a:pPr algn="ctr"/>
                      <a:r>
                        <a:rPr lang="zh-CN" altLang="en-US" dirty="0" smtClean="0">
                          <a:latin typeface="微软雅黑" panose="020B0503020204020204" charset="-122"/>
                          <a:ea typeface="微软雅黑" panose="020B0503020204020204" charset="-122"/>
                        </a:rPr>
                        <a:t>报警灯</a:t>
                      </a:r>
                      <a:endParaRPr lang="zh-CN" altLang="en-US" dirty="0">
                        <a:latin typeface="微软雅黑" panose="020B0503020204020204" charset="-122"/>
                        <a:ea typeface="微软雅黑" panose="020B0503020204020204" charset="-122"/>
                      </a:endParaRPr>
                    </a:p>
                  </a:txBody>
                  <a:tcPr anchor="ctr"/>
                </a:tc>
                <a:tc hMerge="1">
                  <a:txBody>
                    <a:bodyPr/>
                    <a:lstStyle/>
                    <a:p>
                      <a:endParaRPr lang="zh-CN"/>
                    </a:p>
                  </a:txBody>
                  <a:tcPr/>
                </a:tc>
                <a:tc>
                  <a:txBody>
                    <a:bodyPr/>
                    <a:lstStyle/>
                    <a:p>
                      <a:pPr algn="ctr"/>
                      <a:r>
                        <a:rPr lang="zh-CN" altLang="en-US" dirty="0" smtClean="0">
                          <a:latin typeface="微软雅黑" panose="020B0503020204020204" charset="-122"/>
                          <a:ea typeface="微软雅黑" panose="020B0503020204020204" charset="-122"/>
                        </a:rPr>
                        <a:t>点亮时状态</a:t>
                      </a:r>
                      <a:endParaRPr lang="zh-CN" altLang="en-US" dirty="0">
                        <a:latin typeface="微软雅黑" panose="020B0503020204020204" charset="-122"/>
                        <a:ea typeface="微软雅黑" panose="020B0503020204020204" charset="-122"/>
                      </a:endParaRPr>
                    </a:p>
                  </a:txBody>
                  <a:tcPr anchor="ctr"/>
                </a:tc>
                <a:tc>
                  <a:txBody>
                    <a:bodyPr/>
                    <a:lstStyle/>
                    <a:p>
                      <a:pPr algn="ctr"/>
                      <a:r>
                        <a:rPr lang="zh-CN" altLang="en-US" dirty="0" smtClean="0">
                          <a:latin typeface="微软雅黑" panose="020B0503020204020204" charset="-122"/>
                          <a:ea typeface="微软雅黑" panose="020B0503020204020204" charset="-122"/>
                        </a:rPr>
                        <a:t>点亮原因</a:t>
                      </a:r>
                      <a:endParaRPr lang="zh-CN" altLang="en-US" dirty="0">
                        <a:latin typeface="微软雅黑" panose="020B0503020204020204" charset="-122"/>
                        <a:ea typeface="微软雅黑" panose="020B0503020204020204" charset="-122"/>
                      </a:endParaRPr>
                    </a:p>
                  </a:txBody>
                  <a:tcPr anchor="ctr"/>
                </a:tc>
              </a:tr>
              <a:tr h="805180">
                <a:tc>
                  <a:txBody>
                    <a:bodyPr/>
                    <a:lstStyle/>
                    <a:p>
                      <a:pPr algn="ctr"/>
                      <a:endParaRPr lang="zh-CN" altLang="en-US" dirty="0">
                        <a:latin typeface="微软雅黑" panose="020B0503020204020204" charset="-122"/>
                        <a:ea typeface="微软雅黑" panose="020B0503020204020204" charset="-122"/>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600" b="0" i="0" u="none" strike="noStrike" kern="1200" baseline="0" dirty="0" smtClean="0">
                          <a:solidFill>
                            <a:schemeClr val="dk1"/>
                          </a:solidFill>
                          <a:latin typeface="微软雅黑" panose="020B0503020204020204" charset="-122"/>
                          <a:ea typeface="微软雅黑" panose="020B0503020204020204" charset="-122"/>
                          <a:cs typeface="+mn-cs"/>
                        </a:rPr>
                        <a:t>电机温度过高警告灯</a:t>
                      </a:r>
                      <a:r>
                        <a:rPr lang="zh-CN" altLang="en-US" sz="1600" b="0" i="0" u="none" strike="noStrike" baseline="0" dirty="0" smtClean="0">
                          <a:latin typeface="微软雅黑" panose="020B0503020204020204" charset="-122"/>
                          <a:ea typeface="微软雅黑" panose="020B0503020204020204" charset="-122"/>
                        </a:rPr>
                        <a:t>（红）</a:t>
                      </a:r>
                      <a:endParaRPr lang="zh-CN" altLang="en-US" sz="1600" b="0" i="0" u="none" strike="noStrike" kern="1200" baseline="0" dirty="0" smtClean="0">
                        <a:solidFill>
                          <a:schemeClr val="dk1"/>
                        </a:solidFill>
                        <a:latin typeface="微软雅黑" panose="020B0503020204020204" charset="-122"/>
                        <a:ea typeface="微软雅黑" panose="020B0503020204020204" charset="-122"/>
                        <a:cs typeface="+mn-cs"/>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600" b="0" i="0" u="none" strike="noStrike" kern="1200" baseline="0" dirty="0" smtClean="0">
                          <a:solidFill>
                            <a:schemeClr val="dk1"/>
                          </a:solidFill>
                          <a:latin typeface="微软雅黑" panose="020B0503020204020204" charset="-122"/>
                          <a:ea typeface="微软雅黑" panose="020B0503020204020204" charset="-122"/>
                          <a:cs typeface="+mn-cs"/>
                        </a:rPr>
                        <a:t>常亮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600" b="0" i="0" u="none" strike="noStrike" kern="1200" baseline="0" dirty="0" smtClean="0">
                          <a:solidFill>
                            <a:schemeClr val="dk1"/>
                          </a:solidFill>
                          <a:latin typeface="微软雅黑" panose="020B0503020204020204" charset="-122"/>
                          <a:ea typeface="微软雅黑" panose="020B0503020204020204" charset="-122"/>
                          <a:cs typeface="+mn-cs"/>
                        </a:rPr>
                        <a:t>电机已经超温			</a:t>
                      </a:r>
                    </a:p>
                  </a:txBody>
                  <a:tcPr anchor="ctr"/>
                </a:tc>
              </a:tr>
              <a:tr h="804545">
                <a:tc>
                  <a:txBody>
                    <a:bodyPr/>
                    <a:lstStyle/>
                    <a:p>
                      <a:pPr algn="ctr"/>
                      <a:endParaRPr lang="zh-CN" altLang="en-US" dirty="0">
                        <a:latin typeface="微软雅黑" panose="020B0503020204020204" charset="-122"/>
                        <a:ea typeface="微软雅黑" panose="020B0503020204020204" charset="-122"/>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600" b="0" i="0" u="none" strike="noStrike" kern="1200" baseline="0" dirty="0" smtClean="0">
                          <a:solidFill>
                            <a:schemeClr val="dk1"/>
                          </a:solidFill>
                          <a:latin typeface="微软雅黑" panose="020B0503020204020204" charset="-122"/>
                          <a:ea typeface="微软雅黑" panose="020B0503020204020204" charset="-122"/>
                          <a:cs typeface="+mn-cs"/>
                        </a:rPr>
                        <a:t>动力系统故障警告灯</a:t>
                      </a:r>
                      <a:r>
                        <a:rPr lang="zh-CN" altLang="en-US" sz="1600" b="0" i="0" u="none" strike="noStrike" baseline="0" dirty="0" smtClean="0">
                          <a:latin typeface="微软雅黑" panose="020B0503020204020204" charset="-122"/>
                          <a:ea typeface="微软雅黑" panose="020B0503020204020204" charset="-122"/>
                        </a:rPr>
                        <a:t>（红）</a:t>
                      </a:r>
                      <a:endParaRPr lang="zh-CN" altLang="en-US" sz="1600" b="0" i="0" u="none" strike="noStrike" kern="1200" baseline="0" dirty="0" smtClean="0">
                        <a:solidFill>
                          <a:schemeClr val="dk1"/>
                        </a:solidFill>
                        <a:latin typeface="微软雅黑" panose="020B0503020204020204" charset="-122"/>
                        <a:ea typeface="微软雅黑" panose="020B0503020204020204" charset="-122"/>
                        <a:cs typeface="+mn-cs"/>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600" b="0" i="0" u="none" strike="noStrike" kern="1200" baseline="0" dirty="0" smtClean="0">
                          <a:solidFill>
                            <a:schemeClr val="dk1"/>
                          </a:solidFill>
                          <a:latin typeface="微软雅黑" panose="020B0503020204020204" charset="-122"/>
                          <a:ea typeface="微软雅黑" panose="020B0503020204020204" charset="-122"/>
                          <a:cs typeface="+mn-cs"/>
                        </a:rPr>
                        <a:t>常亮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600" b="0" i="0" u="none" strike="noStrike" kern="1200" baseline="0" dirty="0" smtClean="0">
                          <a:solidFill>
                            <a:schemeClr val="dk1"/>
                          </a:solidFill>
                          <a:latin typeface="微软雅黑" panose="020B0503020204020204" charset="-122"/>
                          <a:ea typeface="微软雅黑" panose="020B0503020204020204" charset="-122"/>
                          <a:cs typeface="+mn-cs"/>
                        </a:rPr>
                        <a:t>动力系统出现故障		</a:t>
                      </a:r>
                    </a:p>
                  </a:txBody>
                  <a:tcPr anchor="ctr"/>
                </a:tc>
              </a:tr>
              <a:tr h="804545">
                <a:tc rowSpan="2">
                  <a:txBody>
                    <a:bodyPr/>
                    <a:lstStyle/>
                    <a:p>
                      <a:pPr algn="ctr"/>
                      <a:endParaRPr lang="zh-CN" altLang="en-US" dirty="0">
                        <a:latin typeface="微软雅黑" panose="020B0503020204020204" charset="-122"/>
                        <a:ea typeface="微软雅黑" panose="020B0503020204020204" charset="-122"/>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600" b="0" i="0" u="none" strike="noStrike" kern="1200" baseline="0" dirty="0" smtClean="0">
                          <a:solidFill>
                            <a:schemeClr val="dk1"/>
                          </a:solidFill>
                          <a:latin typeface="微软雅黑" panose="020B0503020204020204" charset="-122"/>
                          <a:ea typeface="微软雅黑" panose="020B0503020204020204" charset="-122"/>
                          <a:cs typeface="+mn-cs"/>
                        </a:rPr>
                        <a:t>陡坡缓降指示灯</a:t>
                      </a:r>
                      <a:r>
                        <a:rPr lang="zh-CN" altLang="en-US" sz="1600" b="0" i="0" u="none" strike="noStrike" baseline="0" dirty="0" smtClean="0">
                          <a:latin typeface="微软雅黑" panose="020B0503020204020204" charset="-122"/>
                          <a:ea typeface="微软雅黑" panose="020B0503020204020204" charset="-122"/>
                        </a:rPr>
                        <a:t>（绿）</a:t>
                      </a:r>
                      <a:endParaRPr lang="zh-CN" altLang="en-US" sz="1600" b="0" i="0" u="none" strike="noStrike" kern="1200" baseline="0" dirty="0" smtClean="0">
                        <a:solidFill>
                          <a:schemeClr val="dk1"/>
                        </a:solidFill>
                        <a:latin typeface="微软雅黑" panose="020B0503020204020204" charset="-122"/>
                        <a:ea typeface="微软雅黑" panose="020B0503020204020204" charset="-122"/>
                        <a:cs typeface="+mn-cs"/>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600" dirty="0" smtClean="0">
                          <a:latin typeface="微软雅黑" panose="020B0503020204020204" charset="-122"/>
                          <a:ea typeface="微软雅黑" panose="020B0503020204020204" charset="-122"/>
                        </a:rPr>
                        <a:t>常亮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600" b="0" i="0" u="none" strike="noStrike" kern="1200" baseline="0" dirty="0" smtClean="0">
                          <a:solidFill>
                            <a:schemeClr val="dk1"/>
                          </a:solidFill>
                          <a:latin typeface="微软雅黑" panose="020B0503020204020204" charset="-122"/>
                          <a:ea typeface="微软雅黑" panose="020B0503020204020204" charset="-122"/>
                          <a:cs typeface="+mn-cs"/>
                        </a:rPr>
                        <a:t>陡坡缓降功能开启	</a:t>
                      </a:r>
                    </a:p>
                  </a:txBody>
                  <a:tcPr anchor="ctr"/>
                </a:tc>
              </a:tr>
              <a:tr h="805180">
                <a:tc vMerge="1">
                  <a:txBody>
                    <a:bodyPr/>
                    <a:lstStyle/>
                    <a:p>
                      <a:endParaRPr lang="zh-CN"/>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600" b="0" i="0" u="none" strike="noStrike" kern="1200" baseline="0" dirty="0" smtClean="0">
                          <a:solidFill>
                            <a:schemeClr val="dk1"/>
                          </a:solidFill>
                          <a:latin typeface="微软雅黑" panose="020B0503020204020204" charset="-122"/>
                          <a:ea typeface="微软雅黑" panose="020B0503020204020204" charset="-122"/>
                          <a:cs typeface="+mn-cs"/>
                        </a:rPr>
                        <a:t>陡坡缓降故障警告灯</a:t>
                      </a:r>
                      <a:r>
                        <a:rPr lang="zh-CN" altLang="en-US" sz="1600" b="0" i="0" u="none" strike="noStrike" baseline="0" dirty="0" smtClean="0">
                          <a:latin typeface="微软雅黑" panose="020B0503020204020204" charset="-122"/>
                          <a:ea typeface="微软雅黑" panose="020B0503020204020204" charset="-122"/>
                        </a:rPr>
                        <a:t>（红）</a:t>
                      </a:r>
                      <a:endParaRPr lang="zh-CN" altLang="en-US" sz="1600" b="0" i="0" u="none" strike="noStrike" kern="1200" baseline="0" dirty="0" smtClean="0">
                        <a:solidFill>
                          <a:schemeClr val="dk1"/>
                        </a:solidFill>
                        <a:latin typeface="微软雅黑" panose="020B0503020204020204" charset="-122"/>
                        <a:ea typeface="微软雅黑" panose="020B0503020204020204" charset="-122"/>
                        <a:cs typeface="+mn-cs"/>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600" dirty="0" smtClean="0">
                          <a:latin typeface="微软雅黑" panose="020B0503020204020204" charset="-122"/>
                          <a:ea typeface="微软雅黑" panose="020B0503020204020204" charset="-122"/>
                        </a:rPr>
                        <a:t>常亮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600" b="0" i="0" u="none" strike="noStrike" kern="1200" baseline="0" dirty="0" smtClean="0">
                          <a:solidFill>
                            <a:schemeClr val="dk1"/>
                          </a:solidFill>
                          <a:latin typeface="微软雅黑" panose="020B0503020204020204" charset="-122"/>
                          <a:ea typeface="微软雅黑" panose="020B0503020204020204" charset="-122"/>
                          <a:cs typeface="+mn-cs"/>
                        </a:rPr>
                        <a:t>陡坡缓降功能发生故障		</a:t>
                      </a:r>
                    </a:p>
                  </a:txBody>
                  <a:tcPr anchor="ctr"/>
                </a:tc>
              </a:tr>
              <a:tr h="804545">
                <a:tc>
                  <a:txBody>
                    <a:bodyPr/>
                    <a:lstStyle/>
                    <a:p>
                      <a:pPr algn="ctr"/>
                      <a:endParaRPr lang="zh-CN" altLang="en-US" dirty="0">
                        <a:latin typeface="微软雅黑" panose="020B0503020204020204" charset="-122"/>
                        <a:ea typeface="微软雅黑" panose="020B0503020204020204" charset="-122"/>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600" b="0" i="0" u="none" strike="noStrike" kern="1200" baseline="0" dirty="0" smtClean="0">
                          <a:solidFill>
                            <a:schemeClr val="dk1"/>
                          </a:solidFill>
                          <a:latin typeface="微软雅黑" panose="020B0503020204020204" charset="-122"/>
                          <a:ea typeface="微软雅黑" panose="020B0503020204020204" charset="-122"/>
                          <a:cs typeface="+mn-cs"/>
                        </a:rPr>
                        <a:t>电量过低警告灯</a:t>
                      </a:r>
                      <a:r>
                        <a:rPr lang="zh-CN" altLang="en-US" sz="1600" b="0" i="0" u="none" strike="noStrike" baseline="0" dirty="0" smtClean="0">
                          <a:latin typeface="微软雅黑" panose="020B0503020204020204" charset="-122"/>
                          <a:ea typeface="微软雅黑" panose="020B0503020204020204" charset="-122"/>
                        </a:rPr>
                        <a:t>（红）</a:t>
                      </a:r>
                      <a:endParaRPr lang="zh-CN" altLang="en-US" sz="1600" b="0" i="0" u="none" strike="noStrike" kern="1200" baseline="0" dirty="0" smtClean="0">
                        <a:solidFill>
                          <a:schemeClr val="dk1"/>
                        </a:solidFill>
                        <a:latin typeface="微软雅黑" panose="020B0503020204020204" charset="-122"/>
                        <a:ea typeface="微软雅黑" panose="020B0503020204020204" charset="-122"/>
                        <a:cs typeface="+mn-cs"/>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600" dirty="0" smtClean="0">
                          <a:latin typeface="微软雅黑" panose="020B0503020204020204" charset="-122"/>
                          <a:ea typeface="微软雅黑" panose="020B0503020204020204" charset="-122"/>
                        </a:rPr>
                        <a:t>常亮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600" b="0" i="0" u="none" strike="noStrike" kern="1200" baseline="0" dirty="0" smtClean="0">
                          <a:solidFill>
                            <a:schemeClr val="dk1"/>
                          </a:solidFill>
                          <a:latin typeface="微软雅黑" panose="020B0503020204020204" charset="-122"/>
                          <a:ea typeface="微软雅黑" panose="020B0503020204020204" charset="-122"/>
                          <a:cs typeface="+mn-cs"/>
                        </a:rPr>
                        <a:t>动力电池电量较低	</a:t>
                      </a:r>
                    </a:p>
                  </a:txBody>
                  <a:tcPr anchor="ctr"/>
                </a:tc>
              </a:tr>
            </a:tbl>
          </a:graphicData>
        </a:graphic>
      </p:graphicFrame>
      <p:pic>
        <p:nvPicPr>
          <p:cNvPr id="12290" name="图片 11"/>
          <p:cNvPicPr>
            <a:picLocks noChangeAspect="1" noChangeArrowheads="1"/>
          </p:cNvPicPr>
          <p:nvPr/>
        </p:nvPicPr>
        <p:blipFill>
          <a:blip r:embed="rId6">
            <a:extLst>
              <a:ext uri="{28A0092B-C50C-407E-A947-70E740481C1C}">
                <a14:useLocalDpi xmlns:a14="http://schemas.microsoft.com/office/drawing/2010/main" val="0"/>
              </a:ext>
            </a:extLst>
          </a:blip>
          <a:srcRect l="60545" t="40137" r="36812" b="57785"/>
          <a:stretch>
            <a:fillRect/>
          </a:stretch>
        </p:blipFill>
        <p:spPr bwMode="auto">
          <a:xfrm>
            <a:off x="1368425" y="1958340"/>
            <a:ext cx="640715" cy="473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图片 15"/>
          <p:cNvPicPr>
            <a:picLocks noChangeAspect="1" noChangeArrowheads="1"/>
          </p:cNvPicPr>
          <p:nvPr/>
        </p:nvPicPr>
        <p:blipFill>
          <a:blip r:embed="rId6">
            <a:extLst>
              <a:ext uri="{28A0092B-C50C-407E-A947-70E740481C1C}">
                <a14:useLocalDpi xmlns:a14="http://schemas.microsoft.com/office/drawing/2010/main" val="0"/>
              </a:ext>
            </a:extLst>
          </a:blip>
          <a:srcRect l="24487" t="32820" r="72939" b="65358"/>
          <a:stretch>
            <a:fillRect/>
          </a:stretch>
        </p:blipFill>
        <p:spPr bwMode="auto">
          <a:xfrm>
            <a:off x="1368425" y="2771775"/>
            <a:ext cx="640080" cy="363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4780" y="3918585"/>
            <a:ext cx="618490" cy="45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图片 14"/>
          <p:cNvPicPr>
            <a:picLocks noChangeAspect="1" noChangeArrowheads="1"/>
          </p:cNvPicPr>
          <p:nvPr/>
        </p:nvPicPr>
        <p:blipFill>
          <a:blip r:embed="rId8">
            <a:extLst>
              <a:ext uri="{28A0092B-C50C-407E-A947-70E740481C1C}">
                <a14:useLocalDpi xmlns:a14="http://schemas.microsoft.com/office/drawing/2010/main" val="0"/>
              </a:ext>
            </a:extLst>
          </a:blip>
          <a:srcRect l="36409" t="34714" r="34444" b="38496"/>
          <a:stretch>
            <a:fillRect/>
          </a:stretch>
        </p:blipFill>
        <p:spPr bwMode="auto">
          <a:xfrm>
            <a:off x="1453515" y="5104130"/>
            <a:ext cx="541655" cy="35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088" y="1431018"/>
            <a:ext cx="2838450" cy="3676650"/>
          </a:xfrm>
          <a:prstGeom prst="rect">
            <a:avLst/>
          </a:prstGeom>
        </p:spPr>
      </p:pic>
      <p:sp>
        <p:nvSpPr>
          <p:cNvPr id="4" name="矩形 3"/>
          <p:cNvSpPr/>
          <p:nvPr/>
        </p:nvSpPr>
        <p:spPr>
          <a:xfrm>
            <a:off x="5243424" y="2909077"/>
            <a:ext cx="5544457" cy="829945"/>
          </a:xfrm>
          <a:prstGeom prst="rect">
            <a:avLst/>
          </a:prstGeom>
        </p:spPr>
        <p:txBody>
          <a:bodyPr wrap="square">
            <a:spAutoFit/>
          </a:bodyPr>
          <a:lstStyle/>
          <a:p>
            <a:pPr lvl="0">
              <a:defRPr/>
            </a:pPr>
            <a:r>
              <a:rPr lang="zh-CN" altLang="en-US" sz="4800" b="1" dirty="0">
                <a:solidFill>
                  <a:srgbClr val="0070C0"/>
                </a:solidFill>
                <a:latin typeface="微软雅黑" panose="020B0503020204020204" charset="-122"/>
                <a:ea typeface="微软雅黑" panose="020B0503020204020204" charset="-122"/>
                <a:sym typeface="+mn-ea"/>
              </a:rPr>
              <a:t>多媒体</a:t>
            </a:r>
            <a:endParaRPr lang="zh-CN" altLang="en-US" sz="4800" b="1" dirty="0">
              <a:solidFill>
                <a:srgbClr val="0070C0"/>
              </a:solidFill>
              <a:latin typeface="微软雅黑" panose="020B0503020204020204" charset="-122"/>
              <a:ea typeface="微软雅黑" panose="020B0503020204020204" charset="-122"/>
            </a:endParaRPr>
          </a:p>
        </p:txBody>
      </p:sp>
      <p:sp>
        <p:nvSpPr>
          <p:cNvPr id="12" name="文本框 11"/>
          <p:cNvSpPr txBox="1"/>
          <p:nvPr/>
        </p:nvSpPr>
        <p:spPr>
          <a:xfrm>
            <a:off x="2187138" y="2909077"/>
            <a:ext cx="2621280" cy="829945"/>
          </a:xfrm>
          <a:prstGeom prst="rect">
            <a:avLst/>
          </a:prstGeom>
          <a:noFill/>
        </p:spPr>
        <p:txBody>
          <a:bodyPr wrap="non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srgbClr val="000000">
                    <a:lumMod val="75000"/>
                    <a:lumOff val="25000"/>
                  </a:srgbClr>
                </a:solidFill>
                <a:effectLst/>
                <a:uLnTx/>
                <a:uFillTx/>
                <a:latin typeface="Arial" panose="020B0604020202020204"/>
                <a:ea typeface="微软雅黑" panose="020B0503020204020204" charset="-122"/>
                <a:cs typeface="+mn-cs"/>
              </a:rPr>
              <a:t>第七部分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15544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多媒体</a:t>
            </a:r>
            <a:endParaRPr lang="zh-CN" altLang="en-US" sz="3600" dirty="0">
              <a:solidFill>
                <a:srgbClr val="0070C0"/>
              </a:solidFill>
              <a:latin typeface="微软雅黑" panose="020B0503020204020204" charset="-122"/>
              <a:ea typeface="微软雅黑" panose="020B0503020204020204" charset="-122"/>
            </a:endParaRPr>
          </a:p>
        </p:txBody>
      </p:sp>
      <p:sp>
        <p:nvSpPr>
          <p:cNvPr id="67" name="Text Box 4"/>
          <p:cNvSpPr txBox="1">
            <a:spLocks noChangeArrowheads="1"/>
          </p:cNvSpPr>
          <p:nvPr/>
        </p:nvSpPr>
        <p:spPr bwMode="auto">
          <a:xfrm>
            <a:off x="779973" y="1228813"/>
            <a:ext cx="842327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marL="0" indent="0" eaLnBrk="1" hangingPunct="1">
              <a:lnSpc>
                <a:spcPct val="150000"/>
              </a:lnSpc>
            </a:pPr>
            <a:r>
              <a:rPr lang="zh-CN" altLang="en-US" sz="2400" dirty="0" smtClean="0">
                <a:latin typeface="微软雅黑" panose="020B0503020204020204" charset="-122"/>
                <a:ea typeface="微软雅黑" panose="020B0503020204020204" charset="-122"/>
                <a:sym typeface="Arial" panose="020B0604020202020204" pitchFamily="34" charset="0"/>
              </a:rPr>
              <a:t>控制面板</a:t>
            </a:r>
          </a:p>
        </p:txBody>
      </p:sp>
      <p:grpSp>
        <p:nvGrpSpPr>
          <p:cNvPr id="68" name="组合 67"/>
          <p:cNvGrpSpPr/>
          <p:nvPr/>
        </p:nvGrpSpPr>
        <p:grpSpPr>
          <a:xfrm>
            <a:off x="2193340" y="2365838"/>
            <a:ext cx="7223660" cy="3355988"/>
            <a:chOff x="971600" y="1520018"/>
            <a:chExt cx="7223660" cy="3355988"/>
          </a:xfrm>
        </p:grpSpPr>
        <p:grpSp>
          <p:nvGrpSpPr>
            <p:cNvPr id="33" name="组合 32"/>
            <p:cNvGrpSpPr/>
            <p:nvPr/>
          </p:nvGrpSpPr>
          <p:grpSpPr>
            <a:xfrm>
              <a:off x="7308304" y="2751770"/>
              <a:ext cx="886956" cy="504056"/>
              <a:chOff x="7308304" y="2751770"/>
              <a:chExt cx="886956" cy="504056"/>
            </a:xfrm>
          </p:grpSpPr>
          <p:sp>
            <p:nvSpPr>
              <p:cNvPr id="30" name="椭圆 29"/>
              <p:cNvSpPr/>
              <p:nvPr/>
            </p:nvSpPr>
            <p:spPr>
              <a:xfrm>
                <a:off x="7308304" y="2751770"/>
                <a:ext cx="504056" cy="504056"/>
              </a:xfrm>
              <a:prstGeom prst="ellipse">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100" dirty="0">
                  <a:solidFill>
                    <a:schemeClr val="tx1"/>
                  </a:solidFill>
                  <a:latin typeface="微软雅黑" panose="020B0503020204020204" charset="-122"/>
                  <a:ea typeface="微软雅黑" panose="020B0503020204020204" charset="-122"/>
                </a:endParaRPr>
              </a:p>
            </p:txBody>
          </p:sp>
          <p:sp>
            <p:nvSpPr>
              <p:cNvPr id="32" name="TextBox 31"/>
              <p:cNvSpPr txBox="1"/>
              <p:nvPr/>
            </p:nvSpPr>
            <p:spPr>
              <a:xfrm>
                <a:off x="7331164" y="2826752"/>
                <a:ext cx="864096" cy="369332"/>
              </a:xfrm>
              <a:prstGeom prst="rect">
                <a:avLst/>
              </a:prstGeom>
              <a:noFill/>
            </p:spPr>
            <p:txBody>
              <a:bodyPr wrap="square" rtlCol="0">
                <a:spAutoFit/>
              </a:bodyPr>
              <a:lstStyle/>
              <a:p>
                <a:r>
                  <a:rPr lang="en-US" altLang="zh-CN" dirty="0" smtClean="0">
                    <a:latin typeface="微软雅黑" panose="020B0503020204020204" charset="-122"/>
                    <a:ea typeface="微软雅黑" panose="020B0503020204020204" charset="-122"/>
                  </a:rPr>
                  <a:t>10</a:t>
                </a:r>
                <a:endParaRPr lang="zh-CN" altLang="en-US" dirty="0">
                  <a:latin typeface="微软雅黑" panose="020B0503020204020204" charset="-122"/>
                  <a:ea typeface="微软雅黑" panose="020B0503020204020204" charset="-122"/>
                </a:endParaRPr>
              </a:p>
            </p:txBody>
          </p:sp>
        </p:grpSp>
        <p:grpSp>
          <p:nvGrpSpPr>
            <p:cNvPr id="66" name="组合 65"/>
            <p:cNvGrpSpPr/>
            <p:nvPr/>
          </p:nvGrpSpPr>
          <p:grpSpPr>
            <a:xfrm>
              <a:off x="971600" y="1520018"/>
              <a:ext cx="6840760" cy="3355988"/>
              <a:chOff x="971600" y="1520018"/>
              <a:chExt cx="6840760" cy="3355988"/>
            </a:xfrm>
          </p:grpSpPr>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3388" y="1520018"/>
                <a:ext cx="5557776" cy="2808312"/>
              </a:xfrm>
              <a:prstGeom prst="rect">
                <a:avLst/>
              </a:prstGeom>
              <a:ln>
                <a:noFill/>
              </a:ln>
              <a:effectLst>
                <a:outerShdw blurRad="190500" algn="tl" rotWithShape="0">
                  <a:srgbClr val="000000">
                    <a:alpha val="70000"/>
                  </a:srgbClr>
                </a:outerShdw>
              </a:effectLst>
            </p:spPr>
          </p:pic>
          <p:sp>
            <p:nvSpPr>
              <p:cNvPr id="8" name="椭圆 7"/>
              <p:cNvSpPr/>
              <p:nvPr/>
            </p:nvSpPr>
            <p:spPr>
              <a:xfrm>
                <a:off x="2508176" y="4443958"/>
                <a:ext cx="432048" cy="432048"/>
              </a:xfrm>
              <a:prstGeom prst="ellipse">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tx1"/>
                    </a:solidFill>
                    <a:latin typeface="微软雅黑" panose="020B0503020204020204" charset="-122"/>
                    <a:ea typeface="微软雅黑" panose="020B0503020204020204" charset="-122"/>
                  </a:rPr>
                  <a:t>1</a:t>
                </a:r>
                <a:endParaRPr lang="zh-CN" altLang="en-US" dirty="0">
                  <a:solidFill>
                    <a:schemeClr val="tx1"/>
                  </a:solidFill>
                  <a:latin typeface="微软雅黑" panose="020B0503020204020204" charset="-122"/>
                  <a:ea typeface="微软雅黑" panose="020B0503020204020204" charset="-122"/>
                </a:endParaRPr>
              </a:p>
            </p:txBody>
          </p:sp>
          <p:cxnSp>
            <p:nvCxnSpPr>
              <p:cNvPr id="3" name="直接箭头连接符 2"/>
              <p:cNvCxnSpPr/>
              <p:nvPr/>
            </p:nvCxnSpPr>
            <p:spPr>
              <a:xfrm flipV="1">
                <a:off x="2733725" y="3435846"/>
                <a:ext cx="0" cy="1008112"/>
              </a:xfrm>
              <a:prstGeom prst="straightConnector1">
                <a:avLst/>
              </a:prstGeom>
              <a:ln w="3175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1" name="椭圆 10"/>
              <p:cNvSpPr/>
              <p:nvPr/>
            </p:nvSpPr>
            <p:spPr>
              <a:xfrm>
                <a:off x="2971949" y="4443958"/>
                <a:ext cx="432048" cy="432048"/>
              </a:xfrm>
              <a:prstGeom prst="ellipse">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tx1"/>
                    </a:solidFill>
                    <a:latin typeface="微软雅黑" panose="020B0503020204020204" charset="-122"/>
                    <a:ea typeface="微软雅黑" panose="020B0503020204020204" charset="-122"/>
                  </a:rPr>
                  <a:t>2</a:t>
                </a:r>
                <a:endParaRPr lang="zh-CN" altLang="en-US" dirty="0">
                  <a:solidFill>
                    <a:schemeClr val="tx1"/>
                  </a:solidFill>
                  <a:latin typeface="微软雅黑" panose="020B0503020204020204" charset="-122"/>
                  <a:ea typeface="微软雅黑" panose="020B0503020204020204" charset="-122"/>
                </a:endParaRPr>
              </a:p>
            </p:txBody>
          </p:sp>
          <p:cxnSp>
            <p:nvCxnSpPr>
              <p:cNvPr id="12" name="直接箭头连接符 11"/>
              <p:cNvCxnSpPr/>
              <p:nvPr/>
            </p:nvCxnSpPr>
            <p:spPr>
              <a:xfrm flipH="1" flipV="1">
                <a:off x="3197225" y="3559175"/>
                <a:ext cx="273" cy="884783"/>
              </a:xfrm>
              <a:prstGeom prst="straightConnector1">
                <a:avLst/>
              </a:prstGeom>
              <a:ln w="3175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5" name="椭圆 14"/>
              <p:cNvSpPr/>
              <p:nvPr/>
            </p:nvSpPr>
            <p:spPr>
              <a:xfrm>
                <a:off x="3468068" y="4443958"/>
                <a:ext cx="432048" cy="432048"/>
              </a:xfrm>
              <a:prstGeom prst="ellipse">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tx1"/>
                    </a:solidFill>
                    <a:latin typeface="微软雅黑" panose="020B0503020204020204" charset="-122"/>
                    <a:ea typeface="微软雅黑" panose="020B0503020204020204" charset="-122"/>
                  </a:rPr>
                  <a:t>3</a:t>
                </a:r>
                <a:endParaRPr lang="zh-CN" altLang="en-US" dirty="0">
                  <a:solidFill>
                    <a:schemeClr val="tx1"/>
                  </a:solidFill>
                  <a:latin typeface="微软雅黑" panose="020B0503020204020204" charset="-122"/>
                  <a:ea typeface="微软雅黑" panose="020B0503020204020204" charset="-122"/>
                </a:endParaRPr>
              </a:p>
            </p:txBody>
          </p:sp>
          <p:cxnSp>
            <p:nvCxnSpPr>
              <p:cNvPr id="4" name="直接箭头连接符 3"/>
              <p:cNvCxnSpPr/>
              <p:nvPr/>
            </p:nvCxnSpPr>
            <p:spPr>
              <a:xfrm flipH="1" flipV="1">
                <a:off x="3693319" y="3436887"/>
                <a:ext cx="299" cy="1007071"/>
              </a:xfrm>
              <a:prstGeom prst="straightConnector1">
                <a:avLst/>
              </a:prstGeom>
              <a:ln w="3175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9" name="椭圆 18"/>
              <p:cNvSpPr/>
              <p:nvPr/>
            </p:nvSpPr>
            <p:spPr>
              <a:xfrm>
                <a:off x="3946029" y="4443958"/>
                <a:ext cx="432048" cy="432048"/>
              </a:xfrm>
              <a:prstGeom prst="ellipse">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tx1"/>
                    </a:solidFill>
                    <a:latin typeface="微软雅黑" panose="020B0503020204020204" charset="-122"/>
                    <a:ea typeface="微软雅黑" panose="020B0503020204020204" charset="-122"/>
                  </a:rPr>
                  <a:t>4</a:t>
                </a:r>
                <a:endParaRPr lang="zh-CN" altLang="en-US" dirty="0">
                  <a:solidFill>
                    <a:schemeClr val="tx1"/>
                  </a:solidFill>
                  <a:latin typeface="微软雅黑" panose="020B0503020204020204" charset="-122"/>
                  <a:ea typeface="微软雅黑" panose="020B0503020204020204" charset="-122"/>
                </a:endParaRPr>
              </a:p>
            </p:txBody>
          </p:sp>
          <p:cxnSp>
            <p:nvCxnSpPr>
              <p:cNvPr id="5" name="直接箭头连接符 4"/>
              <p:cNvCxnSpPr/>
              <p:nvPr/>
            </p:nvCxnSpPr>
            <p:spPr>
              <a:xfrm flipH="1" flipV="1">
                <a:off x="4171280" y="3436887"/>
                <a:ext cx="299" cy="1007071"/>
              </a:xfrm>
              <a:prstGeom prst="straightConnector1">
                <a:avLst/>
              </a:prstGeom>
              <a:ln w="3175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6" name="椭圆 5"/>
              <p:cNvSpPr/>
              <p:nvPr/>
            </p:nvSpPr>
            <p:spPr>
              <a:xfrm>
                <a:off x="4417517" y="4443958"/>
                <a:ext cx="432048" cy="432048"/>
              </a:xfrm>
              <a:prstGeom prst="ellipse">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tx1"/>
                    </a:solidFill>
                    <a:latin typeface="微软雅黑" panose="020B0503020204020204" charset="-122"/>
                    <a:ea typeface="微软雅黑" panose="020B0503020204020204" charset="-122"/>
                  </a:rPr>
                  <a:t>5</a:t>
                </a:r>
                <a:endParaRPr lang="zh-CN" altLang="en-US" dirty="0">
                  <a:solidFill>
                    <a:schemeClr val="tx1"/>
                  </a:solidFill>
                  <a:latin typeface="微软雅黑" panose="020B0503020204020204" charset="-122"/>
                  <a:ea typeface="微软雅黑" panose="020B0503020204020204" charset="-122"/>
                </a:endParaRPr>
              </a:p>
            </p:txBody>
          </p:sp>
          <p:cxnSp>
            <p:nvCxnSpPr>
              <p:cNvPr id="22" name="直接箭头连接符 21"/>
              <p:cNvCxnSpPr/>
              <p:nvPr/>
            </p:nvCxnSpPr>
            <p:spPr>
              <a:xfrm flipH="1" flipV="1">
                <a:off x="4642768" y="3436887"/>
                <a:ext cx="299" cy="1007071"/>
              </a:xfrm>
              <a:prstGeom prst="straightConnector1">
                <a:avLst/>
              </a:prstGeom>
              <a:ln w="3175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23" name="椭圆 22"/>
              <p:cNvSpPr/>
              <p:nvPr/>
            </p:nvSpPr>
            <p:spPr>
              <a:xfrm>
                <a:off x="4865192" y="4443958"/>
                <a:ext cx="432048" cy="432048"/>
              </a:xfrm>
              <a:prstGeom prst="ellipse">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tx1"/>
                    </a:solidFill>
                    <a:latin typeface="微软雅黑" panose="020B0503020204020204" charset="-122"/>
                    <a:ea typeface="微软雅黑" panose="020B0503020204020204" charset="-122"/>
                  </a:rPr>
                  <a:t>6</a:t>
                </a:r>
                <a:endParaRPr lang="zh-CN" altLang="en-US" dirty="0">
                  <a:solidFill>
                    <a:schemeClr val="tx1"/>
                  </a:solidFill>
                  <a:latin typeface="微软雅黑" panose="020B0503020204020204" charset="-122"/>
                  <a:ea typeface="微软雅黑" panose="020B0503020204020204" charset="-122"/>
                </a:endParaRPr>
              </a:p>
            </p:txBody>
          </p:sp>
          <p:cxnSp>
            <p:nvCxnSpPr>
              <p:cNvPr id="9" name="直接箭头连接符 8"/>
              <p:cNvCxnSpPr/>
              <p:nvPr/>
            </p:nvCxnSpPr>
            <p:spPr>
              <a:xfrm flipH="1" flipV="1">
                <a:off x="5090443" y="3436887"/>
                <a:ext cx="299" cy="1007071"/>
              </a:xfrm>
              <a:prstGeom prst="straightConnector1">
                <a:avLst/>
              </a:prstGeom>
              <a:ln w="3175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25" name="椭圆 24"/>
              <p:cNvSpPr/>
              <p:nvPr/>
            </p:nvSpPr>
            <p:spPr>
              <a:xfrm>
                <a:off x="5360492" y="4442917"/>
                <a:ext cx="432048" cy="432048"/>
              </a:xfrm>
              <a:prstGeom prst="ellipse">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tx1"/>
                    </a:solidFill>
                    <a:latin typeface="微软雅黑" panose="020B0503020204020204" charset="-122"/>
                    <a:ea typeface="微软雅黑" panose="020B0503020204020204" charset="-122"/>
                  </a:rPr>
                  <a:t>7</a:t>
                </a:r>
                <a:endParaRPr lang="zh-CN" altLang="en-US" dirty="0">
                  <a:solidFill>
                    <a:schemeClr val="tx1"/>
                  </a:solidFill>
                  <a:latin typeface="微软雅黑" panose="020B0503020204020204" charset="-122"/>
                  <a:ea typeface="微软雅黑" panose="020B0503020204020204" charset="-122"/>
                </a:endParaRPr>
              </a:p>
            </p:txBody>
          </p:sp>
          <p:cxnSp>
            <p:nvCxnSpPr>
              <p:cNvPr id="26" name="直接箭头连接符 25"/>
              <p:cNvCxnSpPr/>
              <p:nvPr/>
            </p:nvCxnSpPr>
            <p:spPr>
              <a:xfrm flipH="1" flipV="1">
                <a:off x="5585743" y="3435846"/>
                <a:ext cx="299" cy="1007071"/>
              </a:xfrm>
              <a:prstGeom prst="straightConnector1">
                <a:avLst/>
              </a:prstGeom>
              <a:ln w="3175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27" name="椭圆 26"/>
              <p:cNvSpPr/>
              <p:nvPr/>
            </p:nvSpPr>
            <p:spPr>
              <a:xfrm>
                <a:off x="5822455" y="4442917"/>
                <a:ext cx="432048" cy="432048"/>
              </a:xfrm>
              <a:prstGeom prst="ellipse">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tx1"/>
                    </a:solidFill>
                    <a:latin typeface="微软雅黑" panose="020B0503020204020204" charset="-122"/>
                    <a:ea typeface="微软雅黑" panose="020B0503020204020204" charset="-122"/>
                  </a:rPr>
                  <a:t>8</a:t>
                </a:r>
                <a:endParaRPr lang="zh-CN" altLang="en-US" dirty="0">
                  <a:solidFill>
                    <a:schemeClr val="tx1"/>
                  </a:solidFill>
                  <a:latin typeface="微软雅黑" panose="020B0503020204020204" charset="-122"/>
                  <a:ea typeface="微软雅黑" panose="020B0503020204020204" charset="-122"/>
                </a:endParaRPr>
              </a:p>
            </p:txBody>
          </p:sp>
          <p:cxnSp>
            <p:nvCxnSpPr>
              <p:cNvPr id="28" name="直接箭头连接符 27"/>
              <p:cNvCxnSpPr/>
              <p:nvPr/>
            </p:nvCxnSpPr>
            <p:spPr>
              <a:xfrm flipH="1" flipV="1">
                <a:off x="6047706" y="3435846"/>
                <a:ext cx="299" cy="1007071"/>
              </a:xfrm>
              <a:prstGeom prst="straightConnector1">
                <a:avLst/>
              </a:prstGeom>
              <a:ln w="3175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31" name="椭圆 30"/>
              <p:cNvSpPr/>
              <p:nvPr/>
            </p:nvSpPr>
            <p:spPr>
              <a:xfrm>
                <a:off x="7308304" y="2139702"/>
                <a:ext cx="504056" cy="504056"/>
              </a:xfrm>
              <a:prstGeom prst="ellipse">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tx1"/>
                    </a:solidFill>
                    <a:latin typeface="微软雅黑" panose="020B0503020204020204" charset="-122"/>
                    <a:ea typeface="微软雅黑" panose="020B0503020204020204" charset="-122"/>
                  </a:rPr>
                  <a:t>9</a:t>
                </a:r>
                <a:endParaRPr lang="zh-CN" altLang="en-US" dirty="0">
                  <a:solidFill>
                    <a:schemeClr val="tx1"/>
                  </a:solidFill>
                  <a:latin typeface="微软雅黑" panose="020B0503020204020204" charset="-122"/>
                  <a:ea typeface="微软雅黑" panose="020B0503020204020204" charset="-122"/>
                </a:endParaRPr>
              </a:p>
            </p:txBody>
          </p:sp>
          <p:grpSp>
            <p:nvGrpSpPr>
              <p:cNvPr id="35" name="组合 34"/>
              <p:cNvGrpSpPr/>
              <p:nvPr/>
            </p:nvGrpSpPr>
            <p:grpSpPr>
              <a:xfrm>
                <a:off x="971600" y="2751770"/>
                <a:ext cx="886956" cy="504056"/>
                <a:chOff x="7308304" y="2751770"/>
                <a:chExt cx="886956" cy="504056"/>
              </a:xfrm>
            </p:grpSpPr>
            <p:sp>
              <p:nvSpPr>
                <p:cNvPr id="36" name="椭圆 35"/>
                <p:cNvSpPr/>
                <p:nvPr/>
              </p:nvSpPr>
              <p:spPr>
                <a:xfrm>
                  <a:off x="7308304" y="2751770"/>
                  <a:ext cx="504056" cy="504056"/>
                </a:xfrm>
                <a:prstGeom prst="ellipse">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100" dirty="0">
                    <a:solidFill>
                      <a:schemeClr val="tx1"/>
                    </a:solidFill>
                    <a:latin typeface="微软雅黑" panose="020B0503020204020204" charset="-122"/>
                    <a:ea typeface="微软雅黑" panose="020B0503020204020204" charset="-122"/>
                  </a:endParaRPr>
                </a:p>
              </p:txBody>
            </p:sp>
            <p:sp>
              <p:nvSpPr>
                <p:cNvPr id="37" name="TextBox 36"/>
                <p:cNvSpPr txBox="1"/>
                <p:nvPr/>
              </p:nvSpPr>
              <p:spPr>
                <a:xfrm>
                  <a:off x="7331164" y="2826752"/>
                  <a:ext cx="864096" cy="369332"/>
                </a:xfrm>
                <a:prstGeom prst="rect">
                  <a:avLst/>
                </a:prstGeom>
                <a:noFill/>
              </p:spPr>
              <p:txBody>
                <a:bodyPr wrap="square" rtlCol="0">
                  <a:spAutoFit/>
                </a:bodyPr>
                <a:lstStyle/>
                <a:p>
                  <a:r>
                    <a:rPr lang="en-US" altLang="zh-CN" dirty="0" smtClean="0">
                      <a:latin typeface="微软雅黑" panose="020B0503020204020204" charset="-122"/>
                      <a:ea typeface="微软雅黑" panose="020B0503020204020204" charset="-122"/>
                    </a:rPr>
                    <a:t>11</a:t>
                  </a:r>
                  <a:endParaRPr lang="zh-CN" altLang="en-US" dirty="0">
                    <a:latin typeface="微软雅黑" panose="020B0503020204020204" charset="-122"/>
                    <a:ea typeface="微软雅黑" panose="020B0503020204020204" charset="-122"/>
                  </a:endParaRPr>
                </a:p>
              </p:txBody>
            </p:sp>
          </p:grpSp>
          <p:grpSp>
            <p:nvGrpSpPr>
              <p:cNvPr id="38" name="组合 37"/>
              <p:cNvGrpSpPr/>
              <p:nvPr/>
            </p:nvGrpSpPr>
            <p:grpSpPr>
              <a:xfrm>
                <a:off x="971600" y="2139702"/>
                <a:ext cx="886956" cy="504056"/>
                <a:chOff x="7308304" y="2751770"/>
                <a:chExt cx="886956" cy="504056"/>
              </a:xfrm>
            </p:grpSpPr>
            <p:sp>
              <p:nvSpPr>
                <p:cNvPr id="39" name="椭圆 38"/>
                <p:cNvSpPr/>
                <p:nvPr/>
              </p:nvSpPr>
              <p:spPr>
                <a:xfrm>
                  <a:off x="7308304" y="2751770"/>
                  <a:ext cx="504056" cy="504056"/>
                </a:xfrm>
                <a:prstGeom prst="ellipse">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100" dirty="0">
                    <a:solidFill>
                      <a:schemeClr val="tx1"/>
                    </a:solidFill>
                    <a:latin typeface="微软雅黑" panose="020B0503020204020204" charset="-122"/>
                    <a:ea typeface="微软雅黑" panose="020B0503020204020204" charset="-122"/>
                  </a:endParaRPr>
                </a:p>
              </p:txBody>
            </p:sp>
            <p:sp>
              <p:nvSpPr>
                <p:cNvPr id="40" name="TextBox 39"/>
                <p:cNvSpPr txBox="1"/>
                <p:nvPr/>
              </p:nvSpPr>
              <p:spPr>
                <a:xfrm>
                  <a:off x="7331164" y="2826752"/>
                  <a:ext cx="864096" cy="369332"/>
                </a:xfrm>
                <a:prstGeom prst="rect">
                  <a:avLst/>
                </a:prstGeom>
                <a:noFill/>
              </p:spPr>
              <p:txBody>
                <a:bodyPr wrap="square" rtlCol="0">
                  <a:spAutoFit/>
                </a:bodyPr>
                <a:lstStyle/>
                <a:p>
                  <a:r>
                    <a:rPr lang="en-US" altLang="zh-CN" dirty="0" smtClean="0">
                      <a:latin typeface="微软雅黑" panose="020B0503020204020204" charset="-122"/>
                      <a:ea typeface="微软雅黑" panose="020B0503020204020204" charset="-122"/>
                    </a:rPr>
                    <a:t>12</a:t>
                  </a:r>
                  <a:endParaRPr lang="zh-CN" altLang="en-US" dirty="0">
                    <a:latin typeface="微软雅黑" panose="020B0503020204020204" charset="-122"/>
                    <a:ea typeface="微软雅黑" panose="020B0503020204020204" charset="-122"/>
                  </a:endParaRPr>
                </a:p>
              </p:txBody>
            </p:sp>
          </p:grpSp>
          <p:cxnSp>
            <p:nvCxnSpPr>
              <p:cNvPr id="41" name="直接箭头连接符 40"/>
              <p:cNvCxnSpPr>
                <a:stCxn id="30" idx="2"/>
              </p:cNvCxnSpPr>
              <p:nvPr/>
            </p:nvCxnSpPr>
            <p:spPr>
              <a:xfrm flipH="1">
                <a:off x="6322219" y="3003798"/>
                <a:ext cx="986085" cy="10865"/>
              </a:xfrm>
              <a:prstGeom prst="straightConnector1">
                <a:avLst/>
              </a:prstGeom>
              <a:ln w="3175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直接箭头连接符 43"/>
              <p:cNvCxnSpPr/>
              <p:nvPr/>
            </p:nvCxnSpPr>
            <p:spPr>
              <a:xfrm>
                <a:off x="1475656" y="3003798"/>
                <a:ext cx="1057994" cy="1340"/>
              </a:xfrm>
              <a:prstGeom prst="straightConnector1">
                <a:avLst/>
              </a:prstGeom>
              <a:ln w="3175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48" name="肘形连接符 47"/>
              <p:cNvCxnSpPr/>
              <p:nvPr/>
            </p:nvCxnSpPr>
            <p:spPr>
              <a:xfrm>
                <a:off x="1475656" y="2399350"/>
                <a:ext cx="1623144" cy="528000"/>
              </a:xfrm>
              <a:prstGeom prst="bentConnector3">
                <a:avLst>
                  <a:gd name="adj1" fmla="val 100076"/>
                </a:avLst>
              </a:prstGeom>
              <a:ln w="3175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肘形连接符 49"/>
              <p:cNvCxnSpPr>
                <a:stCxn id="31" idx="2"/>
              </p:cNvCxnSpPr>
              <p:nvPr/>
            </p:nvCxnSpPr>
            <p:spPr>
              <a:xfrm rot="10800000" flipV="1">
                <a:off x="5676900" y="2391729"/>
                <a:ext cx="1631404" cy="532445"/>
              </a:xfrm>
              <a:prstGeom prst="bentConnector3">
                <a:avLst>
                  <a:gd name="adj1" fmla="val 99919"/>
                </a:avLst>
              </a:prstGeom>
              <a:ln w="31750">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gr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15544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多媒体</a:t>
            </a:r>
            <a:endParaRPr lang="zh-CN" altLang="en-US" sz="3600" dirty="0">
              <a:solidFill>
                <a:srgbClr val="0070C0"/>
              </a:solidFill>
              <a:latin typeface="微软雅黑" panose="020B0503020204020204" charset="-122"/>
              <a:ea typeface="微软雅黑" panose="020B0503020204020204" charset="-122"/>
            </a:endParaRPr>
          </a:p>
        </p:txBody>
      </p:sp>
      <p:sp>
        <p:nvSpPr>
          <p:cNvPr id="67" name="Text Box 4"/>
          <p:cNvSpPr txBox="1">
            <a:spLocks noChangeArrowheads="1"/>
          </p:cNvSpPr>
          <p:nvPr/>
        </p:nvSpPr>
        <p:spPr bwMode="auto">
          <a:xfrm>
            <a:off x="779973" y="1212493"/>
            <a:ext cx="842327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marL="0" indent="0" eaLnBrk="1" hangingPunct="1">
              <a:lnSpc>
                <a:spcPct val="150000"/>
              </a:lnSpc>
            </a:pPr>
            <a:r>
              <a:rPr lang="zh-CN" altLang="en-US" sz="2400" dirty="0" smtClean="0">
                <a:latin typeface="微软雅黑" panose="020B0503020204020204" charset="-122"/>
                <a:ea typeface="微软雅黑" panose="020B0503020204020204" charset="-122"/>
                <a:sym typeface="Arial" panose="020B0604020202020204" pitchFamily="34" charset="0"/>
              </a:rPr>
              <a:t>控制面板</a:t>
            </a:r>
          </a:p>
        </p:txBody>
      </p:sp>
      <p:graphicFrame>
        <p:nvGraphicFramePr>
          <p:cNvPr id="4" name="表格 3"/>
          <p:cNvGraphicFramePr>
            <a:graphicFrameLocks noGrp="1"/>
          </p:cNvGraphicFramePr>
          <p:nvPr/>
        </p:nvGraphicFramePr>
        <p:xfrm>
          <a:off x="1128395" y="1857375"/>
          <a:ext cx="9208770" cy="4194810"/>
        </p:xfrm>
        <a:graphic>
          <a:graphicData uri="http://schemas.openxmlformats.org/drawingml/2006/table">
            <a:tbl>
              <a:tblPr firstRow="1" bandRow="1">
                <a:tableStyleId>{F5AB1C69-6EDB-4FF4-983F-18BD219EF322}</a:tableStyleId>
              </a:tblPr>
              <a:tblGrid>
                <a:gridCol w="694690"/>
                <a:gridCol w="1042670"/>
                <a:gridCol w="1651000"/>
                <a:gridCol w="1563370"/>
                <a:gridCol w="4257040"/>
              </a:tblGrid>
              <a:tr h="466090">
                <a:tc>
                  <a:txBody>
                    <a:bodyPr/>
                    <a:lstStyle/>
                    <a:p>
                      <a:pPr algn="ctr"/>
                      <a:r>
                        <a:rPr lang="zh-CN" altLang="en-US" sz="2000" b="1" dirty="0" smtClean="0">
                          <a:latin typeface="微软雅黑" panose="020B0503020204020204" charset="-122"/>
                          <a:ea typeface="微软雅黑" panose="020B0503020204020204" charset="-122"/>
                        </a:rPr>
                        <a:t>序号</a:t>
                      </a:r>
                    </a:p>
                  </a:txBody>
                  <a:tcPr anchor="ctr"/>
                </a:tc>
                <a:tc>
                  <a:txBody>
                    <a:bodyPr/>
                    <a:lstStyle/>
                    <a:p>
                      <a:pPr algn="ctr"/>
                      <a:r>
                        <a:rPr lang="zh-CN" altLang="en-US" sz="2000" b="1" dirty="0" smtClean="0">
                          <a:latin typeface="微软雅黑" panose="020B0503020204020204" charset="-122"/>
                          <a:ea typeface="微软雅黑" panose="020B0503020204020204" charset="-122"/>
                        </a:rPr>
                        <a:t>按键</a:t>
                      </a:r>
                    </a:p>
                  </a:txBody>
                  <a:tcPr anchor="ctr"/>
                </a:tc>
                <a:tc>
                  <a:txBody>
                    <a:bodyPr/>
                    <a:lstStyle/>
                    <a:p>
                      <a:pPr algn="ctr"/>
                      <a:r>
                        <a:rPr lang="zh-CN" altLang="en-US" sz="2000" b="1" dirty="0" smtClean="0">
                          <a:latin typeface="微软雅黑" panose="020B0503020204020204" charset="-122"/>
                          <a:ea typeface="微软雅黑" panose="020B0503020204020204" charset="-122"/>
                        </a:rPr>
                        <a:t>状态</a:t>
                      </a:r>
                    </a:p>
                  </a:txBody>
                  <a:tcPr anchor="ctr"/>
                </a:tc>
                <a:tc>
                  <a:txBody>
                    <a:bodyPr/>
                    <a:lstStyle/>
                    <a:p>
                      <a:pPr algn="ctr"/>
                      <a:r>
                        <a:rPr lang="zh-CN" altLang="en-US" sz="2000" b="1" dirty="0" smtClean="0">
                          <a:latin typeface="微软雅黑" panose="020B0503020204020204" charset="-122"/>
                          <a:ea typeface="微软雅黑" panose="020B0503020204020204" charset="-122"/>
                        </a:rPr>
                        <a:t>操作</a:t>
                      </a:r>
                    </a:p>
                  </a:txBody>
                  <a:tcPr anchor="ctr"/>
                </a:tc>
                <a:tc>
                  <a:txBody>
                    <a:bodyPr/>
                    <a:lstStyle/>
                    <a:p>
                      <a:pPr algn="ctr"/>
                      <a:r>
                        <a:rPr lang="zh-CN" altLang="en-US" sz="2000" b="1" dirty="0" smtClean="0">
                          <a:latin typeface="微软雅黑" panose="020B0503020204020204" charset="-122"/>
                          <a:ea typeface="微软雅黑" panose="020B0503020204020204" charset="-122"/>
                        </a:rPr>
                        <a:t>功能定义</a:t>
                      </a:r>
                    </a:p>
                  </a:txBody>
                  <a:tcPr anchor="ctr"/>
                </a:tc>
              </a:tr>
              <a:tr h="466090">
                <a:tc>
                  <a:txBody>
                    <a:bodyPr/>
                    <a:lstStyle/>
                    <a:p>
                      <a:pPr algn="ctr"/>
                      <a:r>
                        <a:rPr lang="en-US" altLang="zh-CN" sz="2000" dirty="0" smtClean="0">
                          <a:latin typeface="微软雅黑" panose="020B0503020204020204" charset="-122"/>
                          <a:ea typeface="微软雅黑" panose="020B0503020204020204" charset="-122"/>
                        </a:rPr>
                        <a:t>1</a:t>
                      </a:r>
                    </a:p>
                  </a:txBody>
                  <a:tcPr anchor="ctr"/>
                </a:tc>
                <a:tc>
                  <a:txBody>
                    <a:bodyPr/>
                    <a:lstStyle/>
                    <a:p>
                      <a:pPr algn="ctr"/>
                      <a:r>
                        <a:rPr lang="en-US" altLang="zh-CN" sz="2000" dirty="0" smtClean="0">
                          <a:latin typeface="微软雅黑" panose="020B0503020204020204" charset="-122"/>
                          <a:ea typeface="微软雅黑" panose="020B0503020204020204" charset="-122"/>
                        </a:rPr>
                        <a:t>MUTE</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短按</a:t>
                      </a:r>
                    </a:p>
                  </a:txBody>
                  <a:tcPr anchor="ctr"/>
                </a:tc>
                <a:tc>
                  <a:txBody>
                    <a:bodyPr/>
                    <a:lstStyle/>
                    <a:p>
                      <a:r>
                        <a:rPr lang="zh-CN" altLang="en-US" sz="2000" dirty="0" smtClean="0">
                          <a:latin typeface="微软雅黑" panose="020B0503020204020204" charset="-122"/>
                          <a:ea typeface="微软雅黑" panose="020B0503020204020204" charset="-122"/>
                        </a:rPr>
                        <a:t>按下静音模式，再按解除静音</a:t>
                      </a:r>
                    </a:p>
                  </a:txBody>
                  <a:tcPr anchor="ctr"/>
                </a:tc>
              </a:tr>
              <a:tr h="466090">
                <a:tc rowSpan="4">
                  <a:txBody>
                    <a:bodyPr/>
                    <a:lstStyle/>
                    <a:p>
                      <a:pPr algn="ctr"/>
                      <a:r>
                        <a:rPr lang="en-US" altLang="zh-CN" sz="2000" dirty="0" smtClean="0">
                          <a:latin typeface="微软雅黑" panose="020B0503020204020204" charset="-122"/>
                          <a:ea typeface="微软雅黑" panose="020B0503020204020204" charset="-122"/>
                        </a:rPr>
                        <a:t>2</a:t>
                      </a:r>
                    </a:p>
                  </a:txBody>
                  <a:tcPr anchor="ctr"/>
                </a:tc>
                <a:tc rowSpan="2">
                  <a:txBody>
                    <a:bodyPr/>
                    <a:lstStyle/>
                    <a:p>
                      <a:pPr algn="ctr"/>
                      <a:r>
                        <a:rPr lang="en-US" altLang="zh-CN" sz="2000" dirty="0" smtClean="0">
                          <a:latin typeface="微软雅黑" panose="020B0503020204020204" charset="-122"/>
                          <a:ea typeface="微软雅黑" panose="020B0503020204020204" charset="-122"/>
                        </a:rPr>
                        <a:t>POW</a:t>
                      </a:r>
                    </a:p>
                  </a:txBody>
                  <a:tcPr anchor="ctr"/>
                </a:tc>
                <a:tc>
                  <a:txBody>
                    <a:bodyPr/>
                    <a:lstStyle/>
                    <a:p>
                      <a:pPr algn="ctr"/>
                      <a:r>
                        <a:rPr lang="zh-CN" altLang="en-US" sz="2000" dirty="0" smtClean="0">
                          <a:latin typeface="微软雅黑" panose="020B0503020204020204" charset="-122"/>
                          <a:ea typeface="微软雅黑" panose="020B0503020204020204" charset="-122"/>
                        </a:rPr>
                        <a:t>开机</a:t>
                      </a:r>
                    </a:p>
                  </a:txBody>
                  <a:tcPr anchor="ctr"/>
                </a:tc>
                <a:tc>
                  <a:txBody>
                    <a:bodyPr/>
                    <a:lstStyle/>
                    <a:p>
                      <a:pPr algn="ctr"/>
                      <a:r>
                        <a:rPr lang="zh-CN" altLang="en-US" sz="2000" dirty="0" smtClean="0">
                          <a:latin typeface="微软雅黑" panose="020B0503020204020204" charset="-122"/>
                          <a:ea typeface="微软雅黑" panose="020B0503020204020204" charset="-122"/>
                        </a:rPr>
                        <a:t>长按</a:t>
                      </a:r>
                    </a:p>
                  </a:txBody>
                  <a:tcPr anchor="ctr"/>
                </a:tc>
                <a:tc>
                  <a:txBody>
                    <a:bodyPr/>
                    <a:lstStyle/>
                    <a:p>
                      <a:r>
                        <a:rPr lang="zh-CN" altLang="en-US" sz="2000" dirty="0" smtClean="0">
                          <a:latin typeface="微软雅黑" panose="020B0503020204020204" charset="-122"/>
                          <a:ea typeface="微软雅黑" panose="020B0503020204020204" charset="-122"/>
                        </a:rPr>
                        <a:t>关机</a:t>
                      </a:r>
                    </a:p>
                  </a:txBody>
                  <a:tcPr anchor="ctr"/>
                </a:tc>
              </a:tr>
              <a:tr h="466090">
                <a:tc vMerge="1">
                  <a:txBody>
                    <a:bodyPr/>
                    <a:lstStyle/>
                    <a:p>
                      <a:endParaRPr lang="zh-CN"/>
                    </a:p>
                  </a:txBody>
                  <a:tcPr anchor="ctr"/>
                </a:tc>
                <a:tc vMerge="1">
                  <a:txBody>
                    <a:bodyPr/>
                    <a:lstStyle/>
                    <a:p>
                      <a:endParaRPr lang="zh-CN"/>
                    </a:p>
                  </a:txBody>
                  <a:tcPr anchor="ctr"/>
                </a:tc>
                <a:tc>
                  <a:txBody>
                    <a:bodyPr/>
                    <a:lstStyle/>
                    <a:p>
                      <a:pPr algn="ctr"/>
                      <a:r>
                        <a:rPr lang="zh-CN" altLang="en-US" sz="2000" dirty="0" smtClean="0">
                          <a:latin typeface="微软雅黑" panose="020B0503020204020204" charset="-122"/>
                          <a:ea typeface="微软雅黑" panose="020B0503020204020204" charset="-122"/>
                        </a:rPr>
                        <a:t>关机</a:t>
                      </a:r>
                    </a:p>
                  </a:txBody>
                  <a:tcPr anchor="ctr"/>
                </a:tc>
                <a:tc>
                  <a:txBody>
                    <a:bodyPr/>
                    <a:lstStyle/>
                    <a:p>
                      <a:pPr algn="ctr"/>
                      <a:r>
                        <a:rPr lang="zh-CN" altLang="en-US" sz="2000" dirty="0" smtClean="0">
                          <a:latin typeface="微软雅黑" panose="020B0503020204020204" charset="-122"/>
                          <a:ea typeface="微软雅黑" panose="020B0503020204020204" charset="-122"/>
                        </a:rPr>
                        <a:t>短按</a:t>
                      </a:r>
                    </a:p>
                  </a:txBody>
                  <a:tcPr anchor="ctr"/>
                </a:tc>
                <a:tc>
                  <a:txBody>
                    <a:bodyPr/>
                    <a:lstStyle/>
                    <a:p>
                      <a:r>
                        <a:rPr lang="zh-CN" altLang="en-US" sz="2000" dirty="0" smtClean="0">
                          <a:latin typeface="微软雅黑" panose="020B0503020204020204" charset="-122"/>
                          <a:ea typeface="微软雅黑" panose="020B0503020204020204" charset="-122"/>
                        </a:rPr>
                        <a:t>开机</a:t>
                      </a:r>
                    </a:p>
                  </a:txBody>
                  <a:tcPr anchor="ctr"/>
                </a:tc>
              </a:tr>
              <a:tr h="466090">
                <a:tc vMerge="1">
                  <a:txBody>
                    <a:bodyPr/>
                    <a:lstStyle/>
                    <a:p>
                      <a:endParaRPr lang="zh-CN"/>
                    </a:p>
                  </a:txBody>
                  <a:tcPr anchor="ctr"/>
                </a:tc>
                <a:tc>
                  <a:txBody>
                    <a:bodyPr/>
                    <a:lstStyle/>
                    <a:p>
                      <a:pPr algn="ctr"/>
                      <a:r>
                        <a:rPr lang="en-US" altLang="zh-CN" sz="2000" dirty="0" smtClean="0">
                          <a:latin typeface="微软雅黑" panose="020B0503020204020204" charset="-122"/>
                          <a:ea typeface="微软雅黑" panose="020B0503020204020204" charset="-122"/>
                        </a:rPr>
                        <a:t>VOL+</a:t>
                      </a:r>
                    </a:p>
                  </a:txBody>
                  <a:tcPr anchor="ctr"/>
                </a:tc>
                <a:tc>
                  <a:txBody>
                    <a:bodyPr/>
                    <a:lstStyle/>
                    <a:p>
                      <a:pPr algn="ctr"/>
                      <a:r>
                        <a:rPr lang="en-US" altLang="zh-CN" sz="2000" dirty="0" smtClean="0">
                          <a:latin typeface="微软雅黑" panose="020B0503020204020204" charset="-122"/>
                          <a:ea typeface="微软雅黑" panose="020B0503020204020204" charset="-122"/>
                        </a:rPr>
                        <a:t>-</a:t>
                      </a:r>
                    </a:p>
                  </a:txBody>
                  <a:tcPr anchor="ctr"/>
                </a:tc>
                <a:tc>
                  <a:txBody>
                    <a:bodyPr/>
                    <a:lstStyle/>
                    <a:p>
                      <a:pPr algn="ctr"/>
                      <a:r>
                        <a:rPr lang="zh-CN" altLang="en-US" sz="2000" dirty="0" smtClean="0">
                          <a:latin typeface="微软雅黑" panose="020B0503020204020204" charset="-122"/>
                          <a:ea typeface="微软雅黑" panose="020B0503020204020204" charset="-122"/>
                        </a:rPr>
                        <a:t>顺时针旋转</a:t>
                      </a:r>
                    </a:p>
                  </a:txBody>
                  <a:tcPr anchor="ctr"/>
                </a:tc>
                <a:tc>
                  <a:txBody>
                    <a:bodyPr/>
                    <a:lstStyle/>
                    <a:p>
                      <a:r>
                        <a:rPr lang="zh-CN" altLang="en-US" sz="2000" dirty="0" smtClean="0">
                          <a:latin typeface="微软雅黑" panose="020B0503020204020204" charset="-122"/>
                          <a:ea typeface="微软雅黑" panose="020B0503020204020204" charset="-122"/>
                        </a:rPr>
                        <a:t>音量增加</a:t>
                      </a:r>
                    </a:p>
                  </a:txBody>
                  <a:tcPr anchor="ctr"/>
                </a:tc>
              </a:tr>
              <a:tr h="466090">
                <a:tc vMerge="1">
                  <a:txBody>
                    <a:bodyPr/>
                    <a:lstStyle/>
                    <a:p>
                      <a:endParaRPr lang="zh-CN"/>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VOL-</a:t>
                      </a:r>
                    </a:p>
                  </a:txBody>
                  <a:tcPr anchor="ctr"/>
                </a:tc>
                <a:tc>
                  <a:txBody>
                    <a:bodyPr/>
                    <a:lstStyle/>
                    <a:p>
                      <a:pPr algn="ctr"/>
                      <a:r>
                        <a:rPr lang="en-US" altLang="zh-CN" sz="2000" dirty="0" smtClean="0">
                          <a:latin typeface="微软雅黑" panose="020B0503020204020204" charset="-122"/>
                          <a:ea typeface="微软雅黑" panose="020B0503020204020204" charset="-122"/>
                        </a:rPr>
                        <a:t>-</a:t>
                      </a:r>
                    </a:p>
                  </a:txBody>
                  <a:tcPr anchor="ctr"/>
                </a:tc>
                <a:tc>
                  <a:txBody>
                    <a:bodyPr/>
                    <a:lstStyle/>
                    <a:p>
                      <a:pPr algn="ctr"/>
                      <a:r>
                        <a:rPr lang="zh-CN" altLang="en-US" sz="2000" dirty="0" smtClean="0">
                          <a:latin typeface="微软雅黑" panose="020B0503020204020204" charset="-122"/>
                          <a:ea typeface="微软雅黑" panose="020B0503020204020204" charset="-122"/>
                        </a:rPr>
                        <a:t>逆时针旋转</a:t>
                      </a:r>
                    </a:p>
                  </a:txBody>
                  <a:tcPr anchor="ctr"/>
                </a:tc>
                <a:tc>
                  <a:txBody>
                    <a:bodyPr/>
                    <a:lstStyle/>
                    <a:p>
                      <a:r>
                        <a:rPr lang="zh-CN" altLang="en-US" sz="2000" dirty="0" smtClean="0">
                          <a:latin typeface="微软雅黑" panose="020B0503020204020204" charset="-122"/>
                          <a:ea typeface="微软雅黑" panose="020B0503020204020204" charset="-122"/>
                        </a:rPr>
                        <a:t>音量减小</a:t>
                      </a:r>
                    </a:p>
                  </a:txBody>
                  <a:tcPr anchor="ctr"/>
                </a:tc>
              </a:tr>
              <a:tr h="466090">
                <a:tc>
                  <a:txBody>
                    <a:bodyPr/>
                    <a:lstStyle/>
                    <a:p>
                      <a:pPr algn="ctr"/>
                      <a:r>
                        <a:rPr lang="en-US" altLang="zh-CN" sz="2000" dirty="0" smtClean="0">
                          <a:latin typeface="微软雅黑" panose="020B0503020204020204" charset="-122"/>
                          <a:ea typeface="微软雅黑" panose="020B0503020204020204" charset="-122"/>
                        </a:rPr>
                        <a:t>3</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MENU</a:t>
                      </a:r>
                    </a:p>
                  </a:txBody>
                  <a:tcPr anchor="ctr"/>
                </a:tc>
                <a:tc>
                  <a:txBody>
                    <a:bodyPr/>
                    <a:lstStyle/>
                    <a:p>
                      <a:pPr algn="ctr"/>
                      <a:r>
                        <a:rPr lang="en-US" altLang="zh-CN" sz="2000" dirty="0" smtClean="0">
                          <a:latin typeface="微软雅黑" panose="020B0503020204020204" charset="-122"/>
                          <a:ea typeface="微软雅黑" panose="020B0503020204020204" charset="-122"/>
                        </a:rPr>
                        <a:t>-</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短按</a:t>
                      </a:r>
                    </a:p>
                  </a:txBody>
                  <a:tcPr anchor="ctr"/>
                </a:tc>
                <a:tc>
                  <a:txBody>
                    <a:bodyPr/>
                    <a:lstStyle/>
                    <a:p>
                      <a:r>
                        <a:rPr lang="zh-CN" altLang="en-US" sz="2000" dirty="0" smtClean="0">
                          <a:latin typeface="微软雅黑" panose="020B0503020204020204" charset="-122"/>
                          <a:ea typeface="微软雅黑" panose="020B0503020204020204" charset="-122"/>
                        </a:rPr>
                        <a:t>进入主页面</a:t>
                      </a:r>
                    </a:p>
                  </a:txBody>
                  <a:tcPr anchor="ctr"/>
                </a:tc>
              </a:tr>
              <a:tr h="466090">
                <a:tc>
                  <a:txBody>
                    <a:bodyPr/>
                    <a:lstStyle/>
                    <a:p>
                      <a:pPr algn="ctr"/>
                      <a:r>
                        <a:rPr lang="en-US" altLang="zh-CN" sz="2000" dirty="0" smtClean="0">
                          <a:latin typeface="微软雅黑" panose="020B0503020204020204" charset="-122"/>
                          <a:ea typeface="微软雅黑" panose="020B0503020204020204" charset="-122"/>
                        </a:rPr>
                        <a:t>4</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BACK</a:t>
                      </a:r>
                    </a:p>
                  </a:txBody>
                  <a:tcPr anchor="ctr"/>
                </a:tc>
                <a:tc>
                  <a:txBody>
                    <a:bodyPr/>
                    <a:lstStyle/>
                    <a:p>
                      <a:pPr algn="ctr"/>
                      <a:r>
                        <a:rPr lang="en-US" altLang="zh-CN" sz="2000" dirty="0" smtClean="0">
                          <a:latin typeface="微软雅黑" panose="020B0503020204020204" charset="-122"/>
                          <a:ea typeface="微软雅黑" panose="020B0503020204020204" charset="-122"/>
                        </a:rPr>
                        <a:t>-</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短按</a:t>
                      </a:r>
                    </a:p>
                  </a:txBody>
                  <a:tcPr anchor="ctr"/>
                </a:tc>
                <a:tc>
                  <a:txBody>
                    <a:bodyPr/>
                    <a:lstStyle/>
                    <a:p>
                      <a:r>
                        <a:rPr lang="zh-CN" altLang="en-US" sz="2000" dirty="0" smtClean="0">
                          <a:latin typeface="微软雅黑" panose="020B0503020204020204" charset="-122"/>
                          <a:ea typeface="微软雅黑" panose="020B0503020204020204" charset="-122"/>
                        </a:rPr>
                        <a:t>关闭当前页面，返回上一页面</a:t>
                      </a:r>
                    </a:p>
                  </a:txBody>
                  <a:tcPr anchor="ctr"/>
                </a:tc>
              </a:tr>
              <a:tr h="466090">
                <a:tc>
                  <a:txBody>
                    <a:bodyPr/>
                    <a:lstStyle/>
                    <a:p>
                      <a:pPr algn="ctr"/>
                      <a:r>
                        <a:rPr lang="en-US" altLang="zh-CN" sz="2000" dirty="0" smtClean="0">
                          <a:latin typeface="微软雅黑" panose="020B0503020204020204" charset="-122"/>
                          <a:ea typeface="微软雅黑" panose="020B0503020204020204" charset="-122"/>
                        </a:rPr>
                        <a:t>5</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SET</a:t>
                      </a:r>
                    </a:p>
                  </a:txBody>
                  <a:tcPr anchor="ctr"/>
                </a:tc>
                <a:tc>
                  <a:txBody>
                    <a:bodyPr/>
                    <a:lstStyle/>
                    <a:p>
                      <a:pPr algn="ctr"/>
                      <a:r>
                        <a:rPr lang="en-US" altLang="zh-CN" sz="2000" dirty="0" smtClean="0">
                          <a:latin typeface="微软雅黑" panose="020B0503020204020204" charset="-122"/>
                          <a:ea typeface="微软雅黑" panose="020B0503020204020204" charset="-122"/>
                        </a:rPr>
                        <a:t>-</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短按</a:t>
                      </a:r>
                    </a:p>
                  </a:txBody>
                  <a:tcPr anchor="ctr"/>
                </a:tc>
                <a:tc>
                  <a:txBody>
                    <a:bodyPr/>
                    <a:lstStyle/>
                    <a:p>
                      <a:r>
                        <a:rPr lang="zh-CN" altLang="en-US" sz="2000" dirty="0" smtClean="0">
                          <a:latin typeface="微软雅黑" panose="020B0503020204020204" charset="-122"/>
                          <a:ea typeface="微软雅黑" panose="020B0503020204020204" charset="-122"/>
                        </a:rPr>
                        <a:t>进入设置页面</a:t>
                      </a:r>
                    </a:p>
                  </a:txBody>
                  <a:tcPr anchor="ctr"/>
                </a:tc>
              </a:tr>
            </a:tbl>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15544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多媒体</a:t>
            </a:r>
            <a:endParaRPr lang="zh-CN" altLang="en-US" sz="3600" dirty="0">
              <a:solidFill>
                <a:srgbClr val="0070C0"/>
              </a:solidFill>
              <a:latin typeface="微软雅黑" panose="020B0503020204020204" charset="-122"/>
              <a:ea typeface="微软雅黑" panose="020B0503020204020204" charset="-122"/>
            </a:endParaRPr>
          </a:p>
        </p:txBody>
      </p:sp>
      <p:sp>
        <p:nvSpPr>
          <p:cNvPr id="67" name="Text Box 4"/>
          <p:cNvSpPr txBox="1">
            <a:spLocks noChangeArrowheads="1"/>
          </p:cNvSpPr>
          <p:nvPr/>
        </p:nvSpPr>
        <p:spPr bwMode="auto">
          <a:xfrm>
            <a:off x="779973" y="1212493"/>
            <a:ext cx="842327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marL="0" indent="0" eaLnBrk="1" hangingPunct="1">
              <a:lnSpc>
                <a:spcPct val="150000"/>
              </a:lnSpc>
            </a:pPr>
            <a:r>
              <a:rPr lang="zh-CN" altLang="en-US" sz="2400" dirty="0" smtClean="0">
                <a:latin typeface="微软雅黑" panose="020B0503020204020204" charset="-122"/>
                <a:ea typeface="微软雅黑" panose="020B0503020204020204" charset="-122"/>
                <a:sym typeface="Arial" panose="020B0604020202020204" pitchFamily="34" charset="0"/>
              </a:rPr>
              <a:t>控制面板</a:t>
            </a:r>
          </a:p>
        </p:txBody>
      </p:sp>
      <p:graphicFrame>
        <p:nvGraphicFramePr>
          <p:cNvPr id="3" name="表格 2"/>
          <p:cNvGraphicFramePr>
            <a:graphicFrameLocks noGrp="1"/>
          </p:cNvGraphicFramePr>
          <p:nvPr/>
        </p:nvGraphicFramePr>
        <p:xfrm>
          <a:off x="1097915" y="1857375"/>
          <a:ext cx="9239885" cy="4252595"/>
        </p:xfrm>
        <a:graphic>
          <a:graphicData uri="http://schemas.openxmlformats.org/drawingml/2006/table">
            <a:tbl>
              <a:tblPr firstRow="1" bandRow="1">
                <a:tableStyleId>{F5AB1C69-6EDB-4FF4-983F-18BD219EF322}</a:tableStyleId>
              </a:tblPr>
              <a:tblGrid>
                <a:gridCol w="781050"/>
                <a:gridCol w="1110615"/>
                <a:gridCol w="1709420"/>
                <a:gridCol w="1196340"/>
                <a:gridCol w="4442460"/>
              </a:tblGrid>
              <a:tr h="507365">
                <a:tc>
                  <a:txBody>
                    <a:bodyPr/>
                    <a:lstStyle/>
                    <a:p>
                      <a:pPr algn="ctr"/>
                      <a:r>
                        <a:rPr lang="zh-CN" altLang="en-US" sz="2000" b="1" dirty="0" smtClean="0">
                          <a:latin typeface="微软雅黑" panose="020B0503020204020204" charset="-122"/>
                          <a:ea typeface="微软雅黑" panose="020B0503020204020204" charset="-122"/>
                        </a:rPr>
                        <a:t>序号</a:t>
                      </a:r>
                    </a:p>
                  </a:txBody>
                  <a:tcPr anchor="ctr"/>
                </a:tc>
                <a:tc>
                  <a:txBody>
                    <a:bodyPr/>
                    <a:lstStyle/>
                    <a:p>
                      <a:pPr algn="ctr"/>
                      <a:r>
                        <a:rPr lang="zh-CN" altLang="en-US" sz="2000" b="1" dirty="0" smtClean="0">
                          <a:latin typeface="微软雅黑" panose="020B0503020204020204" charset="-122"/>
                          <a:ea typeface="微软雅黑" panose="020B0503020204020204" charset="-122"/>
                        </a:rPr>
                        <a:t>按键</a:t>
                      </a:r>
                    </a:p>
                  </a:txBody>
                  <a:tcPr anchor="ctr"/>
                </a:tc>
                <a:tc>
                  <a:txBody>
                    <a:bodyPr/>
                    <a:lstStyle/>
                    <a:p>
                      <a:pPr algn="ctr"/>
                      <a:r>
                        <a:rPr lang="zh-CN" altLang="en-US" sz="2000" b="1" dirty="0" smtClean="0">
                          <a:latin typeface="微软雅黑" panose="020B0503020204020204" charset="-122"/>
                          <a:ea typeface="微软雅黑" panose="020B0503020204020204" charset="-122"/>
                        </a:rPr>
                        <a:t>状态</a:t>
                      </a:r>
                    </a:p>
                  </a:txBody>
                  <a:tcPr anchor="ctr"/>
                </a:tc>
                <a:tc>
                  <a:txBody>
                    <a:bodyPr/>
                    <a:lstStyle/>
                    <a:p>
                      <a:pPr algn="ctr"/>
                      <a:r>
                        <a:rPr lang="zh-CN" altLang="en-US" sz="2000" b="1" dirty="0" smtClean="0">
                          <a:latin typeface="微软雅黑" panose="020B0503020204020204" charset="-122"/>
                          <a:ea typeface="微软雅黑" panose="020B0503020204020204" charset="-122"/>
                        </a:rPr>
                        <a:t>操作</a:t>
                      </a:r>
                    </a:p>
                  </a:txBody>
                  <a:tcPr anchor="ctr"/>
                </a:tc>
                <a:tc>
                  <a:txBody>
                    <a:bodyPr/>
                    <a:lstStyle/>
                    <a:p>
                      <a:pPr algn="ctr"/>
                      <a:r>
                        <a:rPr lang="zh-CN" altLang="en-US" sz="2000" b="1" dirty="0" smtClean="0">
                          <a:latin typeface="微软雅黑" panose="020B0503020204020204" charset="-122"/>
                          <a:ea typeface="微软雅黑" panose="020B0503020204020204" charset="-122"/>
                        </a:rPr>
                        <a:t>功能定义</a:t>
                      </a:r>
                    </a:p>
                  </a:txBody>
                  <a:tcPr anchor="ctr"/>
                </a:tc>
              </a:tr>
              <a:tr h="507365">
                <a:tc rowSpan="3">
                  <a:txBody>
                    <a:bodyPr/>
                    <a:lstStyle/>
                    <a:p>
                      <a:pPr algn="ctr"/>
                      <a:r>
                        <a:rPr lang="en-US" altLang="zh-CN" sz="2000" dirty="0" smtClean="0">
                          <a:latin typeface="微软雅黑" panose="020B0503020204020204" charset="-122"/>
                          <a:ea typeface="微软雅黑" panose="020B0503020204020204" charset="-122"/>
                        </a:rPr>
                        <a:t>6</a:t>
                      </a:r>
                    </a:p>
                  </a:txBody>
                  <a:tcPr anchor="ctr"/>
                </a:tc>
                <a:tc rowSpan="3">
                  <a:txBody>
                    <a:bodyPr/>
                    <a:lstStyle/>
                    <a:p>
                      <a:pPr algn="ctr"/>
                      <a:r>
                        <a:rPr lang="en-US" altLang="zh-CN" sz="2000" dirty="0" smtClean="0">
                          <a:latin typeface="微软雅黑" panose="020B0503020204020204" charset="-122"/>
                          <a:ea typeface="微软雅黑" panose="020B0503020204020204" charset="-122"/>
                        </a:rPr>
                        <a:t>PHONE</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非蓝牙界面</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短按</a:t>
                      </a:r>
                    </a:p>
                  </a:txBody>
                  <a:tcPr anchor="ctr"/>
                </a:tc>
                <a:tc>
                  <a:txBody>
                    <a:bodyPr/>
                    <a:lstStyle/>
                    <a:p>
                      <a:r>
                        <a:rPr lang="zh-CN" altLang="en-US" sz="2000" dirty="0" smtClean="0">
                          <a:latin typeface="微软雅黑" panose="020B0503020204020204" charset="-122"/>
                          <a:ea typeface="微软雅黑" panose="020B0503020204020204" charset="-122"/>
                        </a:rPr>
                        <a:t>进入蓝牙界面</a:t>
                      </a:r>
                    </a:p>
                  </a:txBody>
                  <a:tcPr anchor="ctr"/>
                </a:tc>
              </a:tr>
              <a:tr h="507365">
                <a:tc vMerge="1">
                  <a:txBody>
                    <a:bodyPr/>
                    <a:lstStyle/>
                    <a:p>
                      <a:endParaRPr lang="zh-CN"/>
                    </a:p>
                  </a:txBody>
                  <a:tcPr anchor="ctr"/>
                </a:tc>
                <a:tc vMerge="1">
                  <a:txBody>
                    <a:bodyPr/>
                    <a:lstStyle/>
                    <a:p>
                      <a:endParaRPr lang="zh-CN"/>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蓝牙来电</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短按</a:t>
                      </a:r>
                    </a:p>
                  </a:txBody>
                  <a:tcPr anchor="ctr"/>
                </a:tc>
                <a:tc>
                  <a:txBody>
                    <a:bodyPr/>
                    <a:lstStyle/>
                    <a:p>
                      <a:r>
                        <a:rPr lang="zh-CN" altLang="en-US" sz="2000" dirty="0" smtClean="0">
                          <a:latin typeface="微软雅黑" panose="020B0503020204020204" charset="-122"/>
                          <a:ea typeface="微软雅黑" panose="020B0503020204020204" charset="-122"/>
                        </a:rPr>
                        <a:t>接听电话</a:t>
                      </a:r>
                    </a:p>
                  </a:txBody>
                  <a:tcPr anchor="ctr"/>
                </a:tc>
              </a:tr>
              <a:tr h="507365">
                <a:tc vMerge="1">
                  <a:txBody>
                    <a:bodyPr/>
                    <a:lstStyle/>
                    <a:p>
                      <a:endParaRPr lang="zh-CN"/>
                    </a:p>
                  </a:txBody>
                  <a:tcPr anchor="ctr"/>
                </a:tc>
                <a:tc vMerge="1">
                  <a:txBody>
                    <a:bodyPr/>
                    <a:lstStyle/>
                    <a:p>
                      <a:endParaRPr lang="zh-CN"/>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蓝牙通话结束</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短按</a:t>
                      </a:r>
                    </a:p>
                  </a:txBody>
                  <a:tcPr anchor="ctr"/>
                </a:tc>
                <a:tc>
                  <a:txBody>
                    <a:bodyPr/>
                    <a:lstStyle/>
                    <a:p>
                      <a:r>
                        <a:rPr lang="zh-CN" altLang="en-US" sz="2000" dirty="0" smtClean="0">
                          <a:latin typeface="微软雅黑" panose="020B0503020204020204" charset="-122"/>
                          <a:ea typeface="微软雅黑" panose="020B0503020204020204" charset="-122"/>
                        </a:rPr>
                        <a:t>挂断电话</a:t>
                      </a:r>
                    </a:p>
                  </a:txBody>
                  <a:tcPr anchor="ctr"/>
                </a:tc>
              </a:tr>
              <a:tr h="507365">
                <a:tc>
                  <a:txBody>
                    <a:bodyPr/>
                    <a:lstStyle/>
                    <a:p>
                      <a:pPr algn="ctr"/>
                      <a:r>
                        <a:rPr lang="en-US" altLang="zh-CN" sz="2000" dirty="0" smtClean="0">
                          <a:latin typeface="微软雅黑" panose="020B0503020204020204" charset="-122"/>
                          <a:ea typeface="微软雅黑" panose="020B0503020204020204" charset="-122"/>
                        </a:rPr>
                        <a:t>7</a:t>
                      </a:r>
                    </a:p>
                  </a:txBody>
                  <a:tcPr anchor="ctr"/>
                </a:tc>
                <a:tc>
                  <a:txBody>
                    <a:bodyPr/>
                    <a:lstStyle/>
                    <a:p>
                      <a:pPr algn="ctr"/>
                      <a:r>
                        <a:rPr lang="en-US" altLang="zh-CN" sz="2000" dirty="0" smtClean="0">
                          <a:latin typeface="微软雅黑" panose="020B0503020204020204" charset="-122"/>
                          <a:ea typeface="微软雅黑" panose="020B0503020204020204" charset="-122"/>
                        </a:rPr>
                        <a:t>NAV</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短按</a:t>
                      </a:r>
                    </a:p>
                  </a:txBody>
                  <a:tcPr anchor="ctr"/>
                </a:tc>
                <a:tc>
                  <a:txBody>
                    <a:bodyPr/>
                    <a:lstStyle/>
                    <a:p>
                      <a:r>
                        <a:rPr lang="zh-CN" altLang="en-US" sz="2000" dirty="0" smtClean="0">
                          <a:latin typeface="微软雅黑" panose="020B0503020204020204" charset="-122"/>
                          <a:ea typeface="微软雅黑" panose="020B0503020204020204" charset="-122"/>
                        </a:rPr>
                        <a:t>进入导航界面</a:t>
                      </a:r>
                    </a:p>
                  </a:txBody>
                  <a:tcPr anchor="ctr"/>
                </a:tc>
              </a:tr>
              <a:tr h="507365">
                <a:tc>
                  <a:txBody>
                    <a:bodyPr/>
                    <a:lstStyle/>
                    <a:p>
                      <a:pPr algn="ctr"/>
                      <a:r>
                        <a:rPr lang="en-US" altLang="zh-CN" sz="2000" dirty="0" smtClean="0">
                          <a:latin typeface="微软雅黑" panose="020B0503020204020204" charset="-122"/>
                          <a:ea typeface="微软雅黑" panose="020B0503020204020204" charset="-122"/>
                        </a:rPr>
                        <a:t>8</a:t>
                      </a:r>
                    </a:p>
                  </a:txBody>
                  <a:tcPr anchor="ctr"/>
                </a:tc>
                <a:tc>
                  <a:txBody>
                    <a:bodyPr/>
                    <a:lstStyle/>
                    <a:p>
                      <a:pPr algn="ctr"/>
                      <a:r>
                        <a:rPr lang="en-US" altLang="zh-CN" sz="2000" dirty="0" smtClean="0">
                          <a:latin typeface="微软雅黑" panose="020B0503020204020204" charset="-122"/>
                          <a:ea typeface="微软雅黑" panose="020B0503020204020204" charset="-122"/>
                        </a:rPr>
                        <a:t>RADIO</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短按</a:t>
                      </a:r>
                    </a:p>
                  </a:txBody>
                  <a:tcPr anchor="ctr"/>
                </a:tc>
                <a:tc>
                  <a:txBody>
                    <a:bodyPr/>
                    <a:lstStyle/>
                    <a:p>
                      <a:r>
                        <a:rPr lang="zh-CN" altLang="en-US" sz="2000" dirty="0" smtClean="0">
                          <a:latin typeface="微软雅黑" panose="020B0503020204020204" charset="-122"/>
                          <a:ea typeface="微软雅黑" panose="020B0503020204020204" charset="-122"/>
                        </a:rPr>
                        <a:t>进入收音机界面</a:t>
                      </a:r>
                    </a:p>
                  </a:txBody>
                  <a:tcPr anchor="ctr"/>
                </a:tc>
              </a:tr>
              <a:tr h="507365">
                <a:tc>
                  <a:txBody>
                    <a:bodyPr/>
                    <a:lstStyle/>
                    <a:p>
                      <a:pPr algn="ctr"/>
                      <a:r>
                        <a:rPr lang="en-US" altLang="zh-CN" sz="2000" dirty="0" smtClean="0">
                          <a:latin typeface="微软雅黑" panose="020B0503020204020204" charset="-122"/>
                          <a:ea typeface="微软雅黑" panose="020B0503020204020204" charset="-122"/>
                        </a:rPr>
                        <a:t>9</a:t>
                      </a:r>
                    </a:p>
                  </a:txBody>
                  <a:tcPr anchor="ctr"/>
                </a:tc>
                <a:tc>
                  <a:txBody>
                    <a:bodyPr/>
                    <a:lstStyle/>
                    <a:p>
                      <a:pPr algn="ctr"/>
                      <a:r>
                        <a:rPr lang="en-US" altLang="zh-CN" sz="2000" dirty="0" smtClean="0">
                          <a:latin typeface="微软雅黑" panose="020B0503020204020204" charset="-122"/>
                          <a:ea typeface="微软雅黑" panose="020B0503020204020204" charset="-122"/>
                        </a:rPr>
                        <a:t>MODE</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短按</a:t>
                      </a:r>
                    </a:p>
                  </a:txBody>
                  <a:tcPr anchor="ctr"/>
                </a:tc>
                <a:tc>
                  <a:txBody>
                    <a:bodyPr/>
                    <a:lstStyle/>
                    <a:p>
                      <a:r>
                        <a:rPr lang="zh-CN" altLang="en-US" sz="2000" dirty="0" smtClean="0">
                          <a:latin typeface="微软雅黑" panose="020B0503020204020204" charset="-122"/>
                          <a:ea typeface="微软雅黑" panose="020B0503020204020204" charset="-122"/>
                        </a:rPr>
                        <a:t>音乐播放器</a:t>
                      </a:r>
                      <a:r>
                        <a:rPr lang="en-US" altLang="zh-CN" sz="2000" dirty="0" smtClean="0">
                          <a:latin typeface="微软雅黑" panose="020B0503020204020204" charset="-122"/>
                          <a:ea typeface="微软雅黑" panose="020B0503020204020204" charset="-122"/>
                        </a:rPr>
                        <a:t>&gt;</a:t>
                      </a:r>
                      <a:r>
                        <a:rPr lang="zh-CN" altLang="en-US" sz="2000" dirty="0" smtClean="0">
                          <a:latin typeface="微软雅黑" panose="020B0503020204020204" charset="-122"/>
                          <a:ea typeface="微软雅黑" panose="020B0503020204020204" charset="-122"/>
                        </a:rPr>
                        <a:t>导航</a:t>
                      </a:r>
                      <a:r>
                        <a:rPr lang="en-US" altLang="zh-CN" sz="2000" dirty="0" smtClean="0">
                          <a:latin typeface="微软雅黑" panose="020B0503020204020204" charset="-122"/>
                          <a:ea typeface="微软雅黑" panose="020B0503020204020204" charset="-122"/>
                        </a:rPr>
                        <a:t>&gt;</a:t>
                      </a:r>
                      <a:r>
                        <a:rPr lang="zh-CN" altLang="en-US" sz="2000" dirty="0" smtClean="0">
                          <a:latin typeface="微软雅黑" panose="020B0503020204020204" charset="-122"/>
                          <a:ea typeface="微软雅黑" panose="020B0503020204020204" charset="-122"/>
                        </a:rPr>
                        <a:t>收音机</a:t>
                      </a:r>
                      <a:r>
                        <a:rPr lang="en-US" altLang="zh-CN" sz="2000" dirty="0" smtClean="0">
                          <a:latin typeface="微软雅黑" panose="020B0503020204020204" charset="-122"/>
                          <a:ea typeface="微软雅黑" panose="020B0503020204020204" charset="-122"/>
                        </a:rPr>
                        <a:t>&gt;</a:t>
                      </a:r>
                      <a:r>
                        <a:rPr lang="zh-CN" altLang="en-US" sz="2000" dirty="0" smtClean="0">
                          <a:latin typeface="微软雅黑" panose="020B0503020204020204" charset="-122"/>
                          <a:ea typeface="微软雅黑" panose="020B0503020204020204" charset="-122"/>
                        </a:rPr>
                        <a:t>音乐播放器</a:t>
                      </a:r>
                    </a:p>
                  </a:txBody>
                  <a:tcPr anchor="ctr"/>
                </a:tc>
              </a:tr>
              <a:tr h="507365">
                <a:tc>
                  <a:txBody>
                    <a:bodyPr/>
                    <a:lstStyle/>
                    <a:p>
                      <a:pPr algn="ctr"/>
                      <a:r>
                        <a:rPr lang="en-US" altLang="zh-CN" sz="2000" dirty="0" smtClean="0">
                          <a:latin typeface="微软雅黑" panose="020B0503020204020204" charset="-122"/>
                          <a:ea typeface="微软雅黑" panose="020B0503020204020204" charset="-122"/>
                        </a:rPr>
                        <a:t>10</a:t>
                      </a:r>
                    </a:p>
                  </a:txBody>
                  <a:tcPr anchor="ctr"/>
                </a:tc>
                <a:tc>
                  <a:txBody>
                    <a:bodyPr/>
                    <a:lstStyle/>
                    <a:p>
                      <a:pPr algn="ctr"/>
                      <a:r>
                        <a:rPr lang="en-US" altLang="zh-CN" sz="2000" dirty="0" smtClean="0">
                          <a:latin typeface="微软雅黑" panose="020B0503020204020204" charset="-122"/>
                          <a:ea typeface="微软雅黑" panose="020B0503020204020204" charset="-122"/>
                        </a:rPr>
                        <a:t>MUSIC</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短按</a:t>
                      </a:r>
                    </a:p>
                  </a:txBody>
                  <a:tcPr anchor="ctr"/>
                </a:tc>
                <a:tc>
                  <a:txBody>
                    <a:bodyPr/>
                    <a:lstStyle/>
                    <a:p>
                      <a:r>
                        <a:rPr lang="zh-CN" altLang="en-US" sz="2000" dirty="0" smtClean="0">
                          <a:latin typeface="微软雅黑" panose="020B0503020204020204" charset="-122"/>
                          <a:ea typeface="微软雅黑" panose="020B0503020204020204" charset="-122"/>
                        </a:rPr>
                        <a:t>进入音乐播放器</a:t>
                      </a:r>
                    </a:p>
                  </a:txBody>
                  <a:tcPr anchor="ctr"/>
                </a:tc>
              </a:tr>
            </a:tbl>
          </a:graphicData>
        </a:graphic>
      </p:graphicFrame>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15544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多媒体</a:t>
            </a:r>
            <a:endParaRPr lang="zh-CN" altLang="en-US" sz="3600" dirty="0">
              <a:solidFill>
                <a:srgbClr val="0070C0"/>
              </a:solidFill>
              <a:latin typeface="微软雅黑" panose="020B0503020204020204" charset="-122"/>
              <a:ea typeface="微软雅黑" panose="020B0503020204020204" charset="-122"/>
            </a:endParaRPr>
          </a:p>
        </p:txBody>
      </p:sp>
      <p:sp>
        <p:nvSpPr>
          <p:cNvPr id="67" name="Text Box 4"/>
          <p:cNvSpPr txBox="1">
            <a:spLocks noChangeArrowheads="1"/>
          </p:cNvSpPr>
          <p:nvPr/>
        </p:nvSpPr>
        <p:spPr bwMode="auto">
          <a:xfrm>
            <a:off x="779973" y="1212493"/>
            <a:ext cx="842327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marL="0" indent="0" eaLnBrk="1" hangingPunct="1">
              <a:lnSpc>
                <a:spcPct val="150000"/>
              </a:lnSpc>
            </a:pPr>
            <a:r>
              <a:rPr lang="zh-CN" altLang="en-US" sz="2400" dirty="0" smtClean="0">
                <a:latin typeface="微软雅黑" panose="020B0503020204020204" charset="-122"/>
                <a:ea typeface="微软雅黑" panose="020B0503020204020204" charset="-122"/>
                <a:sym typeface="Arial" panose="020B0604020202020204" pitchFamily="34" charset="0"/>
              </a:rPr>
              <a:t>多功能方向盘按键</a:t>
            </a:r>
          </a:p>
        </p:txBody>
      </p:sp>
      <p:grpSp>
        <p:nvGrpSpPr>
          <p:cNvPr id="77" name="组合 76"/>
          <p:cNvGrpSpPr/>
          <p:nvPr/>
        </p:nvGrpSpPr>
        <p:grpSpPr>
          <a:xfrm>
            <a:off x="2509565" y="2355230"/>
            <a:ext cx="6408712" cy="3168352"/>
            <a:chOff x="1403648" y="1491630"/>
            <a:chExt cx="6408712" cy="3168352"/>
          </a:xfrm>
        </p:grpSpPr>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4997" y="1510687"/>
              <a:ext cx="2249601" cy="2394513"/>
            </a:xfrm>
            <a:prstGeom prst="rect">
              <a:avLst/>
            </a:prstGeom>
            <a:ln>
              <a:noFill/>
            </a:ln>
            <a:effectLst>
              <a:outerShdw blurRad="190500" algn="tl" rotWithShape="0">
                <a:srgbClr val="000000">
                  <a:alpha val="70000"/>
                </a:srgbClr>
              </a:outerShdw>
            </a:effectLst>
          </p:spPr>
        </p:pic>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0984" y="1491630"/>
              <a:ext cx="2201296" cy="2408314"/>
            </a:xfrm>
            <a:prstGeom prst="rect">
              <a:avLst/>
            </a:prstGeom>
            <a:ln>
              <a:noFill/>
            </a:ln>
            <a:effectLst>
              <a:outerShdw blurRad="190500" algn="tl" rotWithShape="0">
                <a:srgbClr val="000000">
                  <a:alpha val="70000"/>
                </a:srgbClr>
              </a:outerShdw>
            </a:effectLst>
          </p:spPr>
        </p:pic>
        <p:cxnSp>
          <p:nvCxnSpPr>
            <p:cNvPr id="45" name="直接箭头连接符 44"/>
            <p:cNvCxnSpPr>
              <a:stCxn id="30" idx="6"/>
            </p:cNvCxnSpPr>
            <p:nvPr/>
          </p:nvCxnSpPr>
          <p:spPr>
            <a:xfrm flipV="1">
              <a:off x="1835696" y="2851026"/>
              <a:ext cx="1034951" cy="8756"/>
            </a:xfrm>
            <a:prstGeom prst="straightConnector1">
              <a:avLst/>
            </a:prstGeom>
            <a:ln w="3175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55" name="肘形连接符 54"/>
            <p:cNvCxnSpPr>
              <a:stCxn id="23" idx="0"/>
            </p:cNvCxnSpPr>
            <p:nvPr/>
          </p:nvCxnSpPr>
          <p:spPr>
            <a:xfrm rot="16200000" flipV="1">
              <a:off x="3132830" y="3344744"/>
              <a:ext cx="1295582" cy="430631"/>
            </a:xfrm>
            <a:prstGeom prst="bentConnector3">
              <a:avLst>
                <a:gd name="adj1" fmla="val 100177"/>
              </a:avLst>
            </a:prstGeom>
            <a:ln w="3175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59" name="肘形连接符 58"/>
            <p:cNvCxnSpPr>
              <a:stCxn id="25" idx="0"/>
            </p:cNvCxnSpPr>
            <p:nvPr/>
          </p:nvCxnSpPr>
          <p:spPr>
            <a:xfrm rot="5400000" flipH="1" flipV="1">
              <a:off x="4404458" y="2980270"/>
              <a:ext cx="1631230" cy="864098"/>
            </a:xfrm>
            <a:prstGeom prst="bentConnector3">
              <a:avLst>
                <a:gd name="adj1" fmla="val 100217"/>
              </a:avLst>
            </a:prstGeom>
            <a:ln w="3175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30" name="椭圆 29"/>
            <p:cNvSpPr/>
            <p:nvPr/>
          </p:nvSpPr>
          <p:spPr>
            <a:xfrm>
              <a:off x="1403648" y="2643758"/>
              <a:ext cx="432048" cy="432048"/>
            </a:xfrm>
            <a:prstGeom prst="ellipse">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tx1"/>
                  </a:solidFill>
                  <a:latin typeface="微软雅黑" panose="020B0503020204020204" charset="-122"/>
                  <a:ea typeface="微软雅黑" panose="020B0503020204020204" charset="-122"/>
                </a:rPr>
                <a:t>3</a:t>
              </a:r>
              <a:endParaRPr lang="zh-CN" altLang="en-US" dirty="0">
                <a:solidFill>
                  <a:schemeClr val="tx1"/>
                </a:solidFill>
                <a:latin typeface="微软雅黑" panose="020B0503020204020204" charset="-122"/>
                <a:ea typeface="微软雅黑" panose="020B0503020204020204" charset="-122"/>
              </a:endParaRPr>
            </a:p>
          </p:txBody>
        </p:sp>
        <p:cxnSp>
          <p:nvCxnSpPr>
            <p:cNvPr id="37" name="直接箭头连接符 36"/>
            <p:cNvCxnSpPr>
              <a:stCxn id="19" idx="0"/>
            </p:cNvCxnSpPr>
            <p:nvPr/>
          </p:nvCxnSpPr>
          <p:spPr>
            <a:xfrm flipV="1">
              <a:off x="3491880" y="3333750"/>
              <a:ext cx="4366" cy="874101"/>
            </a:xfrm>
            <a:prstGeom prst="straightConnector1">
              <a:avLst/>
            </a:prstGeom>
            <a:ln w="3175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42" name="肘形连接符 41"/>
            <p:cNvCxnSpPr>
              <a:stCxn id="41" idx="2"/>
            </p:cNvCxnSpPr>
            <p:nvPr/>
          </p:nvCxnSpPr>
          <p:spPr>
            <a:xfrm rot="10800000" flipV="1">
              <a:off x="5724128" y="1779662"/>
              <a:ext cx="1512168" cy="352904"/>
            </a:xfrm>
            <a:prstGeom prst="bentConnector3">
              <a:avLst>
                <a:gd name="adj1" fmla="val 99971"/>
              </a:avLst>
            </a:prstGeom>
            <a:ln w="3175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49" name="直接箭头连接符 48"/>
            <p:cNvCxnSpPr>
              <a:stCxn id="47" idx="2"/>
            </p:cNvCxnSpPr>
            <p:nvPr/>
          </p:nvCxnSpPr>
          <p:spPr>
            <a:xfrm flipH="1">
              <a:off x="6302028" y="2355726"/>
              <a:ext cx="927918" cy="5234"/>
            </a:xfrm>
            <a:prstGeom prst="straightConnector1">
              <a:avLst/>
            </a:prstGeom>
            <a:ln w="3175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肘形连接符 52"/>
            <p:cNvCxnSpPr>
              <a:stCxn id="51" idx="2"/>
            </p:cNvCxnSpPr>
            <p:nvPr/>
          </p:nvCxnSpPr>
          <p:spPr>
            <a:xfrm rot="10800000">
              <a:off x="6302028" y="2706803"/>
              <a:ext cx="934268" cy="131896"/>
            </a:xfrm>
            <a:prstGeom prst="bentConnector3">
              <a:avLst>
                <a:gd name="adj1" fmla="val 50000"/>
              </a:avLst>
            </a:prstGeom>
            <a:ln w="3175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68" name="直接箭头连接符 67"/>
            <p:cNvCxnSpPr>
              <a:stCxn id="66" idx="0"/>
            </p:cNvCxnSpPr>
            <p:nvPr/>
          </p:nvCxnSpPr>
          <p:spPr>
            <a:xfrm flipV="1">
              <a:off x="2987824" y="3195638"/>
              <a:ext cx="8359" cy="1008483"/>
            </a:xfrm>
            <a:prstGeom prst="straightConnector1">
              <a:avLst/>
            </a:prstGeom>
            <a:ln w="3175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9" name="椭圆 18"/>
            <p:cNvSpPr/>
            <p:nvPr/>
          </p:nvSpPr>
          <p:spPr>
            <a:xfrm>
              <a:off x="3275856" y="4207851"/>
              <a:ext cx="432048" cy="432048"/>
            </a:xfrm>
            <a:prstGeom prst="ellipse">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tx1"/>
                  </a:solidFill>
                  <a:latin typeface="微软雅黑" panose="020B0503020204020204" charset="-122"/>
                  <a:ea typeface="微软雅黑" panose="020B0503020204020204" charset="-122"/>
                </a:rPr>
                <a:t>5</a:t>
              </a:r>
              <a:endParaRPr lang="zh-CN" altLang="en-US" dirty="0">
                <a:solidFill>
                  <a:schemeClr val="tx1"/>
                </a:solidFill>
                <a:latin typeface="微软雅黑" panose="020B0503020204020204" charset="-122"/>
                <a:ea typeface="微软雅黑" panose="020B0503020204020204" charset="-122"/>
              </a:endParaRPr>
            </a:p>
          </p:txBody>
        </p:sp>
        <p:sp>
          <p:nvSpPr>
            <p:cNvPr id="23" name="椭圆 22"/>
            <p:cNvSpPr/>
            <p:nvPr/>
          </p:nvSpPr>
          <p:spPr>
            <a:xfrm>
              <a:off x="3779912" y="4207851"/>
              <a:ext cx="432048" cy="432048"/>
            </a:xfrm>
            <a:prstGeom prst="ellipse">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tx1"/>
                  </a:solidFill>
                  <a:latin typeface="微软雅黑" panose="020B0503020204020204" charset="-122"/>
                  <a:ea typeface="微软雅黑" panose="020B0503020204020204" charset="-122"/>
                </a:rPr>
                <a:t>6</a:t>
              </a:r>
              <a:endParaRPr lang="zh-CN" altLang="en-US" dirty="0">
                <a:solidFill>
                  <a:schemeClr val="tx1"/>
                </a:solidFill>
                <a:latin typeface="微软雅黑" panose="020B0503020204020204" charset="-122"/>
                <a:ea typeface="微软雅黑" panose="020B0503020204020204" charset="-122"/>
              </a:endParaRPr>
            </a:p>
          </p:txBody>
        </p:sp>
        <p:sp>
          <p:nvSpPr>
            <p:cNvPr id="25" name="椭圆 24"/>
            <p:cNvSpPr/>
            <p:nvPr/>
          </p:nvSpPr>
          <p:spPr>
            <a:xfrm>
              <a:off x="4572000" y="4227934"/>
              <a:ext cx="432048" cy="432048"/>
            </a:xfrm>
            <a:prstGeom prst="ellipse">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a:solidFill>
                    <a:schemeClr val="tx1"/>
                  </a:solidFill>
                  <a:latin typeface="微软雅黑" panose="020B0503020204020204" charset="-122"/>
                  <a:ea typeface="微软雅黑" panose="020B0503020204020204" charset="-122"/>
                </a:rPr>
                <a:t>2</a:t>
              </a:r>
              <a:endParaRPr lang="zh-CN" altLang="en-US" dirty="0">
                <a:solidFill>
                  <a:schemeClr val="tx1"/>
                </a:solidFill>
                <a:latin typeface="微软雅黑" panose="020B0503020204020204" charset="-122"/>
                <a:ea typeface="微软雅黑" panose="020B0503020204020204" charset="-122"/>
              </a:endParaRPr>
            </a:p>
          </p:txBody>
        </p:sp>
        <p:sp>
          <p:nvSpPr>
            <p:cNvPr id="66" name="椭圆 65"/>
            <p:cNvSpPr/>
            <p:nvPr/>
          </p:nvSpPr>
          <p:spPr>
            <a:xfrm>
              <a:off x="2771800" y="4204121"/>
              <a:ext cx="432048" cy="432048"/>
            </a:xfrm>
            <a:prstGeom prst="ellipse">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tx1"/>
                  </a:solidFill>
                  <a:latin typeface="微软雅黑" panose="020B0503020204020204" charset="-122"/>
                  <a:ea typeface="微软雅黑" panose="020B0503020204020204" charset="-122"/>
                </a:rPr>
                <a:t>4</a:t>
              </a:r>
              <a:endParaRPr lang="zh-CN" altLang="en-US" dirty="0">
                <a:solidFill>
                  <a:schemeClr val="tx1"/>
                </a:solidFill>
                <a:latin typeface="微软雅黑" panose="020B0503020204020204" charset="-122"/>
                <a:ea typeface="微软雅黑" panose="020B0503020204020204" charset="-122"/>
              </a:endParaRPr>
            </a:p>
          </p:txBody>
        </p:sp>
        <p:sp>
          <p:nvSpPr>
            <p:cNvPr id="41" name="椭圆 40"/>
            <p:cNvSpPr/>
            <p:nvPr/>
          </p:nvSpPr>
          <p:spPr>
            <a:xfrm>
              <a:off x="7236296" y="1563638"/>
              <a:ext cx="432048" cy="432048"/>
            </a:xfrm>
            <a:prstGeom prst="ellipse">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charset="-122"/>
                <a:ea typeface="微软雅黑" panose="020B0503020204020204" charset="-122"/>
              </a:endParaRPr>
            </a:p>
          </p:txBody>
        </p:sp>
        <p:sp>
          <p:nvSpPr>
            <p:cNvPr id="47" name="椭圆 46"/>
            <p:cNvSpPr/>
            <p:nvPr/>
          </p:nvSpPr>
          <p:spPr>
            <a:xfrm>
              <a:off x="7229946" y="2139702"/>
              <a:ext cx="432048" cy="432048"/>
            </a:xfrm>
            <a:prstGeom prst="ellipse">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charset="-122"/>
                <a:ea typeface="微软雅黑" panose="020B0503020204020204" charset="-122"/>
              </a:endParaRPr>
            </a:p>
          </p:txBody>
        </p:sp>
        <p:sp>
          <p:nvSpPr>
            <p:cNvPr id="51" name="椭圆 50"/>
            <p:cNvSpPr/>
            <p:nvPr/>
          </p:nvSpPr>
          <p:spPr>
            <a:xfrm>
              <a:off x="7236296" y="2622675"/>
              <a:ext cx="432048" cy="432048"/>
            </a:xfrm>
            <a:prstGeom prst="ellipse">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charset="-122"/>
                <a:ea typeface="微软雅黑" panose="020B0503020204020204" charset="-122"/>
              </a:endParaRPr>
            </a:p>
          </p:txBody>
        </p:sp>
        <p:sp>
          <p:nvSpPr>
            <p:cNvPr id="74" name="TextBox 73"/>
            <p:cNvSpPr txBox="1"/>
            <p:nvPr/>
          </p:nvSpPr>
          <p:spPr>
            <a:xfrm>
              <a:off x="7308304" y="2654033"/>
              <a:ext cx="504056" cy="369332"/>
            </a:xfrm>
            <a:prstGeom prst="rect">
              <a:avLst/>
            </a:prstGeom>
            <a:noFill/>
          </p:spPr>
          <p:txBody>
            <a:bodyPr wrap="square" rtlCol="0">
              <a:spAutoFit/>
            </a:bodyPr>
            <a:lstStyle/>
            <a:p>
              <a:r>
                <a:rPr lang="en-US" altLang="zh-CN" dirty="0" smtClean="0">
                  <a:latin typeface="微软雅黑" panose="020B0503020204020204" charset="-122"/>
                  <a:ea typeface="微软雅黑" panose="020B0503020204020204" charset="-122"/>
                </a:rPr>
                <a:t>1</a:t>
              </a:r>
              <a:endParaRPr lang="zh-CN" altLang="en-US" dirty="0">
                <a:latin typeface="微软雅黑" panose="020B0503020204020204" charset="-122"/>
                <a:ea typeface="微软雅黑" panose="020B0503020204020204" charset="-122"/>
              </a:endParaRPr>
            </a:p>
          </p:txBody>
        </p:sp>
        <p:sp>
          <p:nvSpPr>
            <p:cNvPr id="75" name="TextBox 74"/>
            <p:cNvSpPr txBox="1"/>
            <p:nvPr/>
          </p:nvSpPr>
          <p:spPr>
            <a:xfrm>
              <a:off x="7293064" y="2196537"/>
              <a:ext cx="504056" cy="369332"/>
            </a:xfrm>
            <a:prstGeom prst="rect">
              <a:avLst/>
            </a:prstGeom>
            <a:noFill/>
          </p:spPr>
          <p:txBody>
            <a:bodyPr wrap="square" rtlCol="0">
              <a:spAutoFit/>
            </a:bodyPr>
            <a:lstStyle/>
            <a:p>
              <a:r>
                <a:rPr lang="en-US" altLang="zh-CN" dirty="0" smtClean="0">
                  <a:latin typeface="微软雅黑" panose="020B0503020204020204" charset="-122"/>
                  <a:ea typeface="微软雅黑" panose="020B0503020204020204" charset="-122"/>
                </a:rPr>
                <a:t>7</a:t>
              </a:r>
              <a:endParaRPr lang="zh-CN" altLang="en-US" dirty="0">
                <a:latin typeface="微软雅黑" panose="020B0503020204020204" charset="-122"/>
                <a:ea typeface="微软雅黑" panose="020B0503020204020204" charset="-122"/>
              </a:endParaRPr>
            </a:p>
          </p:txBody>
        </p:sp>
        <p:sp>
          <p:nvSpPr>
            <p:cNvPr id="76" name="TextBox 75"/>
            <p:cNvSpPr txBox="1"/>
            <p:nvPr/>
          </p:nvSpPr>
          <p:spPr>
            <a:xfrm>
              <a:off x="7298526" y="1594401"/>
              <a:ext cx="504056" cy="369332"/>
            </a:xfrm>
            <a:prstGeom prst="rect">
              <a:avLst/>
            </a:prstGeom>
            <a:noFill/>
          </p:spPr>
          <p:txBody>
            <a:bodyPr wrap="square" rtlCol="0">
              <a:spAutoFit/>
            </a:bodyPr>
            <a:lstStyle/>
            <a:p>
              <a:r>
                <a:rPr lang="en-US" altLang="zh-CN" dirty="0" smtClean="0">
                  <a:latin typeface="微软雅黑" panose="020B0503020204020204" charset="-122"/>
                  <a:ea typeface="微软雅黑" panose="020B0503020204020204" charset="-122"/>
                </a:rPr>
                <a:t>8</a:t>
              </a:r>
              <a:endParaRPr lang="zh-CN" altLang="en-US" dirty="0">
                <a:latin typeface="微软雅黑" panose="020B0503020204020204" charset="-122"/>
                <a:ea typeface="微软雅黑" panose="020B0503020204020204" charset="-122"/>
              </a:endParaRPr>
            </a:p>
          </p:txBody>
        </p:sp>
      </p:gr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15544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多媒体</a:t>
            </a:r>
            <a:endParaRPr lang="zh-CN" altLang="en-US" sz="3600" dirty="0">
              <a:solidFill>
                <a:srgbClr val="0070C0"/>
              </a:solidFill>
              <a:latin typeface="微软雅黑" panose="020B0503020204020204" charset="-122"/>
              <a:ea typeface="微软雅黑" panose="020B0503020204020204" charset="-122"/>
            </a:endParaRPr>
          </a:p>
        </p:txBody>
      </p:sp>
      <p:sp>
        <p:nvSpPr>
          <p:cNvPr id="67" name="Text Box 4"/>
          <p:cNvSpPr txBox="1">
            <a:spLocks noChangeArrowheads="1"/>
          </p:cNvSpPr>
          <p:nvPr/>
        </p:nvSpPr>
        <p:spPr bwMode="auto">
          <a:xfrm>
            <a:off x="779973" y="1212493"/>
            <a:ext cx="842327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marL="0" indent="0" eaLnBrk="1" hangingPunct="1">
              <a:lnSpc>
                <a:spcPct val="150000"/>
              </a:lnSpc>
            </a:pPr>
            <a:r>
              <a:rPr lang="zh-CN" altLang="en-US" sz="2400" dirty="0">
                <a:latin typeface="微软雅黑" panose="020B0503020204020204" charset="-122"/>
                <a:ea typeface="微软雅黑" panose="020B0503020204020204" charset="-122"/>
                <a:sym typeface="Arial" panose="020B0604020202020204" pitchFamily="34" charset="0"/>
              </a:rPr>
              <a:t>多功能方向盘</a:t>
            </a:r>
            <a:r>
              <a:rPr lang="zh-CN" altLang="en-US" sz="2400" dirty="0" smtClean="0">
                <a:latin typeface="微软雅黑" panose="020B0503020204020204" charset="-122"/>
                <a:ea typeface="微软雅黑" panose="020B0503020204020204" charset="-122"/>
                <a:sym typeface="Arial" panose="020B0604020202020204" pitchFamily="34" charset="0"/>
              </a:rPr>
              <a:t>按键</a:t>
            </a:r>
          </a:p>
        </p:txBody>
      </p:sp>
      <p:graphicFrame>
        <p:nvGraphicFramePr>
          <p:cNvPr id="8" name="表格 7"/>
          <p:cNvGraphicFramePr>
            <a:graphicFrameLocks noGrp="1"/>
          </p:cNvGraphicFramePr>
          <p:nvPr/>
        </p:nvGraphicFramePr>
        <p:xfrm>
          <a:off x="961390" y="1952625"/>
          <a:ext cx="9255760" cy="3647440"/>
        </p:xfrm>
        <a:graphic>
          <a:graphicData uri="http://schemas.openxmlformats.org/drawingml/2006/table">
            <a:tbl>
              <a:tblPr firstRow="1" bandRow="1">
                <a:tableStyleId>{F5AB1C69-6EDB-4FF4-983F-18BD219EF322}</a:tableStyleId>
              </a:tblPr>
              <a:tblGrid>
                <a:gridCol w="698500"/>
                <a:gridCol w="1047750"/>
                <a:gridCol w="1659255"/>
                <a:gridCol w="1570990"/>
                <a:gridCol w="4279265"/>
              </a:tblGrid>
              <a:tr h="455930">
                <a:tc>
                  <a:txBody>
                    <a:bodyPr/>
                    <a:lstStyle/>
                    <a:p>
                      <a:pPr algn="ctr"/>
                      <a:r>
                        <a:rPr lang="zh-CN" altLang="en-US" sz="2000" b="1" dirty="0" smtClean="0">
                          <a:solidFill>
                            <a:srgbClr val="FF0000"/>
                          </a:solidFill>
                          <a:latin typeface="微软雅黑" panose="020B0503020204020204" charset="-122"/>
                          <a:ea typeface="微软雅黑" panose="020B0503020204020204" charset="-122"/>
                        </a:rPr>
                        <a:t>序号</a:t>
                      </a:r>
                    </a:p>
                  </a:txBody>
                  <a:tcPr anchor="ctr"/>
                </a:tc>
                <a:tc>
                  <a:txBody>
                    <a:bodyPr/>
                    <a:lstStyle/>
                    <a:p>
                      <a:pPr algn="ctr"/>
                      <a:r>
                        <a:rPr lang="zh-CN" altLang="en-US" sz="2000" b="1" dirty="0" smtClean="0">
                          <a:solidFill>
                            <a:srgbClr val="FF0000"/>
                          </a:solidFill>
                          <a:latin typeface="微软雅黑" panose="020B0503020204020204" charset="-122"/>
                          <a:ea typeface="微软雅黑" panose="020B0503020204020204" charset="-122"/>
                        </a:rPr>
                        <a:t>按键</a:t>
                      </a:r>
                    </a:p>
                  </a:txBody>
                  <a:tcPr anchor="ctr"/>
                </a:tc>
                <a:tc>
                  <a:txBody>
                    <a:bodyPr/>
                    <a:lstStyle/>
                    <a:p>
                      <a:pPr algn="ctr"/>
                      <a:r>
                        <a:rPr lang="zh-CN" altLang="en-US" sz="2000" b="1" dirty="0" smtClean="0">
                          <a:solidFill>
                            <a:srgbClr val="FF0000"/>
                          </a:solidFill>
                          <a:latin typeface="微软雅黑" panose="020B0503020204020204" charset="-122"/>
                          <a:ea typeface="微软雅黑" panose="020B0503020204020204" charset="-122"/>
                        </a:rPr>
                        <a:t>状态</a:t>
                      </a:r>
                    </a:p>
                  </a:txBody>
                  <a:tcPr anchor="ctr"/>
                </a:tc>
                <a:tc>
                  <a:txBody>
                    <a:bodyPr/>
                    <a:lstStyle/>
                    <a:p>
                      <a:pPr algn="ctr"/>
                      <a:r>
                        <a:rPr lang="zh-CN" altLang="en-US" sz="2000" b="1" dirty="0" smtClean="0">
                          <a:solidFill>
                            <a:srgbClr val="FF0000"/>
                          </a:solidFill>
                          <a:latin typeface="微软雅黑" panose="020B0503020204020204" charset="-122"/>
                          <a:ea typeface="微软雅黑" panose="020B0503020204020204" charset="-122"/>
                        </a:rPr>
                        <a:t>操作</a:t>
                      </a:r>
                    </a:p>
                  </a:txBody>
                  <a:tcPr anchor="ctr"/>
                </a:tc>
                <a:tc>
                  <a:txBody>
                    <a:bodyPr/>
                    <a:lstStyle/>
                    <a:p>
                      <a:pPr algn="ctr"/>
                      <a:r>
                        <a:rPr lang="zh-CN" altLang="en-US" sz="2000" b="1" dirty="0" smtClean="0">
                          <a:solidFill>
                            <a:srgbClr val="FF0000"/>
                          </a:solidFill>
                          <a:latin typeface="微软雅黑" panose="020B0503020204020204" charset="-122"/>
                          <a:ea typeface="微软雅黑" panose="020B0503020204020204" charset="-122"/>
                        </a:rPr>
                        <a:t>功能定义</a:t>
                      </a:r>
                    </a:p>
                  </a:txBody>
                  <a:tcPr anchor="ctr"/>
                </a:tc>
              </a:tr>
              <a:tr h="455930">
                <a:tc rowSpan="2">
                  <a:txBody>
                    <a:bodyPr/>
                    <a:lstStyle/>
                    <a:p>
                      <a:pPr algn="ctr"/>
                      <a:r>
                        <a:rPr lang="en-US" altLang="zh-CN" sz="2000" dirty="0" smtClean="0">
                          <a:latin typeface="微软雅黑" panose="020B0503020204020204" charset="-122"/>
                          <a:ea typeface="微软雅黑" panose="020B0503020204020204" charset="-122"/>
                        </a:rPr>
                        <a:t>1</a:t>
                      </a:r>
                    </a:p>
                  </a:txBody>
                  <a:tcPr anchor="ctr"/>
                </a:tc>
                <a:tc rowSpan="2">
                  <a:txBody>
                    <a:bodyPr/>
                    <a:lstStyle/>
                    <a:p>
                      <a:pPr algn="ctr"/>
                      <a:endParaRPr lang="zh-CN" altLang="en-US" sz="2000" dirty="0">
                        <a:latin typeface="微软雅黑" panose="020B0503020204020204" charset="-122"/>
                        <a:ea typeface="微软雅黑" panose="020B0503020204020204" charset="-122"/>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收音机模式</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短按</a:t>
                      </a:r>
                    </a:p>
                  </a:txBody>
                  <a:tcPr anchor="ctr"/>
                </a:tc>
                <a:tc>
                  <a:txBody>
                    <a:bodyPr/>
                    <a:lstStyle/>
                    <a:p>
                      <a:r>
                        <a:rPr lang="zh-CN" altLang="en-US" sz="2000" dirty="0" smtClean="0">
                          <a:latin typeface="微软雅黑" panose="020B0503020204020204" charset="-122"/>
                          <a:ea typeface="微软雅黑" panose="020B0503020204020204" charset="-122"/>
                        </a:rPr>
                        <a:t>切换保存列表里的下一个电台</a:t>
                      </a:r>
                    </a:p>
                  </a:txBody>
                  <a:tcPr anchor="ctr"/>
                </a:tc>
              </a:tr>
              <a:tr h="455930">
                <a:tc vMerge="1">
                  <a:txBody>
                    <a:bodyPr/>
                    <a:lstStyle/>
                    <a:p>
                      <a:endParaRPr lang="zh-CN"/>
                    </a:p>
                  </a:txBody>
                  <a:tcPr anchor="ctr"/>
                </a:tc>
                <a:tc vMerge="1">
                  <a:txBody>
                    <a:bodyPr/>
                    <a:lstStyle/>
                    <a:p>
                      <a:endParaRPr lang="zh-CN"/>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音乐模式</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短按</a:t>
                      </a:r>
                    </a:p>
                  </a:txBody>
                  <a:tcPr anchor="ctr"/>
                </a:tc>
                <a:tc>
                  <a:txBody>
                    <a:bodyPr/>
                    <a:lstStyle/>
                    <a:p>
                      <a:r>
                        <a:rPr lang="zh-CN" altLang="en-US" sz="2000" dirty="0" smtClean="0">
                          <a:latin typeface="微软雅黑" panose="020B0503020204020204" charset="-122"/>
                          <a:ea typeface="微软雅黑" panose="020B0503020204020204" charset="-122"/>
                        </a:rPr>
                        <a:t>切换下一曲</a:t>
                      </a:r>
                    </a:p>
                  </a:txBody>
                  <a:tcPr anchor="ctr"/>
                </a:tc>
              </a:tr>
              <a:tr h="455930">
                <a:tc rowSpan="2">
                  <a:txBody>
                    <a:bodyPr/>
                    <a:lstStyle/>
                    <a:p>
                      <a:pPr algn="ctr"/>
                      <a:r>
                        <a:rPr lang="en-US" altLang="zh-CN" sz="2000" dirty="0" smtClean="0">
                          <a:latin typeface="微软雅黑" panose="020B0503020204020204" charset="-122"/>
                          <a:ea typeface="微软雅黑" panose="020B0503020204020204" charset="-122"/>
                        </a:rPr>
                        <a:t>2</a:t>
                      </a:r>
                    </a:p>
                  </a:txBody>
                  <a:tcPr anchor="ctr"/>
                </a:tc>
                <a:tc rowSpan="2">
                  <a:txBody>
                    <a:bodyPr/>
                    <a:lstStyle/>
                    <a:p>
                      <a:pPr marL="0" marR="0" indent="0" algn="ctr" defTabSz="342900" rtl="0" eaLnBrk="1" fontAlgn="auto" latinLnBrk="0" hangingPunct="1">
                        <a:lnSpc>
                          <a:spcPct val="100000"/>
                        </a:lnSpc>
                        <a:spcBef>
                          <a:spcPts val="0"/>
                        </a:spcBef>
                        <a:spcAft>
                          <a:spcPts val="0"/>
                        </a:spcAft>
                        <a:buClrTx/>
                        <a:buSzTx/>
                        <a:buFontTx/>
                        <a:buNone/>
                        <a:defRPr/>
                      </a:pPr>
                      <a:endParaRPr lang="zh-CN" altLang="en-US" sz="2000" dirty="0" smtClean="0">
                        <a:latin typeface="微软雅黑" panose="020B0503020204020204" charset="-122"/>
                        <a:ea typeface="微软雅黑" panose="020B0503020204020204" charset="-122"/>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收音机模式</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短按</a:t>
                      </a:r>
                    </a:p>
                  </a:txBody>
                  <a:tcPr anchor="ctr"/>
                </a:tc>
                <a:tc>
                  <a:txBody>
                    <a:bodyPr/>
                    <a:lstStyle/>
                    <a:p>
                      <a:r>
                        <a:rPr lang="zh-CN" altLang="en-US" sz="2000" dirty="0" smtClean="0">
                          <a:latin typeface="微软雅黑" panose="020B0503020204020204" charset="-122"/>
                          <a:ea typeface="微软雅黑" panose="020B0503020204020204" charset="-122"/>
                        </a:rPr>
                        <a:t>切换保存列表里的上一个电台</a:t>
                      </a:r>
                    </a:p>
                  </a:txBody>
                  <a:tcPr anchor="ctr"/>
                </a:tc>
              </a:tr>
              <a:tr h="455930">
                <a:tc vMerge="1">
                  <a:txBody>
                    <a:bodyPr/>
                    <a:lstStyle/>
                    <a:p>
                      <a:endParaRPr lang="zh-CN"/>
                    </a:p>
                  </a:txBody>
                  <a:tcPr anchor="ctr"/>
                </a:tc>
                <a:tc vMerge="1">
                  <a:txBody>
                    <a:bodyPr/>
                    <a:lstStyle/>
                    <a:p>
                      <a:endParaRPr lang="zh-CN"/>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音乐模式</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短按</a:t>
                      </a:r>
                    </a:p>
                  </a:txBody>
                  <a:tcPr anchor="ctr"/>
                </a:tc>
                <a:tc>
                  <a:txBody>
                    <a:bodyPr/>
                    <a:lstStyle/>
                    <a:p>
                      <a:r>
                        <a:rPr lang="zh-CN" altLang="en-US" sz="2000" dirty="0" smtClean="0">
                          <a:latin typeface="微软雅黑" panose="020B0503020204020204" charset="-122"/>
                          <a:ea typeface="微软雅黑" panose="020B0503020204020204" charset="-122"/>
                        </a:rPr>
                        <a:t>切换上一曲</a:t>
                      </a:r>
                    </a:p>
                  </a:txBody>
                  <a:tcPr anchor="ctr"/>
                </a:tc>
              </a:tr>
              <a:tr h="455930">
                <a:tc>
                  <a:txBody>
                    <a:bodyPr/>
                    <a:lstStyle/>
                    <a:p>
                      <a:pPr algn="ctr"/>
                      <a:r>
                        <a:rPr lang="en-US" altLang="zh-CN" sz="2000" dirty="0" smtClean="0">
                          <a:latin typeface="微软雅黑" panose="020B0503020204020204" charset="-122"/>
                          <a:ea typeface="微软雅黑" panose="020B0503020204020204" charset="-122"/>
                        </a:rPr>
                        <a:t>3</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VOL+</a:t>
                      </a:r>
                    </a:p>
                  </a:txBody>
                  <a:tcPr anchor="ctr"/>
                </a:tc>
                <a:tc>
                  <a:txBody>
                    <a:bodyPr/>
                    <a:lstStyle/>
                    <a:p>
                      <a:pPr algn="ctr"/>
                      <a:r>
                        <a:rPr lang="en-US" altLang="zh-CN" sz="2000" dirty="0" smtClean="0">
                          <a:latin typeface="微软雅黑" panose="020B0503020204020204" charset="-122"/>
                          <a:ea typeface="微软雅黑" panose="020B0503020204020204" charset="-122"/>
                        </a:rPr>
                        <a:t>-</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向上拨动</a:t>
                      </a:r>
                    </a:p>
                  </a:txBody>
                  <a:tcPr anchor="ctr"/>
                </a:tc>
                <a:tc>
                  <a:txBody>
                    <a:bodyPr/>
                    <a:lstStyle/>
                    <a:p>
                      <a:r>
                        <a:rPr lang="zh-CN" altLang="en-US" sz="2000" dirty="0" smtClean="0">
                          <a:latin typeface="微软雅黑" panose="020B0503020204020204" charset="-122"/>
                          <a:ea typeface="微软雅黑" panose="020B0503020204020204" charset="-122"/>
                        </a:rPr>
                        <a:t>音量增加</a:t>
                      </a:r>
                    </a:p>
                  </a:txBody>
                  <a:tcPr anchor="ctr"/>
                </a:tc>
              </a:tr>
              <a:tr h="455930">
                <a:tc>
                  <a:txBody>
                    <a:bodyPr/>
                    <a:lstStyle/>
                    <a:p>
                      <a:pPr algn="ctr"/>
                      <a:r>
                        <a:rPr lang="en-US" altLang="zh-CN" sz="2000" dirty="0" smtClean="0">
                          <a:latin typeface="微软雅黑" panose="020B0503020204020204" charset="-122"/>
                          <a:ea typeface="微软雅黑" panose="020B0503020204020204" charset="-122"/>
                        </a:rPr>
                        <a:t>4</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VOL-</a:t>
                      </a:r>
                    </a:p>
                  </a:txBody>
                  <a:tcPr anchor="ctr"/>
                </a:tc>
                <a:tc>
                  <a:txBody>
                    <a:bodyPr/>
                    <a:lstStyle/>
                    <a:p>
                      <a:pPr algn="ctr"/>
                      <a:r>
                        <a:rPr lang="en-US" altLang="zh-CN" sz="2000" dirty="0" smtClean="0">
                          <a:latin typeface="微软雅黑" panose="020B0503020204020204" charset="-122"/>
                          <a:ea typeface="微软雅黑" panose="020B0503020204020204" charset="-122"/>
                        </a:rPr>
                        <a:t>-</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向下拨动</a:t>
                      </a:r>
                    </a:p>
                  </a:txBody>
                  <a:tcPr anchor="ctr"/>
                </a:tc>
                <a:tc>
                  <a:txBody>
                    <a:bodyPr/>
                    <a:lstStyle/>
                    <a:p>
                      <a:r>
                        <a:rPr lang="zh-CN" altLang="en-US" sz="2000" dirty="0" smtClean="0">
                          <a:latin typeface="微软雅黑" panose="020B0503020204020204" charset="-122"/>
                          <a:ea typeface="微软雅黑" panose="020B0503020204020204" charset="-122"/>
                        </a:rPr>
                        <a:t>音量减小</a:t>
                      </a:r>
                    </a:p>
                  </a:txBody>
                  <a:tcPr anchor="ctr"/>
                </a:tc>
              </a:tr>
              <a:tr h="455930">
                <a:tc>
                  <a:txBody>
                    <a:bodyPr/>
                    <a:lstStyle/>
                    <a:p>
                      <a:pPr algn="ctr"/>
                      <a:r>
                        <a:rPr lang="en-US" altLang="zh-CN" sz="2000" dirty="0" smtClean="0">
                          <a:latin typeface="微软雅黑" panose="020B0503020204020204" charset="-122"/>
                          <a:ea typeface="微软雅黑" panose="020B0503020204020204" charset="-122"/>
                        </a:rPr>
                        <a:t>5</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MUTE</a:t>
                      </a:r>
                    </a:p>
                  </a:txBody>
                  <a:tcPr anchor="ctr"/>
                </a:tc>
                <a:tc>
                  <a:txBody>
                    <a:bodyPr/>
                    <a:lstStyle/>
                    <a:p>
                      <a:pPr algn="ctr"/>
                      <a:r>
                        <a:rPr lang="en-US" altLang="zh-CN" sz="2000" dirty="0" smtClean="0">
                          <a:latin typeface="微软雅黑" panose="020B0503020204020204" charset="-122"/>
                          <a:ea typeface="微软雅黑" panose="020B0503020204020204" charset="-122"/>
                        </a:rPr>
                        <a:t>-</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短按</a:t>
                      </a:r>
                    </a:p>
                  </a:txBody>
                  <a:tcPr anchor="ctr"/>
                </a:tc>
                <a:tc>
                  <a:txBody>
                    <a:bodyPr/>
                    <a:lstStyle/>
                    <a:p>
                      <a:r>
                        <a:rPr lang="zh-CN" altLang="en-US" sz="2000" dirty="0" smtClean="0">
                          <a:latin typeface="微软雅黑" panose="020B0503020204020204" charset="-122"/>
                          <a:ea typeface="微软雅黑" panose="020B0503020204020204" charset="-122"/>
                        </a:rPr>
                        <a:t>按下静音，再次按下解除静音</a:t>
                      </a:r>
                    </a:p>
                  </a:txBody>
                  <a:tcPr anchor="ctr"/>
                </a:tc>
              </a:tr>
            </a:tbl>
          </a:graphicData>
        </a:graphic>
      </p:graphicFrame>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819910" y="2728595"/>
            <a:ext cx="774065" cy="427990"/>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9910" y="3562350"/>
            <a:ext cx="774065" cy="42799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4" name="组合 3"/>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5" name="文本框 14"/>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defTabSz="342900">
              <a:spcBef>
                <a:spcPct val="0"/>
              </a:spcBef>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网络框架</a:t>
            </a:r>
            <a:endParaRPr lang="zh-CN" altLang="en-US" sz="3600" dirty="0">
              <a:solidFill>
                <a:srgbClr val="0070C0"/>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4"/>
          <a:stretch>
            <a:fillRect/>
          </a:stretch>
        </p:blipFill>
        <p:spPr>
          <a:xfrm>
            <a:off x="2473960" y="1228725"/>
            <a:ext cx="6619875" cy="5297805"/>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15544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多媒体</a:t>
            </a:r>
            <a:endParaRPr lang="zh-CN" altLang="en-US" sz="3600" dirty="0">
              <a:solidFill>
                <a:srgbClr val="0070C0"/>
              </a:solidFill>
              <a:latin typeface="微软雅黑" panose="020B0503020204020204" charset="-122"/>
              <a:ea typeface="微软雅黑" panose="020B0503020204020204" charset="-122"/>
            </a:endParaRPr>
          </a:p>
        </p:txBody>
      </p:sp>
      <p:sp>
        <p:nvSpPr>
          <p:cNvPr id="67" name="Text Box 4"/>
          <p:cNvSpPr txBox="1">
            <a:spLocks noChangeArrowheads="1"/>
          </p:cNvSpPr>
          <p:nvPr/>
        </p:nvSpPr>
        <p:spPr bwMode="auto">
          <a:xfrm>
            <a:off x="779973" y="1212493"/>
            <a:ext cx="842327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marL="0" indent="0" eaLnBrk="1" hangingPunct="1">
              <a:lnSpc>
                <a:spcPct val="150000"/>
              </a:lnSpc>
            </a:pPr>
            <a:r>
              <a:rPr lang="zh-CN" altLang="en-US" sz="2400" dirty="0">
                <a:latin typeface="微软雅黑" panose="020B0503020204020204" charset="-122"/>
                <a:ea typeface="微软雅黑" panose="020B0503020204020204" charset="-122"/>
                <a:sym typeface="Arial" panose="020B0604020202020204" pitchFamily="34" charset="0"/>
              </a:rPr>
              <a:t>多功能方向盘</a:t>
            </a:r>
            <a:r>
              <a:rPr lang="zh-CN" altLang="en-US" sz="2400" dirty="0" smtClean="0">
                <a:latin typeface="微软雅黑" panose="020B0503020204020204" charset="-122"/>
                <a:ea typeface="微软雅黑" panose="020B0503020204020204" charset="-122"/>
                <a:sym typeface="Arial" panose="020B0604020202020204" pitchFamily="34" charset="0"/>
              </a:rPr>
              <a:t>按键</a:t>
            </a:r>
          </a:p>
        </p:txBody>
      </p:sp>
      <p:graphicFrame>
        <p:nvGraphicFramePr>
          <p:cNvPr id="8" name="表格 7"/>
          <p:cNvGraphicFramePr>
            <a:graphicFrameLocks noGrp="1"/>
          </p:cNvGraphicFramePr>
          <p:nvPr/>
        </p:nvGraphicFramePr>
        <p:xfrm>
          <a:off x="1310640" y="1857375"/>
          <a:ext cx="8967470" cy="3902710"/>
        </p:xfrm>
        <a:graphic>
          <a:graphicData uri="http://schemas.openxmlformats.org/drawingml/2006/table">
            <a:tbl>
              <a:tblPr firstRow="1" bandRow="1">
                <a:tableStyleId>{F5AB1C69-6EDB-4FF4-983F-18BD219EF322}</a:tableStyleId>
              </a:tblPr>
              <a:tblGrid>
                <a:gridCol w="676910"/>
                <a:gridCol w="1014730"/>
                <a:gridCol w="1826260"/>
                <a:gridCol w="1473835"/>
                <a:gridCol w="3975735"/>
              </a:tblGrid>
              <a:tr h="528955">
                <a:tc>
                  <a:txBody>
                    <a:bodyPr/>
                    <a:lstStyle/>
                    <a:p>
                      <a:pPr algn="ctr"/>
                      <a:r>
                        <a:rPr lang="zh-CN" altLang="en-US" sz="2000" b="1" dirty="0" smtClean="0">
                          <a:solidFill>
                            <a:srgbClr val="FF0000"/>
                          </a:solidFill>
                          <a:latin typeface="微软雅黑" panose="020B0503020204020204" charset="-122"/>
                          <a:ea typeface="微软雅黑" panose="020B0503020204020204" charset="-122"/>
                        </a:rPr>
                        <a:t>序号</a:t>
                      </a:r>
                    </a:p>
                  </a:txBody>
                  <a:tcPr anchor="ctr"/>
                </a:tc>
                <a:tc>
                  <a:txBody>
                    <a:bodyPr/>
                    <a:lstStyle/>
                    <a:p>
                      <a:pPr algn="ctr"/>
                      <a:r>
                        <a:rPr lang="zh-CN" altLang="en-US" sz="2000" b="1" dirty="0" smtClean="0">
                          <a:solidFill>
                            <a:srgbClr val="FF0000"/>
                          </a:solidFill>
                          <a:latin typeface="微软雅黑" panose="020B0503020204020204" charset="-122"/>
                          <a:ea typeface="微软雅黑" panose="020B0503020204020204" charset="-122"/>
                        </a:rPr>
                        <a:t>按键</a:t>
                      </a:r>
                    </a:p>
                  </a:txBody>
                  <a:tcPr anchor="ctr"/>
                </a:tc>
                <a:tc>
                  <a:txBody>
                    <a:bodyPr/>
                    <a:lstStyle/>
                    <a:p>
                      <a:pPr algn="ctr"/>
                      <a:r>
                        <a:rPr lang="zh-CN" altLang="en-US" sz="2000" b="1" dirty="0" smtClean="0">
                          <a:solidFill>
                            <a:srgbClr val="FF0000"/>
                          </a:solidFill>
                          <a:latin typeface="微软雅黑" panose="020B0503020204020204" charset="-122"/>
                          <a:ea typeface="微软雅黑" panose="020B0503020204020204" charset="-122"/>
                        </a:rPr>
                        <a:t>状态</a:t>
                      </a:r>
                    </a:p>
                  </a:txBody>
                  <a:tcPr anchor="ctr"/>
                </a:tc>
                <a:tc>
                  <a:txBody>
                    <a:bodyPr/>
                    <a:lstStyle/>
                    <a:p>
                      <a:pPr algn="ctr"/>
                      <a:r>
                        <a:rPr lang="zh-CN" altLang="en-US" sz="2000" b="1" dirty="0" smtClean="0">
                          <a:solidFill>
                            <a:srgbClr val="FF0000"/>
                          </a:solidFill>
                          <a:latin typeface="微软雅黑" panose="020B0503020204020204" charset="-122"/>
                          <a:ea typeface="微软雅黑" panose="020B0503020204020204" charset="-122"/>
                        </a:rPr>
                        <a:t>操作</a:t>
                      </a:r>
                    </a:p>
                  </a:txBody>
                  <a:tcPr anchor="ctr"/>
                </a:tc>
                <a:tc>
                  <a:txBody>
                    <a:bodyPr/>
                    <a:lstStyle/>
                    <a:p>
                      <a:pPr algn="ctr"/>
                      <a:r>
                        <a:rPr lang="zh-CN" altLang="en-US" sz="2000" b="1" dirty="0" smtClean="0">
                          <a:solidFill>
                            <a:srgbClr val="FF0000"/>
                          </a:solidFill>
                          <a:latin typeface="微软雅黑" panose="020B0503020204020204" charset="-122"/>
                          <a:ea typeface="微软雅黑" panose="020B0503020204020204" charset="-122"/>
                        </a:rPr>
                        <a:t>功能定义</a:t>
                      </a:r>
                    </a:p>
                  </a:txBody>
                  <a:tcPr anchor="ctr"/>
                </a:tc>
              </a:tr>
              <a:tr h="528955">
                <a:tc>
                  <a:txBody>
                    <a:bodyPr/>
                    <a:lstStyle/>
                    <a:p>
                      <a:pPr algn="ctr"/>
                      <a:r>
                        <a:rPr lang="en-US" altLang="zh-CN" sz="2000" dirty="0" smtClean="0">
                          <a:latin typeface="微软雅黑" panose="020B0503020204020204" charset="-122"/>
                          <a:ea typeface="微软雅黑" panose="020B0503020204020204" charset="-122"/>
                        </a:rPr>
                        <a:t>6</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MODE</a:t>
                      </a:r>
                    </a:p>
                  </a:txBody>
                  <a:tcPr anchor="ctr"/>
                </a:tc>
                <a:tc>
                  <a:txBody>
                    <a:bodyPr/>
                    <a:lstStyle/>
                    <a:p>
                      <a:pPr algn="ctr"/>
                      <a:r>
                        <a:rPr lang="en-US" altLang="zh-CN" sz="2000" dirty="0" smtClean="0">
                          <a:latin typeface="微软雅黑" panose="020B0503020204020204" charset="-122"/>
                          <a:ea typeface="微软雅黑" panose="020B0503020204020204" charset="-122"/>
                        </a:rPr>
                        <a:t>-</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短按</a:t>
                      </a:r>
                    </a:p>
                  </a:txBody>
                  <a:tcPr anchor="ctr"/>
                </a:tc>
                <a:tc>
                  <a:txBody>
                    <a:bodyPr/>
                    <a:lstStyle/>
                    <a:p>
                      <a:r>
                        <a:rPr lang="zh-CN" altLang="en-US" sz="2000" dirty="0" smtClean="0">
                          <a:latin typeface="微软雅黑" panose="020B0503020204020204" charset="-122"/>
                          <a:ea typeface="微软雅黑" panose="020B0503020204020204" charset="-122"/>
                        </a:rPr>
                        <a:t>音乐播放器</a:t>
                      </a:r>
                      <a:r>
                        <a:rPr lang="en-US" altLang="zh-CN" sz="2000" dirty="0" smtClean="0">
                          <a:latin typeface="微软雅黑" panose="020B0503020204020204" charset="-122"/>
                          <a:ea typeface="微软雅黑" panose="020B0503020204020204" charset="-122"/>
                        </a:rPr>
                        <a:t>&gt;</a:t>
                      </a:r>
                      <a:r>
                        <a:rPr lang="zh-CN" altLang="en-US" sz="2000" dirty="0" smtClean="0">
                          <a:latin typeface="微软雅黑" panose="020B0503020204020204" charset="-122"/>
                          <a:ea typeface="微软雅黑" panose="020B0503020204020204" charset="-122"/>
                        </a:rPr>
                        <a:t>导航</a:t>
                      </a:r>
                      <a:r>
                        <a:rPr lang="en-US" altLang="zh-CN" sz="2000" dirty="0" smtClean="0">
                          <a:latin typeface="微软雅黑" panose="020B0503020204020204" charset="-122"/>
                          <a:ea typeface="微软雅黑" panose="020B0503020204020204" charset="-122"/>
                        </a:rPr>
                        <a:t>&gt;</a:t>
                      </a:r>
                      <a:r>
                        <a:rPr lang="zh-CN" altLang="en-US" sz="2000" dirty="0" smtClean="0">
                          <a:latin typeface="微软雅黑" panose="020B0503020204020204" charset="-122"/>
                          <a:ea typeface="微软雅黑" panose="020B0503020204020204" charset="-122"/>
                        </a:rPr>
                        <a:t>收音机</a:t>
                      </a:r>
                      <a:r>
                        <a:rPr lang="en-US" altLang="zh-CN" sz="2000" dirty="0" smtClean="0">
                          <a:latin typeface="微软雅黑" panose="020B0503020204020204" charset="-122"/>
                          <a:ea typeface="微软雅黑" panose="020B0503020204020204" charset="-122"/>
                        </a:rPr>
                        <a:t>&gt;</a:t>
                      </a:r>
                      <a:r>
                        <a:rPr lang="zh-CN" altLang="en-US" sz="2000" dirty="0" smtClean="0">
                          <a:latin typeface="微软雅黑" panose="020B0503020204020204" charset="-122"/>
                          <a:ea typeface="微软雅黑" panose="020B0503020204020204" charset="-122"/>
                        </a:rPr>
                        <a:t>音乐播放器</a:t>
                      </a:r>
                    </a:p>
                  </a:txBody>
                  <a:tcPr anchor="ctr"/>
                </a:tc>
              </a:tr>
              <a:tr h="913765">
                <a:tc>
                  <a:txBody>
                    <a:bodyPr/>
                    <a:lstStyle/>
                    <a:p>
                      <a:pPr algn="ctr"/>
                      <a:r>
                        <a:rPr lang="en-US" altLang="zh-CN" sz="2000" dirty="0" smtClean="0">
                          <a:latin typeface="微软雅黑" panose="020B0503020204020204" charset="-122"/>
                          <a:ea typeface="微软雅黑" panose="020B0503020204020204" charset="-122"/>
                        </a:rPr>
                        <a:t>7</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endParaRPr lang="zh-CN" altLang="en-US" sz="2000" dirty="0" smtClean="0">
                        <a:latin typeface="微软雅黑" panose="020B0503020204020204" charset="-122"/>
                        <a:ea typeface="微软雅黑" panose="020B0503020204020204" charset="-122"/>
                      </a:endParaRPr>
                    </a:p>
                  </a:txBody>
                  <a:tcPr anchor="ctr"/>
                </a:tc>
                <a:tc>
                  <a:txBody>
                    <a:bodyPr/>
                    <a:lstStyle/>
                    <a:p>
                      <a:pPr algn="ctr"/>
                      <a:r>
                        <a:rPr lang="en-US" altLang="zh-CN" sz="2000" dirty="0" smtClean="0">
                          <a:latin typeface="微软雅黑" panose="020B0503020204020204" charset="-122"/>
                          <a:ea typeface="微软雅黑" panose="020B0503020204020204" charset="-122"/>
                        </a:rPr>
                        <a:t>-</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短按</a:t>
                      </a:r>
                    </a:p>
                  </a:txBody>
                  <a:tcPr anchor="ctr"/>
                </a:tc>
                <a:tc>
                  <a:txBody>
                    <a:bodyPr/>
                    <a:lstStyle/>
                    <a:p>
                      <a:r>
                        <a:rPr lang="zh-CN" altLang="en-US" sz="2000" dirty="0" smtClean="0">
                          <a:latin typeface="微软雅黑" panose="020B0503020204020204" charset="-122"/>
                          <a:ea typeface="微软雅黑" panose="020B0503020204020204" charset="-122"/>
                        </a:rPr>
                        <a:t>声控</a:t>
                      </a:r>
                    </a:p>
                  </a:txBody>
                  <a:tcPr anchor="ctr"/>
                </a:tc>
              </a:tr>
              <a:tr h="528955">
                <a:tc rowSpan="3">
                  <a:txBody>
                    <a:bodyPr/>
                    <a:lstStyle/>
                    <a:p>
                      <a:pPr algn="ctr"/>
                      <a:r>
                        <a:rPr lang="en-US" altLang="zh-CN" sz="2000" dirty="0" smtClean="0">
                          <a:latin typeface="微软雅黑" panose="020B0503020204020204" charset="-122"/>
                          <a:ea typeface="微软雅黑" panose="020B0503020204020204" charset="-122"/>
                        </a:rPr>
                        <a:t>8</a:t>
                      </a:r>
                    </a:p>
                  </a:txBody>
                  <a:tcPr anchor="ctr"/>
                </a:tc>
                <a:tc rowSpan="3">
                  <a:txBody>
                    <a:bodyPr/>
                    <a:lstStyle/>
                    <a:p>
                      <a:pPr marL="0" marR="0" indent="0" algn="ctr" defTabSz="342900" rtl="0" eaLnBrk="1" fontAlgn="auto" latinLnBrk="0" hangingPunct="1">
                        <a:lnSpc>
                          <a:spcPct val="100000"/>
                        </a:lnSpc>
                        <a:spcBef>
                          <a:spcPts val="0"/>
                        </a:spcBef>
                        <a:spcAft>
                          <a:spcPts val="0"/>
                        </a:spcAft>
                        <a:buClrTx/>
                        <a:buSzTx/>
                        <a:buFontTx/>
                        <a:buNone/>
                        <a:defRPr/>
                      </a:pPr>
                      <a:endParaRPr lang="zh-CN" altLang="en-US" sz="2000" dirty="0" smtClean="0">
                        <a:latin typeface="微软雅黑" panose="020B0503020204020204" charset="-122"/>
                        <a:ea typeface="微软雅黑" panose="020B0503020204020204" charset="-122"/>
                      </a:endParaRPr>
                    </a:p>
                  </a:txBody>
                  <a:tcPr anchor="ctr"/>
                </a:tc>
                <a:tc>
                  <a:txBody>
                    <a:bodyPr/>
                    <a:lstStyle/>
                    <a:p>
                      <a:pPr algn="ctr"/>
                      <a:r>
                        <a:rPr lang="zh-CN" altLang="en-US" sz="2000" dirty="0" smtClean="0">
                          <a:latin typeface="微软雅黑" panose="020B0503020204020204" charset="-122"/>
                          <a:ea typeface="微软雅黑" panose="020B0503020204020204" charset="-122"/>
                        </a:rPr>
                        <a:t>非蓝牙界面</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短按</a:t>
                      </a:r>
                    </a:p>
                  </a:txBody>
                  <a:tcPr anchor="ctr"/>
                </a:tc>
                <a:tc>
                  <a:txBody>
                    <a:bodyPr/>
                    <a:lstStyle/>
                    <a:p>
                      <a:r>
                        <a:rPr lang="zh-CN" altLang="en-US" sz="2000" dirty="0" smtClean="0">
                          <a:latin typeface="微软雅黑" panose="020B0503020204020204" charset="-122"/>
                          <a:ea typeface="微软雅黑" panose="020B0503020204020204" charset="-122"/>
                        </a:rPr>
                        <a:t>进入蓝牙界面</a:t>
                      </a:r>
                    </a:p>
                  </a:txBody>
                  <a:tcPr anchor="ctr"/>
                </a:tc>
              </a:tr>
              <a:tr h="528955">
                <a:tc vMerge="1">
                  <a:txBody>
                    <a:bodyPr/>
                    <a:lstStyle/>
                    <a:p>
                      <a:endParaRPr lang="zh-CN"/>
                    </a:p>
                  </a:txBody>
                  <a:tcPr anchor="ctr"/>
                </a:tc>
                <a:tc vMerge="1">
                  <a:txBody>
                    <a:bodyPr/>
                    <a:lstStyle/>
                    <a:p>
                      <a:endParaRPr lang="zh-CN"/>
                    </a:p>
                  </a:txBody>
                  <a:tcPr anchor="ctr"/>
                </a:tc>
                <a:tc>
                  <a:txBody>
                    <a:bodyPr/>
                    <a:lstStyle/>
                    <a:p>
                      <a:pPr algn="ctr"/>
                      <a:r>
                        <a:rPr lang="zh-CN" altLang="en-US" sz="2000" dirty="0" smtClean="0">
                          <a:latin typeface="微软雅黑" panose="020B0503020204020204" charset="-122"/>
                          <a:ea typeface="微软雅黑" panose="020B0503020204020204" charset="-122"/>
                        </a:rPr>
                        <a:t>蓝牙来电</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短按</a:t>
                      </a:r>
                    </a:p>
                  </a:txBody>
                  <a:tcPr anchor="ctr"/>
                </a:tc>
                <a:tc>
                  <a:txBody>
                    <a:bodyPr/>
                    <a:lstStyle/>
                    <a:p>
                      <a:r>
                        <a:rPr lang="zh-CN" altLang="en-US" sz="2000" dirty="0" smtClean="0">
                          <a:latin typeface="微软雅黑" panose="020B0503020204020204" charset="-122"/>
                          <a:ea typeface="微软雅黑" panose="020B0503020204020204" charset="-122"/>
                        </a:rPr>
                        <a:t>电话接听</a:t>
                      </a:r>
                    </a:p>
                  </a:txBody>
                  <a:tcPr anchor="ctr"/>
                </a:tc>
              </a:tr>
              <a:tr h="528955">
                <a:tc vMerge="1">
                  <a:txBody>
                    <a:bodyPr/>
                    <a:lstStyle/>
                    <a:p>
                      <a:endParaRPr lang="zh-CN"/>
                    </a:p>
                  </a:txBody>
                  <a:tcPr anchor="ctr"/>
                </a:tc>
                <a:tc vMerge="1">
                  <a:txBody>
                    <a:bodyPr/>
                    <a:lstStyle/>
                    <a:p>
                      <a:endParaRPr lang="zh-CN"/>
                    </a:p>
                  </a:txBody>
                  <a:tcPr anchor="ctr"/>
                </a:tc>
                <a:tc>
                  <a:txBody>
                    <a:bodyPr/>
                    <a:lstStyle/>
                    <a:p>
                      <a:pPr algn="ctr"/>
                      <a:r>
                        <a:rPr lang="zh-CN" altLang="en-US" sz="2000" dirty="0" smtClean="0">
                          <a:latin typeface="微软雅黑" panose="020B0503020204020204" charset="-122"/>
                          <a:ea typeface="微软雅黑" panose="020B0503020204020204" charset="-122"/>
                        </a:rPr>
                        <a:t>蓝牙通话结束</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短按</a:t>
                      </a:r>
                    </a:p>
                  </a:txBody>
                  <a:tcPr anchor="ctr"/>
                </a:tc>
                <a:tc>
                  <a:txBody>
                    <a:bodyPr/>
                    <a:lstStyle/>
                    <a:p>
                      <a:r>
                        <a:rPr lang="zh-CN" altLang="en-US" sz="2000" dirty="0" smtClean="0">
                          <a:latin typeface="微软雅黑" panose="020B0503020204020204" charset="-122"/>
                          <a:ea typeface="微软雅黑" panose="020B0503020204020204" charset="-122"/>
                        </a:rPr>
                        <a:t>电话挂断</a:t>
                      </a:r>
                    </a:p>
                  </a:txBody>
                  <a:tcPr anchor="ctr"/>
                </a:tc>
              </a:tr>
            </a:tbl>
          </a:graphicData>
        </a:graphic>
      </p:graphicFrame>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2628" y="3367028"/>
            <a:ext cx="680411" cy="529935"/>
          </a:xfrm>
          <a:prstGeom prst="rect">
            <a:avLst/>
          </a:prstGeom>
        </p:spPr>
      </p:pic>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2626" y="4554974"/>
            <a:ext cx="680411" cy="529935"/>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常见故障</a:t>
            </a:r>
            <a:endParaRPr lang="zh-CN" altLang="en-US" sz="3600" dirty="0">
              <a:solidFill>
                <a:srgbClr val="0070C0"/>
              </a:solidFill>
              <a:latin typeface="微软雅黑" panose="020B0503020204020204" charset="-122"/>
              <a:ea typeface="微软雅黑" panose="020B0503020204020204" charset="-122"/>
            </a:endParaRPr>
          </a:p>
        </p:txBody>
      </p:sp>
      <p:graphicFrame>
        <p:nvGraphicFramePr>
          <p:cNvPr id="6" name="表格 5"/>
          <p:cNvGraphicFramePr>
            <a:graphicFrameLocks noGrp="1"/>
          </p:cNvGraphicFramePr>
          <p:nvPr/>
        </p:nvGraphicFramePr>
        <p:xfrm>
          <a:off x="1188720" y="1449705"/>
          <a:ext cx="9090025" cy="4714875"/>
        </p:xfrm>
        <a:graphic>
          <a:graphicData uri="http://schemas.openxmlformats.org/drawingml/2006/table">
            <a:tbl>
              <a:tblPr firstRow="1" bandRow="1">
                <a:tableStyleId>{93296810-A885-4BE3-A3E7-6D5BEEA58F35}</a:tableStyleId>
              </a:tblPr>
              <a:tblGrid>
                <a:gridCol w="3329305"/>
                <a:gridCol w="5760720"/>
              </a:tblGrid>
              <a:tr h="428625">
                <a:tc>
                  <a:txBody>
                    <a:bodyPr/>
                    <a:lstStyle/>
                    <a:p>
                      <a:pPr algn="ctr"/>
                      <a:r>
                        <a:rPr lang="zh-CN" altLang="en-US" sz="2000" dirty="0" smtClean="0">
                          <a:solidFill>
                            <a:schemeClr val="tx1"/>
                          </a:solidFill>
                          <a:latin typeface="微软雅黑" panose="020B0503020204020204" charset="-122"/>
                          <a:ea typeface="微软雅黑" panose="020B0503020204020204" charset="-122"/>
                        </a:rPr>
                        <a:t>故障现象</a:t>
                      </a:r>
                    </a:p>
                  </a:txBody>
                  <a:tcPr anchor="ctr"/>
                </a:tc>
                <a:tc>
                  <a:txBody>
                    <a:bodyPr/>
                    <a:lstStyle/>
                    <a:p>
                      <a:pPr algn="ctr"/>
                      <a:r>
                        <a:rPr lang="zh-CN" altLang="en-US" sz="2000" dirty="0" smtClean="0">
                          <a:solidFill>
                            <a:schemeClr val="tx1"/>
                          </a:solidFill>
                          <a:latin typeface="微软雅黑" panose="020B0503020204020204" charset="-122"/>
                          <a:ea typeface="微软雅黑" panose="020B0503020204020204" charset="-122"/>
                        </a:rPr>
                        <a:t>可疑部位</a:t>
                      </a:r>
                    </a:p>
                  </a:txBody>
                  <a:tcPr anchor="ctr"/>
                </a:tc>
              </a:tr>
              <a:tr h="428625">
                <a:tc rowSpan="3">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系统不能开机</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保险丝（熔断）</a:t>
                      </a:r>
                    </a:p>
                  </a:txBody>
                  <a:tcPr anchor="ctr"/>
                </a:tc>
              </a:tr>
              <a:tr h="428625">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线路（断路、短路或接插件接触不良、虚接）</a:t>
                      </a:r>
                    </a:p>
                  </a:txBody>
                  <a:tcPr anchor="ctr"/>
                </a:tc>
              </a:tr>
              <a:tr h="428625">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3.</a:t>
                      </a:r>
                      <a:r>
                        <a:rPr lang="zh-CN" altLang="en-US" sz="2000" dirty="0" smtClean="0">
                          <a:latin typeface="微软雅黑" panose="020B0503020204020204" charset="-122"/>
                          <a:ea typeface="微软雅黑" panose="020B0503020204020204" charset="-122"/>
                        </a:rPr>
                        <a:t>音响主机（故障）</a:t>
                      </a:r>
                    </a:p>
                  </a:txBody>
                  <a:tcPr anchor="ctr"/>
                </a:tc>
              </a:tr>
              <a:tr h="428625">
                <a:tc rowSpan="4">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收音噪音</a:t>
                      </a:r>
                      <a:r>
                        <a:rPr lang="en-US" altLang="zh-CN" sz="2000" dirty="0" smtClean="0">
                          <a:latin typeface="微软雅黑" panose="020B0503020204020204" charset="-122"/>
                          <a:ea typeface="微软雅黑" panose="020B0503020204020204" charset="-122"/>
                        </a:rPr>
                        <a:t>/</a:t>
                      </a:r>
                      <a:r>
                        <a:rPr lang="zh-CN" altLang="en-US" sz="2000" dirty="0" smtClean="0">
                          <a:latin typeface="微软雅黑" panose="020B0503020204020204" charset="-122"/>
                          <a:ea typeface="微软雅黑" panose="020B0503020204020204" charset="-122"/>
                        </a:rPr>
                        <a:t>杂音</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天线放大器（损坏、接插件接触不良、脱落）</a:t>
                      </a:r>
                    </a:p>
                  </a:txBody>
                  <a:tcPr anchor="ctr"/>
                </a:tc>
              </a:tr>
              <a:tr h="428625">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环境影响（信号差、电磁干扰）</a:t>
                      </a:r>
                    </a:p>
                  </a:txBody>
                  <a:tcPr anchor="ctr"/>
                </a:tc>
              </a:tr>
              <a:tr h="428625">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3.</a:t>
                      </a:r>
                      <a:r>
                        <a:rPr lang="zh-CN" altLang="en-US" sz="2000" dirty="0" smtClean="0">
                          <a:latin typeface="微软雅黑" panose="020B0503020204020204" charset="-122"/>
                          <a:ea typeface="微软雅黑" panose="020B0503020204020204" charset="-122"/>
                        </a:rPr>
                        <a:t>扬声器（损坏）</a:t>
                      </a:r>
                    </a:p>
                  </a:txBody>
                  <a:tcPr anchor="ctr"/>
                </a:tc>
              </a:tr>
              <a:tr h="428625">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4.</a:t>
                      </a:r>
                      <a:r>
                        <a:rPr lang="zh-CN" altLang="en-US" sz="2000" dirty="0" smtClean="0">
                          <a:latin typeface="微软雅黑" panose="020B0503020204020204" charset="-122"/>
                          <a:ea typeface="微软雅黑" panose="020B0503020204020204" charset="-122"/>
                        </a:rPr>
                        <a:t>音响主机（故障）</a:t>
                      </a:r>
                    </a:p>
                  </a:txBody>
                  <a:tcPr anchor="ctr"/>
                </a:tc>
              </a:tr>
              <a:tr h="428625">
                <a:tc rowSpan="3">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GPS</a:t>
                      </a:r>
                      <a:r>
                        <a:rPr lang="zh-CN" altLang="en-US" sz="2000" dirty="0" smtClean="0">
                          <a:latin typeface="微软雅黑" panose="020B0503020204020204" charset="-122"/>
                          <a:ea typeface="微软雅黑" panose="020B0503020204020204" charset="-122"/>
                        </a:rPr>
                        <a:t>无信号</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卫星调试</a:t>
                      </a:r>
                    </a:p>
                  </a:txBody>
                  <a:tcPr anchor="ctr"/>
                </a:tc>
              </a:tr>
              <a:tr h="428625">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环境影响（信号差、电磁干扰）</a:t>
                      </a:r>
                    </a:p>
                  </a:txBody>
                  <a:tcPr anchor="ctr"/>
                </a:tc>
              </a:tr>
              <a:tr h="428625">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3.</a:t>
                      </a:r>
                      <a:r>
                        <a:rPr lang="zh-CN" altLang="en-US" sz="2000" dirty="0" smtClean="0">
                          <a:latin typeface="微软雅黑" panose="020B0503020204020204" charset="-122"/>
                          <a:ea typeface="微软雅黑" panose="020B0503020204020204" charset="-122"/>
                        </a:rPr>
                        <a:t>音响主机（故障）</a:t>
                      </a:r>
                    </a:p>
                  </a:txBody>
                  <a:tcPr anchor="ctr"/>
                </a:tc>
              </a:tr>
            </a:tbl>
          </a:graphicData>
        </a:graphic>
      </p:graphicFrame>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常见故障</a:t>
            </a:r>
            <a:endParaRPr lang="zh-CN" altLang="en-US" sz="3600" dirty="0">
              <a:solidFill>
                <a:srgbClr val="0070C0"/>
              </a:solidFill>
              <a:latin typeface="微软雅黑" panose="020B0503020204020204" charset="-122"/>
              <a:ea typeface="微软雅黑" panose="020B0503020204020204" charset="-122"/>
            </a:endParaRPr>
          </a:p>
        </p:txBody>
      </p:sp>
      <p:graphicFrame>
        <p:nvGraphicFramePr>
          <p:cNvPr id="6" name="表格 5"/>
          <p:cNvGraphicFramePr>
            <a:graphicFrameLocks noGrp="1"/>
          </p:cNvGraphicFramePr>
          <p:nvPr/>
        </p:nvGraphicFramePr>
        <p:xfrm>
          <a:off x="1284605" y="1450340"/>
          <a:ext cx="9131300" cy="4236085"/>
        </p:xfrm>
        <a:graphic>
          <a:graphicData uri="http://schemas.openxmlformats.org/drawingml/2006/table">
            <a:tbl>
              <a:tblPr firstRow="1" bandRow="1">
                <a:tableStyleId>{93296810-A885-4BE3-A3E7-6D5BEEA58F35}</a:tableStyleId>
              </a:tblPr>
              <a:tblGrid>
                <a:gridCol w="3344545"/>
                <a:gridCol w="5786755"/>
              </a:tblGrid>
              <a:tr h="605155">
                <a:tc>
                  <a:txBody>
                    <a:bodyPr/>
                    <a:lstStyle/>
                    <a:p>
                      <a:pPr algn="ctr"/>
                      <a:r>
                        <a:rPr lang="zh-CN" altLang="en-US" sz="2000" dirty="0" smtClean="0">
                          <a:solidFill>
                            <a:schemeClr val="tx1"/>
                          </a:solidFill>
                          <a:latin typeface="微软雅黑" panose="020B0503020204020204" charset="-122"/>
                          <a:ea typeface="微软雅黑" panose="020B0503020204020204" charset="-122"/>
                        </a:rPr>
                        <a:t>故障现象</a:t>
                      </a:r>
                    </a:p>
                  </a:txBody>
                  <a:tcPr anchor="ctr"/>
                </a:tc>
                <a:tc>
                  <a:txBody>
                    <a:bodyPr/>
                    <a:lstStyle/>
                    <a:p>
                      <a:pPr algn="ctr"/>
                      <a:r>
                        <a:rPr lang="zh-CN" altLang="en-US" sz="2000" dirty="0" smtClean="0">
                          <a:solidFill>
                            <a:schemeClr val="tx1"/>
                          </a:solidFill>
                          <a:latin typeface="微软雅黑" panose="020B0503020204020204" charset="-122"/>
                          <a:ea typeface="微软雅黑" panose="020B0503020204020204" charset="-122"/>
                        </a:rPr>
                        <a:t>可疑部位</a:t>
                      </a:r>
                    </a:p>
                  </a:txBody>
                  <a:tcPr anchor="ctr"/>
                </a:tc>
              </a:tr>
              <a:tr h="605155">
                <a:tc rowSpan="3">
                  <a:txBody>
                    <a:bodyPr/>
                    <a:lstStyle/>
                    <a:p>
                      <a:pPr algn="ctr"/>
                      <a:r>
                        <a:rPr lang="zh-CN" altLang="en-US" sz="2000" kern="1200" baseline="0" dirty="0" smtClean="0">
                          <a:solidFill>
                            <a:schemeClr val="tx1"/>
                          </a:solidFill>
                          <a:latin typeface="微软雅黑" panose="020B0503020204020204" charset="-122"/>
                          <a:ea typeface="微软雅黑" panose="020B0503020204020204" charset="-122"/>
                          <a:cs typeface="+mn-cs"/>
                        </a:rPr>
                        <a:t>不能进入</a:t>
                      </a:r>
                      <a:r>
                        <a:rPr lang="en-US" altLang="zh-CN" sz="2000" kern="1200" baseline="0" dirty="0" smtClean="0">
                          <a:solidFill>
                            <a:schemeClr val="tx1"/>
                          </a:solidFill>
                          <a:latin typeface="微软雅黑" panose="020B0503020204020204" charset="-122"/>
                          <a:ea typeface="微软雅黑" panose="020B0503020204020204" charset="-122"/>
                          <a:cs typeface="Arial" panose="020B0604020202020204" pitchFamily="34" charset="0"/>
                        </a:rPr>
                        <a:t>GPS</a:t>
                      </a:r>
                      <a:r>
                        <a:rPr lang="zh-CN" altLang="en-US" sz="2000" kern="1200" baseline="0" dirty="0" smtClean="0">
                          <a:solidFill>
                            <a:schemeClr val="tx1"/>
                          </a:solidFill>
                          <a:latin typeface="微软雅黑" panose="020B0503020204020204" charset="-122"/>
                          <a:ea typeface="微软雅黑" panose="020B0503020204020204" charset="-122"/>
                          <a:cs typeface="+mn-cs"/>
                        </a:rPr>
                        <a:t>界面</a:t>
                      </a:r>
                    </a:p>
                  </a:txBody>
                  <a:tcPr anchor="ctr"/>
                </a:tc>
                <a:tc>
                  <a:txBody>
                    <a:bodyPr/>
                    <a:lstStyle/>
                    <a:p>
                      <a:pPr algn="just">
                        <a:spcAft>
                          <a:spcPts val="0"/>
                        </a:spcAft>
                      </a:pPr>
                      <a:r>
                        <a:rPr lang="en-US" altLang="zh-CN" sz="2000" kern="100" dirty="0" smtClean="0">
                          <a:latin typeface="微软雅黑" panose="020B0503020204020204" charset="-122"/>
                          <a:ea typeface="微软雅黑" panose="020B0503020204020204" charset="-122"/>
                          <a:cs typeface="Arial" panose="020B0604020202020204" pitchFamily="34" charset="0"/>
                        </a:rPr>
                        <a:t>1.</a:t>
                      </a:r>
                      <a:r>
                        <a:rPr lang="zh-CN" altLang="en-US" sz="2000" kern="100" dirty="0" smtClean="0">
                          <a:latin typeface="微软雅黑" panose="020B0503020204020204" charset="-122"/>
                          <a:ea typeface="微软雅黑" panose="020B0503020204020204" charset="-122"/>
                          <a:cs typeface="Times New Roman" panose="02020603050405020304"/>
                        </a:rPr>
                        <a:t>无地图卡，或卡槽松动</a:t>
                      </a:r>
                    </a:p>
                  </a:txBody>
                  <a:tcPr marL="68578" marR="68578" marT="0" marB="0" anchor="ctr"/>
                </a:tc>
              </a:tr>
              <a:tr h="605155">
                <a:tc vMerge="1">
                  <a:txBody>
                    <a:bodyPr/>
                    <a:lstStyle/>
                    <a:p>
                      <a:endParaRPr lang="zh-CN"/>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altLang="zh-CN" sz="2000" kern="100" dirty="0" smtClean="0">
                          <a:latin typeface="微软雅黑" panose="020B0503020204020204" charset="-122"/>
                          <a:ea typeface="微软雅黑" panose="020B0503020204020204" charset="-122"/>
                          <a:cs typeface="Arial" panose="020B0604020202020204" pitchFamily="34" charset="0"/>
                        </a:rPr>
                        <a:t>2.</a:t>
                      </a:r>
                      <a:r>
                        <a:rPr lang="zh-CN" altLang="en-US" sz="2000" kern="100" dirty="0" smtClean="0">
                          <a:latin typeface="微软雅黑" panose="020B0503020204020204" charset="-122"/>
                          <a:ea typeface="微软雅黑" panose="020B0503020204020204" charset="-122"/>
                          <a:cs typeface="Arial" panose="020B0604020202020204" pitchFamily="34" charset="0"/>
                        </a:rPr>
                        <a:t>地图卡（损坏）</a:t>
                      </a:r>
                    </a:p>
                  </a:txBody>
                  <a:tcPr marL="68578" marR="68578" marT="0" marB="0" anchor="ctr"/>
                </a:tc>
              </a:tr>
              <a:tr h="605155">
                <a:tc vMerge="1">
                  <a:txBody>
                    <a:bodyPr/>
                    <a:lstStyle/>
                    <a:p>
                      <a:endParaRPr lang="zh-CN"/>
                    </a:p>
                  </a:txBody>
                  <a:tcPr/>
                </a:tc>
                <a:tc>
                  <a:txBody>
                    <a:bodyPr/>
                    <a:lstStyle/>
                    <a:p>
                      <a:pPr algn="just">
                        <a:spcAft>
                          <a:spcPts val="0"/>
                        </a:spcAft>
                      </a:pPr>
                      <a:r>
                        <a:rPr lang="en-US" altLang="zh-CN" sz="2000" kern="100" dirty="0" smtClean="0">
                          <a:latin typeface="微软雅黑" panose="020B0503020204020204" charset="-122"/>
                          <a:ea typeface="微软雅黑" panose="020B0503020204020204" charset="-122"/>
                          <a:cs typeface="Arial" panose="020B0604020202020204" pitchFamily="34" charset="0"/>
                        </a:rPr>
                        <a:t>3.</a:t>
                      </a:r>
                      <a:r>
                        <a:rPr lang="zh-CN" altLang="en-US" sz="2000" kern="100" dirty="0" smtClean="0">
                          <a:latin typeface="微软雅黑" panose="020B0503020204020204" charset="-122"/>
                          <a:ea typeface="微软雅黑" panose="020B0503020204020204" charset="-122"/>
                          <a:cs typeface="Times New Roman" panose="02020603050405020304"/>
                        </a:rPr>
                        <a:t>导航按键</a:t>
                      </a:r>
                      <a:r>
                        <a:rPr lang="zh-CN" altLang="en-US" sz="2000" kern="100" dirty="0" smtClean="0">
                          <a:latin typeface="微软雅黑" panose="020B0503020204020204" charset="-122"/>
                          <a:ea typeface="微软雅黑" panose="020B0503020204020204" charset="-122"/>
                          <a:cs typeface="Arial" panose="020B0604020202020204" pitchFamily="34" charset="0"/>
                        </a:rPr>
                        <a:t>（</a:t>
                      </a:r>
                      <a:r>
                        <a:rPr lang="zh-CN" altLang="en-US" sz="2000" kern="100" dirty="0" smtClean="0">
                          <a:latin typeface="微软雅黑" panose="020B0503020204020204" charset="-122"/>
                          <a:ea typeface="微软雅黑" panose="020B0503020204020204" charset="-122"/>
                          <a:cs typeface="Times New Roman" panose="02020603050405020304"/>
                        </a:rPr>
                        <a:t>故障</a:t>
                      </a:r>
                      <a:r>
                        <a:rPr lang="zh-CN" altLang="en-US" sz="2000" kern="100" dirty="0" smtClean="0">
                          <a:latin typeface="微软雅黑" panose="020B0503020204020204" charset="-122"/>
                          <a:ea typeface="微软雅黑" panose="020B0503020204020204" charset="-122"/>
                          <a:cs typeface="Arial" panose="020B0604020202020204" pitchFamily="34" charset="0"/>
                        </a:rPr>
                        <a:t>）</a:t>
                      </a:r>
                    </a:p>
                  </a:txBody>
                  <a:tcPr marL="68578" marR="68578" marT="0" marB="0" anchor="ctr"/>
                </a:tc>
              </a:tr>
              <a:tr h="605155">
                <a:tc rowSpan="3">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2000" kern="1200" baseline="0" dirty="0" smtClean="0">
                          <a:solidFill>
                            <a:schemeClr val="tx1"/>
                          </a:solidFill>
                          <a:latin typeface="微软雅黑" panose="020B0503020204020204" charset="-122"/>
                          <a:ea typeface="微软雅黑" panose="020B0503020204020204" charset="-122"/>
                          <a:cs typeface="Arial" panose="020B0604020202020204" pitchFamily="34" charset="0"/>
                        </a:rPr>
                        <a:t>蓝牙无法连接</a:t>
                      </a:r>
                    </a:p>
                  </a:txBody>
                  <a:tcPr anchor="ctr"/>
                </a:tc>
                <a:tc>
                  <a:txBody>
                    <a:bodyPr/>
                    <a:lstStyle/>
                    <a:p>
                      <a:pPr algn="just">
                        <a:spcAft>
                          <a:spcPts val="0"/>
                        </a:spcAft>
                      </a:pPr>
                      <a:r>
                        <a:rPr lang="en-US" altLang="zh-CN" sz="2000" kern="100" dirty="0" smtClean="0">
                          <a:latin typeface="微软雅黑" panose="020B0503020204020204" charset="-122"/>
                          <a:ea typeface="微软雅黑" panose="020B0503020204020204" charset="-122"/>
                          <a:cs typeface="Arial" panose="020B0604020202020204" pitchFamily="34" charset="0"/>
                        </a:rPr>
                        <a:t>1.</a:t>
                      </a:r>
                      <a:r>
                        <a:rPr lang="zh-CN" altLang="en-US" sz="2000" kern="100" dirty="0" smtClean="0">
                          <a:latin typeface="微软雅黑" panose="020B0503020204020204" charset="-122"/>
                          <a:ea typeface="微软雅黑" panose="020B0503020204020204" charset="-122"/>
                          <a:cs typeface="Times New Roman" panose="02020603050405020304"/>
                        </a:rPr>
                        <a:t>主机蓝牙系统</a:t>
                      </a:r>
                      <a:r>
                        <a:rPr lang="zh-CN" altLang="en-US" sz="2000" kern="100" dirty="0" smtClean="0">
                          <a:latin typeface="微软雅黑" panose="020B0503020204020204" charset="-122"/>
                          <a:ea typeface="微软雅黑" panose="020B0503020204020204" charset="-122"/>
                          <a:cs typeface="Arial" panose="020B0604020202020204" pitchFamily="34" charset="0"/>
                        </a:rPr>
                        <a:t>（</a:t>
                      </a:r>
                      <a:r>
                        <a:rPr lang="zh-CN" altLang="en-US" sz="2000" kern="100" dirty="0" smtClean="0">
                          <a:latin typeface="微软雅黑" panose="020B0503020204020204" charset="-122"/>
                          <a:ea typeface="微软雅黑" panose="020B0503020204020204" charset="-122"/>
                          <a:cs typeface="Times New Roman" panose="02020603050405020304"/>
                        </a:rPr>
                        <a:t>故障</a:t>
                      </a:r>
                      <a:r>
                        <a:rPr lang="zh-CN" altLang="en-US" sz="2000" kern="100" dirty="0" smtClean="0">
                          <a:latin typeface="微软雅黑" panose="020B0503020204020204" charset="-122"/>
                          <a:ea typeface="微软雅黑" panose="020B0503020204020204" charset="-122"/>
                          <a:cs typeface="Arial" panose="020B0604020202020204" pitchFamily="34" charset="0"/>
                        </a:rPr>
                        <a:t>）</a:t>
                      </a:r>
                    </a:p>
                  </a:txBody>
                  <a:tcPr marL="68578" marR="68578" marT="0" marB="0" anchor="ctr"/>
                </a:tc>
              </a:tr>
              <a:tr h="605155">
                <a:tc vMerge="1">
                  <a:txBody>
                    <a:bodyPr/>
                    <a:lstStyle/>
                    <a:p>
                      <a:endParaRPr lang="zh-CN"/>
                    </a:p>
                  </a:txBody>
                  <a:tcPr/>
                </a:tc>
                <a:tc>
                  <a:txBody>
                    <a:bodyPr/>
                    <a:lstStyle/>
                    <a:p>
                      <a:pPr algn="just">
                        <a:spcAft>
                          <a:spcPts val="0"/>
                        </a:spcAft>
                      </a:pPr>
                      <a:r>
                        <a:rPr lang="en-US" altLang="zh-CN" sz="2000" kern="100" dirty="0" smtClean="0">
                          <a:latin typeface="微软雅黑" panose="020B0503020204020204" charset="-122"/>
                          <a:ea typeface="微软雅黑" panose="020B0503020204020204" charset="-122"/>
                          <a:cs typeface="Arial" panose="020B0604020202020204" pitchFamily="34" charset="0"/>
                        </a:rPr>
                        <a:t>2.</a:t>
                      </a:r>
                      <a:r>
                        <a:rPr lang="zh-CN" altLang="en-US" sz="2000" kern="100" dirty="0" smtClean="0">
                          <a:latin typeface="微软雅黑" panose="020B0503020204020204" charset="-122"/>
                          <a:ea typeface="微软雅黑" panose="020B0503020204020204" charset="-122"/>
                          <a:cs typeface="Arial" panose="020B0604020202020204" pitchFamily="34" charset="0"/>
                        </a:rPr>
                        <a:t>面板蓝牙按键（</a:t>
                      </a:r>
                      <a:r>
                        <a:rPr lang="zh-CN" altLang="en-US" sz="2000" kern="100" dirty="0" smtClean="0">
                          <a:latin typeface="微软雅黑" panose="020B0503020204020204" charset="-122"/>
                          <a:ea typeface="微软雅黑" panose="020B0503020204020204" charset="-122"/>
                          <a:cs typeface="Times New Roman" panose="02020603050405020304"/>
                        </a:rPr>
                        <a:t>故障</a:t>
                      </a:r>
                      <a:r>
                        <a:rPr lang="zh-CN" altLang="en-US" sz="2000" kern="100" dirty="0" smtClean="0">
                          <a:latin typeface="微软雅黑" panose="020B0503020204020204" charset="-122"/>
                          <a:ea typeface="微软雅黑" panose="020B0503020204020204" charset="-122"/>
                          <a:cs typeface="Arial" panose="020B0604020202020204" pitchFamily="34" charset="0"/>
                        </a:rPr>
                        <a:t>）</a:t>
                      </a:r>
                    </a:p>
                  </a:txBody>
                  <a:tcPr marL="68578" marR="68578" marT="0" marB="0" anchor="ctr"/>
                </a:tc>
              </a:tr>
              <a:tr h="605155">
                <a:tc vMerge="1">
                  <a:txBody>
                    <a:bodyPr/>
                    <a:lstStyle/>
                    <a:p>
                      <a:endParaRPr lang="zh-CN"/>
                    </a:p>
                  </a:txBody>
                  <a:tcPr anchor="ctr"/>
                </a:tc>
                <a:tc>
                  <a:txBody>
                    <a:bodyPr/>
                    <a:lstStyle/>
                    <a:p>
                      <a:r>
                        <a:rPr lang="en-US" altLang="zh-CN" sz="2000" kern="100" dirty="0" smtClean="0">
                          <a:latin typeface="微软雅黑" panose="020B0503020204020204" charset="-122"/>
                          <a:ea typeface="微软雅黑" panose="020B0503020204020204" charset="-122"/>
                          <a:cs typeface="Arial" panose="020B0604020202020204" pitchFamily="34" charset="0"/>
                        </a:rPr>
                        <a:t>3.</a:t>
                      </a:r>
                      <a:r>
                        <a:rPr lang="zh-CN" altLang="en-US" sz="2000" kern="100" dirty="0" smtClean="0">
                          <a:latin typeface="微软雅黑" panose="020B0503020204020204" charset="-122"/>
                          <a:ea typeface="微软雅黑" panose="020B0503020204020204" charset="-122"/>
                          <a:cs typeface="Arial" panose="020B0604020202020204" pitchFamily="34" charset="0"/>
                        </a:rPr>
                        <a:t>配对设备未开启蓝牙模式</a:t>
                      </a:r>
                      <a:endParaRPr lang="zh-CN" altLang="en-US" sz="2000" kern="100" baseline="0" dirty="0" smtClean="0">
                        <a:solidFill>
                          <a:schemeClr val="tx1"/>
                        </a:solidFill>
                        <a:latin typeface="微软雅黑" panose="020B0503020204020204" charset="-122"/>
                        <a:ea typeface="微软雅黑" panose="020B0503020204020204" charset="-122"/>
                        <a:cs typeface="Arial" panose="020B0604020202020204" pitchFamily="34" charset="0"/>
                      </a:endParaRPr>
                    </a:p>
                  </a:txBody>
                  <a:tcPr marL="68578" marR="68578" marT="0" marB="0" anchor="ctr"/>
                </a:tc>
              </a:tr>
            </a:tbl>
          </a:graphicData>
        </a:graphic>
      </p:graphicFrame>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088" y="1431018"/>
            <a:ext cx="2838450" cy="3676650"/>
          </a:xfrm>
          <a:prstGeom prst="rect">
            <a:avLst/>
          </a:prstGeom>
        </p:spPr>
      </p:pic>
      <p:sp>
        <p:nvSpPr>
          <p:cNvPr id="4" name="矩形 3"/>
          <p:cNvSpPr/>
          <p:nvPr/>
        </p:nvSpPr>
        <p:spPr>
          <a:xfrm>
            <a:off x="5243424" y="2909077"/>
            <a:ext cx="5544457" cy="829945"/>
          </a:xfrm>
          <a:prstGeom prst="rect">
            <a:avLst/>
          </a:prstGeom>
        </p:spPr>
        <p:txBody>
          <a:bodyPr wrap="square">
            <a:spAutoFit/>
          </a:bodyPr>
          <a:lstStyle/>
          <a:p>
            <a:pPr lvl="0">
              <a:defRPr/>
            </a:pPr>
            <a:r>
              <a:rPr lang="zh-CN" altLang="en-US" sz="4800" b="1" dirty="0">
                <a:solidFill>
                  <a:srgbClr val="0070C0"/>
                </a:solidFill>
                <a:latin typeface="微软雅黑" panose="020B0503020204020204" charset="-122"/>
                <a:ea typeface="微软雅黑" panose="020B0503020204020204" charset="-122"/>
                <a:sym typeface="+mn-ea"/>
              </a:rPr>
              <a:t>停车辅助系统</a:t>
            </a:r>
            <a:endParaRPr lang="zh-CN" altLang="en-US" sz="4800" b="1" dirty="0">
              <a:solidFill>
                <a:srgbClr val="0070C0"/>
              </a:solidFill>
              <a:latin typeface="微软雅黑" panose="020B0503020204020204" charset="-122"/>
              <a:ea typeface="微软雅黑" panose="020B0503020204020204" charset="-122"/>
            </a:endParaRPr>
          </a:p>
        </p:txBody>
      </p:sp>
      <p:sp>
        <p:nvSpPr>
          <p:cNvPr id="12" name="文本框 11"/>
          <p:cNvSpPr txBox="1"/>
          <p:nvPr/>
        </p:nvSpPr>
        <p:spPr>
          <a:xfrm>
            <a:off x="2187138" y="2909077"/>
            <a:ext cx="2621280" cy="829945"/>
          </a:xfrm>
          <a:prstGeom prst="rect">
            <a:avLst/>
          </a:prstGeom>
          <a:noFill/>
        </p:spPr>
        <p:txBody>
          <a:bodyPr wrap="non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srgbClr val="000000">
                    <a:lumMod val="75000"/>
                    <a:lumOff val="25000"/>
                  </a:srgbClr>
                </a:solidFill>
                <a:effectLst/>
                <a:uLnTx/>
                <a:uFillTx/>
                <a:latin typeface="Arial" panose="020B0604020202020204"/>
                <a:ea typeface="微软雅黑" panose="020B0503020204020204" charset="-122"/>
                <a:cs typeface="+mn-cs"/>
              </a:rPr>
              <a:t>第八部分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38404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停车辅助系统概述</a:t>
            </a:r>
            <a:endParaRPr lang="zh-CN" altLang="en-US" sz="3600" dirty="0">
              <a:solidFill>
                <a:srgbClr val="0070C0"/>
              </a:solidFill>
              <a:latin typeface="微软雅黑" panose="020B0503020204020204" charset="-122"/>
              <a:ea typeface="微软雅黑" panose="020B0503020204020204" charset="-122"/>
            </a:endParaRPr>
          </a:p>
        </p:txBody>
      </p:sp>
      <p:sp>
        <p:nvSpPr>
          <p:cNvPr id="6" name="文本框 99"/>
          <p:cNvSpPr txBox="1">
            <a:spLocks noChangeArrowheads="1"/>
          </p:cNvSpPr>
          <p:nvPr/>
        </p:nvSpPr>
        <p:spPr bwMode="auto">
          <a:xfrm>
            <a:off x="602615" y="1536700"/>
            <a:ext cx="479361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marL="285750" indent="-285750" eaLnBrk="1" hangingPunct="1">
              <a:lnSpc>
                <a:spcPct val="20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rPr>
              <a:t>停车</a:t>
            </a:r>
            <a:r>
              <a:rPr lang="zh-CN" altLang="en-US" sz="2000" b="0" dirty="0">
                <a:latin typeface="微软雅黑" panose="020B0503020204020204" charset="-122"/>
                <a:ea typeface="微软雅黑" panose="020B0503020204020204" charset="-122"/>
              </a:rPr>
              <a:t>辅助是一种带有超声波传感器的电子辅助停车</a:t>
            </a:r>
            <a:r>
              <a:rPr lang="zh-CN" altLang="en-US" sz="2000" b="0" dirty="0" smtClean="0">
                <a:latin typeface="微软雅黑" panose="020B0503020204020204" charset="-122"/>
                <a:ea typeface="微软雅黑" panose="020B0503020204020204" charset="-122"/>
              </a:rPr>
              <a:t>系统。</a:t>
            </a:r>
            <a:endParaRPr lang="en-US" altLang="zh-CN" sz="2000" b="0" dirty="0" smtClean="0">
              <a:latin typeface="微软雅黑" panose="020B0503020204020204" charset="-122"/>
              <a:ea typeface="微软雅黑" panose="020B0503020204020204" charset="-122"/>
            </a:endParaRPr>
          </a:p>
          <a:p>
            <a:pPr marL="285750" indent="-285750" eaLnBrk="1" hangingPunct="1">
              <a:lnSpc>
                <a:spcPct val="20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rPr>
              <a:t>停车</a:t>
            </a:r>
            <a:r>
              <a:rPr lang="zh-CN" altLang="en-US" sz="2000" b="0" dirty="0">
                <a:latin typeface="微软雅黑" panose="020B0503020204020204" charset="-122"/>
                <a:ea typeface="微软雅黑" panose="020B0503020204020204" charset="-122"/>
              </a:rPr>
              <a:t>辅助模块利用</a:t>
            </a:r>
            <a:r>
              <a:rPr lang="zh-CN" altLang="en-US" sz="2000" b="0" dirty="0" smtClean="0">
                <a:latin typeface="微软雅黑" panose="020B0503020204020204" charset="-122"/>
                <a:ea typeface="微软雅黑" panose="020B0503020204020204" charset="-122"/>
              </a:rPr>
              <a:t>车辆前后</a:t>
            </a:r>
            <a:r>
              <a:rPr lang="zh-CN" altLang="en-US" sz="2000" b="0" dirty="0">
                <a:latin typeface="微软雅黑" panose="020B0503020204020204" charset="-122"/>
                <a:ea typeface="微软雅黑" panose="020B0503020204020204" charset="-122"/>
              </a:rPr>
              <a:t>保险杠内</a:t>
            </a:r>
            <a:r>
              <a:rPr lang="zh-CN" altLang="en-US" sz="2000" b="0" dirty="0" smtClean="0">
                <a:latin typeface="微软雅黑" panose="020B0503020204020204" charset="-122"/>
                <a:ea typeface="微软雅黑" panose="020B0503020204020204" charset="-122"/>
              </a:rPr>
              <a:t>的</a:t>
            </a:r>
            <a:r>
              <a:rPr lang="en-US" altLang="zh-CN" sz="2000" b="0" dirty="0" smtClean="0">
                <a:latin typeface="微软雅黑" panose="020B0503020204020204" charset="-122"/>
                <a:ea typeface="微软雅黑" panose="020B0503020204020204" charset="-122"/>
              </a:rPr>
              <a:t>8</a:t>
            </a:r>
            <a:r>
              <a:rPr lang="zh-CN" altLang="en-US" sz="2000" b="0" dirty="0" smtClean="0">
                <a:latin typeface="微软雅黑" panose="020B0503020204020204" charset="-122"/>
                <a:ea typeface="微软雅黑" panose="020B0503020204020204" charset="-122"/>
              </a:rPr>
              <a:t>个雷达</a:t>
            </a:r>
            <a:r>
              <a:rPr lang="zh-CN" altLang="en-US" sz="2000" b="0" dirty="0">
                <a:latin typeface="微软雅黑" panose="020B0503020204020204" charset="-122"/>
                <a:ea typeface="微软雅黑" panose="020B0503020204020204" charset="-122"/>
              </a:rPr>
              <a:t>探头来监测车辆周围的</a:t>
            </a:r>
            <a:r>
              <a:rPr lang="zh-CN" altLang="en-US" sz="2000" b="0" dirty="0" smtClean="0">
                <a:latin typeface="微软雅黑" panose="020B0503020204020204" charset="-122"/>
                <a:ea typeface="微软雅黑" panose="020B0503020204020204" charset="-122"/>
              </a:rPr>
              <a:t>情况，同时倒车时启动倒车</a:t>
            </a:r>
            <a:r>
              <a:rPr lang="zh-CN" altLang="en-US" sz="2000" b="0" dirty="0">
                <a:latin typeface="微软雅黑" panose="020B0503020204020204" charset="-122"/>
                <a:ea typeface="微软雅黑" panose="020B0503020204020204" charset="-122"/>
              </a:rPr>
              <a:t>影像</a:t>
            </a:r>
            <a:r>
              <a:rPr lang="zh-CN" altLang="en-US" sz="2000" b="0" dirty="0" smtClean="0">
                <a:latin typeface="微软雅黑" panose="020B0503020204020204" charset="-122"/>
                <a:ea typeface="微软雅黑" panose="020B0503020204020204" charset="-122"/>
              </a:rPr>
              <a:t>功能，辅助驾驶员安全倒车。</a:t>
            </a:r>
          </a:p>
        </p:txBody>
      </p:sp>
      <p:grpSp>
        <p:nvGrpSpPr>
          <p:cNvPr id="75" name="组合 74"/>
          <p:cNvGrpSpPr/>
          <p:nvPr/>
        </p:nvGrpSpPr>
        <p:grpSpPr>
          <a:xfrm>
            <a:off x="5557520" y="1621155"/>
            <a:ext cx="4634227" cy="4422775"/>
            <a:chOff x="4129604" y="1355160"/>
            <a:chExt cx="3921875" cy="3464231"/>
          </a:xfrm>
        </p:grpSpPr>
        <p:sp>
          <p:nvSpPr>
            <p:cNvPr id="7" name="Rectangle 4"/>
            <p:cNvSpPr>
              <a:spLocks noChangeArrowheads="1"/>
            </p:cNvSpPr>
            <p:nvPr/>
          </p:nvSpPr>
          <p:spPr bwMode="auto">
            <a:xfrm>
              <a:off x="5785790" y="2211710"/>
              <a:ext cx="658415" cy="2607681"/>
            </a:xfrm>
            <a:prstGeom prst="rect">
              <a:avLst/>
            </a:prstGeom>
            <a:solidFill>
              <a:srgbClr val="00B0F0"/>
            </a:solidFill>
            <a:ln w="9525">
              <a:noFill/>
              <a:miter lim="800000"/>
            </a:ln>
          </p:spPr>
          <p:txBody>
            <a:bodyPr anchor="ctr"/>
            <a:lstStyle/>
            <a:p>
              <a:pPr algn="ctr"/>
              <a:r>
                <a:rPr lang="zh-CN" altLang="en-US" sz="1400" b="0" dirty="0" smtClean="0">
                  <a:latin typeface="微软雅黑" panose="020B0503020204020204" charset="-122"/>
                  <a:ea typeface="微软雅黑" panose="020B0503020204020204" charset="-122"/>
                </a:rPr>
                <a:t>倒</a:t>
              </a:r>
              <a:endParaRPr lang="en-US" altLang="zh-CN" sz="1400" b="0" dirty="0" smtClean="0">
                <a:latin typeface="微软雅黑" panose="020B0503020204020204" charset="-122"/>
                <a:ea typeface="微软雅黑" panose="020B0503020204020204" charset="-122"/>
              </a:endParaRPr>
            </a:p>
            <a:p>
              <a:pPr algn="ctr"/>
              <a:r>
                <a:rPr lang="zh-CN" altLang="en-US" sz="1400" b="0" dirty="0" smtClean="0">
                  <a:latin typeface="微软雅黑" panose="020B0503020204020204" charset="-122"/>
                  <a:ea typeface="微软雅黑" panose="020B0503020204020204" charset="-122"/>
                </a:rPr>
                <a:t>车</a:t>
              </a:r>
              <a:endParaRPr lang="en-US" altLang="zh-CN" sz="1400" b="0" dirty="0" smtClean="0">
                <a:latin typeface="微软雅黑" panose="020B0503020204020204" charset="-122"/>
                <a:ea typeface="微软雅黑" panose="020B0503020204020204" charset="-122"/>
              </a:endParaRPr>
            </a:p>
            <a:p>
              <a:pPr algn="ctr"/>
              <a:r>
                <a:rPr lang="zh-CN" altLang="en-US" sz="1400" b="0" dirty="0" smtClean="0">
                  <a:latin typeface="微软雅黑" panose="020B0503020204020204" charset="-122"/>
                  <a:ea typeface="微软雅黑" panose="020B0503020204020204" charset="-122"/>
                </a:rPr>
                <a:t>雷</a:t>
              </a:r>
              <a:endParaRPr lang="en-US" altLang="zh-CN" sz="1400" b="0" dirty="0" smtClean="0">
                <a:latin typeface="微软雅黑" panose="020B0503020204020204" charset="-122"/>
                <a:ea typeface="微软雅黑" panose="020B0503020204020204" charset="-122"/>
              </a:endParaRPr>
            </a:p>
            <a:p>
              <a:pPr algn="ctr"/>
              <a:r>
                <a:rPr lang="zh-CN" altLang="en-US" sz="1400" b="0" dirty="0" smtClean="0">
                  <a:latin typeface="微软雅黑" panose="020B0503020204020204" charset="-122"/>
                  <a:ea typeface="微软雅黑" panose="020B0503020204020204" charset="-122"/>
                </a:rPr>
                <a:t>达</a:t>
              </a:r>
              <a:endParaRPr lang="en-US" altLang="zh-CN" sz="1400" b="0" dirty="0" smtClean="0">
                <a:latin typeface="微软雅黑" panose="020B0503020204020204" charset="-122"/>
                <a:ea typeface="微软雅黑" panose="020B0503020204020204" charset="-122"/>
              </a:endParaRPr>
            </a:p>
            <a:p>
              <a:pPr algn="ctr"/>
              <a:r>
                <a:rPr lang="zh-CN" altLang="en-US" sz="1400" b="0" dirty="0" smtClean="0">
                  <a:latin typeface="微软雅黑" panose="020B0503020204020204" charset="-122"/>
                  <a:ea typeface="微软雅黑" panose="020B0503020204020204" charset="-122"/>
                </a:rPr>
                <a:t>控</a:t>
              </a:r>
              <a:endParaRPr lang="en-US" altLang="zh-CN" sz="1400" b="0" dirty="0" smtClean="0">
                <a:latin typeface="微软雅黑" panose="020B0503020204020204" charset="-122"/>
                <a:ea typeface="微软雅黑" panose="020B0503020204020204" charset="-122"/>
              </a:endParaRPr>
            </a:p>
            <a:p>
              <a:pPr algn="ctr"/>
              <a:r>
                <a:rPr lang="zh-CN" altLang="en-US" sz="1400" b="0" dirty="0" smtClean="0">
                  <a:latin typeface="微软雅黑" panose="020B0503020204020204" charset="-122"/>
                  <a:ea typeface="微软雅黑" panose="020B0503020204020204" charset="-122"/>
                </a:rPr>
                <a:t>制</a:t>
              </a:r>
              <a:endParaRPr lang="en-US" altLang="zh-CN" sz="1400" b="0" dirty="0" smtClean="0">
                <a:latin typeface="微软雅黑" panose="020B0503020204020204" charset="-122"/>
                <a:ea typeface="微软雅黑" panose="020B0503020204020204" charset="-122"/>
              </a:endParaRPr>
            </a:p>
            <a:p>
              <a:pPr algn="ctr"/>
              <a:r>
                <a:rPr lang="zh-CN" altLang="en-US" sz="1400" b="0" dirty="0" smtClean="0">
                  <a:latin typeface="微软雅黑" panose="020B0503020204020204" charset="-122"/>
                  <a:ea typeface="微软雅黑" panose="020B0503020204020204" charset="-122"/>
                </a:rPr>
                <a:t>器</a:t>
              </a:r>
            </a:p>
          </p:txBody>
        </p:sp>
        <p:sp>
          <p:nvSpPr>
            <p:cNvPr id="8" name="矩形 7"/>
            <p:cNvSpPr/>
            <p:nvPr/>
          </p:nvSpPr>
          <p:spPr>
            <a:xfrm>
              <a:off x="7209952" y="1882482"/>
              <a:ext cx="828090" cy="38996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dirty="0" smtClean="0">
                  <a:solidFill>
                    <a:schemeClr val="tx1"/>
                  </a:solidFill>
                  <a:latin typeface="微软雅黑" panose="020B0503020204020204" charset="-122"/>
                  <a:ea typeface="微软雅黑" panose="020B0503020204020204" charset="-122"/>
                </a:rPr>
                <a:t>组合仪表</a:t>
              </a:r>
            </a:p>
          </p:txBody>
        </p:sp>
        <p:sp>
          <p:nvSpPr>
            <p:cNvPr id="3" name="TextBox 9"/>
            <p:cNvSpPr txBox="1"/>
            <p:nvPr/>
          </p:nvSpPr>
          <p:spPr>
            <a:xfrm>
              <a:off x="6188959" y="1800463"/>
              <a:ext cx="864095" cy="240233"/>
            </a:xfrm>
            <a:prstGeom prst="rect">
              <a:avLst/>
            </a:prstGeom>
            <a:noFill/>
          </p:spPr>
          <p:txBody>
            <a:bodyPr wrap="square" rtlCol="0">
              <a:spAutoFit/>
            </a:bodyPr>
            <a:lstStyle/>
            <a:p>
              <a:r>
                <a:rPr lang="zh-CN" altLang="en-US" sz="1400" dirty="0" smtClean="0">
                  <a:latin typeface="微软雅黑" panose="020B0503020204020204" charset="-122"/>
                  <a:ea typeface="微软雅黑" panose="020B0503020204020204" charset="-122"/>
                </a:rPr>
                <a:t>倒挡信号</a:t>
              </a:r>
            </a:p>
          </p:txBody>
        </p:sp>
        <p:cxnSp>
          <p:nvCxnSpPr>
            <p:cNvPr id="11" name="直接箭头连接符 10"/>
            <p:cNvCxnSpPr/>
            <p:nvPr/>
          </p:nvCxnSpPr>
          <p:spPr>
            <a:xfrm flipH="1">
              <a:off x="5121718" y="2067694"/>
              <a:ext cx="2088233" cy="9768"/>
            </a:xfrm>
            <a:prstGeom prst="straightConnector1">
              <a:avLst/>
            </a:prstGeom>
            <a:ln w="50800">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 name="直接箭头连接符 3"/>
            <p:cNvCxnSpPr>
              <a:stCxn id="17" idx="2"/>
              <a:endCxn id="7" idx="0"/>
            </p:cNvCxnSpPr>
            <p:nvPr/>
          </p:nvCxnSpPr>
          <p:spPr>
            <a:xfrm>
              <a:off x="6114997" y="1764468"/>
              <a:ext cx="1" cy="447242"/>
            </a:xfrm>
            <a:prstGeom prst="straightConnector1">
              <a:avLst/>
            </a:prstGeom>
            <a:ln w="50800">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5" name="直接箭头连接符 4"/>
            <p:cNvCxnSpPr/>
            <p:nvPr/>
          </p:nvCxnSpPr>
          <p:spPr>
            <a:xfrm>
              <a:off x="6430540" y="4515966"/>
              <a:ext cx="779411" cy="0"/>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7" name="矩形 16"/>
            <p:cNvSpPr/>
            <p:nvPr/>
          </p:nvSpPr>
          <p:spPr>
            <a:xfrm>
              <a:off x="5693582" y="1374508"/>
              <a:ext cx="842830" cy="38996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dirty="0" smtClean="0">
                  <a:solidFill>
                    <a:schemeClr val="tx1"/>
                  </a:solidFill>
                  <a:latin typeface="微软雅黑" panose="020B0503020204020204" charset="-122"/>
                  <a:ea typeface="微软雅黑" panose="020B0503020204020204" charset="-122"/>
                </a:rPr>
                <a:t>多媒体</a:t>
              </a:r>
              <a:endParaRPr lang="en-US" altLang="zh-CN" sz="1400" dirty="0" smtClean="0">
                <a:solidFill>
                  <a:schemeClr val="tx1"/>
                </a:solidFill>
                <a:latin typeface="微软雅黑" panose="020B0503020204020204" charset="-122"/>
                <a:ea typeface="微软雅黑" panose="020B0503020204020204" charset="-122"/>
              </a:endParaRPr>
            </a:p>
            <a:p>
              <a:pPr algn="ctr"/>
              <a:r>
                <a:rPr lang="zh-CN" altLang="en-US" sz="1400" dirty="0" smtClean="0">
                  <a:solidFill>
                    <a:schemeClr val="tx1"/>
                  </a:solidFill>
                  <a:latin typeface="微软雅黑" panose="020B0503020204020204" charset="-122"/>
                  <a:ea typeface="微软雅黑" panose="020B0503020204020204" charset="-122"/>
                </a:rPr>
                <a:t>系统</a:t>
              </a:r>
            </a:p>
          </p:txBody>
        </p:sp>
        <p:sp>
          <p:nvSpPr>
            <p:cNvPr id="9" name="TextBox 17"/>
            <p:cNvSpPr txBox="1"/>
            <p:nvPr/>
          </p:nvSpPr>
          <p:spPr>
            <a:xfrm>
              <a:off x="5436097" y="1800463"/>
              <a:ext cx="864095" cy="240233"/>
            </a:xfrm>
            <a:prstGeom prst="rect">
              <a:avLst/>
            </a:prstGeom>
            <a:noFill/>
          </p:spPr>
          <p:txBody>
            <a:bodyPr wrap="square" rtlCol="0">
              <a:spAutoFit/>
            </a:bodyPr>
            <a:lstStyle/>
            <a:p>
              <a:r>
                <a:rPr lang="en-US" altLang="zh-CN" sz="1400" dirty="0" smtClean="0">
                  <a:latin typeface="微软雅黑" panose="020B0503020204020204" charset="-122"/>
                  <a:ea typeface="微软雅黑" panose="020B0503020204020204" charset="-122"/>
                </a:rPr>
                <a:t>CAN</a:t>
              </a:r>
            </a:p>
          </p:txBody>
        </p:sp>
        <p:sp>
          <p:nvSpPr>
            <p:cNvPr id="12" name="TextBox 20"/>
            <p:cNvSpPr txBox="1"/>
            <p:nvPr/>
          </p:nvSpPr>
          <p:spPr>
            <a:xfrm>
              <a:off x="6444205" y="4232752"/>
              <a:ext cx="864095" cy="240233"/>
            </a:xfrm>
            <a:prstGeom prst="rect">
              <a:avLst/>
            </a:prstGeom>
            <a:noFill/>
          </p:spPr>
          <p:txBody>
            <a:bodyPr wrap="square" rtlCol="0">
              <a:spAutoFit/>
            </a:bodyPr>
            <a:lstStyle/>
            <a:p>
              <a:r>
                <a:rPr lang="zh-CN" altLang="en-US" sz="1400" dirty="0" smtClean="0">
                  <a:latin typeface="微软雅黑" panose="020B0503020204020204" charset="-122"/>
                  <a:ea typeface="微软雅黑" panose="020B0503020204020204" charset="-122"/>
                </a:rPr>
                <a:t>探测距离</a:t>
              </a:r>
            </a:p>
          </p:txBody>
        </p:sp>
        <p:sp>
          <p:nvSpPr>
            <p:cNvPr id="22" name="矩形 21"/>
            <p:cNvSpPr/>
            <p:nvPr/>
          </p:nvSpPr>
          <p:spPr>
            <a:xfrm>
              <a:off x="4129604" y="2427735"/>
              <a:ext cx="864096" cy="428656"/>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dirty="0">
                  <a:solidFill>
                    <a:schemeClr val="tx1"/>
                  </a:solidFill>
                  <a:latin typeface="微软雅黑" panose="020B0503020204020204" charset="-122"/>
                  <a:ea typeface="微软雅黑" panose="020B0503020204020204" charset="-122"/>
                </a:rPr>
                <a:t>前</a:t>
              </a:r>
              <a:r>
                <a:rPr lang="zh-CN" altLang="en-US" sz="1400" dirty="0" smtClean="0">
                  <a:solidFill>
                    <a:schemeClr val="tx1"/>
                  </a:solidFill>
                  <a:latin typeface="微软雅黑" panose="020B0503020204020204" charset="-122"/>
                  <a:ea typeface="微软雅黑" panose="020B0503020204020204" charset="-122"/>
                </a:rPr>
                <a:t>左雷达探头</a:t>
              </a:r>
            </a:p>
          </p:txBody>
        </p:sp>
        <p:sp>
          <p:nvSpPr>
            <p:cNvPr id="23" name="矩形 22"/>
            <p:cNvSpPr/>
            <p:nvPr/>
          </p:nvSpPr>
          <p:spPr>
            <a:xfrm>
              <a:off x="4129604" y="3079198"/>
              <a:ext cx="864095" cy="428656"/>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dirty="0">
                  <a:solidFill>
                    <a:schemeClr val="tx1"/>
                  </a:solidFill>
                  <a:latin typeface="微软雅黑" panose="020B0503020204020204" charset="-122"/>
                  <a:ea typeface="微软雅黑" panose="020B0503020204020204" charset="-122"/>
                </a:rPr>
                <a:t>前左</a:t>
              </a:r>
              <a:r>
                <a:rPr lang="zh-CN" altLang="en-US" sz="1400" dirty="0" smtClean="0">
                  <a:solidFill>
                    <a:schemeClr val="tx1"/>
                  </a:solidFill>
                  <a:latin typeface="微软雅黑" panose="020B0503020204020204" charset="-122"/>
                  <a:ea typeface="微软雅黑" panose="020B0503020204020204" charset="-122"/>
                </a:rPr>
                <a:t>中雷达探头</a:t>
              </a:r>
            </a:p>
          </p:txBody>
        </p:sp>
        <p:sp>
          <p:nvSpPr>
            <p:cNvPr id="15" name="矩形 14"/>
            <p:cNvSpPr/>
            <p:nvPr/>
          </p:nvSpPr>
          <p:spPr>
            <a:xfrm>
              <a:off x="4129604" y="3727270"/>
              <a:ext cx="864096" cy="428656"/>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dirty="0">
                  <a:solidFill>
                    <a:schemeClr val="tx1"/>
                  </a:solidFill>
                  <a:latin typeface="微软雅黑" panose="020B0503020204020204" charset="-122"/>
                  <a:ea typeface="微软雅黑" panose="020B0503020204020204" charset="-122"/>
                </a:rPr>
                <a:t>前右</a:t>
              </a:r>
              <a:r>
                <a:rPr lang="zh-CN" altLang="en-US" sz="1400" dirty="0" smtClean="0">
                  <a:solidFill>
                    <a:schemeClr val="tx1"/>
                  </a:solidFill>
                  <a:latin typeface="微软雅黑" panose="020B0503020204020204" charset="-122"/>
                  <a:ea typeface="微软雅黑" panose="020B0503020204020204" charset="-122"/>
                </a:rPr>
                <a:t>雷达探头</a:t>
              </a:r>
            </a:p>
          </p:txBody>
        </p:sp>
        <p:sp>
          <p:nvSpPr>
            <p:cNvPr id="25" name="矩形 24"/>
            <p:cNvSpPr/>
            <p:nvPr/>
          </p:nvSpPr>
          <p:spPr>
            <a:xfrm>
              <a:off x="4129604" y="4375342"/>
              <a:ext cx="864096" cy="428656"/>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dirty="0">
                  <a:solidFill>
                    <a:schemeClr val="tx1"/>
                  </a:solidFill>
                  <a:latin typeface="微软雅黑" panose="020B0503020204020204" charset="-122"/>
                  <a:ea typeface="微软雅黑" panose="020B0503020204020204" charset="-122"/>
                </a:rPr>
                <a:t>前右</a:t>
              </a:r>
              <a:r>
                <a:rPr lang="zh-CN" altLang="en-US" sz="1400" dirty="0" smtClean="0">
                  <a:solidFill>
                    <a:schemeClr val="tx1"/>
                  </a:solidFill>
                  <a:latin typeface="微软雅黑" panose="020B0503020204020204" charset="-122"/>
                  <a:ea typeface="微软雅黑" panose="020B0503020204020204" charset="-122"/>
                </a:rPr>
                <a:t>中雷达探头</a:t>
              </a:r>
            </a:p>
          </p:txBody>
        </p:sp>
        <p:sp>
          <p:nvSpPr>
            <p:cNvPr id="26" name="矩形 25"/>
            <p:cNvSpPr/>
            <p:nvPr/>
          </p:nvSpPr>
          <p:spPr>
            <a:xfrm>
              <a:off x="7209951" y="2571750"/>
              <a:ext cx="828090" cy="428656"/>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dirty="0" smtClean="0">
                  <a:solidFill>
                    <a:schemeClr val="tx1"/>
                  </a:solidFill>
                  <a:latin typeface="微软雅黑" panose="020B0503020204020204" charset="-122"/>
                  <a:ea typeface="微软雅黑" panose="020B0503020204020204" charset="-122"/>
                </a:rPr>
                <a:t>后左雷达探头</a:t>
              </a:r>
            </a:p>
          </p:txBody>
        </p:sp>
        <p:sp>
          <p:nvSpPr>
            <p:cNvPr id="27" name="矩形 26"/>
            <p:cNvSpPr/>
            <p:nvPr/>
          </p:nvSpPr>
          <p:spPr>
            <a:xfrm>
              <a:off x="7209953" y="3147814"/>
              <a:ext cx="828092" cy="428656"/>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dirty="0" smtClean="0">
                  <a:solidFill>
                    <a:schemeClr val="tx1"/>
                  </a:solidFill>
                  <a:latin typeface="微软雅黑" panose="020B0503020204020204" charset="-122"/>
                  <a:ea typeface="微软雅黑" panose="020B0503020204020204" charset="-122"/>
                </a:rPr>
                <a:t>后左中雷达探头</a:t>
              </a:r>
            </a:p>
          </p:txBody>
        </p:sp>
        <p:sp>
          <p:nvSpPr>
            <p:cNvPr id="28" name="矩形 27"/>
            <p:cNvSpPr/>
            <p:nvPr/>
          </p:nvSpPr>
          <p:spPr>
            <a:xfrm>
              <a:off x="7223388" y="3723878"/>
              <a:ext cx="828091" cy="428656"/>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dirty="0" smtClean="0">
                  <a:solidFill>
                    <a:schemeClr val="tx1"/>
                  </a:solidFill>
                  <a:latin typeface="微软雅黑" panose="020B0503020204020204" charset="-122"/>
                  <a:ea typeface="微软雅黑" panose="020B0503020204020204" charset="-122"/>
                </a:rPr>
                <a:t>后右雷达探头</a:t>
              </a:r>
            </a:p>
          </p:txBody>
        </p:sp>
        <p:sp>
          <p:nvSpPr>
            <p:cNvPr id="29" name="矩形 28"/>
            <p:cNvSpPr/>
            <p:nvPr/>
          </p:nvSpPr>
          <p:spPr>
            <a:xfrm>
              <a:off x="7209951" y="4301638"/>
              <a:ext cx="828093" cy="428656"/>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dirty="0" smtClean="0">
                  <a:solidFill>
                    <a:schemeClr val="tx1"/>
                  </a:solidFill>
                  <a:latin typeface="微软雅黑" panose="020B0503020204020204" charset="-122"/>
                  <a:ea typeface="微软雅黑" panose="020B0503020204020204" charset="-122"/>
                </a:rPr>
                <a:t>后右中雷达探头</a:t>
              </a:r>
            </a:p>
          </p:txBody>
        </p:sp>
        <p:cxnSp>
          <p:nvCxnSpPr>
            <p:cNvPr id="30" name="直接箭头连接符 29"/>
            <p:cNvCxnSpPr>
              <a:endCxn id="22" idx="3"/>
            </p:cNvCxnSpPr>
            <p:nvPr/>
          </p:nvCxnSpPr>
          <p:spPr>
            <a:xfrm flipH="1">
              <a:off x="4993700" y="2635375"/>
              <a:ext cx="783308" cy="6688"/>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1" name="直接箭头连接符 30"/>
            <p:cNvCxnSpPr>
              <a:endCxn id="23" idx="3"/>
            </p:cNvCxnSpPr>
            <p:nvPr/>
          </p:nvCxnSpPr>
          <p:spPr>
            <a:xfrm flipH="1">
              <a:off x="4993699" y="3286885"/>
              <a:ext cx="800456" cy="6641"/>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2" name="直接箭头连接符 31"/>
            <p:cNvCxnSpPr>
              <a:endCxn id="15" idx="3"/>
            </p:cNvCxnSpPr>
            <p:nvPr/>
          </p:nvCxnSpPr>
          <p:spPr>
            <a:xfrm flipH="1">
              <a:off x="4993700" y="3933950"/>
              <a:ext cx="792834" cy="7648"/>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3" name="直接箭头连接符 32"/>
            <p:cNvCxnSpPr>
              <a:endCxn id="25" idx="3"/>
            </p:cNvCxnSpPr>
            <p:nvPr/>
          </p:nvCxnSpPr>
          <p:spPr>
            <a:xfrm flipH="1">
              <a:off x="4993700" y="4581650"/>
              <a:ext cx="792834" cy="8020"/>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4993701" y="2376122"/>
              <a:ext cx="864095" cy="240233"/>
            </a:xfrm>
            <a:prstGeom prst="rect">
              <a:avLst/>
            </a:prstGeom>
            <a:noFill/>
          </p:spPr>
          <p:txBody>
            <a:bodyPr wrap="square" rtlCol="0">
              <a:spAutoFit/>
            </a:bodyPr>
            <a:lstStyle/>
            <a:p>
              <a:r>
                <a:rPr lang="zh-CN" altLang="en-US" sz="1400" dirty="0" smtClean="0">
                  <a:latin typeface="微软雅黑" panose="020B0503020204020204" charset="-122"/>
                  <a:ea typeface="微软雅黑" panose="020B0503020204020204" charset="-122"/>
                </a:rPr>
                <a:t>探测距离</a:t>
              </a:r>
            </a:p>
          </p:txBody>
        </p:sp>
        <p:sp>
          <p:nvSpPr>
            <p:cNvPr id="35" name="TextBox 34"/>
            <p:cNvSpPr txBox="1"/>
            <p:nvPr/>
          </p:nvSpPr>
          <p:spPr>
            <a:xfrm>
              <a:off x="4993701" y="3003799"/>
              <a:ext cx="864095" cy="240233"/>
            </a:xfrm>
            <a:prstGeom prst="rect">
              <a:avLst/>
            </a:prstGeom>
            <a:noFill/>
          </p:spPr>
          <p:txBody>
            <a:bodyPr wrap="square" rtlCol="0">
              <a:spAutoFit/>
            </a:bodyPr>
            <a:lstStyle/>
            <a:p>
              <a:r>
                <a:rPr lang="zh-CN" altLang="en-US" sz="1400" dirty="0" smtClean="0">
                  <a:latin typeface="微软雅黑" panose="020B0503020204020204" charset="-122"/>
                  <a:ea typeface="微软雅黑" panose="020B0503020204020204" charset="-122"/>
                </a:rPr>
                <a:t>探测距离</a:t>
              </a:r>
            </a:p>
          </p:txBody>
        </p:sp>
        <p:sp>
          <p:nvSpPr>
            <p:cNvPr id="36" name="TextBox 35"/>
            <p:cNvSpPr txBox="1"/>
            <p:nvPr/>
          </p:nvSpPr>
          <p:spPr>
            <a:xfrm>
              <a:off x="4993701" y="3662904"/>
              <a:ext cx="864095" cy="240233"/>
            </a:xfrm>
            <a:prstGeom prst="rect">
              <a:avLst/>
            </a:prstGeom>
            <a:noFill/>
          </p:spPr>
          <p:txBody>
            <a:bodyPr wrap="square" rtlCol="0">
              <a:spAutoFit/>
            </a:bodyPr>
            <a:lstStyle/>
            <a:p>
              <a:r>
                <a:rPr lang="zh-CN" altLang="en-US" sz="1400" dirty="0" smtClean="0">
                  <a:latin typeface="微软雅黑" panose="020B0503020204020204" charset="-122"/>
                  <a:ea typeface="微软雅黑" panose="020B0503020204020204" charset="-122"/>
                </a:rPr>
                <a:t>探测距离</a:t>
              </a:r>
            </a:p>
          </p:txBody>
        </p:sp>
        <p:sp>
          <p:nvSpPr>
            <p:cNvPr id="37" name="TextBox 36"/>
            <p:cNvSpPr txBox="1"/>
            <p:nvPr/>
          </p:nvSpPr>
          <p:spPr>
            <a:xfrm>
              <a:off x="4993701" y="4310976"/>
              <a:ext cx="864095" cy="240233"/>
            </a:xfrm>
            <a:prstGeom prst="rect">
              <a:avLst/>
            </a:prstGeom>
            <a:noFill/>
          </p:spPr>
          <p:txBody>
            <a:bodyPr wrap="square" rtlCol="0">
              <a:spAutoFit/>
            </a:bodyPr>
            <a:lstStyle/>
            <a:p>
              <a:r>
                <a:rPr lang="zh-CN" altLang="en-US" sz="1400" dirty="0" smtClean="0">
                  <a:latin typeface="微软雅黑" panose="020B0503020204020204" charset="-122"/>
                  <a:ea typeface="微软雅黑" panose="020B0503020204020204" charset="-122"/>
                </a:rPr>
                <a:t>探测距离</a:t>
              </a:r>
            </a:p>
          </p:txBody>
        </p:sp>
        <p:sp>
          <p:nvSpPr>
            <p:cNvPr id="38" name="矩形 37"/>
            <p:cNvSpPr/>
            <p:nvPr/>
          </p:nvSpPr>
          <p:spPr>
            <a:xfrm>
              <a:off x="7209953" y="1355160"/>
              <a:ext cx="828094" cy="428656"/>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dirty="0" smtClean="0">
                  <a:solidFill>
                    <a:schemeClr val="tx1"/>
                  </a:solidFill>
                  <a:latin typeface="微软雅黑" panose="020B0503020204020204" charset="-122"/>
                  <a:ea typeface="微软雅黑" panose="020B0503020204020204" charset="-122"/>
                </a:rPr>
                <a:t>后摄像头</a:t>
              </a:r>
            </a:p>
          </p:txBody>
        </p:sp>
        <p:cxnSp>
          <p:nvCxnSpPr>
            <p:cNvPr id="39" name="直接箭头连接符 38"/>
            <p:cNvCxnSpPr>
              <a:stCxn id="17" idx="3"/>
              <a:endCxn id="38" idx="1"/>
            </p:cNvCxnSpPr>
            <p:nvPr/>
          </p:nvCxnSpPr>
          <p:spPr>
            <a:xfrm>
              <a:off x="6536412" y="1569488"/>
              <a:ext cx="673541" cy="0"/>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54" name="直接箭头连接符 53"/>
            <p:cNvCxnSpPr>
              <a:endCxn id="28" idx="1"/>
            </p:cNvCxnSpPr>
            <p:nvPr/>
          </p:nvCxnSpPr>
          <p:spPr>
            <a:xfrm>
              <a:off x="6443975" y="3938206"/>
              <a:ext cx="779413" cy="0"/>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6444205" y="3651139"/>
              <a:ext cx="864095" cy="240233"/>
            </a:xfrm>
            <a:prstGeom prst="rect">
              <a:avLst/>
            </a:prstGeom>
            <a:noFill/>
          </p:spPr>
          <p:txBody>
            <a:bodyPr wrap="square" rtlCol="0">
              <a:spAutoFit/>
            </a:bodyPr>
            <a:lstStyle/>
            <a:p>
              <a:r>
                <a:rPr lang="zh-CN" altLang="en-US" sz="1400" dirty="0" smtClean="0">
                  <a:latin typeface="微软雅黑" panose="020B0503020204020204" charset="-122"/>
                  <a:ea typeface="微软雅黑" panose="020B0503020204020204" charset="-122"/>
                </a:rPr>
                <a:t>探测距离</a:t>
              </a:r>
            </a:p>
          </p:txBody>
        </p:sp>
        <p:cxnSp>
          <p:nvCxnSpPr>
            <p:cNvPr id="58" name="直接箭头连接符 57"/>
            <p:cNvCxnSpPr/>
            <p:nvPr/>
          </p:nvCxnSpPr>
          <p:spPr>
            <a:xfrm>
              <a:off x="6444208" y="3362873"/>
              <a:ext cx="779413" cy="0"/>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6444205" y="3075806"/>
              <a:ext cx="864095" cy="240233"/>
            </a:xfrm>
            <a:prstGeom prst="rect">
              <a:avLst/>
            </a:prstGeom>
            <a:noFill/>
          </p:spPr>
          <p:txBody>
            <a:bodyPr wrap="square" rtlCol="0">
              <a:spAutoFit/>
            </a:bodyPr>
            <a:lstStyle/>
            <a:p>
              <a:r>
                <a:rPr lang="zh-CN" altLang="en-US" sz="1400" dirty="0" smtClean="0">
                  <a:latin typeface="微软雅黑" panose="020B0503020204020204" charset="-122"/>
                  <a:ea typeface="微软雅黑" panose="020B0503020204020204" charset="-122"/>
                </a:rPr>
                <a:t>探测距离</a:t>
              </a:r>
            </a:p>
          </p:txBody>
        </p:sp>
        <p:cxnSp>
          <p:nvCxnSpPr>
            <p:cNvPr id="60" name="直接箭头连接符 59"/>
            <p:cNvCxnSpPr/>
            <p:nvPr/>
          </p:nvCxnSpPr>
          <p:spPr>
            <a:xfrm>
              <a:off x="6444208" y="2786809"/>
              <a:ext cx="779413" cy="0"/>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6444205" y="2499742"/>
              <a:ext cx="864095" cy="240233"/>
            </a:xfrm>
            <a:prstGeom prst="rect">
              <a:avLst/>
            </a:prstGeom>
            <a:noFill/>
          </p:spPr>
          <p:txBody>
            <a:bodyPr wrap="square" rtlCol="0">
              <a:spAutoFit/>
            </a:bodyPr>
            <a:lstStyle/>
            <a:p>
              <a:r>
                <a:rPr lang="zh-CN" altLang="en-US" sz="1400" dirty="0" smtClean="0">
                  <a:latin typeface="微软雅黑" panose="020B0503020204020204" charset="-122"/>
                  <a:ea typeface="微软雅黑" panose="020B0503020204020204" charset="-122"/>
                </a:rPr>
                <a:t>探测距离</a:t>
              </a:r>
            </a:p>
          </p:txBody>
        </p:sp>
      </p:gr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9260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a:latin typeface="微软雅黑" panose="020B0503020204020204" charset="-122"/>
                <a:ea typeface="微软雅黑" panose="020B0503020204020204" charset="-122"/>
                <a:cs typeface="FZHei-B01S" panose="03000509000000000000" pitchFamily="65" charset="-122"/>
                <a:sym typeface="+mn-ea"/>
              </a:rPr>
              <a:t>停车辅助系统</a:t>
            </a:r>
            <a:endParaRPr lang="zh-CN" altLang="en-US" sz="3600" dirty="0">
              <a:solidFill>
                <a:srgbClr val="0070C0"/>
              </a:solidFill>
              <a:latin typeface="微软雅黑" panose="020B0503020204020204" charset="-122"/>
              <a:ea typeface="微软雅黑" panose="020B0503020204020204" charset="-122"/>
            </a:endParaRPr>
          </a:p>
        </p:txBody>
      </p:sp>
      <p:sp>
        <p:nvSpPr>
          <p:cNvPr id="6" name="文本框 99"/>
          <p:cNvSpPr txBox="1">
            <a:spLocks noChangeArrowheads="1"/>
          </p:cNvSpPr>
          <p:nvPr/>
        </p:nvSpPr>
        <p:spPr bwMode="auto">
          <a:xfrm>
            <a:off x="682689" y="1293267"/>
            <a:ext cx="822935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marL="0" indent="0" eaLnBrk="1" hangingPunct="1">
              <a:lnSpc>
                <a:spcPct val="100000"/>
              </a:lnSpc>
            </a:pPr>
            <a:r>
              <a:rPr lang="zh-CN" altLang="en-US" sz="2400" dirty="0" smtClean="0">
                <a:latin typeface="微软雅黑" panose="020B0503020204020204" charset="-122"/>
                <a:ea typeface="微软雅黑" panose="020B0503020204020204" charset="-122"/>
              </a:rPr>
              <a:t>探测范围</a:t>
            </a:r>
          </a:p>
        </p:txBody>
      </p:sp>
      <p:pic>
        <p:nvPicPr>
          <p:cNvPr id="8" name="图片 -21474826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12725" y="2456180"/>
            <a:ext cx="379158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Group 3"/>
          <p:cNvGraphicFramePr>
            <a:graphicFrameLocks noGrp="1"/>
          </p:cNvGraphicFramePr>
          <p:nvPr/>
        </p:nvGraphicFramePr>
        <p:xfrm>
          <a:off x="3575685" y="1753870"/>
          <a:ext cx="6817995" cy="3926840"/>
        </p:xfrm>
        <a:graphic>
          <a:graphicData uri="http://schemas.openxmlformats.org/drawingml/2006/table">
            <a:tbl>
              <a:tblPr>
                <a:tableStyleId>{08FB837D-C827-4EFA-A057-4D05807E0F7C}</a:tableStyleId>
              </a:tblPr>
              <a:tblGrid>
                <a:gridCol w="501015"/>
                <a:gridCol w="1098550"/>
                <a:gridCol w="1148715"/>
                <a:gridCol w="1067435"/>
                <a:gridCol w="1050925"/>
                <a:gridCol w="869315"/>
                <a:gridCol w="1082040"/>
              </a:tblGrid>
              <a:tr h="546100">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u="none" strike="noStrike" cap="none" normalizeH="0" baseline="0" dirty="0" smtClean="0">
                          <a:ln>
                            <a:noFill/>
                          </a:ln>
                          <a:effectLst/>
                        </a:rPr>
                        <a:t>序号</a:t>
                      </a:r>
                      <a:endParaRPr kumimoji="0" lang="zh-CN" altLang="en-US" sz="2000" b="1" i="0" u="none" strike="noStrike" cap="none" normalizeH="0" baseline="0" dirty="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u="none" strike="noStrike" cap="none" normalizeH="0" baseline="0" smtClean="0">
                          <a:ln>
                            <a:noFill/>
                          </a:ln>
                          <a:effectLst/>
                        </a:rPr>
                        <a:t>前进雷达</a:t>
                      </a:r>
                      <a:endParaRPr kumimoji="0" lang="zh-CN" altLang="en-US"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hMerge="1">
                  <a:txBody>
                    <a:bodyPr/>
                    <a:lstStyle/>
                    <a:p>
                      <a:endParaRPr lang="zh-CN"/>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u="none" strike="noStrike" cap="none" normalizeH="0" baseline="0" smtClean="0">
                          <a:ln>
                            <a:noFill/>
                          </a:ln>
                          <a:effectLst/>
                        </a:rPr>
                        <a:t>倒车雷达</a:t>
                      </a:r>
                      <a:endParaRPr kumimoji="0" lang="zh-CN" altLang="en-US"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hMerge="1">
                  <a:txBody>
                    <a:bodyPr/>
                    <a:lstStyle/>
                    <a:p>
                      <a:endParaRPr lang="zh-CN"/>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u="none" strike="noStrike" cap="none" normalizeH="0" baseline="0" smtClean="0">
                          <a:ln>
                            <a:noFill/>
                          </a:ln>
                          <a:effectLst/>
                        </a:rPr>
                        <a:t>区域划分</a:t>
                      </a:r>
                      <a:endParaRPr kumimoji="0" lang="zh-CN" altLang="en-US"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u="none" strike="noStrike" cap="none" normalizeH="0" baseline="0" smtClean="0">
                          <a:ln>
                            <a:noFill/>
                          </a:ln>
                          <a:effectLst/>
                        </a:rPr>
                        <a:t>鸣叫频率</a:t>
                      </a:r>
                      <a:r>
                        <a:rPr kumimoji="0" lang="en-US" altLang="zh-CN" sz="2000" u="none" strike="noStrike" cap="none" normalizeH="0" baseline="0" smtClean="0">
                          <a:ln>
                            <a:noFill/>
                          </a:ln>
                          <a:effectLst/>
                        </a:rPr>
                        <a:t>/</a:t>
                      </a:r>
                      <a:r>
                        <a:rPr kumimoji="0" lang="zh-CN" altLang="en-US" sz="2000" u="none" strike="noStrike" cap="none" normalizeH="0" baseline="0" smtClean="0">
                          <a:ln>
                            <a:noFill/>
                          </a:ln>
                          <a:effectLst/>
                        </a:rPr>
                        <a:t>占空比</a:t>
                      </a:r>
                      <a:endParaRPr kumimoji="0" lang="zh-CN" altLang="en-US"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r>
              <a:tr h="548640">
                <a:tc vMerge="1">
                  <a:txBody>
                    <a:bodyPr/>
                    <a:lstStyle/>
                    <a:p>
                      <a:endParaRPr lang="zh-CN"/>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u="none" strike="noStrike" cap="none" normalizeH="0" baseline="0" smtClean="0">
                          <a:ln>
                            <a:noFill/>
                          </a:ln>
                          <a:effectLst/>
                        </a:rPr>
                        <a:t>中间</a:t>
                      </a:r>
                      <a:endParaRPr kumimoji="0" lang="zh-CN" altLang="en-US"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u="none" strike="noStrike" cap="none" normalizeH="0" baseline="0" smtClean="0">
                          <a:ln>
                            <a:noFill/>
                          </a:ln>
                          <a:effectLst/>
                        </a:rPr>
                        <a:t>两侧</a:t>
                      </a:r>
                      <a:endParaRPr kumimoji="0" lang="zh-CN" altLang="en-US"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u="none" strike="noStrike" cap="none" normalizeH="0" baseline="0" smtClean="0">
                          <a:ln>
                            <a:noFill/>
                          </a:ln>
                          <a:effectLst/>
                        </a:rPr>
                        <a:t>中间</a:t>
                      </a:r>
                      <a:endParaRPr kumimoji="0" lang="zh-CN" altLang="en-US"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u="none" strike="noStrike" cap="none" normalizeH="0" baseline="0" smtClean="0">
                          <a:ln>
                            <a:noFill/>
                          </a:ln>
                          <a:effectLst/>
                        </a:rPr>
                        <a:t>两侧</a:t>
                      </a:r>
                      <a:endParaRPr kumimoji="0" lang="zh-CN" altLang="en-US"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vMerge="1">
                  <a:txBody>
                    <a:bodyPr/>
                    <a:lstStyle/>
                    <a:p>
                      <a:endParaRPr lang="zh-CN"/>
                    </a:p>
                  </a:txBody>
                  <a:tcPr/>
                </a:tc>
                <a:tc vMerge="1">
                  <a:txBody>
                    <a:bodyPr/>
                    <a:lstStyle/>
                    <a:p>
                      <a:endParaRPr lang="zh-CN"/>
                    </a:p>
                  </a:txBody>
                  <a:tcPr/>
                </a:tc>
              </a:tr>
              <a:tr h="5461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smtClean="0">
                          <a:ln>
                            <a:noFill/>
                          </a:ln>
                          <a:effectLst/>
                        </a:rPr>
                        <a:t>1</a:t>
                      </a:r>
                      <a:endParaRPr kumimoji="0" lang="en-US" altLang="zh-CN"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u="none" strike="noStrike" cap="none" normalizeH="0" baseline="0" smtClean="0">
                          <a:ln>
                            <a:noFill/>
                          </a:ln>
                          <a:effectLst/>
                        </a:rPr>
                        <a:t>＞</a:t>
                      </a:r>
                      <a:r>
                        <a:rPr kumimoji="0" lang="en-US" altLang="zh-CN" sz="2000" u="none" strike="noStrike" cap="none" normalizeH="0" baseline="0" smtClean="0">
                          <a:ln>
                            <a:noFill/>
                          </a:ln>
                          <a:effectLst/>
                        </a:rPr>
                        <a:t>100cm</a:t>
                      </a:r>
                      <a:endParaRPr kumimoji="0" lang="en-US" altLang="zh-CN"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u="none" strike="noStrike" cap="none" normalizeH="0" baseline="0" smtClean="0">
                          <a:ln>
                            <a:noFill/>
                          </a:ln>
                          <a:effectLst/>
                        </a:rPr>
                        <a:t>＞</a:t>
                      </a:r>
                      <a:r>
                        <a:rPr kumimoji="0" lang="en-US" altLang="zh-CN" sz="2000" u="none" strike="noStrike" cap="none" normalizeH="0" baseline="0" smtClean="0">
                          <a:ln>
                            <a:noFill/>
                          </a:ln>
                          <a:effectLst/>
                        </a:rPr>
                        <a:t>60cm</a:t>
                      </a:r>
                      <a:endParaRPr kumimoji="0" lang="en-US" altLang="zh-CN"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u="none" strike="noStrike" cap="none" normalizeH="0" baseline="0" smtClean="0">
                          <a:ln>
                            <a:noFill/>
                          </a:ln>
                          <a:effectLst/>
                        </a:rPr>
                        <a:t>＞</a:t>
                      </a:r>
                      <a:r>
                        <a:rPr kumimoji="0" lang="en-US" altLang="zh-CN" sz="2000" u="none" strike="noStrike" cap="none" normalizeH="0" baseline="0" smtClean="0">
                          <a:ln>
                            <a:noFill/>
                          </a:ln>
                          <a:effectLst/>
                        </a:rPr>
                        <a:t>150cm</a:t>
                      </a:r>
                      <a:endParaRPr kumimoji="0" lang="en-US" altLang="zh-CN"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u="none" strike="noStrike" cap="none" normalizeH="0" baseline="0" smtClean="0">
                          <a:ln>
                            <a:noFill/>
                          </a:ln>
                          <a:effectLst/>
                        </a:rPr>
                        <a:t>＞</a:t>
                      </a:r>
                      <a:r>
                        <a:rPr kumimoji="0" lang="en-US" altLang="zh-CN" sz="2000" u="none" strike="noStrike" cap="none" normalizeH="0" baseline="0" smtClean="0">
                          <a:ln>
                            <a:noFill/>
                          </a:ln>
                          <a:effectLst/>
                        </a:rPr>
                        <a:t>60cm</a:t>
                      </a:r>
                      <a:endParaRPr kumimoji="0" lang="en-US" altLang="zh-CN"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u="none" strike="noStrike" cap="none" normalizeH="0" baseline="0" smtClean="0">
                          <a:ln>
                            <a:noFill/>
                          </a:ln>
                          <a:effectLst/>
                        </a:rPr>
                        <a:t>安全区</a:t>
                      </a:r>
                      <a:endParaRPr kumimoji="0" lang="zh-CN" altLang="en-US"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u="none" strike="noStrike" cap="none" normalizeH="0" baseline="0" smtClean="0">
                          <a:ln>
                            <a:noFill/>
                          </a:ln>
                          <a:effectLst/>
                        </a:rPr>
                        <a:t>不报警</a:t>
                      </a:r>
                      <a:endParaRPr kumimoji="0" lang="zh-CN" altLang="en-US"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r>
              <a:tr h="64516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dirty="0" smtClean="0">
                          <a:ln>
                            <a:noFill/>
                          </a:ln>
                          <a:effectLst/>
                        </a:rPr>
                        <a:t>2</a:t>
                      </a:r>
                      <a:endParaRPr kumimoji="0" lang="en-US" altLang="zh-CN" sz="2000" b="1" i="0" u="none" strike="noStrike" cap="none" normalizeH="0" baseline="0" dirty="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smtClean="0">
                          <a:ln>
                            <a:noFill/>
                          </a:ln>
                          <a:effectLst/>
                        </a:rPr>
                        <a:t>90-100cm</a:t>
                      </a:r>
                      <a:endParaRPr kumimoji="0" lang="en-US" altLang="zh-CN"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smtClean="0">
                          <a:ln>
                            <a:noFill/>
                          </a:ln>
                          <a:effectLst/>
                        </a:rPr>
                        <a:t>/</a:t>
                      </a:r>
                      <a:endParaRPr kumimoji="0" lang="en-US" altLang="zh-CN"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dirty="0" smtClean="0">
                          <a:ln>
                            <a:noFill/>
                          </a:ln>
                          <a:effectLst/>
                        </a:rPr>
                        <a:t>90-150cm</a:t>
                      </a:r>
                      <a:endParaRPr kumimoji="0" lang="en-US" altLang="zh-CN" sz="2000" b="1" i="0" u="none" strike="noStrike" cap="none" normalizeH="0" baseline="0" dirty="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smtClean="0">
                          <a:ln>
                            <a:noFill/>
                          </a:ln>
                          <a:effectLst/>
                        </a:rPr>
                        <a:t>/</a:t>
                      </a:r>
                      <a:endParaRPr kumimoji="0" lang="en-US" altLang="zh-CN"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u="none" strike="noStrike" cap="none" normalizeH="0" baseline="0" smtClean="0">
                          <a:ln>
                            <a:noFill/>
                          </a:ln>
                          <a:effectLst/>
                        </a:rPr>
                        <a:t>预警区</a:t>
                      </a:r>
                      <a:endParaRPr kumimoji="0" lang="zh-CN" altLang="en-US"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smtClean="0">
                          <a:ln>
                            <a:noFill/>
                          </a:ln>
                          <a:effectLst/>
                        </a:rPr>
                        <a:t>1Hz/50%</a:t>
                      </a:r>
                      <a:endParaRPr kumimoji="0" lang="en-US" altLang="zh-CN"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r>
              <a:tr h="5461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smtClean="0">
                          <a:ln>
                            <a:noFill/>
                          </a:ln>
                          <a:effectLst/>
                        </a:rPr>
                        <a:t>3</a:t>
                      </a:r>
                      <a:endParaRPr kumimoji="0" lang="en-US" altLang="zh-CN"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smtClean="0">
                          <a:ln>
                            <a:noFill/>
                          </a:ln>
                          <a:effectLst/>
                        </a:rPr>
                        <a:t>60-90cm</a:t>
                      </a:r>
                      <a:endParaRPr kumimoji="0" lang="en-US" altLang="zh-CN"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smtClean="0">
                          <a:ln>
                            <a:noFill/>
                          </a:ln>
                          <a:effectLst/>
                        </a:rPr>
                        <a:t>/</a:t>
                      </a:r>
                      <a:endParaRPr kumimoji="0" lang="en-US" altLang="zh-CN"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smtClean="0">
                          <a:ln>
                            <a:noFill/>
                          </a:ln>
                          <a:effectLst/>
                        </a:rPr>
                        <a:t>60-90cm</a:t>
                      </a:r>
                      <a:endParaRPr kumimoji="0" lang="en-US" altLang="zh-CN"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smtClean="0">
                          <a:ln>
                            <a:noFill/>
                          </a:ln>
                          <a:effectLst/>
                        </a:rPr>
                        <a:t>/</a:t>
                      </a:r>
                      <a:endParaRPr kumimoji="0" lang="en-US" altLang="zh-CN"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u="none" strike="noStrike" cap="none" normalizeH="0" baseline="0" smtClean="0">
                          <a:ln>
                            <a:noFill/>
                          </a:ln>
                          <a:effectLst/>
                        </a:rPr>
                        <a:t>缓行区</a:t>
                      </a:r>
                      <a:endParaRPr kumimoji="0" lang="zh-CN" altLang="en-US"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smtClean="0">
                          <a:ln>
                            <a:noFill/>
                          </a:ln>
                          <a:effectLst/>
                        </a:rPr>
                        <a:t>2Hz/50%</a:t>
                      </a:r>
                      <a:endParaRPr kumimoji="0" lang="en-US" altLang="zh-CN"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r>
              <a:tr h="54864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smtClean="0">
                          <a:ln>
                            <a:noFill/>
                          </a:ln>
                          <a:effectLst/>
                        </a:rPr>
                        <a:t>4</a:t>
                      </a:r>
                      <a:endParaRPr kumimoji="0" lang="en-US" altLang="zh-CN"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smtClean="0">
                          <a:ln>
                            <a:noFill/>
                          </a:ln>
                          <a:effectLst/>
                        </a:rPr>
                        <a:t>35-60cm</a:t>
                      </a:r>
                      <a:endParaRPr kumimoji="0" lang="en-US" altLang="zh-CN"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smtClean="0">
                          <a:ln>
                            <a:noFill/>
                          </a:ln>
                          <a:effectLst/>
                        </a:rPr>
                        <a:t>35-60cm</a:t>
                      </a:r>
                      <a:endParaRPr kumimoji="0" lang="en-US" altLang="zh-CN"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smtClean="0">
                          <a:ln>
                            <a:noFill/>
                          </a:ln>
                          <a:effectLst/>
                        </a:rPr>
                        <a:t>35-60cm</a:t>
                      </a:r>
                      <a:endParaRPr kumimoji="0" lang="en-US" altLang="zh-CN"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smtClean="0">
                          <a:ln>
                            <a:noFill/>
                          </a:ln>
                          <a:effectLst/>
                        </a:rPr>
                        <a:t>35-60cm</a:t>
                      </a:r>
                      <a:endParaRPr kumimoji="0" lang="en-US" altLang="zh-CN"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u="none" strike="noStrike" cap="none" normalizeH="0" baseline="0" smtClean="0">
                          <a:ln>
                            <a:noFill/>
                          </a:ln>
                          <a:effectLst/>
                        </a:rPr>
                        <a:t>警示区</a:t>
                      </a:r>
                      <a:endParaRPr kumimoji="0" lang="zh-CN" altLang="en-US"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smtClean="0">
                          <a:ln>
                            <a:noFill/>
                          </a:ln>
                          <a:effectLst/>
                        </a:rPr>
                        <a:t>4Hz/50%</a:t>
                      </a:r>
                      <a:endParaRPr kumimoji="0" lang="en-US" altLang="zh-CN"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r>
              <a:tr h="5461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smtClean="0">
                          <a:ln>
                            <a:noFill/>
                          </a:ln>
                          <a:effectLst/>
                        </a:rPr>
                        <a:t>5</a:t>
                      </a:r>
                      <a:endParaRPr kumimoji="0" lang="en-US" altLang="zh-CN"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smtClean="0">
                          <a:ln>
                            <a:noFill/>
                          </a:ln>
                          <a:effectLst/>
                        </a:rPr>
                        <a:t>0-35cm</a:t>
                      </a:r>
                      <a:endParaRPr kumimoji="0" lang="en-US" altLang="zh-CN"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smtClean="0">
                          <a:ln>
                            <a:noFill/>
                          </a:ln>
                          <a:effectLst/>
                        </a:rPr>
                        <a:t>0-35cm</a:t>
                      </a:r>
                      <a:endParaRPr kumimoji="0" lang="en-US" altLang="zh-CN"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smtClean="0">
                          <a:ln>
                            <a:noFill/>
                          </a:ln>
                          <a:effectLst/>
                        </a:rPr>
                        <a:t>0-35cm</a:t>
                      </a:r>
                      <a:endParaRPr kumimoji="0" lang="en-US" altLang="zh-CN"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u="none" strike="noStrike" cap="none" normalizeH="0" baseline="0" smtClean="0">
                          <a:ln>
                            <a:noFill/>
                          </a:ln>
                          <a:effectLst/>
                        </a:rPr>
                        <a:t>0-35cm</a:t>
                      </a:r>
                      <a:endParaRPr kumimoji="0" lang="en-US" altLang="zh-CN"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u="none" strike="noStrike" cap="none" normalizeH="0" baseline="0" smtClean="0">
                          <a:ln>
                            <a:noFill/>
                          </a:ln>
                          <a:effectLst/>
                        </a:rPr>
                        <a:t>危险区</a:t>
                      </a:r>
                      <a:endParaRPr kumimoji="0" lang="zh-CN" altLang="en-US" sz="2000" b="1" i="0" u="none" strike="noStrike" cap="none" normalizeH="0" baseline="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u="none" strike="noStrike" cap="none" normalizeH="0" baseline="0" dirty="0" smtClean="0">
                          <a:ln>
                            <a:noFill/>
                          </a:ln>
                          <a:effectLst/>
                        </a:rPr>
                        <a:t>长鸣</a:t>
                      </a:r>
                      <a:endParaRPr kumimoji="0" lang="zh-CN" altLang="en-US" sz="2000" b="1" i="0" u="none" strike="noStrike" cap="none" normalizeH="0" baseline="0" dirty="0" smtClean="0">
                        <a:ln>
                          <a:noFill/>
                        </a:ln>
                        <a:solidFill>
                          <a:schemeClr val="tx1"/>
                        </a:solidFill>
                        <a:effectLst/>
                        <a:latin typeface="微软雅黑" panose="020B0503020204020204" charset="-122"/>
                        <a:ea typeface="微软雅黑" panose="020B0503020204020204" charset="-122"/>
                      </a:endParaRPr>
                    </a:p>
                  </a:txBody>
                  <a:tcPr marL="0" marR="0" marT="0" marB="1" anchor="ctr" horzOverflow="overflow"/>
                </a:tc>
              </a:tr>
            </a:tbl>
          </a:graphicData>
        </a:graphic>
      </p:graphicFrame>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9260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停车辅助系统</a:t>
            </a:r>
            <a:endParaRPr lang="zh-CN" altLang="en-US" sz="3600" dirty="0">
              <a:solidFill>
                <a:srgbClr val="0070C0"/>
              </a:solidFill>
              <a:latin typeface="微软雅黑" panose="020B0503020204020204" charset="-122"/>
              <a:ea typeface="微软雅黑" panose="020B0503020204020204" charset="-122"/>
            </a:endParaRPr>
          </a:p>
        </p:txBody>
      </p:sp>
      <p:sp>
        <p:nvSpPr>
          <p:cNvPr id="6" name="文本框 104"/>
          <p:cNvSpPr txBox="1">
            <a:spLocks noChangeArrowheads="1"/>
          </p:cNvSpPr>
          <p:nvPr/>
        </p:nvSpPr>
        <p:spPr bwMode="auto">
          <a:xfrm>
            <a:off x="481965" y="1111885"/>
            <a:ext cx="6591300" cy="439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200000"/>
              </a:lnSpc>
              <a:buFont typeface="Wingdings" panose="05000000000000000000" pitchFamily="2" charset="2"/>
              <a:buNone/>
            </a:pPr>
            <a:r>
              <a:rPr lang="zh-CN" altLang="en-US" sz="2000" dirty="0">
                <a:latin typeface="微软雅黑" panose="020B0503020204020204" charset="-122"/>
                <a:ea typeface="微软雅黑" panose="020B0503020204020204" charset="-122"/>
              </a:rPr>
              <a:t>自检与故障信息提示</a:t>
            </a:r>
          </a:p>
          <a:p>
            <a:pPr marL="285750" indent="-285750" eaLnBrk="1" hangingPunct="1">
              <a:lnSpc>
                <a:spcPct val="20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rPr>
              <a:t>在停车辅助系统启用的状态下，上</a:t>
            </a:r>
            <a:r>
              <a:rPr lang="zh-CN" altLang="en-US" sz="2000" b="0" dirty="0">
                <a:latin typeface="微软雅黑" panose="020B0503020204020204" charset="-122"/>
                <a:ea typeface="微软雅黑" panose="020B0503020204020204" charset="-122"/>
              </a:rPr>
              <a:t>电</a:t>
            </a:r>
            <a:r>
              <a:rPr lang="zh-CN" altLang="en-US" sz="2000" b="0" dirty="0" smtClean="0">
                <a:latin typeface="微软雅黑" panose="020B0503020204020204" charset="-122"/>
                <a:ea typeface="微软雅黑" panose="020B0503020204020204" charset="-122"/>
              </a:rPr>
              <a:t>时系统进行</a:t>
            </a:r>
            <a:r>
              <a:rPr lang="zh-CN" altLang="en-US" sz="2000" b="0" dirty="0">
                <a:latin typeface="微软雅黑" panose="020B0503020204020204" charset="-122"/>
                <a:ea typeface="微软雅黑" panose="020B0503020204020204" charset="-122"/>
              </a:rPr>
              <a:t>自</a:t>
            </a:r>
            <a:r>
              <a:rPr lang="zh-CN" altLang="en-US" sz="2000" b="0" dirty="0" smtClean="0">
                <a:latin typeface="微软雅黑" panose="020B0503020204020204" charset="-122"/>
                <a:ea typeface="微软雅黑" panose="020B0503020204020204" charset="-122"/>
              </a:rPr>
              <a:t>检。</a:t>
            </a:r>
            <a:endParaRPr lang="en-US" altLang="zh-CN" sz="2000" b="0" dirty="0">
              <a:latin typeface="微软雅黑" panose="020B0503020204020204" charset="-122"/>
              <a:ea typeface="微软雅黑" panose="020B0503020204020204" charset="-122"/>
            </a:endParaRPr>
          </a:p>
          <a:p>
            <a:pPr marL="285750" indent="-285750" eaLnBrk="1" hangingPunct="1">
              <a:lnSpc>
                <a:spcPct val="20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rPr>
              <a:t>在</a:t>
            </a:r>
            <a:r>
              <a:rPr lang="zh-CN" altLang="en-US" sz="2000" b="0" dirty="0">
                <a:latin typeface="微软雅黑" panose="020B0503020204020204" charset="-122"/>
                <a:ea typeface="微软雅黑" panose="020B0503020204020204" charset="-122"/>
              </a:rPr>
              <a:t>停车</a:t>
            </a:r>
            <a:r>
              <a:rPr lang="zh-CN" altLang="en-US" sz="2000" b="0" dirty="0" smtClean="0">
                <a:latin typeface="微软雅黑" panose="020B0503020204020204" charset="-122"/>
                <a:ea typeface="微软雅黑" panose="020B0503020204020204" charset="-122"/>
              </a:rPr>
              <a:t>辅助</a:t>
            </a:r>
            <a:r>
              <a:rPr lang="zh-CN" altLang="en-US" sz="2000" b="0" dirty="0">
                <a:latin typeface="微软雅黑" panose="020B0503020204020204" charset="-122"/>
                <a:ea typeface="微软雅黑" panose="020B0503020204020204" charset="-122"/>
              </a:rPr>
              <a:t>系统</a:t>
            </a:r>
            <a:r>
              <a:rPr lang="zh-CN" altLang="en-US" sz="2000" b="0" dirty="0" smtClean="0">
                <a:latin typeface="微软雅黑" panose="020B0503020204020204" charset="-122"/>
                <a:ea typeface="微软雅黑" panose="020B0503020204020204" charset="-122"/>
              </a:rPr>
              <a:t>停</a:t>
            </a:r>
            <a:r>
              <a:rPr lang="zh-CN" altLang="en-US" sz="2000" b="0" dirty="0">
                <a:latin typeface="微软雅黑" panose="020B0503020204020204" charset="-122"/>
                <a:ea typeface="微软雅黑" panose="020B0503020204020204" charset="-122"/>
              </a:rPr>
              <a:t>用的状态下</a:t>
            </a:r>
            <a:r>
              <a:rPr lang="zh-CN" altLang="en-US" sz="2000" b="0" dirty="0" smtClean="0">
                <a:latin typeface="微软雅黑" panose="020B0503020204020204" charset="-122"/>
                <a:ea typeface="微软雅黑" panose="020B0503020204020204" charset="-122"/>
              </a:rPr>
              <a:t>，挂倒挡时系统</a:t>
            </a:r>
            <a:r>
              <a:rPr lang="zh-CN" altLang="en-US" sz="2000" b="0" dirty="0">
                <a:latin typeface="微软雅黑" panose="020B0503020204020204" charset="-122"/>
                <a:ea typeface="微软雅黑" panose="020B0503020204020204" charset="-122"/>
              </a:rPr>
              <a:t>进行自</a:t>
            </a:r>
            <a:r>
              <a:rPr lang="zh-CN" altLang="en-US" sz="2000" b="0" dirty="0" smtClean="0">
                <a:latin typeface="微软雅黑" panose="020B0503020204020204" charset="-122"/>
                <a:ea typeface="微软雅黑" panose="020B0503020204020204" charset="-122"/>
              </a:rPr>
              <a:t>检。</a:t>
            </a:r>
            <a:endParaRPr lang="en-US" altLang="zh-CN" sz="2000" b="0" dirty="0" smtClean="0">
              <a:latin typeface="微软雅黑" panose="020B0503020204020204" charset="-122"/>
              <a:ea typeface="微软雅黑" panose="020B0503020204020204" charset="-122"/>
            </a:endParaRPr>
          </a:p>
          <a:p>
            <a:pPr marL="285750" indent="-285750" eaLnBrk="1" hangingPunct="1">
              <a:lnSpc>
                <a:spcPct val="20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rPr>
              <a:t>自</a:t>
            </a:r>
            <a:r>
              <a:rPr lang="zh-CN" altLang="en-US" sz="2000" b="0" dirty="0">
                <a:latin typeface="微软雅黑" panose="020B0503020204020204" charset="-122"/>
                <a:ea typeface="微软雅黑" panose="020B0503020204020204" charset="-122"/>
              </a:rPr>
              <a:t>检结果通过声音和显示的方式提醒</a:t>
            </a:r>
            <a:r>
              <a:rPr lang="zh-CN" altLang="en-US" sz="2000" b="0" dirty="0" smtClean="0">
                <a:latin typeface="微软雅黑" panose="020B0503020204020204" charset="-122"/>
                <a:ea typeface="微软雅黑" panose="020B0503020204020204" charset="-122"/>
              </a:rPr>
              <a:t>驾驶员：</a:t>
            </a:r>
            <a:endParaRPr lang="en-US" altLang="zh-CN" sz="2000" b="0" dirty="0" smtClean="0">
              <a:latin typeface="微软雅黑" panose="020B0503020204020204" charset="-122"/>
              <a:ea typeface="微软雅黑" panose="020B0503020204020204" charset="-122"/>
            </a:endParaRPr>
          </a:p>
          <a:p>
            <a:pPr marL="285750" indent="-285750" eaLnBrk="1" hangingPunct="1">
              <a:lnSpc>
                <a:spcPct val="200000"/>
              </a:lnSpc>
              <a:buFont typeface="微软雅黑" panose="020B0503020204020204" charset="-122"/>
              <a:buChar char="ￚ"/>
            </a:pPr>
            <a:r>
              <a:rPr lang="zh-CN" altLang="en-US" sz="2000" b="0" dirty="0" smtClean="0">
                <a:latin typeface="微软雅黑" panose="020B0503020204020204" charset="-122"/>
                <a:ea typeface="微软雅黑" panose="020B0503020204020204" charset="-122"/>
              </a:rPr>
              <a:t>无</a:t>
            </a:r>
            <a:r>
              <a:rPr lang="zh-CN" altLang="en-US" sz="2000" b="0" dirty="0">
                <a:latin typeface="微软雅黑" panose="020B0503020204020204" charset="-122"/>
                <a:ea typeface="微软雅黑" panose="020B0503020204020204" charset="-122"/>
              </a:rPr>
              <a:t>故障时，</a:t>
            </a:r>
            <a:r>
              <a:rPr lang="zh-CN" altLang="en-US" sz="2000" b="0" dirty="0" smtClean="0">
                <a:latin typeface="微软雅黑" panose="020B0503020204020204" charset="-122"/>
                <a:ea typeface="微软雅黑" panose="020B0503020204020204" charset="-122"/>
              </a:rPr>
              <a:t>蜂鸣器不</a:t>
            </a:r>
            <a:r>
              <a:rPr lang="zh-CN" altLang="en-US" sz="2000" b="0" dirty="0">
                <a:latin typeface="微软雅黑" panose="020B0503020204020204" charset="-122"/>
                <a:ea typeface="微软雅黑" panose="020B0503020204020204" charset="-122"/>
              </a:rPr>
              <a:t>鸣叫</a:t>
            </a:r>
            <a:r>
              <a:rPr lang="zh-CN" altLang="en-US" sz="2000" b="0" dirty="0" smtClean="0">
                <a:latin typeface="微软雅黑" panose="020B0503020204020204" charset="-122"/>
                <a:ea typeface="微软雅黑" panose="020B0503020204020204" charset="-122"/>
              </a:rPr>
              <a:t>，开关背景灯</a:t>
            </a:r>
            <a:r>
              <a:rPr lang="zh-CN" altLang="en-US" sz="2000" b="0" dirty="0">
                <a:latin typeface="微软雅黑" panose="020B0503020204020204" charset="-122"/>
                <a:ea typeface="微软雅黑" panose="020B0503020204020204" charset="-122"/>
              </a:rPr>
              <a:t>长</a:t>
            </a:r>
            <a:r>
              <a:rPr lang="zh-CN" altLang="en-US" sz="2000" b="0" dirty="0" smtClean="0">
                <a:latin typeface="微软雅黑" panose="020B0503020204020204" charset="-122"/>
                <a:ea typeface="微软雅黑" panose="020B0503020204020204" charset="-122"/>
              </a:rPr>
              <a:t>亮。</a:t>
            </a:r>
            <a:endParaRPr lang="en-US" altLang="zh-CN" sz="2000" b="0" dirty="0">
              <a:latin typeface="微软雅黑" panose="020B0503020204020204" charset="-122"/>
              <a:ea typeface="微软雅黑" panose="020B0503020204020204" charset="-122"/>
            </a:endParaRPr>
          </a:p>
          <a:p>
            <a:pPr marL="285750" indent="-285750" eaLnBrk="1" hangingPunct="1">
              <a:lnSpc>
                <a:spcPct val="200000"/>
              </a:lnSpc>
              <a:buFont typeface="微软雅黑" panose="020B0503020204020204" charset="-122"/>
              <a:buChar char="ￚ"/>
            </a:pPr>
            <a:r>
              <a:rPr lang="zh-CN" altLang="en-US" sz="2000" b="0" dirty="0" smtClean="0">
                <a:latin typeface="微软雅黑" panose="020B0503020204020204" charset="-122"/>
                <a:ea typeface="微软雅黑" panose="020B0503020204020204" charset="-122"/>
              </a:rPr>
              <a:t>故障</a:t>
            </a:r>
            <a:r>
              <a:rPr lang="zh-CN" altLang="en-US" sz="2000" b="0" dirty="0">
                <a:latin typeface="微软雅黑" panose="020B0503020204020204" charset="-122"/>
                <a:ea typeface="微软雅黑" panose="020B0503020204020204" charset="-122"/>
              </a:rPr>
              <a:t>时，</a:t>
            </a:r>
            <a:r>
              <a:rPr lang="zh-CN" altLang="en-US" sz="2000" b="0" dirty="0" smtClean="0">
                <a:latin typeface="微软雅黑" panose="020B0503020204020204" charset="-122"/>
                <a:ea typeface="微软雅黑" panose="020B0503020204020204" charset="-122"/>
              </a:rPr>
              <a:t>蜂鸣器长鸣5</a:t>
            </a:r>
            <a:r>
              <a:rPr lang="en-US" altLang="zh-CN" sz="2000" b="0" dirty="0" smtClean="0">
                <a:latin typeface="微软雅黑" panose="020B0503020204020204" charset="-122"/>
                <a:ea typeface="微软雅黑" panose="020B0503020204020204" charset="-122"/>
              </a:rPr>
              <a:t>s</a:t>
            </a:r>
            <a:r>
              <a:rPr lang="zh-CN" altLang="en-US" sz="2000" b="0" dirty="0" smtClean="0">
                <a:latin typeface="微软雅黑" panose="020B0503020204020204" charset="-122"/>
                <a:ea typeface="微软雅黑" panose="020B0503020204020204" charset="-122"/>
              </a:rPr>
              <a:t>，</a:t>
            </a:r>
            <a:r>
              <a:rPr lang="zh-CN" altLang="en-US" sz="2000" b="0" dirty="0">
                <a:latin typeface="微软雅黑" panose="020B0503020204020204" charset="-122"/>
                <a:ea typeface="微软雅黑" panose="020B0503020204020204" charset="-122"/>
              </a:rPr>
              <a:t>开关背景灯</a:t>
            </a:r>
            <a:r>
              <a:rPr lang="zh-CN" altLang="en-US" sz="2000" b="0" dirty="0" smtClean="0">
                <a:latin typeface="微软雅黑" panose="020B0503020204020204" charset="-122"/>
                <a:ea typeface="微软雅黑" panose="020B0503020204020204" charset="-122"/>
              </a:rPr>
              <a:t>闪烁</a:t>
            </a:r>
            <a:r>
              <a:rPr lang="zh-CN" altLang="en-US" sz="2000" b="0" dirty="0">
                <a:latin typeface="微软雅黑" panose="020B0503020204020204" charset="-122"/>
                <a:ea typeface="微软雅黑" panose="020B0503020204020204" charset="-122"/>
              </a:rPr>
              <a:t>，</a:t>
            </a:r>
            <a:endParaRPr lang="en-US" altLang="zh-CN" sz="2000" b="0" dirty="0">
              <a:latin typeface="微软雅黑" panose="020B0503020204020204" charset="-122"/>
              <a:ea typeface="微软雅黑" panose="020B0503020204020204" charset="-122"/>
            </a:endParaRPr>
          </a:p>
          <a:p>
            <a:pPr eaLnBrk="1" hangingPunct="1">
              <a:lnSpc>
                <a:spcPct val="200000"/>
              </a:lnSpc>
            </a:pPr>
            <a:r>
              <a:rPr lang="zh-CN" altLang="en-US" sz="2000" b="0" dirty="0" smtClean="0">
                <a:latin typeface="微软雅黑" panose="020B0503020204020204" charset="-122"/>
                <a:ea typeface="微软雅黑" panose="020B0503020204020204" charset="-122"/>
              </a:rPr>
              <a:t>    屏幕</a:t>
            </a:r>
            <a:r>
              <a:rPr lang="zh-CN" altLang="en-US" sz="2000" b="0" dirty="0">
                <a:latin typeface="微软雅黑" panose="020B0503020204020204" charset="-122"/>
                <a:ea typeface="微软雅黑" panose="020B0503020204020204" charset="-122"/>
              </a:rPr>
              <a:t>上显示故障探头位置，如图所</a:t>
            </a:r>
            <a:r>
              <a:rPr lang="zh-CN" altLang="en-US" sz="2000" b="0" dirty="0" smtClean="0">
                <a:latin typeface="微软雅黑" panose="020B0503020204020204" charset="-122"/>
                <a:ea typeface="微软雅黑" panose="020B0503020204020204" charset="-122"/>
              </a:rPr>
              <a:t>示：</a:t>
            </a:r>
          </a:p>
        </p:txBody>
      </p:sp>
      <p:pic>
        <p:nvPicPr>
          <p:cNvPr id="7" name="图片 12" descr="12"/>
          <p:cNvPicPr>
            <a:picLocks noChangeAspect="1" noChangeArrowheads="1"/>
          </p:cNvPicPr>
          <p:nvPr/>
        </p:nvPicPr>
        <p:blipFill>
          <a:blip r:embed="rId6" cstate="print">
            <a:extLst>
              <a:ext uri="{28A0092B-C50C-407E-A947-70E740481C1C}">
                <a14:useLocalDpi xmlns:a14="http://schemas.microsoft.com/office/drawing/2010/main" val="0"/>
              </a:ext>
            </a:extLst>
          </a:blip>
          <a:srcRect l="-5565" t="-10768" r="-11258" b="-7498"/>
          <a:stretch>
            <a:fillRect/>
          </a:stretch>
        </p:blipFill>
        <p:spPr bwMode="auto">
          <a:xfrm rot="5400000">
            <a:off x="6115685" y="2635885"/>
            <a:ext cx="4951730" cy="254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9260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停车辅助系统</a:t>
            </a:r>
            <a:endParaRPr lang="zh-CN" altLang="en-US" sz="3600" dirty="0">
              <a:solidFill>
                <a:srgbClr val="0070C0"/>
              </a:solidFill>
              <a:latin typeface="微软雅黑" panose="020B0503020204020204" charset="-122"/>
              <a:ea typeface="微软雅黑" panose="020B0503020204020204" charset="-122"/>
            </a:endParaRPr>
          </a:p>
        </p:txBody>
      </p:sp>
      <p:sp>
        <p:nvSpPr>
          <p:cNvPr id="8" name="Text Box 2"/>
          <p:cNvSpPr txBox="1">
            <a:spLocks noChangeArrowheads="1"/>
          </p:cNvSpPr>
          <p:nvPr/>
        </p:nvSpPr>
        <p:spPr bwMode="auto">
          <a:xfrm>
            <a:off x="634365" y="1282239"/>
            <a:ext cx="85899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100000"/>
              </a:lnSpc>
              <a:buFont typeface="Wingdings" panose="05000000000000000000" pitchFamily="2" charset="2"/>
              <a:buNone/>
            </a:pPr>
            <a:r>
              <a:rPr lang="zh-CN" altLang="en-US" sz="2400" dirty="0" smtClean="0">
                <a:latin typeface="微软雅黑" panose="020B0503020204020204" charset="-122"/>
                <a:ea typeface="微软雅黑" panose="020B0503020204020204" charset="-122"/>
                <a:sym typeface="Arial" panose="020B0604020202020204" pitchFamily="34" charset="0"/>
              </a:rPr>
              <a:t>停车辅助工作条件</a:t>
            </a:r>
          </a:p>
        </p:txBody>
      </p:sp>
      <p:sp>
        <p:nvSpPr>
          <p:cNvPr id="5" name="Text Box 2"/>
          <p:cNvSpPr txBox="1">
            <a:spLocks noChangeArrowheads="1"/>
          </p:cNvSpPr>
          <p:nvPr/>
        </p:nvSpPr>
        <p:spPr bwMode="auto">
          <a:xfrm>
            <a:off x="1001647" y="1749772"/>
            <a:ext cx="8283898"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15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sym typeface="Arial" panose="020B0604020202020204" pitchFamily="34" charset="0"/>
              </a:rPr>
              <a:t>电源状态至于ON挡，开启</a:t>
            </a:r>
            <a:r>
              <a:rPr lang="en-US" altLang="zh-CN" sz="2000" b="0" dirty="0" smtClean="0">
                <a:latin typeface="微软雅黑" panose="020B0503020204020204" charset="-122"/>
                <a:ea typeface="微软雅黑" panose="020B0503020204020204" charset="-122"/>
                <a:sym typeface="Arial" panose="020B0604020202020204" pitchFamily="34" charset="0"/>
              </a:rPr>
              <a:t>PAS</a:t>
            </a:r>
            <a:r>
              <a:rPr lang="zh-CN" altLang="en-US" sz="2000" b="0" dirty="0" smtClean="0">
                <a:latin typeface="微软雅黑" panose="020B0503020204020204" charset="-122"/>
                <a:ea typeface="微软雅黑" panose="020B0503020204020204" charset="-122"/>
                <a:sym typeface="Arial" panose="020B0604020202020204" pitchFamily="34" charset="0"/>
              </a:rPr>
              <a:t>开关，变速箱挡位和车速状态来激活或休眠控制模块。</a:t>
            </a:r>
          </a:p>
        </p:txBody>
      </p:sp>
      <p:graphicFrame>
        <p:nvGraphicFramePr>
          <p:cNvPr id="6" name="表格 5"/>
          <p:cNvGraphicFramePr>
            <a:graphicFrameLocks noGrp="1"/>
          </p:cNvGraphicFramePr>
          <p:nvPr/>
        </p:nvGraphicFramePr>
        <p:xfrm>
          <a:off x="1292860" y="2824480"/>
          <a:ext cx="8680450" cy="3017520"/>
        </p:xfrm>
        <a:graphic>
          <a:graphicData uri="http://schemas.openxmlformats.org/drawingml/2006/table">
            <a:tbl>
              <a:tblPr firstRow="1" bandRow="1">
                <a:tableStyleId>{5940675A-B579-460E-94D1-54222C63F5DA}</a:tableStyleId>
              </a:tblPr>
              <a:tblGrid>
                <a:gridCol w="1736090"/>
                <a:gridCol w="1736090"/>
                <a:gridCol w="1736090"/>
                <a:gridCol w="1736090"/>
                <a:gridCol w="1736090"/>
              </a:tblGrid>
              <a:tr h="502920">
                <a:tc rowSpan="2">
                  <a:txBody>
                    <a:bodyPr/>
                    <a:lstStyle/>
                    <a:p>
                      <a:pPr algn="ctr"/>
                      <a:r>
                        <a:rPr lang="zh-CN" altLang="en-US" sz="2000" dirty="0" smtClean="0">
                          <a:latin typeface="微软雅黑" panose="020B0503020204020204" charset="-122"/>
                          <a:ea typeface="微软雅黑" panose="020B0503020204020204" charset="-122"/>
                        </a:rPr>
                        <a:t>挡位</a:t>
                      </a:r>
                    </a:p>
                  </a:txBody>
                  <a:tcPr anchor="ctr"/>
                </a:tc>
                <a:tc rowSpan="2">
                  <a:txBody>
                    <a:bodyPr/>
                    <a:lstStyle/>
                    <a:p>
                      <a:pPr algn="ctr"/>
                      <a:r>
                        <a:rPr lang="zh-CN" altLang="en-US" sz="2000" dirty="0" smtClean="0">
                          <a:latin typeface="微软雅黑" panose="020B0503020204020204" charset="-122"/>
                          <a:ea typeface="微软雅黑" panose="020B0503020204020204" charset="-122"/>
                        </a:rPr>
                        <a:t>车速</a:t>
                      </a:r>
                    </a:p>
                  </a:txBody>
                  <a:tcPr anchor="ctr"/>
                </a:tc>
                <a:tc gridSpan="2">
                  <a:txBody>
                    <a:bodyPr/>
                    <a:lstStyle/>
                    <a:p>
                      <a:pPr algn="ctr"/>
                      <a:r>
                        <a:rPr lang="zh-CN" altLang="en-US" sz="2000" dirty="0" smtClean="0">
                          <a:latin typeface="微软雅黑" panose="020B0503020204020204" charset="-122"/>
                          <a:ea typeface="微软雅黑" panose="020B0503020204020204" charset="-122"/>
                        </a:rPr>
                        <a:t>功能模块工作状态</a:t>
                      </a:r>
                    </a:p>
                  </a:txBody>
                  <a:tcPr anchor="ctr"/>
                </a:tc>
                <a:tc hMerge="1">
                  <a:txBody>
                    <a:bodyPr/>
                    <a:lstStyle/>
                    <a:p>
                      <a:endParaRPr lang="zh-CN"/>
                    </a:p>
                  </a:txBody>
                  <a:tcPr anchor="ctr"/>
                </a:tc>
                <a:tc rowSpan="2">
                  <a:txBody>
                    <a:bodyPr/>
                    <a:lstStyle/>
                    <a:p>
                      <a:pPr algn="ctr"/>
                      <a:r>
                        <a:rPr lang="en-US" altLang="zh-CN" sz="2000" dirty="0" smtClean="0">
                          <a:latin typeface="微软雅黑" panose="020B0503020204020204" charset="-122"/>
                          <a:ea typeface="微软雅黑" panose="020B0503020204020204" charset="-122"/>
                        </a:rPr>
                        <a:t>PAS</a:t>
                      </a:r>
                      <a:r>
                        <a:rPr lang="zh-CN" altLang="en-US" sz="2000" dirty="0" smtClean="0">
                          <a:latin typeface="微软雅黑" panose="020B0503020204020204" charset="-122"/>
                          <a:ea typeface="微软雅黑" panose="020B0503020204020204" charset="-122"/>
                        </a:rPr>
                        <a:t>工作状态</a:t>
                      </a:r>
                    </a:p>
                  </a:txBody>
                  <a:tcPr anchor="ctr"/>
                </a:tc>
              </a:tr>
              <a:tr h="502920">
                <a:tc vMerge="1">
                  <a:txBody>
                    <a:bodyPr/>
                    <a:lstStyle/>
                    <a:p>
                      <a:endParaRPr lang="zh-CN"/>
                    </a:p>
                  </a:txBody>
                  <a:tcPr anchor="ctr"/>
                </a:tc>
                <a:tc vMerge="1">
                  <a:txBody>
                    <a:bodyPr/>
                    <a:lstStyle/>
                    <a:p>
                      <a:endParaRPr lang="zh-CN"/>
                    </a:p>
                  </a:txBody>
                  <a:tcPr anchor="ctr"/>
                </a:tc>
                <a:tc>
                  <a:txBody>
                    <a:bodyPr/>
                    <a:lstStyle/>
                    <a:p>
                      <a:pPr algn="ctr"/>
                      <a:r>
                        <a:rPr lang="zh-CN" altLang="en-US" sz="2000" dirty="0" smtClean="0">
                          <a:latin typeface="微软雅黑" panose="020B0503020204020204" charset="-122"/>
                          <a:ea typeface="微软雅黑" panose="020B0503020204020204" charset="-122"/>
                        </a:rPr>
                        <a:t>前雷达探头</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后雷达探头</a:t>
                      </a:r>
                    </a:p>
                  </a:txBody>
                  <a:tcPr anchor="ctr"/>
                </a:tc>
                <a:tc vMerge="1">
                  <a:txBody>
                    <a:bodyPr/>
                    <a:lstStyle/>
                    <a:p>
                      <a:endParaRPr lang="zh-CN"/>
                    </a:p>
                  </a:txBody>
                  <a:tcPr anchor="ctr"/>
                </a:tc>
              </a:tr>
              <a:tr h="502920">
                <a:tc>
                  <a:txBody>
                    <a:bodyPr/>
                    <a:lstStyle/>
                    <a:p>
                      <a:pPr algn="ctr"/>
                      <a:r>
                        <a:rPr lang="en-US" altLang="zh-CN" sz="2000" dirty="0" smtClean="0">
                          <a:latin typeface="微软雅黑" panose="020B0503020204020204" charset="-122"/>
                          <a:ea typeface="微软雅黑" panose="020B0503020204020204" charset="-122"/>
                        </a:rPr>
                        <a:t>P</a:t>
                      </a:r>
                      <a:r>
                        <a:rPr lang="zh-CN" altLang="en-US" sz="2000" dirty="0" smtClean="0">
                          <a:latin typeface="微软雅黑" panose="020B0503020204020204" charset="-122"/>
                          <a:ea typeface="微软雅黑" panose="020B0503020204020204" charset="-122"/>
                        </a:rPr>
                        <a:t>挡</a:t>
                      </a:r>
                    </a:p>
                  </a:txBody>
                  <a:tcPr anchor="ctr"/>
                </a:tc>
                <a:tc>
                  <a:txBody>
                    <a:bodyPr/>
                    <a:lstStyle/>
                    <a:p>
                      <a:pPr algn="ctr"/>
                      <a:r>
                        <a:rPr lang="en-US" altLang="zh-CN" sz="2000" dirty="0" smtClean="0">
                          <a:latin typeface="微软雅黑" panose="020B0503020204020204" charset="-122"/>
                          <a:ea typeface="微软雅黑" panose="020B0503020204020204" charset="-122"/>
                        </a:rPr>
                        <a:t>-</a:t>
                      </a:r>
                    </a:p>
                  </a:txBody>
                  <a:tcPr anchor="ctr"/>
                </a:tc>
                <a:tc>
                  <a:txBody>
                    <a:bodyPr/>
                    <a:lstStyle/>
                    <a:p>
                      <a:pPr algn="ctr"/>
                      <a:r>
                        <a:rPr lang="zh-CN" altLang="en-US" sz="2000" dirty="0" smtClean="0">
                          <a:latin typeface="微软雅黑" panose="020B0503020204020204" charset="-122"/>
                          <a:ea typeface="微软雅黑" panose="020B0503020204020204" charset="-122"/>
                        </a:rPr>
                        <a:t>不工作</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不工作</a:t>
                      </a:r>
                    </a:p>
                  </a:txBody>
                  <a:tcPr anchor="ctr"/>
                </a:tc>
                <a:tc>
                  <a:txBody>
                    <a:bodyPr/>
                    <a:lstStyle/>
                    <a:p>
                      <a:pPr algn="ctr"/>
                      <a:r>
                        <a:rPr lang="zh-CN" altLang="en-US" sz="2000" dirty="0" smtClean="0">
                          <a:latin typeface="微软雅黑" panose="020B0503020204020204" charset="-122"/>
                          <a:ea typeface="微软雅黑" panose="020B0503020204020204" charset="-122"/>
                        </a:rPr>
                        <a:t>熄灭</a:t>
                      </a:r>
                    </a:p>
                  </a:txBody>
                  <a:tcPr anchor="ctr"/>
                </a:tc>
              </a:tr>
              <a:tr h="502920">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R</a:t>
                      </a:r>
                      <a:r>
                        <a:rPr lang="zh-CN" altLang="en-US" sz="2000" dirty="0" smtClean="0">
                          <a:latin typeface="微软雅黑" panose="020B0503020204020204" charset="-122"/>
                          <a:ea typeface="微软雅黑" panose="020B0503020204020204" charset="-122"/>
                        </a:rPr>
                        <a:t>挡</a:t>
                      </a:r>
                    </a:p>
                  </a:txBody>
                  <a:tcPr anchor="ctr"/>
                </a:tc>
                <a:tc>
                  <a:txBody>
                    <a:bodyPr/>
                    <a:lstStyle/>
                    <a:p>
                      <a:pPr algn="ctr"/>
                      <a:r>
                        <a:rPr lang="en-US" altLang="zh-CN" sz="2000" dirty="0" smtClean="0">
                          <a:latin typeface="微软雅黑" panose="020B0503020204020204" charset="-122"/>
                          <a:ea typeface="微软雅黑" panose="020B0503020204020204" charset="-122"/>
                        </a:rPr>
                        <a:t>-</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工作</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工作</a:t>
                      </a:r>
                    </a:p>
                  </a:txBody>
                  <a:tcPr anchor="ctr"/>
                </a:tc>
                <a:tc>
                  <a:txBody>
                    <a:bodyPr/>
                    <a:lstStyle/>
                    <a:p>
                      <a:pPr algn="ctr"/>
                      <a:r>
                        <a:rPr lang="zh-CN" altLang="en-US" sz="2000" dirty="0" smtClean="0">
                          <a:latin typeface="微软雅黑" panose="020B0503020204020204" charset="-122"/>
                          <a:ea typeface="微软雅黑" panose="020B0503020204020204" charset="-122"/>
                        </a:rPr>
                        <a:t>点亮</a:t>
                      </a:r>
                    </a:p>
                  </a:txBody>
                  <a:tcPr anchor="ctr"/>
                </a:tc>
              </a:tr>
              <a:tr h="502920">
                <a:tc rowSpan="2">
                  <a:txBody>
                    <a:bodyPr/>
                    <a:lstStyle/>
                    <a:p>
                      <a:pPr algn="ctr"/>
                      <a:r>
                        <a:rPr lang="zh-CN" altLang="en-US" sz="2000" dirty="0" smtClean="0">
                          <a:latin typeface="微软雅黑" panose="020B0503020204020204" charset="-122"/>
                          <a:ea typeface="微软雅黑" panose="020B0503020204020204" charset="-122"/>
                        </a:rPr>
                        <a:t>其他挡位</a:t>
                      </a:r>
                    </a:p>
                  </a:txBody>
                  <a:tcPr anchor="ctr"/>
                </a:tc>
                <a:tc>
                  <a:txBody>
                    <a:bodyPr/>
                    <a:lstStyle/>
                    <a:p>
                      <a:pPr algn="ctr"/>
                      <a:r>
                        <a:rPr lang="en-US" altLang="zh-CN" sz="2000" dirty="0" smtClean="0">
                          <a:latin typeface="微软雅黑" panose="020B0503020204020204" charset="-122"/>
                          <a:ea typeface="微软雅黑" panose="020B0503020204020204" charset="-122"/>
                        </a:rPr>
                        <a:t>&lt; 15 km/h</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工作</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不工作</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点亮</a:t>
                      </a:r>
                    </a:p>
                  </a:txBody>
                  <a:tcPr anchor="ctr"/>
                </a:tc>
              </a:tr>
              <a:tr h="502920">
                <a:tc vMerge="1">
                  <a:txBody>
                    <a:bodyPr/>
                    <a:lstStyle/>
                    <a:p>
                      <a:endParaRPr lang="zh-CN"/>
                    </a:p>
                  </a:txBody>
                  <a:tcP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a:t>
                      </a:r>
                      <a:r>
                        <a:rPr lang="zh-CN" altLang="en-US" sz="2000" baseline="0" dirty="0" smtClean="0">
                          <a:latin typeface="微软雅黑" panose="020B0503020204020204" charset="-122"/>
                          <a:ea typeface="微软雅黑" panose="020B0503020204020204" charset="-122"/>
                        </a:rPr>
                        <a:t> </a:t>
                      </a:r>
                      <a:r>
                        <a:rPr lang="en-US" altLang="zh-CN" sz="2000" dirty="0" smtClean="0">
                          <a:latin typeface="微软雅黑" panose="020B0503020204020204" charset="-122"/>
                          <a:ea typeface="微软雅黑" panose="020B0503020204020204" charset="-122"/>
                        </a:rPr>
                        <a:t>20 km/h</a:t>
                      </a:r>
                    </a:p>
                  </a:txBody>
                  <a:tcPr anchor="ctr"/>
                </a:tc>
                <a:tc>
                  <a:txBody>
                    <a:bodyPr/>
                    <a:lstStyle/>
                    <a:p>
                      <a:pPr algn="ctr"/>
                      <a:r>
                        <a:rPr lang="zh-CN" altLang="en-US" sz="2000" dirty="0" smtClean="0">
                          <a:latin typeface="微软雅黑" panose="020B0503020204020204" charset="-122"/>
                          <a:ea typeface="微软雅黑" panose="020B0503020204020204" charset="-122"/>
                        </a:rPr>
                        <a:t>不工作</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不工作</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熄灭</a:t>
                      </a:r>
                    </a:p>
                  </a:txBody>
                  <a:tcPr anchor="ctr"/>
                </a:tc>
              </a:tr>
            </a:tbl>
          </a:graphicData>
        </a:graphic>
      </p:graphicFrame>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9260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停车辅助系统</a:t>
            </a:r>
            <a:endParaRPr lang="zh-CN" altLang="en-US" sz="3600" dirty="0">
              <a:solidFill>
                <a:srgbClr val="0070C0"/>
              </a:solidFill>
              <a:latin typeface="微软雅黑" panose="020B0503020204020204" charset="-122"/>
              <a:ea typeface="微软雅黑" panose="020B0503020204020204" charset="-122"/>
            </a:endParaRPr>
          </a:p>
        </p:txBody>
      </p:sp>
      <p:sp>
        <p:nvSpPr>
          <p:cNvPr id="6" name="Text Box 3"/>
          <p:cNvSpPr txBox="1">
            <a:spLocks noChangeArrowheads="1"/>
          </p:cNvSpPr>
          <p:nvPr/>
        </p:nvSpPr>
        <p:spPr bwMode="auto">
          <a:xfrm>
            <a:off x="779815" y="1345139"/>
            <a:ext cx="23256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zh-CN" altLang="en-US" sz="2400" dirty="0">
                <a:latin typeface="微软雅黑" panose="020B0503020204020204" charset="-122"/>
                <a:ea typeface="微软雅黑" panose="020B0503020204020204" charset="-122"/>
                <a:sym typeface="Arial" panose="020B0604020202020204" pitchFamily="34" charset="0"/>
              </a:rPr>
              <a:t>倒车</a:t>
            </a:r>
            <a:r>
              <a:rPr lang="zh-CN" altLang="en-US" sz="2400" dirty="0" smtClean="0">
                <a:latin typeface="微软雅黑" panose="020B0503020204020204" charset="-122"/>
                <a:ea typeface="微软雅黑" panose="020B0503020204020204" charset="-122"/>
                <a:sym typeface="Arial" panose="020B0604020202020204" pitchFamily="34" charset="0"/>
              </a:rPr>
              <a:t>雷达控制器</a:t>
            </a:r>
          </a:p>
        </p:txBody>
      </p:sp>
      <p:sp>
        <p:nvSpPr>
          <p:cNvPr id="7" name="Text Box 4"/>
          <p:cNvSpPr txBox="1">
            <a:spLocks noChangeArrowheads="1"/>
          </p:cNvSpPr>
          <p:nvPr/>
        </p:nvSpPr>
        <p:spPr bwMode="auto">
          <a:xfrm>
            <a:off x="627380" y="1508760"/>
            <a:ext cx="6129020" cy="452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marL="285750" indent="-285750" eaLnBrk="1" hangingPunct="1">
              <a:lnSpc>
                <a:spcPct val="200000"/>
              </a:lnSpc>
              <a:buFont typeface="Wingdings" panose="05000000000000000000" pitchFamily="2" charset="2"/>
              <a:buChar char="Ø"/>
            </a:pPr>
            <a:r>
              <a:rPr lang="zh-CN" altLang="en-US" sz="2400" b="0" dirty="0" smtClean="0">
                <a:latin typeface="微软雅黑" panose="020B0503020204020204" charset="-122"/>
                <a:ea typeface="微软雅黑" panose="020B0503020204020204" charset="-122"/>
                <a:sym typeface="Arial" panose="020B0604020202020204" pitchFamily="34" charset="0"/>
              </a:rPr>
              <a:t>倒车雷达控制器位于</a:t>
            </a:r>
            <a:r>
              <a:rPr lang="zh-CN" altLang="en-US" sz="2400" b="0" dirty="0" smtClean="0">
                <a:latin typeface="微软雅黑" panose="020B0503020204020204" charset="-122"/>
                <a:ea typeface="微软雅黑" panose="020B0503020204020204" charset="-122"/>
              </a:rPr>
              <a:t>后排</a:t>
            </a:r>
            <a:r>
              <a:rPr lang="zh-CN" altLang="en-US" sz="2400" b="0" dirty="0">
                <a:latin typeface="微软雅黑" panose="020B0503020204020204" charset="-122"/>
                <a:ea typeface="微软雅黑" panose="020B0503020204020204" charset="-122"/>
              </a:rPr>
              <a:t>座椅</a:t>
            </a:r>
            <a:r>
              <a:rPr lang="zh-CN" altLang="en-US" sz="2400" b="0" dirty="0" smtClean="0">
                <a:latin typeface="微软雅黑" panose="020B0503020204020204" charset="-122"/>
                <a:ea typeface="微软雅黑" panose="020B0503020204020204" charset="-122"/>
              </a:rPr>
              <a:t>靠背右侧支架上，</a:t>
            </a:r>
            <a:r>
              <a:rPr lang="zh-CN" altLang="en-US" sz="2400" b="0" dirty="0" smtClean="0">
                <a:latin typeface="微软雅黑" panose="020B0503020204020204" charset="-122"/>
                <a:ea typeface="微软雅黑" panose="020B0503020204020204" charset="-122"/>
                <a:sym typeface="Arial" panose="020B0604020202020204" pitchFamily="34" charset="0"/>
              </a:rPr>
              <a:t>上</a:t>
            </a:r>
            <a:r>
              <a:rPr lang="zh-CN" altLang="en-US" sz="2400" b="0" dirty="0">
                <a:latin typeface="微软雅黑" panose="020B0503020204020204" charset="-122"/>
                <a:ea typeface="微软雅黑" panose="020B0503020204020204" charset="-122"/>
                <a:sym typeface="Arial" panose="020B0604020202020204" pitchFamily="34" charset="0"/>
              </a:rPr>
              <a:t>电后系统处于待机状态</a:t>
            </a:r>
            <a:r>
              <a:rPr lang="zh-CN" altLang="en-US" sz="2400" b="0" dirty="0" smtClean="0">
                <a:latin typeface="微软雅黑" panose="020B0503020204020204" charset="-122"/>
                <a:ea typeface="微软雅黑" panose="020B0503020204020204" charset="-122"/>
                <a:sym typeface="Arial" panose="020B0604020202020204" pitchFamily="34" charset="0"/>
              </a:rPr>
              <a:t>。</a:t>
            </a:r>
            <a:endParaRPr lang="en-US" altLang="zh-CN" sz="2400" b="0" dirty="0" smtClean="0">
              <a:latin typeface="微软雅黑" panose="020B0503020204020204" charset="-122"/>
              <a:ea typeface="微软雅黑" panose="020B0503020204020204" charset="-122"/>
              <a:sym typeface="Arial" panose="020B0604020202020204" pitchFamily="34" charset="0"/>
            </a:endParaRPr>
          </a:p>
          <a:p>
            <a:pPr marL="285750" indent="-285750" eaLnBrk="1" hangingPunct="1">
              <a:lnSpc>
                <a:spcPct val="200000"/>
              </a:lnSpc>
              <a:buFont typeface="Wingdings" panose="05000000000000000000" pitchFamily="2" charset="2"/>
              <a:buChar char="Ø"/>
            </a:pPr>
            <a:r>
              <a:rPr lang="zh-CN" altLang="en-US" sz="2400" b="0" dirty="0" smtClean="0">
                <a:latin typeface="微软雅黑" panose="020B0503020204020204" charset="-122"/>
                <a:ea typeface="微软雅黑" panose="020B0503020204020204" charset="-122"/>
                <a:sym typeface="Arial" panose="020B0604020202020204" pitchFamily="34" charset="0"/>
              </a:rPr>
              <a:t>当</a:t>
            </a:r>
            <a:r>
              <a:rPr lang="zh-CN" altLang="en-US" sz="2400" b="0" dirty="0">
                <a:latin typeface="微软雅黑" panose="020B0503020204020204" charset="-122"/>
                <a:ea typeface="微软雅黑" panose="020B0503020204020204" charset="-122"/>
                <a:sym typeface="Arial" panose="020B0604020202020204" pitchFamily="34" charset="0"/>
              </a:rPr>
              <a:t>启动</a:t>
            </a:r>
            <a:r>
              <a:rPr lang="zh-CN" altLang="en-US" sz="2400" b="0" dirty="0" smtClean="0">
                <a:latin typeface="微软雅黑" panose="020B0503020204020204" charset="-122"/>
                <a:ea typeface="微软雅黑" panose="020B0503020204020204" charset="-122"/>
                <a:sym typeface="Arial" panose="020B0604020202020204" pitchFamily="34" charset="0"/>
              </a:rPr>
              <a:t>R挡后</a:t>
            </a:r>
            <a:r>
              <a:rPr lang="zh-CN" altLang="en-US" sz="2400" b="0" dirty="0">
                <a:latin typeface="微软雅黑" panose="020B0503020204020204" charset="-122"/>
                <a:ea typeface="微软雅黑" panose="020B0503020204020204" charset="-122"/>
                <a:sym typeface="Arial" panose="020B0604020202020204" pitchFamily="34" charset="0"/>
              </a:rPr>
              <a:t>，系统启动</a:t>
            </a:r>
            <a:r>
              <a:rPr lang="zh-CN" altLang="en-US" sz="2400" b="0" dirty="0" smtClean="0">
                <a:latin typeface="微软雅黑" panose="020B0503020204020204" charset="-122"/>
                <a:ea typeface="微软雅黑" panose="020B0503020204020204" charset="-122"/>
                <a:sym typeface="Arial" panose="020B0604020202020204" pitchFamily="34" charset="0"/>
              </a:rPr>
              <a:t>。</a:t>
            </a:r>
            <a:endParaRPr lang="en-US" altLang="zh-CN" sz="2400" b="0" dirty="0" smtClean="0">
              <a:latin typeface="微软雅黑" panose="020B0503020204020204" charset="-122"/>
              <a:ea typeface="微软雅黑" panose="020B0503020204020204" charset="-122"/>
              <a:sym typeface="Arial" panose="020B0604020202020204" pitchFamily="34" charset="0"/>
            </a:endParaRPr>
          </a:p>
          <a:p>
            <a:pPr marL="285750" indent="-285750" eaLnBrk="1" hangingPunct="1">
              <a:lnSpc>
                <a:spcPct val="200000"/>
              </a:lnSpc>
              <a:buFont typeface="Wingdings" panose="05000000000000000000" pitchFamily="2" charset="2"/>
              <a:buChar char="Ø"/>
            </a:pPr>
            <a:r>
              <a:rPr lang="zh-CN" altLang="en-US" sz="2400" b="0" dirty="0" smtClean="0">
                <a:latin typeface="微软雅黑" panose="020B0503020204020204" charset="-122"/>
                <a:ea typeface="微软雅黑" panose="020B0503020204020204" charset="-122"/>
                <a:sym typeface="Arial" panose="020B0604020202020204" pitchFamily="34" charset="0"/>
              </a:rPr>
              <a:t>系统</a:t>
            </a:r>
            <a:r>
              <a:rPr lang="zh-CN" altLang="en-US" sz="2400" b="0" dirty="0">
                <a:latin typeface="微软雅黑" panose="020B0503020204020204" charset="-122"/>
                <a:ea typeface="微软雅黑" panose="020B0503020204020204" charset="-122"/>
                <a:sym typeface="Arial" panose="020B0604020202020204" pitchFamily="34" charset="0"/>
              </a:rPr>
              <a:t>启动后先进行自我诊断。系统无故障时，</a:t>
            </a:r>
            <a:r>
              <a:rPr lang="zh-CN" altLang="en-US" sz="2400" b="0" dirty="0" smtClean="0">
                <a:latin typeface="微软雅黑" panose="020B0503020204020204" charset="-122"/>
                <a:ea typeface="微软雅黑" panose="020B0503020204020204" charset="-122"/>
                <a:sym typeface="Arial" panose="020B0604020202020204" pitchFamily="34" charset="0"/>
              </a:rPr>
              <a:t>蜂鸣器</a:t>
            </a:r>
            <a:r>
              <a:rPr lang="zh-CN" altLang="en-US" sz="2400" b="0" dirty="0">
                <a:latin typeface="微软雅黑" panose="020B0503020204020204" charset="-122"/>
                <a:ea typeface="微软雅黑" panose="020B0503020204020204" charset="-122"/>
                <a:sym typeface="Arial" panose="020B0604020202020204" pitchFamily="34" charset="0"/>
              </a:rPr>
              <a:t>鸣叫一声(1Hz)；有一只或多只传感器故障时，</a:t>
            </a:r>
            <a:r>
              <a:rPr lang="zh-CN" altLang="en-US" sz="2400" b="0" dirty="0" smtClean="0">
                <a:latin typeface="微软雅黑" panose="020B0503020204020204" charset="-122"/>
                <a:ea typeface="微软雅黑" panose="020B0503020204020204" charset="-122"/>
                <a:sym typeface="Arial" panose="020B0604020202020204" pitchFamily="34" charset="0"/>
              </a:rPr>
              <a:t>蜂鸣器</a:t>
            </a:r>
            <a:r>
              <a:rPr lang="zh-CN" altLang="en-US" sz="2400" b="0" dirty="0">
                <a:latin typeface="微软雅黑" panose="020B0503020204020204" charset="-122"/>
                <a:ea typeface="微软雅黑" panose="020B0503020204020204" charset="-122"/>
                <a:sym typeface="Arial" panose="020B0604020202020204" pitchFamily="34" charset="0"/>
              </a:rPr>
              <a:t>报警2声(1Hz)</a:t>
            </a:r>
            <a:r>
              <a:rPr lang="zh-CN" altLang="en-US" sz="2400" b="0" dirty="0" smtClean="0">
                <a:latin typeface="微软雅黑" panose="020B0503020204020204" charset="-122"/>
                <a:ea typeface="微软雅黑" panose="020B0503020204020204" charset="-122"/>
                <a:sym typeface="Arial" panose="020B0604020202020204" pitchFamily="34" charset="0"/>
              </a:rPr>
              <a:t>。</a:t>
            </a:r>
          </a:p>
        </p:txBody>
      </p:sp>
      <p:grpSp>
        <p:nvGrpSpPr>
          <p:cNvPr id="5" name="组合 4"/>
          <p:cNvGrpSpPr/>
          <p:nvPr/>
        </p:nvGrpSpPr>
        <p:grpSpPr>
          <a:xfrm>
            <a:off x="6823710" y="2280920"/>
            <a:ext cx="3619500" cy="2978785"/>
            <a:chOff x="6142037" y="1419622"/>
            <a:chExt cx="2614617" cy="2097002"/>
          </a:xfrm>
        </p:grpSpPr>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2037" y="1419622"/>
              <a:ext cx="2614617" cy="2097002"/>
            </a:xfrm>
            <a:prstGeom prst="rect">
              <a:avLst/>
            </a:prstGeom>
            <a:ln>
              <a:noFill/>
            </a:ln>
            <a:effectLst>
              <a:outerShdw blurRad="190500" algn="tl" rotWithShape="0">
                <a:srgbClr val="000000">
                  <a:alpha val="70000"/>
                </a:srgbClr>
              </a:outerShdw>
            </a:effectLst>
          </p:spPr>
        </p:pic>
        <p:sp>
          <p:nvSpPr>
            <p:cNvPr id="3" name="圆角矩形 2"/>
            <p:cNvSpPr/>
            <p:nvPr/>
          </p:nvSpPr>
          <p:spPr>
            <a:xfrm>
              <a:off x="6588224" y="1779662"/>
              <a:ext cx="1428760" cy="1214446"/>
            </a:xfrm>
            <a:prstGeom prst="roundRect">
              <a:avLst/>
            </a:prstGeom>
            <a:noFill/>
            <a:ln w="41275">
              <a:solidFill>
                <a:srgbClr val="FFC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9260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停车辅助系统</a:t>
            </a:r>
            <a:endParaRPr lang="zh-CN" altLang="en-US" sz="3600" dirty="0">
              <a:solidFill>
                <a:srgbClr val="0070C0"/>
              </a:solidFill>
              <a:latin typeface="微软雅黑" panose="020B0503020204020204" charset="-122"/>
              <a:ea typeface="微软雅黑" panose="020B0503020204020204" charset="-122"/>
            </a:endParaRPr>
          </a:p>
        </p:txBody>
      </p:sp>
      <p:sp>
        <p:nvSpPr>
          <p:cNvPr id="8" name="Text Box 2"/>
          <p:cNvSpPr txBox="1">
            <a:spLocks noChangeArrowheads="1"/>
          </p:cNvSpPr>
          <p:nvPr/>
        </p:nvSpPr>
        <p:spPr bwMode="auto">
          <a:xfrm>
            <a:off x="1185347" y="1312570"/>
            <a:ext cx="8589962" cy="452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200000"/>
              </a:lnSpc>
              <a:buFont typeface="Wingdings" panose="05000000000000000000" pitchFamily="2" charset="2"/>
              <a:buNone/>
            </a:pPr>
            <a:r>
              <a:rPr lang="zh-CN" altLang="en-US" sz="2400" dirty="0">
                <a:latin typeface="微软雅黑" panose="020B0503020204020204" charset="-122"/>
                <a:ea typeface="微软雅黑" panose="020B0503020204020204" charset="-122"/>
                <a:sym typeface="Arial" panose="020B0604020202020204" pitchFamily="34" charset="0"/>
              </a:rPr>
              <a:t>注意事项</a:t>
            </a:r>
            <a:endParaRPr lang="zh-CN" altLang="en-US" sz="2000" dirty="0">
              <a:latin typeface="微软雅黑" panose="020B0503020204020204" charset="-122"/>
              <a:ea typeface="微软雅黑" panose="020B0503020204020204" charset="-122"/>
              <a:sym typeface="Arial" panose="020B0604020202020204" pitchFamily="34" charset="0"/>
            </a:endParaRPr>
          </a:p>
          <a:p>
            <a:pPr eaLnBrk="1" hangingPunct="1">
              <a:lnSpc>
                <a:spcPct val="200000"/>
              </a:lnSpc>
              <a:buFont typeface="Wingdings" panose="05000000000000000000" pitchFamily="2" charset="2"/>
              <a:buNone/>
            </a:pPr>
            <a:r>
              <a:rPr lang="zh-CN" altLang="en-US" sz="2000" b="0" dirty="0">
                <a:latin typeface="微软雅黑" panose="020B0503020204020204" charset="-122"/>
                <a:ea typeface="微软雅黑" panose="020B0503020204020204" charset="-122"/>
                <a:sym typeface="Arial" panose="020B0604020202020204" pitchFamily="34" charset="0"/>
              </a:rPr>
              <a:t>倒车雷达系统遇到以下环境时，可能会发生误报警或不</a:t>
            </a:r>
            <a:r>
              <a:rPr lang="zh-CN" altLang="en-US" sz="2000" b="0" dirty="0" smtClean="0">
                <a:latin typeface="微软雅黑" panose="020B0503020204020204" charset="-122"/>
                <a:ea typeface="微软雅黑" panose="020B0503020204020204" charset="-122"/>
                <a:sym typeface="Arial" panose="020B0604020202020204" pitchFamily="34" charset="0"/>
              </a:rPr>
              <a:t>报警：</a:t>
            </a:r>
            <a:endParaRPr lang="zh-CN" altLang="en-US" sz="2000" b="0" dirty="0">
              <a:latin typeface="微软雅黑" panose="020B0503020204020204" charset="-122"/>
              <a:ea typeface="微软雅黑" panose="020B0503020204020204" charset="-122"/>
              <a:sym typeface="Arial" panose="020B0604020202020204" pitchFamily="34" charset="0"/>
            </a:endParaRPr>
          </a:p>
          <a:p>
            <a:pPr eaLnBrk="1" hangingPunct="1">
              <a:lnSpc>
                <a:spcPct val="200000"/>
              </a:lnSpc>
              <a:buFont typeface="Wingdings" panose="05000000000000000000" pitchFamily="2" charset="2"/>
              <a:buChar char="Ø"/>
            </a:pPr>
            <a:r>
              <a:rPr lang="zh-CN" altLang="en-US" sz="2000" b="0" dirty="0">
                <a:latin typeface="微软雅黑" panose="020B0503020204020204" charset="-122"/>
                <a:ea typeface="微软雅黑" panose="020B0503020204020204" charset="-122"/>
                <a:sym typeface="Arial" panose="020B0604020202020204" pitchFamily="34" charset="0"/>
              </a:rPr>
              <a:t>铁丝、绳索、网墙等细的物体；</a:t>
            </a:r>
          </a:p>
          <a:p>
            <a:pPr eaLnBrk="1" hangingPunct="1">
              <a:lnSpc>
                <a:spcPct val="200000"/>
              </a:lnSpc>
              <a:buFont typeface="Wingdings" panose="05000000000000000000" pitchFamily="2" charset="2"/>
              <a:buChar char="Ø"/>
            </a:pPr>
            <a:r>
              <a:rPr lang="zh-CN" altLang="en-US" sz="2000" b="0" dirty="0">
                <a:latin typeface="微软雅黑" panose="020B0503020204020204" charset="-122"/>
                <a:ea typeface="微软雅黑" panose="020B0503020204020204" charset="-122"/>
                <a:sym typeface="Arial" panose="020B0604020202020204" pitchFamily="34" charset="0"/>
              </a:rPr>
              <a:t>在凹凸的道路、草丛中行驶或停车时；</a:t>
            </a:r>
          </a:p>
          <a:p>
            <a:pPr eaLnBrk="1" hangingPunct="1">
              <a:lnSpc>
                <a:spcPct val="200000"/>
              </a:lnSpc>
              <a:buFont typeface="Wingdings" panose="05000000000000000000" pitchFamily="2" charset="2"/>
              <a:buChar char="Ø"/>
            </a:pPr>
            <a:r>
              <a:rPr lang="zh-CN" altLang="en-US" sz="2000" b="0" dirty="0">
                <a:latin typeface="微软雅黑" panose="020B0503020204020204" charset="-122"/>
                <a:ea typeface="微软雅黑" panose="020B0503020204020204" charset="-122"/>
                <a:sym typeface="Arial" panose="020B0604020202020204" pitchFamily="34" charset="0"/>
              </a:rPr>
              <a:t>装有并使用高频输出的无线电或天线时；</a:t>
            </a:r>
          </a:p>
          <a:p>
            <a:pPr eaLnBrk="1" hangingPunct="1">
              <a:lnSpc>
                <a:spcPct val="200000"/>
              </a:lnSpc>
              <a:buFont typeface="Wingdings" panose="05000000000000000000" pitchFamily="2" charset="2"/>
              <a:buChar char="Ø"/>
            </a:pPr>
            <a:r>
              <a:rPr lang="zh-CN" altLang="en-US" sz="2000" b="0" dirty="0">
                <a:latin typeface="微软雅黑" panose="020B0503020204020204" charset="-122"/>
                <a:ea typeface="微软雅黑" panose="020B0503020204020204" charset="-122"/>
                <a:sym typeface="Arial" panose="020B0604020202020204" pitchFamily="34" charset="0"/>
              </a:rPr>
              <a:t>像岩石等低矮的物体；</a:t>
            </a:r>
          </a:p>
          <a:p>
            <a:pPr eaLnBrk="1" hangingPunct="1">
              <a:lnSpc>
                <a:spcPct val="200000"/>
              </a:lnSpc>
              <a:buFont typeface="Wingdings" panose="05000000000000000000" pitchFamily="2" charset="2"/>
              <a:buChar char="Ø"/>
            </a:pPr>
            <a:r>
              <a:rPr lang="zh-CN" altLang="en-US" sz="2000" b="0" dirty="0">
                <a:latin typeface="微软雅黑" panose="020B0503020204020204" charset="-122"/>
                <a:ea typeface="微软雅黑" panose="020B0503020204020204" charset="-122"/>
                <a:sym typeface="Arial" panose="020B0604020202020204" pitchFamily="34" charset="0"/>
              </a:rPr>
              <a:t>松软的雪、棉、海绵等容易吸收超声波的物体</a:t>
            </a:r>
            <a:r>
              <a:rPr lang="zh-CN" altLang="en-US" sz="2000" b="0" dirty="0" smtClean="0">
                <a:latin typeface="微软雅黑" panose="020B0503020204020204" charset="-122"/>
                <a:ea typeface="微软雅黑" panose="020B0503020204020204" charset="-122"/>
                <a:sym typeface="Arial" panose="020B0604020202020204" pitchFamily="34" charset="0"/>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4" name="组合 3"/>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4"/>
          <a:stretch>
            <a:fillRect/>
          </a:stretch>
        </p:blipFill>
        <p:spPr>
          <a:xfrm>
            <a:off x="10511315" y="3556000"/>
            <a:ext cx="539689" cy="731295"/>
          </a:xfrm>
          <a:prstGeom prst="rect">
            <a:avLst/>
          </a:prstGeom>
        </p:spPr>
      </p:pic>
      <p:sp>
        <p:nvSpPr>
          <p:cNvPr id="15" name="文本框 14"/>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诊断接口</a:t>
            </a:r>
            <a:endParaRPr lang="zh-CN" altLang="en-US" sz="3600" dirty="0">
              <a:solidFill>
                <a:srgbClr val="0070C0"/>
              </a:solidFill>
              <a:latin typeface="微软雅黑" panose="020B0503020204020204" charset="-122"/>
              <a:ea typeface="微软雅黑" panose="020B0503020204020204" charset="-122"/>
            </a:endParaRPr>
          </a:p>
        </p:txBody>
      </p:sp>
      <p:pic>
        <p:nvPicPr>
          <p:cNvPr id="41" name="图片 40" descr="e1f927bb42c3234493a390850d1212e9.png"/>
          <p:cNvPicPr>
            <a:picLocks noChangeAspect="1"/>
          </p:cNvPicPr>
          <p:nvPr/>
        </p:nvPicPr>
        <p:blipFill>
          <a:blip r:embed="rId5"/>
          <a:stretch>
            <a:fillRect/>
          </a:stretch>
        </p:blipFill>
        <p:spPr>
          <a:xfrm>
            <a:off x="582295" y="1958340"/>
            <a:ext cx="5177790" cy="2407920"/>
          </a:xfrm>
          <a:prstGeom prst="rect">
            <a:avLst/>
          </a:prstGeom>
        </p:spPr>
      </p:pic>
      <p:sp>
        <p:nvSpPr>
          <p:cNvPr id="44" name="TextBox 7"/>
          <p:cNvSpPr txBox="1">
            <a:spLocks noChangeArrowheads="1"/>
          </p:cNvSpPr>
          <p:nvPr/>
        </p:nvSpPr>
        <p:spPr bwMode="auto">
          <a:xfrm>
            <a:off x="779780" y="4366260"/>
            <a:ext cx="4783455"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lnSpc>
                <a:spcPct val="150000"/>
              </a:lnSpc>
              <a:spcBef>
                <a:spcPct val="0"/>
              </a:spcBef>
              <a:spcAft>
                <a:spcPct val="0"/>
              </a:spcAft>
              <a:buFont typeface="Wingdings" panose="05000000000000000000" pitchFamily="2" charset="2"/>
              <a:buChar char="Ø"/>
            </a:pPr>
            <a:r>
              <a:rPr lang="en-US" altLang="zh-CN" sz="2000" dirty="0" smtClean="0">
                <a:solidFill>
                  <a:srgbClr val="000000"/>
                </a:solidFill>
                <a:latin typeface="微软雅黑" panose="020B0503020204020204" charset="-122"/>
                <a:ea typeface="微软雅黑" panose="020B0503020204020204" charset="-122"/>
              </a:rPr>
              <a:t> 6</a:t>
            </a:r>
            <a:r>
              <a:rPr lang="zh-CN" altLang="en-US" sz="2000" dirty="0" smtClean="0">
                <a:solidFill>
                  <a:srgbClr val="000000"/>
                </a:solidFill>
                <a:latin typeface="微软雅黑" panose="020B0503020204020204" charset="-122"/>
                <a:ea typeface="微软雅黑" panose="020B0503020204020204" charset="-122"/>
              </a:rPr>
              <a:t>和</a:t>
            </a:r>
            <a:r>
              <a:rPr lang="en-US" altLang="zh-CN" sz="2000" dirty="0" smtClean="0">
                <a:solidFill>
                  <a:srgbClr val="000000"/>
                </a:solidFill>
                <a:latin typeface="微软雅黑" panose="020B0503020204020204" charset="-122"/>
                <a:ea typeface="微软雅黑" panose="020B0503020204020204" charset="-122"/>
              </a:rPr>
              <a:t>14</a:t>
            </a:r>
            <a:r>
              <a:rPr lang="zh-CN" altLang="en-US" sz="2000" dirty="0" smtClean="0">
                <a:solidFill>
                  <a:srgbClr val="000000"/>
                </a:solidFill>
                <a:latin typeface="微软雅黑" panose="020B0503020204020204" charset="-122"/>
                <a:ea typeface="微软雅黑" panose="020B0503020204020204" charset="-122"/>
              </a:rPr>
              <a:t>脚为</a:t>
            </a:r>
            <a:r>
              <a:rPr lang="en-US" altLang="zh-CN" sz="2000" dirty="0" smtClean="0">
                <a:solidFill>
                  <a:srgbClr val="000000"/>
                </a:solidFill>
                <a:latin typeface="微软雅黑" panose="020B0503020204020204" charset="-122"/>
                <a:ea typeface="微软雅黑" panose="020B0503020204020204" charset="-122"/>
              </a:rPr>
              <a:t>CAN</a:t>
            </a:r>
            <a:r>
              <a:rPr lang="zh-CN" altLang="en-US" sz="2000" dirty="0" smtClean="0">
                <a:solidFill>
                  <a:srgbClr val="000000"/>
                </a:solidFill>
                <a:latin typeface="微软雅黑" panose="020B0503020204020204" charset="-122"/>
                <a:ea typeface="微软雅黑" panose="020B0503020204020204" charset="-122"/>
              </a:rPr>
              <a:t>诊断直接与网关相连接。</a:t>
            </a:r>
          </a:p>
        </p:txBody>
      </p:sp>
      <p:graphicFrame>
        <p:nvGraphicFramePr>
          <p:cNvPr id="43" name="表格 42"/>
          <p:cNvGraphicFramePr>
            <a:graphicFrameLocks noGrp="1"/>
          </p:cNvGraphicFramePr>
          <p:nvPr/>
        </p:nvGraphicFramePr>
        <p:xfrm>
          <a:off x="5839460" y="1344295"/>
          <a:ext cx="4297680" cy="4883150"/>
        </p:xfrm>
        <a:graphic>
          <a:graphicData uri="http://schemas.openxmlformats.org/drawingml/2006/table">
            <a:tbl>
              <a:tblPr firstRow="1" bandRow="1">
                <a:tableStyleId>{16D9F66E-5EB9-4882-86FB-DCBF35E3C3E4}</a:tableStyleId>
              </a:tblPr>
              <a:tblGrid>
                <a:gridCol w="1074420"/>
                <a:gridCol w="1074420"/>
                <a:gridCol w="1074420"/>
                <a:gridCol w="1074420"/>
              </a:tblGrid>
              <a:tr h="483235">
                <a:tc>
                  <a:txBody>
                    <a:bodyPr/>
                    <a:lstStyle/>
                    <a:p>
                      <a:pPr algn="ctr"/>
                      <a:r>
                        <a:rPr lang="zh-CN" altLang="en-US" dirty="0" smtClean="0"/>
                        <a:t>端子</a:t>
                      </a:r>
                      <a:endParaRPr lang="zh-CN" altLang="en-US" dirty="0"/>
                    </a:p>
                  </a:txBody>
                  <a:tcPr anchor="ctr"/>
                </a:tc>
                <a:tc>
                  <a:txBody>
                    <a:bodyPr/>
                    <a:lstStyle/>
                    <a:p>
                      <a:pPr algn="ctr"/>
                      <a:r>
                        <a:rPr lang="zh-CN" altLang="en-US" dirty="0" smtClean="0"/>
                        <a:t>功能</a:t>
                      </a:r>
                      <a:endParaRPr lang="zh-CN" altLang="en-US" dirty="0"/>
                    </a:p>
                  </a:txBody>
                  <a:tcPr anchor="ctr"/>
                </a:tc>
                <a:tc>
                  <a:txBody>
                    <a:bodyPr/>
                    <a:lstStyle/>
                    <a:p>
                      <a:pPr algn="ctr"/>
                      <a:r>
                        <a:rPr lang="zh-CN" altLang="en-US" dirty="0" smtClean="0"/>
                        <a:t>端子</a:t>
                      </a:r>
                      <a:endParaRPr lang="zh-CN" altLang="en-US" dirty="0"/>
                    </a:p>
                  </a:txBody>
                  <a:tcPr anchor="ctr"/>
                </a:tc>
                <a:tc>
                  <a:txBody>
                    <a:bodyPr/>
                    <a:lstStyle/>
                    <a:p>
                      <a:pPr algn="ctr"/>
                      <a:r>
                        <a:rPr lang="zh-CN" altLang="en-US" dirty="0" smtClean="0"/>
                        <a:t>功能</a:t>
                      </a:r>
                      <a:endParaRPr lang="zh-CN" altLang="en-US" dirty="0"/>
                    </a:p>
                  </a:txBody>
                  <a:tcPr anchor="ctr"/>
                </a:tc>
              </a:tr>
              <a:tr h="483870">
                <a:tc>
                  <a:txBody>
                    <a:bodyPr/>
                    <a:lstStyle/>
                    <a:p>
                      <a:pPr algn="ctr"/>
                      <a:r>
                        <a:rPr lang="en-US" altLang="zh-CN" dirty="0" smtClean="0"/>
                        <a:t>1</a:t>
                      </a:r>
                      <a:endParaRPr lang="zh-CN" altLang="en-US" dirty="0"/>
                    </a:p>
                  </a:txBody>
                  <a:tcPr anchor="ctr"/>
                </a:tc>
                <a:tc>
                  <a:txBody>
                    <a:bodyPr/>
                    <a:lstStyle/>
                    <a:p>
                      <a:pPr algn="ctr"/>
                      <a:r>
                        <a:rPr lang="en-US" altLang="zh-CN" dirty="0" smtClean="0"/>
                        <a:t>-</a:t>
                      </a:r>
                      <a:endParaRPr lang="zh-CN" altLang="en-US" dirty="0"/>
                    </a:p>
                  </a:txBody>
                  <a:tcPr anchor="ctr"/>
                </a:tc>
                <a:tc>
                  <a:txBody>
                    <a:bodyPr/>
                    <a:lstStyle/>
                    <a:p>
                      <a:pPr algn="ctr"/>
                      <a:r>
                        <a:rPr lang="en-US" altLang="zh-CN" dirty="0" smtClean="0"/>
                        <a:t>9</a:t>
                      </a:r>
                      <a:endParaRPr lang="zh-CN" altLang="en-US" dirty="0"/>
                    </a:p>
                  </a:txBody>
                  <a:tcPr anchor="ctr"/>
                </a:tc>
                <a:tc>
                  <a:txBody>
                    <a:bodyPr/>
                    <a:lstStyle/>
                    <a:p>
                      <a:pPr algn="ctr"/>
                      <a:r>
                        <a:rPr lang="en-US" altLang="zh-CN" dirty="0" smtClean="0"/>
                        <a:t>-</a:t>
                      </a:r>
                      <a:endParaRPr lang="zh-CN" altLang="en-US" dirty="0"/>
                    </a:p>
                  </a:txBody>
                  <a:tcPr anchor="ctr"/>
                </a:tc>
              </a:tr>
              <a:tr h="483235">
                <a:tc>
                  <a:txBody>
                    <a:bodyPr/>
                    <a:lstStyle/>
                    <a:p>
                      <a:pPr algn="ctr"/>
                      <a:r>
                        <a:rPr lang="en-US" altLang="zh-CN" dirty="0" smtClean="0"/>
                        <a:t>2</a:t>
                      </a:r>
                      <a:endParaRPr lang="zh-CN" altLang="en-US" dirty="0"/>
                    </a:p>
                  </a:txBody>
                  <a:tcPr anchor="ctr"/>
                </a:tc>
                <a:tc>
                  <a:txBody>
                    <a:bodyPr/>
                    <a:lstStyle/>
                    <a:p>
                      <a:pPr algn="ctr"/>
                      <a:r>
                        <a:rPr lang="en-US" altLang="zh-CN" dirty="0" smtClean="0"/>
                        <a:t>-</a:t>
                      </a:r>
                      <a:endParaRPr lang="zh-CN" altLang="en-US" dirty="0"/>
                    </a:p>
                  </a:txBody>
                  <a:tcPr anchor="ctr"/>
                </a:tc>
                <a:tc>
                  <a:txBody>
                    <a:bodyPr/>
                    <a:lstStyle/>
                    <a:p>
                      <a:pPr algn="ctr"/>
                      <a:r>
                        <a:rPr lang="en-US" altLang="zh-CN" dirty="0" smtClean="0"/>
                        <a:t>10</a:t>
                      </a:r>
                      <a:endParaRPr lang="zh-CN" altLang="en-US" dirty="0"/>
                    </a:p>
                  </a:txBody>
                  <a:tcPr anchor="ctr"/>
                </a:tc>
                <a:tc>
                  <a:txBody>
                    <a:bodyPr/>
                    <a:lstStyle/>
                    <a:p>
                      <a:pPr algn="ctr"/>
                      <a:r>
                        <a:rPr lang="en-US" altLang="zh-CN" dirty="0" smtClean="0"/>
                        <a:t>-</a:t>
                      </a:r>
                      <a:endParaRPr lang="zh-CN" altLang="en-US" dirty="0"/>
                    </a:p>
                  </a:txBody>
                  <a:tcPr anchor="ctr"/>
                </a:tc>
              </a:tr>
              <a:tr h="483235">
                <a:tc>
                  <a:txBody>
                    <a:bodyPr/>
                    <a:lstStyle/>
                    <a:p>
                      <a:pPr algn="ctr"/>
                      <a:r>
                        <a:rPr lang="en-US" altLang="zh-CN" dirty="0" smtClean="0"/>
                        <a:t>3</a:t>
                      </a:r>
                      <a:endParaRPr lang="zh-CN" altLang="en-US" dirty="0"/>
                    </a:p>
                  </a:txBody>
                  <a:tcPr anchor="ctr"/>
                </a:tc>
                <a:tc>
                  <a:txBody>
                    <a:bodyPr/>
                    <a:lstStyle/>
                    <a:p>
                      <a:pPr algn="ctr"/>
                      <a:r>
                        <a:rPr lang="en-US" altLang="zh-CN" dirty="0" smtClean="0"/>
                        <a:t>-</a:t>
                      </a:r>
                      <a:endParaRPr lang="zh-CN" altLang="en-US" dirty="0"/>
                    </a:p>
                  </a:txBody>
                  <a:tcPr anchor="ctr"/>
                </a:tc>
                <a:tc>
                  <a:txBody>
                    <a:bodyPr/>
                    <a:lstStyle/>
                    <a:p>
                      <a:pPr algn="ctr"/>
                      <a:r>
                        <a:rPr lang="en-US" altLang="zh-CN" dirty="0" smtClean="0"/>
                        <a:t>11</a:t>
                      </a:r>
                      <a:endParaRPr lang="zh-CN" altLang="en-US" dirty="0"/>
                    </a:p>
                  </a:txBody>
                  <a:tcPr anchor="ctr"/>
                </a:tc>
                <a:tc>
                  <a:txBody>
                    <a:bodyPr/>
                    <a:lstStyle/>
                    <a:p>
                      <a:pPr algn="ctr"/>
                      <a:r>
                        <a:rPr lang="en-US" altLang="zh-CN" dirty="0" smtClean="0"/>
                        <a:t>-</a:t>
                      </a:r>
                      <a:endParaRPr lang="zh-CN" altLang="en-US" dirty="0" smtClean="0"/>
                    </a:p>
                  </a:txBody>
                  <a:tcPr anchor="ctr"/>
                </a:tc>
              </a:tr>
              <a:tr h="483235">
                <a:tc>
                  <a:txBody>
                    <a:bodyPr/>
                    <a:lstStyle/>
                    <a:p>
                      <a:pPr algn="ctr"/>
                      <a:r>
                        <a:rPr lang="en-US" altLang="zh-CN" dirty="0" smtClean="0"/>
                        <a:t>4</a:t>
                      </a:r>
                      <a:endParaRPr lang="zh-CN" altLang="en-US" dirty="0"/>
                    </a:p>
                  </a:txBody>
                  <a:tcPr anchor="ctr"/>
                </a:tc>
                <a:tc>
                  <a:txBody>
                    <a:bodyPr/>
                    <a:lstStyle/>
                    <a:p>
                      <a:pPr algn="ctr"/>
                      <a:r>
                        <a:rPr lang="zh-CN" altLang="en-US" dirty="0" smtClean="0"/>
                        <a:t>接地</a:t>
                      </a:r>
                      <a:endParaRPr lang="zh-CN" altLang="en-US" dirty="0"/>
                    </a:p>
                  </a:txBody>
                  <a:tcPr anchor="ctr"/>
                </a:tc>
                <a:tc>
                  <a:txBody>
                    <a:bodyPr/>
                    <a:lstStyle/>
                    <a:p>
                      <a:pPr algn="ctr"/>
                      <a:r>
                        <a:rPr lang="en-US" altLang="zh-CN" dirty="0" smtClean="0"/>
                        <a:t>12</a:t>
                      </a:r>
                      <a:endParaRPr lang="zh-CN" altLang="en-US" dirty="0"/>
                    </a:p>
                  </a:txBody>
                  <a:tcPr anchor="ctr"/>
                </a:tc>
                <a:tc>
                  <a:txBody>
                    <a:bodyPr/>
                    <a:lstStyle/>
                    <a:p>
                      <a:pPr algn="ctr"/>
                      <a:r>
                        <a:rPr lang="en-US" altLang="zh-CN" dirty="0" smtClean="0"/>
                        <a:t>-</a:t>
                      </a:r>
                      <a:endParaRPr lang="zh-CN" altLang="en-US" dirty="0"/>
                    </a:p>
                  </a:txBody>
                  <a:tcPr anchor="ctr"/>
                </a:tc>
              </a:tr>
              <a:tr h="483870">
                <a:tc>
                  <a:txBody>
                    <a:bodyPr/>
                    <a:lstStyle/>
                    <a:p>
                      <a:pPr algn="ctr"/>
                      <a:r>
                        <a:rPr lang="en-US" altLang="zh-CN" dirty="0" smtClean="0"/>
                        <a:t>5</a:t>
                      </a:r>
                      <a:endParaRPr lang="zh-CN" altLang="en-US" dirty="0"/>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dirty="0" smtClean="0"/>
                        <a:t>接地</a:t>
                      </a:r>
                    </a:p>
                  </a:txBody>
                  <a:tcPr anchor="ctr"/>
                </a:tc>
                <a:tc>
                  <a:txBody>
                    <a:bodyPr/>
                    <a:lstStyle/>
                    <a:p>
                      <a:pPr algn="ctr"/>
                      <a:r>
                        <a:rPr lang="en-US" altLang="zh-CN" dirty="0" smtClean="0"/>
                        <a:t>13</a:t>
                      </a:r>
                      <a:endParaRPr lang="zh-CN" altLang="en-US" dirty="0"/>
                    </a:p>
                  </a:txBody>
                  <a:tcPr anchor="ctr"/>
                </a:tc>
                <a:tc>
                  <a:txBody>
                    <a:bodyPr/>
                    <a:lstStyle/>
                    <a:p>
                      <a:pPr algn="ctr"/>
                      <a:r>
                        <a:rPr lang="en-US" altLang="zh-CN" dirty="0" smtClean="0"/>
                        <a:t>-</a:t>
                      </a:r>
                      <a:endParaRPr lang="zh-CN" altLang="en-US" dirty="0"/>
                    </a:p>
                  </a:txBody>
                  <a:tcPr anchor="ctr"/>
                </a:tc>
              </a:tr>
              <a:tr h="749300">
                <a:tc>
                  <a:txBody>
                    <a:bodyPr/>
                    <a:lstStyle/>
                    <a:p>
                      <a:pPr algn="ctr"/>
                      <a:r>
                        <a:rPr lang="en-US" altLang="zh-CN" dirty="0" smtClean="0"/>
                        <a:t>6</a:t>
                      </a:r>
                      <a:endParaRPr lang="zh-CN" altLang="en-US" dirty="0"/>
                    </a:p>
                  </a:txBody>
                  <a:tcPr anchor="ctr"/>
                </a:tc>
                <a:tc>
                  <a:txBody>
                    <a:bodyPr/>
                    <a:lstStyle/>
                    <a:p>
                      <a:pPr algn="ctr"/>
                      <a:r>
                        <a:rPr lang="en-US" altLang="zh-CN" dirty="0" smtClean="0"/>
                        <a:t>CAN-H</a:t>
                      </a:r>
                    </a:p>
                  </a:txBody>
                  <a:tcPr anchor="ctr"/>
                </a:tc>
                <a:tc>
                  <a:txBody>
                    <a:bodyPr/>
                    <a:lstStyle/>
                    <a:p>
                      <a:pPr algn="ctr"/>
                      <a:r>
                        <a:rPr lang="en-US" altLang="zh-CN" dirty="0" smtClean="0"/>
                        <a:t>14</a:t>
                      </a:r>
                      <a:endParaRPr lang="zh-CN" altLang="en-US" dirty="0"/>
                    </a:p>
                  </a:txBody>
                  <a:tcPr anchor="ctr"/>
                </a:tc>
                <a:tc>
                  <a:txBody>
                    <a:bodyPr/>
                    <a:lstStyle/>
                    <a:p>
                      <a:pPr algn="ctr"/>
                      <a:r>
                        <a:rPr lang="en-US" altLang="zh-CN" dirty="0" smtClean="0"/>
                        <a:t>CAN-L</a:t>
                      </a:r>
                    </a:p>
                  </a:txBody>
                  <a:tcPr anchor="ctr"/>
                </a:tc>
              </a:tr>
              <a:tr h="483235">
                <a:tc>
                  <a:txBody>
                    <a:bodyPr/>
                    <a:lstStyle/>
                    <a:p>
                      <a:pPr algn="ctr"/>
                      <a:r>
                        <a:rPr lang="en-US" altLang="zh-CN" dirty="0" smtClean="0"/>
                        <a:t>7</a:t>
                      </a:r>
                      <a:endParaRPr lang="zh-CN" altLang="en-US" dirty="0"/>
                    </a:p>
                  </a:txBody>
                  <a:tcPr anchor="ctr"/>
                </a:tc>
                <a:tc>
                  <a:txBody>
                    <a:bodyPr/>
                    <a:lstStyle/>
                    <a:p>
                      <a:pPr algn="ctr"/>
                      <a:r>
                        <a:rPr lang="en-US" altLang="zh-CN" dirty="0" smtClean="0"/>
                        <a:t>-</a:t>
                      </a:r>
                      <a:endParaRPr lang="zh-CN" altLang="en-US" dirty="0"/>
                    </a:p>
                  </a:txBody>
                  <a:tcPr anchor="ctr"/>
                </a:tc>
                <a:tc>
                  <a:txBody>
                    <a:bodyPr/>
                    <a:lstStyle/>
                    <a:p>
                      <a:pPr algn="ctr"/>
                      <a:r>
                        <a:rPr lang="en-US" altLang="zh-CN" dirty="0" smtClean="0"/>
                        <a:t>15</a:t>
                      </a:r>
                      <a:endParaRPr lang="zh-CN" altLang="en-US" dirty="0"/>
                    </a:p>
                  </a:txBody>
                  <a:tcPr anchor="ctr"/>
                </a:tc>
                <a:tc>
                  <a:txBody>
                    <a:bodyPr/>
                    <a:lstStyle/>
                    <a:p>
                      <a:pPr algn="ctr"/>
                      <a:r>
                        <a:rPr lang="en-US" altLang="zh-CN" dirty="0" smtClean="0"/>
                        <a:t>-</a:t>
                      </a:r>
                      <a:endParaRPr lang="zh-CN" altLang="en-US" dirty="0"/>
                    </a:p>
                  </a:txBody>
                  <a:tcPr anchor="ctr"/>
                </a:tc>
              </a:tr>
              <a:tr h="749935">
                <a:tc>
                  <a:txBody>
                    <a:bodyPr/>
                    <a:lstStyle/>
                    <a:p>
                      <a:pPr algn="ctr"/>
                      <a:r>
                        <a:rPr lang="en-US" altLang="zh-CN" dirty="0" smtClean="0"/>
                        <a:t>8</a:t>
                      </a:r>
                      <a:endParaRPr lang="zh-CN" altLang="en-US" dirty="0"/>
                    </a:p>
                  </a:txBody>
                  <a:tcPr anchor="ctr"/>
                </a:tc>
                <a:tc>
                  <a:txBody>
                    <a:bodyPr/>
                    <a:lstStyle/>
                    <a:p>
                      <a:pPr algn="ctr"/>
                      <a:r>
                        <a:rPr lang="en-US" altLang="zh-CN" dirty="0" smtClean="0"/>
                        <a:t>-</a:t>
                      </a:r>
                      <a:endParaRPr lang="zh-CN" altLang="en-US" dirty="0"/>
                    </a:p>
                  </a:txBody>
                  <a:tcPr anchor="ctr"/>
                </a:tc>
                <a:tc>
                  <a:txBody>
                    <a:bodyPr/>
                    <a:lstStyle/>
                    <a:p>
                      <a:pPr algn="ctr"/>
                      <a:r>
                        <a:rPr lang="en-US" altLang="zh-CN" dirty="0" smtClean="0"/>
                        <a:t>16</a:t>
                      </a:r>
                      <a:endParaRPr lang="zh-CN" altLang="en-US" dirty="0"/>
                    </a:p>
                  </a:txBody>
                  <a:tcPr anchor="ctr"/>
                </a:tc>
                <a:tc>
                  <a:txBody>
                    <a:bodyPr/>
                    <a:lstStyle/>
                    <a:p>
                      <a:pPr algn="ctr"/>
                      <a:r>
                        <a:rPr lang="en-US" altLang="zh-CN" dirty="0" smtClean="0"/>
                        <a:t>12V</a:t>
                      </a:r>
                      <a:r>
                        <a:rPr lang="zh-CN" altLang="en-US" dirty="0" smtClean="0"/>
                        <a:t>电源</a:t>
                      </a:r>
                      <a:endParaRPr lang="zh-CN" altLang="en-US" dirty="0"/>
                    </a:p>
                  </a:txBody>
                  <a:tcPr anchor="ctr"/>
                </a:tc>
              </a:tr>
            </a:tbl>
          </a:graphicData>
        </a:graphic>
      </p:graphicFrame>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9260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停车辅助系统</a:t>
            </a:r>
            <a:endParaRPr lang="zh-CN" altLang="en-US" sz="3600" dirty="0">
              <a:solidFill>
                <a:srgbClr val="0070C0"/>
              </a:solidFill>
              <a:latin typeface="微软雅黑" panose="020B0503020204020204" charset="-122"/>
              <a:ea typeface="微软雅黑" panose="020B0503020204020204" charset="-122"/>
            </a:endParaRPr>
          </a:p>
        </p:txBody>
      </p:sp>
      <p:sp>
        <p:nvSpPr>
          <p:cNvPr id="3" name="Text Box 2"/>
          <p:cNvSpPr txBox="1">
            <a:spLocks noChangeArrowheads="1"/>
          </p:cNvSpPr>
          <p:nvPr/>
        </p:nvSpPr>
        <p:spPr bwMode="auto">
          <a:xfrm>
            <a:off x="944880" y="1330043"/>
            <a:ext cx="85899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100000"/>
              </a:lnSpc>
              <a:buFont typeface="Wingdings" panose="05000000000000000000" pitchFamily="2" charset="2"/>
              <a:buNone/>
            </a:pPr>
            <a:r>
              <a:rPr lang="zh-CN" altLang="en-US" sz="2400" dirty="0" smtClean="0">
                <a:latin typeface="微软雅黑" panose="020B0503020204020204" charset="-122"/>
                <a:ea typeface="微软雅黑" panose="020B0503020204020204" charset="-122"/>
                <a:sym typeface="Arial" panose="020B0604020202020204" pitchFamily="34" charset="0"/>
              </a:rPr>
              <a:t>倒车影像</a:t>
            </a:r>
          </a:p>
        </p:txBody>
      </p:sp>
      <p:sp>
        <p:nvSpPr>
          <p:cNvPr id="5" name="Text Box 2"/>
          <p:cNvSpPr txBox="1">
            <a:spLocks noChangeArrowheads="1"/>
          </p:cNvSpPr>
          <p:nvPr/>
        </p:nvSpPr>
        <p:spPr bwMode="auto">
          <a:xfrm>
            <a:off x="779780" y="1790700"/>
            <a:ext cx="9679305"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20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sym typeface="Arial" panose="020B0604020202020204" pitchFamily="34" charset="0"/>
              </a:rPr>
              <a:t>电源状态至于ON挡，挡位R位置</a:t>
            </a:r>
            <a:r>
              <a:rPr lang="zh-CN" altLang="en-US" sz="2000" b="0" dirty="0">
                <a:latin typeface="微软雅黑" panose="020B0503020204020204" charset="-122"/>
                <a:ea typeface="微软雅黑" panose="020B0503020204020204" charset="-122"/>
                <a:sym typeface="Arial" panose="020B0604020202020204" pitchFamily="34" charset="0"/>
              </a:rPr>
              <a:t>，</a:t>
            </a:r>
            <a:r>
              <a:rPr lang="zh-CN" altLang="en-US" sz="2000" b="0" dirty="0" smtClean="0">
                <a:latin typeface="微软雅黑" panose="020B0503020204020204" charset="-122"/>
                <a:ea typeface="微软雅黑" panose="020B0503020204020204" charset="-122"/>
                <a:sym typeface="Arial" panose="020B0604020202020204" pitchFamily="34" charset="0"/>
              </a:rPr>
              <a:t>音响主机提供</a:t>
            </a:r>
            <a:r>
              <a:rPr lang="zh-CN" altLang="en-US" sz="2000" b="0" dirty="0">
                <a:latin typeface="微软雅黑" panose="020B0503020204020204" charset="-122"/>
                <a:ea typeface="微软雅黑" panose="020B0503020204020204" charset="-122"/>
                <a:sym typeface="Arial" panose="020B0604020202020204" pitchFamily="34" charset="0"/>
              </a:rPr>
              <a:t>5V电源使摄像头启动。在倒车过程中</a:t>
            </a:r>
            <a:r>
              <a:rPr lang="zh-CN" altLang="en-US" sz="2000" b="0" dirty="0" smtClean="0">
                <a:latin typeface="微软雅黑" panose="020B0503020204020204" charset="-122"/>
                <a:ea typeface="微软雅黑" panose="020B0503020204020204" charset="-122"/>
                <a:sym typeface="Arial" panose="020B0604020202020204" pitchFamily="34" charset="0"/>
              </a:rPr>
              <a:t>通过显示屏</a:t>
            </a:r>
            <a:r>
              <a:rPr lang="zh-CN" altLang="en-US" sz="2000" b="0" dirty="0">
                <a:latin typeface="微软雅黑" panose="020B0503020204020204" charset="-122"/>
                <a:ea typeface="微软雅黑" panose="020B0503020204020204" charset="-122"/>
                <a:sym typeface="Arial" panose="020B0604020202020204" pitchFamily="34" charset="0"/>
              </a:rPr>
              <a:t>显示车辆后方视野和倒车轨迹，辅助</a:t>
            </a:r>
            <a:r>
              <a:rPr lang="zh-CN" altLang="en-US" sz="2000" b="0" dirty="0" smtClean="0">
                <a:latin typeface="微软雅黑" panose="020B0503020204020204" charset="-122"/>
                <a:ea typeface="微软雅黑" panose="020B0503020204020204" charset="-122"/>
                <a:sym typeface="Arial" panose="020B0604020202020204" pitchFamily="34" charset="0"/>
              </a:rPr>
              <a:t>驾驶员倒车</a:t>
            </a:r>
            <a:r>
              <a:rPr lang="zh-CN" altLang="en-US" sz="2000" b="0" dirty="0">
                <a:latin typeface="微软雅黑" panose="020B0503020204020204" charset="-122"/>
                <a:ea typeface="微软雅黑" panose="020B0503020204020204" charset="-122"/>
                <a:sym typeface="Arial" panose="020B0604020202020204" pitchFamily="34" charset="0"/>
              </a:rPr>
              <a:t>。</a:t>
            </a: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1755" y="3175635"/>
            <a:ext cx="4785360" cy="2397760"/>
          </a:xfrm>
          <a:prstGeom prst="rect">
            <a:avLst/>
          </a:prstGeom>
          <a:ln>
            <a:noFill/>
          </a:ln>
          <a:effectLst>
            <a:outerShdw blurRad="190500" algn="tl" rotWithShape="0">
              <a:srgbClr val="000000">
                <a:alpha val="70000"/>
              </a:srgbClr>
            </a:outerShdw>
          </a:effectLst>
        </p:spPr>
      </p:pic>
      <p:pic>
        <p:nvPicPr>
          <p:cNvPr id="7" name="图片 6"/>
          <p:cNvPicPr>
            <a:picLocks noChangeAspect="1"/>
          </p:cNvPicPr>
          <p:nvPr/>
        </p:nvPicPr>
        <p:blipFill>
          <a:blip r:embed="rId7"/>
          <a:stretch>
            <a:fillRect/>
          </a:stretch>
        </p:blipFill>
        <p:spPr>
          <a:xfrm>
            <a:off x="2169795" y="3112770"/>
            <a:ext cx="2124710" cy="3030220"/>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常见故障</a:t>
            </a:r>
            <a:endParaRPr lang="zh-CN" altLang="en-US" sz="3600" dirty="0">
              <a:solidFill>
                <a:srgbClr val="0070C0"/>
              </a:solidFill>
              <a:latin typeface="微软雅黑" panose="020B0503020204020204" charset="-122"/>
              <a:ea typeface="微软雅黑" panose="020B0503020204020204" charset="-122"/>
            </a:endParaRPr>
          </a:p>
        </p:txBody>
      </p:sp>
      <p:graphicFrame>
        <p:nvGraphicFramePr>
          <p:cNvPr id="6" name="表格 5"/>
          <p:cNvGraphicFramePr>
            <a:graphicFrameLocks noGrp="1"/>
          </p:cNvGraphicFramePr>
          <p:nvPr/>
        </p:nvGraphicFramePr>
        <p:xfrm>
          <a:off x="1102995" y="1607820"/>
          <a:ext cx="9234805" cy="3778250"/>
        </p:xfrm>
        <a:graphic>
          <a:graphicData uri="http://schemas.openxmlformats.org/drawingml/2006/table">
            <a:tbl>
              <a:tblPr firstRow="1" bandRow="1">
                <a:tableStyleId>{93296810-A885-4BE3-A3E7-6D5BEEA58F35}</a:tableStyleId>
              </a:tblPr>
              <a:tblGrid>
                <a:gridCol w="3382010"/>
                <a:gridCol w="5852795"/>
              </a:tblGrid>
              <a:tr h="539750">
                <a:tc>
                  <a:txBody>
                    <a:bodyPr/>
                    <a:lstStyle/>
                    <a:p>
                      <a:pPr algn="ctr"/>
                      <a:r>
                        <a:rPr lang="zh-CN" altLang="en-US" sz="2000" dirty="0" smtClean="0">
                          <a:solidFill>
                            <a:schemeClr val="tx1"/>
                          </a:solidFill>
                          <a:latin typeface="微软雅黑" panose="020B0503020204020204" charset="-122"/>
                          <a:ea typeface="微软雅黑" panose="020B0503020204020204" charset="-122"/>
                        </a:rPr>
                        <a:t>故障现象</a:t>
                      </a:r>
                    </a:p>
                  </a:txBody>
                  <a:tcPr anchor="ctr"/>
                </a:tc>
                <a:tc>
                  <a:txBody>
                    <a:bodyPr/>
                    <a:lstStyle/>
                    <a:p>
                      <a:pPr algn="ctr"/>
                      <a:r>
                        <a:rPr lang="zh-CN" altLang="en-US" sz="2000" dirty="0" smtClean="0">
                          <a:solidFill>
                            <a:schemeClr val="tx1"/>
                          </a:solidFill>
                          <a:latin typeface="微软雅黑" panose="020B0503020204020204" charset="-122"/>
                          <a:ea typeface="微软雅黑" panose="020B0503020204020204" charset="-122"/>
                        </a:rPr>
                        <a:t>可疑部位</a:t>
                      </a:r>
                    </a:p>
                  </a:txBody>
                  <a:tcPr anchor="ctr"/>
                </a:tc>
              </a:tr>
              <a:tr h="539750">
                <a:tc rowSpan="6">
                  <a:txBody>
                    <a:bodyPr/>
                    <a:lstStyle/>
                    <a:p>
                      <a:pPr algn="ctr"/>
                      <a:r>
                        <a:rPr lang="zh-CN" altLang="en-US" sz="2000" kern="1200" baseline="0" dirty="0" smtClean="0">
                          <a:solidFill>
                            <a:schemeClr val="tx1"/>
                          </a:solidFill>
                          <a:latin typeface="微软雅黑" panose="020B0503020204020204" charset="-122"/>
                          <a:ea typeface="微软雅黑" panose="020B0503020204020204" charset="-122"/>
                          <a:cs typeface="+mn-cs"/>
                        </a:rPr>
                        <a:t>系统不工作</a:t>
                      </a:r>
                    </a:p>
                  </a:txBody>
                  <a:tcPr anchor="ctr"/>
                </a:tc>
                <a:tc>
                  <a:txBody>
                    <a:bodyPr/>
                    <a:lstStyle/>
                    <a:p>
                      <a:pPr algn="just">
                        <a:spcAft>
                          <a:spcPts val="0"/>
                        </a:spcAft>
                      </a:pPr>
                      <a:r>
                        <a:rPr lang="en-US" altLang="zh-CN" sz="2000" kern="100" dirty="0" smtClean="0">
                          <a:latin typeface="微软雅黑" panose="020B0503020204020204" charset="-122"/>
                          <a:ea typeface="微软雅黑" panose="020B0503020204020204" charset="-122"/>
                          <a:cs typeface="Arial" panose="020B0604020202020204" pitchFamily="34" charset="0"/>
                        </a:rPr>
                        <a:t>1.</a:t>
                      </a:r>
                      <a:r>
                        <a:rPr lang="zh-CN" altLang="en-US" sz="2000" kern="100" dirty="0" smtClean="0">
                          <a:latin typeface="微软雅黑" panose="020B0503020204020204" charset="-122"/>
                          <a:ea typeface="微软雅黑" panose="020B0503020204020204" charset="-122"/>
                          <a:cs typeface="Arial" panose="020B0604020202020204" pitchFamily="34" charset="0"/>
                        </a:rPr>
                        <a:t>保险丝（熔断）</a:t>
                      </a:r>
                    </a:p>
                  </a:txBody>
                  <a:tcPr marL="68578" marR="68578" marT="0" marB="0" anchor="ctr"/>
                </a:tc>
              </a:tr>
              <a:tr h="539750">
                <a:tc vMerge="1">
                  <a:txBody>
                    <a:bodyPr/>
                    <a:lstStyle/>
                    <a:p>
                      <a:endParaRPr lang="zh-CN"/>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altLang="zh-CN" sz="2000" kern="100" dirty="0" smtClean="0">
                          <a:latin typeface="微软雅黑" panose="020B0503020204020204" charset="-122"/>
                          <a:ea typeface="微软雅黑" panose="020B0503020204020204" charset="-122"/>
                          <a:cs typeface="Arial" panose="020B0604020202020204" pitchFamily="34" charset="0"/>
                        </a:rPr>
                        <a:t>2.</a:t>
                      </a:r>
                      <a:r>
                        <a:rPr lang="zh-CN" altLang="en-US" sz="2000" kern="100" dirty="0" smtClean="0">
                          <a:latin typeface="微软雅黑" panose="020B0503020204020204" charset="-122"/>
                          <a:ea typeface="微软雅黑" panose="020B0503020204020204" charset="-122"/>
                          <a:cs typeface="Arial" panose="020B0604020202020204" pitchFamily="34" charset="0"/>
                        </a:rPr>
                        <a:t>倒挡开关（损坏）（</a:t>
                      </a:r>
                      <a:r>
                        <a:rPr lang="en-US" altLang="zh-CN" sz="2000" kern="100" dirty="0" smtClean="0">
                          <a:latin typeface="微软雅黑" panose="020B0503020204020204" charset="-122"/>
                          <a:ea typeface="微软雅黑" panose="020B0503020204020204" charset="-122"/>
                          <a:cs typeface="Arial" panose="020B0604020202020204" pitchFamily="34" charset="0"/>
                        </a:rPr>
                        <a:t>MT</a:t>
                      </a:r>
                      <a:r>
                        <a:rPr lang="zh-CN" altLang="en-US" sz="2000" kern="100" dirty="0" smtClean="0">
                          <a:latin typeface="微软雅黑" panose="020B0503020204020204" charset="-122"/>
                          <a:ea typeface="微软雅黑" panose="020B0503020204020204" charset="-122"/>
                          <a:cs typeface="Arial" panose="020B0604020202020204" pitchFamily="34" charset="0"/>
                        </a:rPr>
                        <a:t>）</a:t>
                      </a:r>
                    </a:p>
                  </a:txBody>
                  <a:tcPr marL="68578" marR="68578" marT="0" marB="0" anchor="ctr"/>
                </a:tc>
              </a:tr>
              <a:tr h="539750">
                <a:tc vMerge="1">
                  <a:txBody>
                    <a:bodyPr/>
                    <a:lstStyle/>
                    <a:p>
                      <a:endParaRPr lang="zh-CN"/>
                    </a:p>
                  </a:txBody>
                  <a:tcPr/>
                </a:tc>
                <a:tc>
                  <a:txBody>
                    <a:bodyPr/>
                    <a:lstStyle/>
                    <a:p>
                      <a:pPr marL="0" marR="0" indent="0" algn="just" defTabSz="342900" rtl="0" eaLnBrk="1" fontAlgn="auto" latinLnBrk="0" hangingPunct="1">
                        <a:lnSpc>
                          <a:spcPct val="100000"/>
                        </a:lnSpc>
                        <a:spcBef>
                          <a:spcPts val="0"/>
                        </a:spcBef>
                        <a:spcAft>
                          <a:spcPts val="0"/>
                        </a:spcAft>
                        <a:buClrTx/>
                        <a:buSzTx/>
                        <a:buFontTx/>
                        <a:buNone/>
                        <a:defRPr/>
                      </a:pPr>
                      <a:r>
                        <a:rPr lang="en-US" altLang="zh-CN" sz="2000" kern="100" dirty="0" smtClean="0">
                          <a:latin typeface="微软雅黑" panose="020B0503020204020204" charset="-122"/>
                          <a:ea typeface="微软雅黑" panose="020B0503020204020204" charset="-122"/>
                          <a:cs typeface="Arial" panose="020B0604020202020204" pitchFamily="34" charset="0"/>
                        </a:rPr>
                        <a:t>3.</a:t>
                      </a:r>
                      <a:r>
                        <a:rPr lang="zh-CN" altLang="en-US" sz="2000" kern="100" dirty="0" smtClean="0">
                          <a:latin typeface="微软雅黑" panose="020B0503020204020204" charset="-122"/>
                          <a:ea typeface="微软雅黑" panose="020B0503020204020204" charset="-122"/>
                          <a:cs typeface="Arial" panose="020B0604020202020204" pitchFamily="34" charset="0"/>
                        </a:rPr>
                        <a:t>倒车灯继电器（损坏）（</a:t>
                      </a:r>
                      <a:r>
                        <a:rPr lang="en-US" altLang="zh-CN" sz="2000" kern="100" dirty="0" smtClean="0">
                          <a:latin typeface="微软雅黑" panose="020B0503020204020204" charset="-122"/>
                          <a:ea typeface="微软雅黑" panose="020B0503020204020204" charset="-122"/>
                          <a:cs typeface="Arial" panose="020B0604020202020204" pitchFamily="34" charset="0"/>
                        </a:rPr>
                        <a:t>DCT</a:t>
                      </a:r>
                      <a:r>
                        <a:rPr lang="zh-CN" altLang="en-US" sz="2000" kern="100" dirty="0" smtClean="0">
                          <a:latin typeface="微软雅黑" panose="020B0503020204020204" charset="-122"/>
                          <a:ea typeface="微软雅黑" panose="020B0503020204020204" charset="-122"/>
                          <a:cs typeface="Arial" panose="020B0604020202020204" pitchFamily="34" charset="0"/>
                        </a:rPr>
                        <a:t>）</a:t>
                      </a:r>
                    </a:p>
                  </a:txBody>
                  <a:tcPr marL="68578" marR="68578" marT="0" marB="0" anchor="ctr"/>
                </a:tc>
              </a:tr>
              <a:tr h="539750">
                <a:tc vMerge="1">
                  <a:txBody>
                    <a:bodyPr/>
                    <a:lstStyle/>
                    <a:p>
                      <a:endParaRPr lang="zh-CN"/>
                    </a:p>
                  </a:txBody>
                  <a:tcPr/>
                </a:tc>
                <a:tc>
                  <a:txBody>
                    <a:bodyPr/>
                    <a:lstStyle/>
                    <a:p>
                      <a:pPr marL="0" marR="0" indent="0" algn="just" defTabSz="342900" rtl="0" eaLnBrk="1" fontAlgn="auto" latinLnBrk="0" hangingPunct="1">
                        <a:lnSpc>
                          <a:spcPct val="100000"/>
                        </a:lnSpc>
                        <a:spcBef>
                          <a:spcPts val="0"/>
                        </a:spcBef>
                        <a:spcAft>
                          <a:spcPts val="0"/>
                        </a:spcAft>
                        <a:buClrTx/>
                        <a:buSzTx/>
                        <a:buFontTx/>
                        <a:buNone/>
                        <a:defRPr/>
                      </a:pPr>
                      <a:r>
                        <a:rPr lang="en-US" sz="2000" kern="100" dirty="0" smtClean="0">
                          <a:latin typeface="微软雅黑" panose="020B0503020204020204" charset="-122"/>
                          <a:ea typeface="微软雅黑" panose="020B0503020204020204" charset="-122"/>
                          <a:cs typeface="Times New Roman" panose="02020603050405020304"/>
                        </a:rPr>
                        <a:t>4.</a:t>
                      </a:r>
                      <a:r>
                        <a:rPr lang="zh-CN" altLang="en-US" sz="2000" dirty="0" smtClean="0">
                          <a:latin typeface="微软雅黑" panose="020B0503020204020204" charset="-122"/>
                          <a:ea typeface="微软雅黑" panose="020B0503020204020204" charset="-122"/>
                        </a:rPr>
                        <a:t>线路（断路、短路或接插件接触不良、虚接）</a:t>
                      </a:r>
                    </a:p>
                  </a:txBody>
                  <a:tcPr marL="68578" marR="68578" marT="0" marB="0" anchor="ctr"/>
                </a:tc>
              </a:tr>
              <a:tr h="539750">
                <a:tc vMerge="1">
                  <a:txBody>
                    <a:bodyPr/>
                    <a:lstStyle/>
                    <a:p>
                      <a:endParaRPr lang="zh-CN"/>
                    </a:p>
                  </a:txBody>
                  <a:tcPr/>
                </a:tc>
                <a:tc>
                  <a:txBody>
                    <a:bodyPr/>
                    <a:lstStyle/>
                    <a:p>
                      <a:pPr algn="just">
                        <a:spcAft>
                          <a:spcPts val="0"/>
                        </a:spcAft>
                      </a:pPr>
                      <a:r>
                        <a:rPr lang="en-US" altLang="zh-CN" sz="2000" kern="100" dirty="0" smtClean="0">
                          <a:latin typeface="微软雅黑" panose="020B0503020204020204" charset="-122"/>
                          <a:ea typeface="微软雅黑" panose="020B0503020204020204" charset="-122"/>
                          <a:cs typeface="Arial" panose="020B0604020202020204" pitchFamily="34" charset="0"/>
                        </a:rPr>
                        <a:t>5.</a:t>
                      </a:r>
                      <a:r>
                        <a:rPr lang="zh-CN" altLang="en-US" sz="2000" kern="100" dirty="0" smtClean="0">
                          <a:latin typeface="微软雅黑" panose="020B0503020204020204" charset="-122"/>
                          <a:ea typeface="微软雅黑" panose="020B0503020204020204" charset="-122"/>
                          <a:cs typeface="Arial" panose="020B0604020202020204" pitchFamily="34" charset="0"/>
                        </a:rPr>
                        <a:t>倒车雷达控制器（</a:t>
                      </a:r>
                      <a:r>
                        <a:rPr lang="zh-CN" altLang="en-US" sz="2000" kern="100" dirty="0" smtClean="0">
                          <a:latin typeface="微软雅黑" panose="020B0503020204020204" charset="-122"/>
                          <a:ea typeface="微软雅黑" panose="020B0503020204020204" charset="-122"/>
                          <a:cs typeface="Times New Roman" panose="02020603050405020304"/>
                        </a:rPr>
                        <a:t>故障</a:t>
                      </a:r>
                      <a:r>
                        <a:rPr lang="zh-CN" altLang="en-US" sz="2000" kern="100" dirty="0" smtClean="0">
                          <a:latin typeface="微软雅黑" panose="020B0503020204020204" charset="-122"/>
                          <a:ea typeface="微软雅黑" panose="020B0503020204020204" charset="-122"/>
                          <a:cs typeface="Arial" panose="020B0604020202020204" pitchFamily="34" charset="0"/>
                        </a:rPr>
                        <a:t>）</a:t>
                      </a:r>
                    </a:p>
                  </a:txBody>
                  <a:tcPr marL="68578" marR="68578" marT="0" marB="0" anchor="ctr"/>
                </a:tc>
              </a:tr>
              <a:tr h="53975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6.CAN</a:t>
                      </a:r>
                      <a:r>
                        <a:rPr lang="zh-CN" altLang="en-US" sz="2000" dirty="0" smtClean="0">
                          <a:latin typeface="微软雅黑" panose="020B0503020204020204" charset="-122"/>
                          <a:ea typeface="微软雅黑" panose="020B0503020204020204" charset="-122"/>
                        </a:rPr>
                        <a:t>通讯（故障）</a:t>
                      </a:r>
                    </a:p>
                  </a:txBody>
                  <a:tcPr marL="68578" marR="68578" marT="0" marB="0" anchor="ctr"/>
                </a:tc>
              </a:tr>
            </a:tbl>
          </a:graphicData>
        </a:graphic>
      </p:graphicFrame>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088" y="1431018"/>
            <a:ext cx="2838450" cy="3676650"/>
          </a:xfrm>
          <a:prstGeom prst="rect">
            <a:avLst/>
          </a:prstGeom>
        </p:spPr>
      </p:pic>
      <p:sp>
        <p:nvSpPr>
          <p:cNvPr id="4" name="矩形 3"/>
          <p:cNvSpPr/>
          <p:nvPr/>
        </p:nvSpPr>
        <p:spPr>
          <a:xfrm>
            <a:off x="5243424" y="2909077"/>
            <a:ext cx="5544457" cy="829945"/>
          </a:xfrm>
          <a:prstGeom prst="rect">
            <a:avLst/>
          </a:prstGeom>
        </p:spPr>
        <p:txBody>
          <a:bodyPr wrap="square">
            <a:spAutoFit/>
          </a:bodyPr>
          <a:lstStyle/>
          <a:p>
            <a:pPr lvl="0">
              <a:defRPr/>
            </a:pPr>
            <a:r>
              <a:rPr lang="zh-CN" altLang="en-US" sz="4800" b="1" dirty="0">
                <a:solidFill>
                  <a:srgbClr val="0070C0"/>
                </a:solidFill>
                <a:latin typeface="微软雅黑" panose="020B0503020204020204" charset="-122"/>
                <a:ea typeface="微软雅黑" panose="020B0503020204020204" charset="-122"/>
                <a:sym typeface="+mn-ea"/>
              </a:rPr>
              <a:t>盲区侦测系统</a:t>
            </a:r>
            <a:endParaRPr lang="zh-CN" altLang="en-US" sz="4800" b="1" dirty="0">
              <a:solidFill>
                <a:srgbClr val="0070C0"/>
              </a:solidFill>
              <a:latin typeface="微软雅黑" panose="020B0503020204020204" charset="-122"/>
              <a:ea typeface="微软雅黑" panose="020B0503020204020204" charset="-122"/>
            </a:endParaRPr>
          </a:p>
        </p:txBody>
      </p:sp>
      <p:sp>
        <p:nvSpPr>
          <p:cNvPr id="12" name="文本框 11"/>
          <p:cNvSpPr txBox="1"/>
          <p:nvPr/>
        </p:nvSpPr>
        <p:spPr>
          <a:xfrm>
            <a:off x="2187138" y="2909077"/>
            <a:ext cx="2621280" cy="829945"/>
          </a:xfrm>
          <a:prstGeom prst="rect">
            <a:avLst/>
          </a:prstGeom>
          <a:noFill/>
        </p:spPr>
        <p:txBody>
          <a:bodyPr wrap="non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srgbClr val="000000">
                    <a:lumMod val="75000"/>
                    <a:lumOff val="25000"/>
                  </a:srgbClr>
                </a:solidFill>
                <a:effectLst/>
                <a:uLnTx/>
                <a:uFillTx/>
                <a:latin typeface="Arial" panose="020B0604020202020204"/>
                <a:ea typeface="微软雅黑" panose="020B0503020204020204" charset="-122"/>
                <a:cs typeface="+mn-cs"/>
              </a:rPr>
              <a:t>第九部分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38404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盲区侦测系统概述</a:t>
            </a:r>
            <a:endParaRPr lang="zh-CN" altLang="en-US" sz="3600" dirty="0">
              <a:solidFill>
                <a:srgbClr val="0070C0"/>
              </a:solidFill>
              <a:latin typeface="微软雅黑" panose="020B0503020204020204" charset="-122"/>
              <a:ea typeface="微软雅黑" panose="020B0503020204020204" charset="-122"/>
            </a:endParaRPr>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170" y="1542415"/>
            <a:ext cx="3719195" cy="395414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本框 104"/>
          <p:cNvSpPr txBox="1">
            <a:spLocks noChangeArrowheads="1"/>
          </p:cNvSpPr>
          <p:nvPr/>
        </p:nvSpPr>
        <p:spPr bwMode="auto">
          <a:xfrm>
            <a:off x="4318000" y="1447800"/>
            <a:ext cx="6019800" cy="439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20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rPr>
              <a:t>车辆</a:t>
            </a:r>
            <a:r>
              <a:rPr lang="zh-CN" altLang="en-US" sz="2000" b="0" dirty="0">
                <a:latin typeface="微软雅黑" panose="020B0503020204020204" charset="-122"/>
                <a:ea typeface="微软雅黑" panose="020B0503020204020204" charset="-122"/>
              </a:rPr>
              <a:t>在前后保险杠两侧配备了4个盲区侦测探头。它在</a:t>
            </a:r>
            <a:r>
              <a:rPr lang="zh-CN" altLang="en-US" sz="2000" b="0" dirty="0" smtClean="0">
                <a:latin typeface="微软雅黑" panose="020B0503020204020204" charset="-122"/>
                <a:ea typeface="微软雅黑" panose="020B0503020204020204" charset="-122"/>
              </a:rPr>
              <a:t>20-</a:t>
            </a:r>
            <a:r>
              <a:rPr lang="zh-CN" altLang="en-US" sz="2000" b="0" dirty="0">
                <a:latin typeface="微软雅黑" panose="020B0503020204020204" charset="-122"/>
                <a:ea typeface="微软雅黑" panose="020B0503020204020204" charset="-122"/>
              </a:rPr>
              <a:t>140km/h的车速区间内提供辅助</a:t>
            </a:r>
            <a:r>
              <a:rPr lang="zh-CN" altLang="en-US" sz="2000" b="0" dirty="0" smtClean="0">
                <a:latin typeface="微软雅黑" panose="020B0503020204020204" charset="-122"/>
                <a:ea typeface="微软雅黑" panose="020B0503020204020204" charset="-122"/>
              </a:rPr>
              <a:t>作用。</a:t>
            </a:r>
            <a:endParaRPr lang="en-US" altLang="zh-CN" sz="2000" b="0" dirty="0" smtClean="0">
              <a:latin typeface="微软雅黑" panose="020B0503020204020204" charset="-122"/>
              <a:ea typeface="微软雅黑" panose="020B0503020204020204" charset="-122"/>
            </a:endParaRPr>
          </a:p>
          <a:p>
            <a:pPr eaLnBrk="1" hangingPunct="1">
              <a:lnSpc>
                <a:spcPct val="20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rPr>
              <a:t>外部</a:t>
            </a:r>
            <a:r>
              <a:rPr lang="zh-CN" altLang="en-US" sz="2000" b="0" dirty="0">
                <a:latin typeface="微软雅黑" panose="020B0503020204020204" charset="-122"/>
                <a:ea typeface="微软雅黑" panose="020B0503020204020204" charset="-122"/>
              </a:rPr>
              <a:t>后视镜中的警告显示提醒驾驶员在监测区域探测到</a:t>
            </a:r>
            <a:r>
              <a:rPr lang="zh-CN" altLang="en-US" sz="2000" b="0" dirty="0" smtClean="0">
                <a:latin typeface="微软雅黑" panose="020B0503020204020204" charset="-122"/>
                <a:ea typeface="微软雅黑" panose="020B0503020204020204" charset="-122"/>
              </a:rPr>
              <a:t>车辆。</a:t>
            </a:r>
            <a:endParaRPr lang="en-US" altLang="zh-CN" sz="2000" b="0" dirty="0">
              <a:latin typeface="微软雅黑" panose="020B0503020204020204" charset="-122"/>
              <a:ea typeface="微软雅黑" panose="020B0503020204020204" charset="-122"/>
            </a:endParaRPr>
          </a:p>
          <a:p>
            <a:pPr eaLnBrk="1" hangingPunct="1">
              <a:lnSpc>
                <a:spcPct val="20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rPr>
              <a:t>如果驾驶员开启</a:t>
            </a:r>
            <a:r>
              <a:rPr lang="zh-CN" altLang="en-US" sz="2000" b="0" dirty="0">
                <a:latin typeface="微软雅黑" panose="020B0503020204020204" charset="-122"/>
                <a:ea typeface="微软雅黑" panose="020B0503020204020204" charset="-122"/>
              </a:rPr>
              <a:t>相应的转向信号灯来变换车道，还会通过闪烁外部后视镜中的警告显示和后</a:t>
            </a:r>
            <a:r>
              <a:rPr lang="zh-CN" altLang="en-US" sz="2000" b="0" dirty="0" smtClean="0">
                <a:latin typeface="微软雅黑" panose="020B0503020204020204" charset="-122"/>
                <a:ea typeface="微软雅黑" panose="020B0503020204020204" charset="-122"/>
              </a:rPr>
              <a:t>蜂鸣器鸣叫</a:t>
            </a:r>
            <a:r>
              <a:rPr lang="zh-CN" altLang="en-US" sz="2000" b="0" dirty="0">
                <a:latin typeface="微软雅黑" panose="020B0503020204020204" charset="-122"/>
                <a:ea typeface="微软雅黑" panose="020B0503020204020204" charset="-122"/>
              </a:rPr>
              <a:t>两声来提醒驾驶员。</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9260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盲区侦测系统</a:t>
            </a:r>
            <a:endParaRPr lang="zh-CN" altLang="en-US" sz="3600" dirty="0">
              <a:solidFill>
                <a:srgbClr val="0070C0"/>
              </a:solidFill>
              <a:latin typeface="微软雅黑" panose="020B0503020204020204" charset="-122"/>
              <a:ea typeface="微软雅黑" panose="020B0503020204020204" charset="-122"/>
            </a:endParaRPr>
          </a:p>
        </p:txBody>
      </p:sp>
      <p:sp>
        <p:nvSpPr>
          <p:cNvPr id="5" name="文本框 104"/>
          <p:cNvSpPr txBox="1">
            <a:spLocks noChangeArrowheads="1"/>
          </p:cNvSpPr>
          <p:nvPr/>
        </p:nvSpPr>
        <p:spPr bwMode="auto">
          <a:xfrm>
            <a:off x="779582" y="1288693"/>
            <a:ext cx="547260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marL="0" indent="0" eaLnBrk="1" hangingPunct="1">
              <a:lnSpc>
                <a:spcPct val="100000"/>
              </a:lnSpc>
            </a:pPr>
            <a:r>
              <a:rPr lang="zh-CN" altLang="en-US" sz="2400" dirty="0" smtClean="0">
                <a:latin typeface="微软雅黑" panose="020B0503020204020204" charset="-122"/>
                <a:ea typeface="微软雅黑" panose="020B0503020204020204" charset="-122"/>
              </a:rPr>
              <a:t>系统元件</a:t>
            </a:r>
          </a:p>
        </p:txBody>
      </p:sp>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13045" y="1672590"/>
            <a:ext cx="1776730" cy="165671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 name="组合 21"/>
          <p:cNvGrpSpPr/>
          <p:nvPr/>
        </p:nvGrpSpPr>
        <p:grpSpPr>
          <a:xfrm>
            <a:off x="2506980" y="1743075"/>
            <a:ext cx="1818005" cy="1511300"/>
            <a:chOff x="6142037" y="1419622"/>
            <a:chExt cx="2614617" cy="2097002"/>
          </a:xfrm>
        </p:grpSpPr>
        <p:pic>
          <p:nvPicPr>
            <p:cNvPr id="23" name="图片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2037" y="1419622"/>
              <a:ext cx="2614617" cy="2097002"/>
            </a:xfrm>
            <a:prstGeom prst="rect">
              <a:avLst/>
            </a:prstGeom>
            <a:ln>
              <a:noFill/>
            </a:ln>
            <a:effectLst>
              <a:outerShdw blurRad="190500" algn="tl" rotWithShape="0">
                <a:srgbClr val="000000">
                  <a:alpha val="70000"/>
                </a:srgbClr>
              </a:outerShdw>
            </a:effectLst>
          </p:spPr>
        </p:pic>
        <p:sp>
          <p:nvSpPr>
            <p:cNvPr id="6" name="圆角矩形 5"/>
            <p:cNvSpPr/>
            <p:nvPr/>
          </p:nvSpPr>
          <p:spPr>
            <a:xfrm>
              <a:off x="6588224" y="1779662"/>
              <a:ext cx="1428760" cy="1214446"/>
            </a:xfrm>
            <a:prstGeom prst="roundRect">
              <a:avLst/>
            </a:prstGeom>
            <a:noFill/>
            <a:ln w="41275">
              <a:solidFill>
                <a:srgbClr val="FFC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pic>
        <p:nvPicPr>
          <p:cNvPr id="8"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63205" y="1664335"/>
            <a:ext cx="1680845" cy="15513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圆角矩形 8"/>
          <p:cNvSpPr/>
          <p:nvPr/>
        </p:nvSpPr>
        <p:spPr>
          <a:xfrm>
            <a:off x="8460105" y="2120265"/>
            <a:ext cx="486410" cy="361315"/>
          </a:xfrm>
          <a:prstGeom prst="roundRect">
            <a:avLst/>
          </a:prstGeom>
          <a:noFill/>
          <a:ln w="41275">
            <a:solidFill>
              <a:srgbClr val="FFC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2" name="TextBox 12"/>
          <p:cNvSpPr txBox="1"/>
          <p:nvPr/>
        </p:nvSpPr>
        <p:spPr>
          <a:xfrm>
            <a:off x="2669183" y="3329295"/>
            <a:ext cx="1656184" cy="338554"/>
          </a:xfrm>
          <a:prstGeom prst="rect">
            <a:avLst/>
          </a:prstGeom>
          <a:noFill/>
        </p:spPr>
        <p:txBody>
          <a:bodyPr wrap="square" rtlCol="0">
            <a:spAutoFit/>
          </a:bodyPr>
          <a:lstStyle/>
          <a:p>
            <a:r>
              <a:rPr lang="zh-CN" altLang="en-US" sz="1600" dirty="0" smtClean="0">
                <a:latin typeface="微软雅黑" panose="020B0503020204020204" charset="-122"/>
                <a:ea typeface="微软雅黑" panose="020B0503020204020204" charset="-122"/>
              </a:rPr>
              <a:t>盲区侦测控制器</a:t>
            </a:r>
            <a:endParaRPr lang="zh-CN" altLang="en-US" sz="1600" dirty="0">
              <a:latin typeface="微软雅黑" panose="020B0503020204020204" charset="-122"/>
              <a:ea typeface="微软雅黑" panose="020B0503020204020204" charset="-122"/>
            </a:endParaRPr>
          </a:p>
        </p:txBody>
      </p:sp>
      <p:sp>
        <p:nvSpPr>
          <p:cNvPr id="15" name="TextBox 14"/>
          <p:cNvSpPr txBox="1"/>
          <p:nvPr/>
        </p:nvSpPr>
        <p:spPr>
          <a:xfrm>
            <a:off x="5437376" y="3329295"/>
            <a:ext cx="1728192" cy="338554"/>
          </a:xfrm>
          <a:prstGeom prst="rect">
            <a:avLst/>
          </a:prstGeom>
          <a:noFill/>
        </p:spPr>
        <p:txBody>
          <a:bodyPr wrap="square" rtlCol="0">
            <a:spAutoFit/>
          </a:bodyPr>
          <a:lstStyle/>
          <a:p>
            <a:r>
              <a:rPr lang="zh-CN" altLang="en-US" sz="1600" dirty="0" smtClean="0">
                <a:latin typeface="微软雅黑" panose="020B0503020204020204" charset="-122"/>
                <a:ea typeface="微软雅黑" panose="020B0503020204020204" charset="-122"/>
              </a:rPr>
              <a:t>后盲区侦测探头</a:t>
            </a:r>
            <a:endParaRPr lang="zh-CN" altLang="en-US" sz="1600" dirty="0">
              <a:latin typeface="微软雅黑" panose="020B0503020204020204" charset="-122"/>
              <a:ea typeface="微软雅黑" panose="020B0503020204020204" charset="-122"/>
            </a:endParaRPr>
          </a:p>
        </p:txBody>
      </p:sp>
      <p:sp>
        <p:nvSpPr>
          <p:cNvPr id="25" name="TextBox 17"/>
          <p:cNvSpPr txBox="1"/>
          <p:nvPr/>
        </p:nvSpPr>
        <p:spPr>
          <a:xfrm>
            <a:off x="7888069" y="3260080"/>
            <a:ext cx="1656184" cy="338554"/>
          </a:xfrm>
          <a:prstGeom prst="rect">
            <a:avLst/>
          </a:prstGeom>
          <a:noFill/>
        </p:spPr>
        <p:txBody>
          <a:bodyPr wrap="square" rtlCol="0">
            <a:spAutoFit/>
          </a:bodyPr>
          <a:lstStyle/>
          <a:p>
            <a:r>
              <a:rPr lang="zh-CN" altLang="en-US" sz="1600" dirty="0" smtClean="0">
                <a:latin typeface="微软雅黑" panose="020B0503020204020204" charset="-122"/>
                <a:ea typeface="微软雅黑" panose="020B0503020204020204" charset="-122"/>
              </a:rPr>
              <a:t>前</a:t>
            </a:r>
            <a:r>
              <a:rPr lang="zh-CN" altLang="en-US" sz="1600" dirty="0">
                <a:latin typeface="微软雅黑" panose="020B0503020204020204" charset="-122"/>
                <a:ea typeface="微软雅黑" panose="020B0503020204020204" charset="-122"/>
              </a:rPr>
              <a:t>盲区侦测探头</a:t>
            </a:r>
          </a:p>
        </p:txBody>
      </p:sp>
      <p:sp>
        <p:nvSpPr>
          <p:cNvPr id="26" name="文本框 4"/>
          <p:cNvSpPr txBox="1">
            <a:spLocks noChangeArrowheads="1"/>
          </p:cNvSpPr>
          <p:nvPr/>
        </p:nvSpPr>
        <p:spPr bwMode="auto">
          <a:xfrm>
            <a:off x="1193584" y="3742427"/>
            <a:ext cx="7661071" cy="193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15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sym typeface="宋体" panose="02010600030101010101" pitchFamily="2" charset="-122"/>
              </a:rPr>
              <a:t>按下盲区侦测开关</a:t>
            </a:r>
            <a:r>
              <a:rPr lang="zh-CN" altLang="en-US" sz="2000" b="0" dirty="0">
                <a:latin typeface="微软雅黑" panose="020B0503020204020204" charset="-122"/>
                <a:ea typeface="微软雅黑" panose="020B0503020204020204" charset="-122"/>
                <a:sym typeface="宋体" panose="02010600030101010101" pitchFamily="2" charset="-122"/>
              </a:rPr>
              <a:t>可停用盲区侦测模块</a:t>
            </a:r>
            <a:r>
              <a:rPr lang="zh-CN" altLang="en-US" sz="2000" b="0" dirty="0" smtClean="0">
                <a:latin typeface="微软雅黑" panose="020B0503020204020204" charset="-122"/>
                <a:ea typeface="微软雅黑" panose="020B0503020204020204" charset="-122"/>
                <a:sym typeface="宋体" panose="02010600030101010101" pitchFamily="2" charset="-122"/>
              </a:rPr>
              <a:t>，背光灯熄灭</a:t>
            </a:r>
            <a:r>
              <a:rPr lang="zh-CN" altLang="en-US" sz="2000" b="0" dirty="0">
                <a:latin typeface="微软雅黑" panose="020B0503020204020204" charset="-122"/>
                <a:ea typeface="微软雅黑" panose="020B0503020204020204" charset="-122"/>
                <a:sym typeface="宋体" panose="02010600030101010101" pitchFamily="2" charset="-122"/>
              </a:rPr>
              <a:t>；</a:t>
            </a:r>
          </a:p>
          <a:p>
            <a:pPr eaLnBrk="1" hangingPunct="1">
              <a:lnSpc>
                <a:spcPct val="150000"/>
              </a:lnSpc>
              <a:buFont typeface="Wingdings" panose="05000000000000000000" pitchFamily="2" charset="2"/>
              <a:buChar char="Ø"/>
            </a:pPr>
            <a:r>
              <a:rPr lang="zh-CN" altLang="en-US" sz="2000" b="0" dirty="0">
                <a:latin typeface="微软雅黑" panose="020B0503020204020204" charset="-122"/>
                <a:ea typeface="微软雅黑" panose="020B0503020204020204" charset="-122"/>
                <a:sym typeface="宋体" panose="02010600030101010101" pitchFamily="2" charset="-122"/>
              </a:rPr>
              <a:t>再次按下该开关启用盲区侦测模块，背光灯常亮或</a:t>
            </a:r>
            <a:r>
              <a:rPr lang="zh-CN" altLang="en-US" sz="2000" b="0" dirty="0" smtClean="0">
                <a:latin typeface="微软雅黑" panose="020B0503020204020204" charset="-122"/>
                <a:ea typeface="微软雅黑" panose="020B0503020204020204" charset="-122"/>
                <a:sym typeface="宋体" panose="02010600030101010101" pitchFamily="2" charset="-122"/>
              </a:rPr>
              <a:t>闪烁</a:t>
            </a:r>
            <a:r>
              <a:rPr lang="zh-CN" altLang="en-US" sz="2000" b="0" dirty="0">
                <a:latin typeface="微软雅黑" panose="020B0503020204020204" charset="-122"/>
                <a:ea typeface="微软雅黑" panose="020B0503020204020204" charset="-122"/>
                <a:sym typeface="宋体" panose="02010600030101010101" pitchFamily="2" charset="-122"/>
              </a:rPr>
              <a:t>。</a:t>
            </a:r>
          </a:p>
          <a:p>
            <a:pPr eaLnBrk="1" hangingPunct="1">
              <a:lnSpc>
                <a:spcPct val="150000"/>
              </a:lnSpc>
              <a:buFont typeface="Wingdings" panose="05000000000000000000" pitchFamily="2" charset="2"/>
              <a:buNone/>
            </a:pPr>
            <a:r>
              <a:rPr lang="zh-CN" altLang="en-US" sz="2000" dirty="0">
                <a:latin typeface="微软雅黑" panose="020B0503020204020204" charset="-122"/>
                <a:ea typeface="微软雅黑" panose="020B0503020204020204" charset="-122"/>
                <a:sym typeface="宋体" panose="02010600030101010101" pitchFamily="2" charset="-122"/>
              </a:rPr>
              <a:t>注意：</a:t>
            </a:r>
            <a:endParaRPr lang="zh-CN" altLang="en-US" sz="2000" b="0" dirty="0">
              <a:latin typeface="微软雅黑" panose="020B0503020204020204" charset="-122"/>
              <a:ea typeface="微软雅黑" panose="020B0503020204020204" charset="-122"/>
              <a:sym typeface="宋体" panose="02010600030101010101" pitchFamily="2" charset="-122"/>
            </a:endParaRPr>
          </a:p>
          <a:p>
            <a:pPr eaLnBrk="1" hangingPunct="1">
              <a:lnSpc>
                <a:spcPct val="150000"/>
              </a:lnSpc>
              <a:buFont typeface="Wingdings" panose="05000000000000000000" pitchFamily="2" charset="2"/>
              <a:buChar char="Ø"/>
            </a:pPr>
            <a:r>
              <a:rPr lang="zh-CN" altLang="en-US" sz="2000" b="0" dirty="0">
                <a:latin typeface="微软雅黑" panose="020B0503020204020204" charset="-122"/>
                <a:ea typeface="微软雅黑" panose="020B0503020204020204" charset="-122"/>
                <a:sym typeface="宋体" panose="02010600030101010101" pitchFamily="2" charset="-122"/>
              </a:rPr>
              <a:t>盲区侦测模块的停用/启用状态，</a:t>
            </a:r>
            <a:r>
              <a:rPr lang="zh-CN" altLang="en-US" sz="2000" b="0" dirty="0" smtClean="0">
                <a:latin typeface="微软雅黑" panose="020B0503020204020204" charset="-122"/>
                <a:ea typeface="微软雅黑" panose="020B0503020204020204" charset="-122"/>
                <a:sym typeface="宋体" panose="02010600030101010101" pitchFamily="2" charset="-122"/>
              </a:rPr>
              <a:t>关闭整车电源后</a:t>
            </a:r>
            <a:r>
              <a:rPr lang="zh-CN" altLang="en-US" sz="2000" b="0" dirty="0">
                <a:latin typeface="微软雅黑" panose="020B0503020204020204" charset="-122"/>
                <a:ea typeface="微软雅黑" panose="020B0503020204020204" charset="-122"/>
                <a:sym typeface="宋体" panose="02010600030101010101" pitchFamily="2" charset="-122"/>
              </a:rPr>
              <a:t>仍然会被记忆。</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9260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盲区侦测系统</a:t>
            </a:r>
            <a:endParaRPr lang="zh-CN" altLang="en-US" sz="3600" dirty="0">
              <a:solidFill>
                <a:srgbClr val="0070C0"/>
              </a:solidFill>
              <a:latin typeface="微软雅黑" panose="020B0503020204020204" charset="-122"/>
              <a:ea typeface="微软雅黑" panose="020B0503020204020204" charset="-122"/>
            </a:endParaRPr>
          </a:p>
        </p:txBody>
      </p:sp>
      <p:sp>
        <p:nvSpPr>
          <p:cNvPr id="3" name="文本框 2"/>
          <p:cNvSpPr txBox="1">
            <a:spLocks noChangeArrowheads="1"/>
          </p:cNvSpPr>
          <p:nvPr/>
        </p:nvSpPr>
        <p:spPr bwMode="auto">
          <a:xfrm>
            <a:off x="702310" y="1289685"/>
            <a:ext cx="6042025" cy="239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150000"/>
              </a:lnSpc>
              <a:buFont typeface="Wingdings" panose="05000000000000000000" pitchFamily="2" charset="2"/>
              <a:buNone/>
            </a:pPr>
            <a:r>
              <a:rPr lang="zh-CN" altLang="en-US" sz="2000" dirty="0">
                <a:latin typeface="微软雅黑" panose="020B0503020204020204" charset="-122"/>
                <a:ea typeface="微软雅黑" panose="020B0503020204020204" charset="-122"/>
                <a:sym typeface="宋体" panose="02010600030101010101" pitchFamily="2" charset="-122"/>
              </a:rPr>
              <a:t>盲区</a:t>
            </a:r>
            <a:r>
              <a:rPr lang="zh-CN" altLang="en-US" sz="2000" dirty="0" smtClean="0">
                <a:latin typeface="微软雅黑" panose="020B0503020204020204" charset="-122"/>
                <a:ea typeface="微软雅黑" panose="020B0503020204020204" charset="-122"/>
                <a:sym typeface="宋体" panose="02010600030101010101" pitchFamily="2" charset="-122"/>
              </a:rPr>
              <a:t>侦测</a:t>
            </a:r>
            <a:r>
              <a:rPr lang="zh-CN" altLang="en-US" sz="2000" dirty="0">
                <a:latin typeface="微软雅黑" panose="020B0503020204020204" charset="-122"/>
                <a:ea typeface="微软雅黑" panose="020B0503020204020204" charset="-122"/>
                <a:sym typeface="宋体" panose="02010600030101010101" pitchFamily="2" charset="-122"/>
              </a:rPr>
              <a:t>系统</a:t>
            </a:r>
            <a:r>
              <a:rPr lang="zh-CN" altLang="en-US" sz="2000" dirty="0" smtClean="0">
                <a:latin typeface="微软雅黑" panose="020B0503020204020204" charset="-122"/>
                <a:ea typeface="微软雅黑" panose="020B0503020204020204" charset="-122"/>
                <a:sym typeface="宋体" panose="02010600030101010101" pitchFamily="2" charset="-122"/>
              </a:rPr>
              <a:t>激活</a:t>
            </a:r>
            <a:r>
              <a:rPr lang="zh-CN" altLang="en-US" sz="2000" dirty="0">
                <a:latin typeface="微软雅黑" panose="020B0503020204020204" charset="-122"/>
                <a:ea typeface="微软雅黑" panose="020B0503020204020204" charset="-122"/>
                <a:sym typeface="宋体" panose="02010600030101010101" pitchFamily="2" charset="-122"/>
              </a:rPr>
              <a:t>条件</a:t>
            </a:r>
          </a:p>
          <a:p>
            <a:pPr eaLnBrk="1" hangingPunct="1">
              <a:lnSpc>
                <a:spcPct val="15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sym typeface="宋体" panose="02010600030101010101" pitchFamily="2" charset="-122"/>
              </a:rPr>
              <a:t> 电源状态</a:t>
            </a:r>
            <a:r>
              <a:rPr lang="en-US" altLang="zh-CN" sz="2000" b="0" dirty="0" smtClean="0">
                <a:latin typeface="微软雅黑" panose="020B0503020204020204" charset="-122"/>
                <a:ea typeface="微软雅黑" panose="020B0503020204020204" charset="-122"/>
                <a:sym typeface="宋体" panose="02010600030101010101" pitchFamily="2" charset="-122"/>
              </a:rPr>
              <a:t>ON</a:t>
            </a:r>
            <a:r>
              <a:rPr lang="zh-CN" altLang="en-US" sz="2000" b="0" dirty="0" smtClean="0">
                <a:latin typeface="微软雅黑" panose="020B0503020204020204" charset="-122"/>
                <a:ea typeface="微软雅黑" panose="020B0503020204020204" charset="-122"/>
                <a:sym typeface="宋体" panose="02010600030101010101" pitchFamily="2" charset="-122"/>
              </a:rPr>
              <a:t>，</a:t>
            </a:r>
            <a:endParaRPr lang="en-US" altLang="zh-CN" sz="2000" b="0" dirty="0" smtClean="0">
              <a:latin typeface="微软雅黑" panose="020B0503020204020204" charset="-122"/>
              <a:ea typeface="微软雅黑" panose="020B0503020204020204" charset="-122"/>
              <a:sym typeface="宋体" panose="02010600030101010101" pitchFamily="2" charset="-122"/>
            </a:endParaRPr>
          </a:p>
          <a:p>
            <a:pPr eaLnBrk="1" hangingPunct="1">
              <a:lnSpc>
                <a:spcPct val="15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sym typeface="宋体" panose="02010600030101010101" pitchFamily="2" charset="-122"/>
              </a:rPr>
              <a:t> 盲区侦测开关开启，</a:t>
            </a:r>
            <a:endParaRPr lang="zh-CN" altLang="en-US" sz="2000" b="0" dirty="0">
              <a:latin typeface="微软雅黑" panose="020B0503020204020204" charset="-122"/>
              <a:ea typeface="微软雅黑" panose="020B0503020204020204" charset="-122"/>
              <a:sym typeface="宋体" panose="02010600030101010101" pitchFamily="2" charset="-122"/>
            </a:endParaRPr>
          </a:p>
          <a:p>
            <a:pPr eaLnBrk="1" hangingPunct="1">
              <a:lnSpc>
                <a:spcPct val="15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sym typeface="宋体" panose="02010600030101010101" pitchFamily="2" charset="-122"/>
              </a:rPr>
              <a:t> 挡位</a:t>
            </a:r>
            <a:r>
              <a:rPr lang="zh-CN" altLang="en-US" sz="2000" b="0" dirty="0">
                <a:latin typeface="微软雅黑" panose="020B0503020204020204" charset="-122"/>
                <a:ea typeface="微软雅黑" panose="020B0503020204020204" charset="-122"/>
                <a:sym typeface="宋体" panose="02010600030101010101" pitchFamily="2" charset="-122"/>
              </a:rPr>
              <a:t>处在</a:t>
            </a:r>
            <a:r>
              <a:rPr lang="zh-CN" altLang="en-US" sz="2000" b="0" dirty="0" smtClean="0">
                <a:latin typeface="微软雅黑" panose="020B0503020204020204" charset="-122"/>
                <a:ea typeface="微软雅黑" panose="020B0503020204020204" charset="-122"/>
                <a:sym typeface="宋体" panose="02010600030101010101" pitchFamily="2" charset="-122"/>
              </a:rPr>
              <a:t>D挡（</a:t>
            </a:r>
            <a:r>
              <a:rPr lang="en-US" altLang="zh-CN" sz="2000" b="0" dirty="0" smtClean="0">
                <a:latin typeface="微软雅黑" panose="020B0503020204020204" charset="-122"/>
                <a:ea typeface="微软雅黑" panose="020B0503020204020204" charset="-122"/>
                <a:sym typeface="宋体" panose="02010600030101010101" pitchFamily="2" charset="-122"/>
              </a:rPr>
              <a:t>DCT</a:t>
            </a:r>
            <a:r>
              <a:rPr lang="zh-CN" altLang="en-US" sz="2000" b="0" dirty="0" smtClean="0">
                <a:latin typeface="微软雅黑" panose="020B0503020204020204" charset="-122"/>
                <a:ea typeface="微软雅黑" panose="020B0503020204020204" charset="-122"/>
                <a:sym typeface="宋体" panose="02010600030101010101" pitchFamily="2" charset="-122"/>
              </a:rPr>
              <a:t>）或挡位</a:t>
            </a:r>
            <a:r>
              <a:rPr lang="zh-CN" altLang="en-US" sz="2000" b="0" dirty="0">
                <a:latin typeface="微软雅黑" panose="020B0503020204020204" charset="-122"/>
                <a:ea typeface="微软雅黑" panose="020B0503020204020204" charset="-122"/>
                <a:sym typeface="宋体" panose="02010600030101010101" pitchFamily="2" charset="-122"/>
              </a:rPr>
              <a:t>处在非</a:t>
            </a:r>
            <a:r>
              <a:rPr lang="zh-CN" altLang="en-US" sz="2000" b="0" dirty="0" smtClean="0">
                <a:latin typeface="微软雅黑" panose="020B0503020204020204" charset="-122"/>
                <a:ea typeface="微软雅黑" panose="020B0503020204020204" charset="-122"/>
                <a:sym typeface="宋体" panose="02010600030101010101" pitchFamily="2" charset="-122"/>
              </a:rPr>
              <a:t>R挡（</a:t>
            </a:r>
            <a:r>
              <a:rPr lang="en-US" altLang="zh-CN" sz="2000" b="0" dirty="0" smtClean="0">
                <a:latin typeface="微软雅黑" panose="020B0503020204020204" charset="-122"/>
                <a:ea typeface="微软雅黑" panose="020B0503020204020204" charset="-122"/>
                <a:sym typeface="宋体" panose="02010600030101010101" pitchFamily="2" charset="-122"/>
              </a:rPr>
              <a:t>MT</a:t>
            </a:r>
            <a:r>
              <a:rPr lang="zh-CN" altLang="en-US" sz="2000" b="0" dirty="0" smtClean="0">
                <a:latin typeface="微软雅黑" panose="020B0503020204020204" charset="-122"/>
                <a:ea typeface="微软雅黑" panose="020B0503020204020204" charset="-122"/>
                <a:sym typeface="宋体" panose="02010600030101010101" pitchFamily="2" charset="-122"/>
              </a:rPr>
              <a:t>），</a:t>
            </a:r>
            <a:endParaRPr lang="zh-CN" altLang="en-US" sz="2000" b="0" dirty="0">
              <a:latin typeface="微软雅黑" panose="020B0503020204020204" charset="-122"/>
              <a:ea typeface="微软雅黑" panose="020B0503020204020204" charset="-122"/>
              <a:sym typeface="宋体" panose="02010600030101010101" pitchFamily="2" charset="-122"/>
            </a:endParaRPr>
          </a:p>
          <a:p>
            <a:pPr eaLnBrk="1" hangingPunct="1">
              <a:lnSpc>
                <a:spcPct val="15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sym typeface="宋体" panose="02010600030101010101" pitchFamily="2" charset="-122"/>
              </a:rPr>
              <a:t> 车速</a:t>
            </a:r>
            <a:r>
              <a:rPr lang="zh-CN" altLang="en-US" sz="2000" b="0" dirty="0">
                <a:latin typeface="微软雅黑" panose="020B0503020204020204" charset="-122"/>
                <a:ea typeface="微软雅黑" panose="020B0503020204020204" charset="-122"/>
                <a:sym typeface="宋体" panose="02010600030101010101" pitchFamily="2" charset="-122"/>
              </a:rPr>
              <a:t>在</a:t>
            </a:r>
            <a:r>
              <a:rPr lang="zh-CN" altLang="en-US" sz="2000" b="0" dirty="0" smtClean="0">
                <a:latin typeface="微软雅黑" panose="020B0503020204020204" charset="-122"/>
                <a:ea typeface="微软雅黑" panose="020B0503020204020204" charset="-122"/>
                <a:sym typeface="宋体" panose="02010600030101010101" pitchFamily="2" charset="-122"/>
              </a:rPr>
              <a:t>20</a:t>
            </a:r>
            <a:r>
              <a:rPr lang="en-US" altLang="zh-CN" sz="2000" b="0" dirty="0" smtClean="0">
                <a:latin typeface="微软雅黑" panose="020B0503020204020204" charset="-122"/>
                <a:ea typeface="微软雅黑" panose="020B0503020204020204" charset="-122"/>
                <a:sym typeface="宋体" panose="02010600030101010101" pitchFamily="2" charset="-122"/>
              </a:rPr>
              <a:t>~</a:t>
            </a:r>
            <a:r>
              <a:rPr lang="zh-CN" altLang="en-US" sz="2000" b="0" dirty="0" smtClean="0">
                <a:latin typeface="微软雅黑" panose="020B0503020204020204" charset="-122"/>
                <a:ea typeface="微软雅黑" panose="020B0503020204020204" charset="-122"/>
                <a:sym typeface="宋体" panose="02010600030101010101" pitchFamily="2" charset="-122"/>
              </a:rPr>
              <a:t>140</a:t>
            </a:r>
            <a:r>
              <a:rPr lang="zh-CN" altLang="en-US" sz="2000" b="0" dirty="0">
                <a:latin typeface="微软雅黑" panose="020B0503020204020204" charset="-122"/>
                <a:ea typeface="微软雅黑" panose="020B0503020204020204" charset="-122"/>
                <a:sym typeface="宋体" panose="02010600030101010101" pitchFamily="2" charset="-122"/>
              </a:rPr>
              <a:t>km/h</a:t>
            </a:r>
            <a:r>
              <a:rPr lang="zh-CN" altLang="en-US" sz="2000" b="0" dirty="0" smtClean="0">
                <a:latin typeface="微软雅黑" panose="020B0503020204020204" charset="-122"/>
                <a:ea typeface="微软雅黑" panose="020B0503020204020204" charset="-122"/>
                <a:sym typeface="宋体" panose="02010600030101010101" pitchFamily="2" charset="-122"/>
              </a:rPr>
              <a:t>之间。</a:t>
            </a:r>
          </a:p>
        </p:txBody>
      </p:sp>
      <p:sp>
        <p:nvSpPr>
          <p:cNvPr id="22" name="文本框 1"/>
          <p:cNvSpPr txBox="1">
            <a:spLocks noChangeArrowheads="1"/>
          </p:cNvSpPr>
          <p:nvPr/>
        </p:nvSpPr>
        <p:spPr bwMode="auto">
          <a:xfrm>
            <a:off x="779780" y="3556000"/>
            <a:ext cx="9860280" cy="239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150000"/>
              </a:lnSpc>
              <a:buFont typeface="Wingdings" panose="05000000000000000000" pitchFamily="2" charset="2"/>
              <a:buNone/>
            </a:pPr>
            <a:r>
              <a:rPr lang="zh-CN" altLang="en-US" sz="2000" dirty="0">
                <a:latin typeface="微软雅黑" panose="020B0503020204020204" charset="-122"/>
                <a:ea typeface="微软雅黑" panose="020B0503020204020204" charset="-122"/>
              </a:rPr>
              <a:t>自检与故障信息提示</a:t>
            </a:r>
          </a:p>
          <a:p>
            <a:pPr eaLnBrk="1" hangingPunct="1">
              <a:lnSpc>
                <a:spcPct val="150000"/>
              </a:lnSpc>
            </a:pPr>
            <a:r>
              <a:rPr lang="zh-CN" altLang="en-US" sz="2000" b="0" dirty="0" smtClean="0">
                <a:latin typeface="微软雅黑" panose="020B0503020204020204" charset="-122"/>
                <a:ea typeface="微软雅黑" panose="020B0503020204020204" charset="-122"/>
              </a:rPr>
              <a:t>在</a:t>
            </a:r>
            <a:r>
              <a:rPr lang="zh-CN" altLang="en-US" sz="2000" b="0" dirty="0">
                <a:latin typeface="微软雅黑" panose="020B0503020204020204" charset="-122"/>
                <a:ea typeface="微软雅黑" panose="020B0503020204020204" charset="-122"/>
              </a:rPr>
              <a:t>盲区</a:t>
            </a:r>
            <a:r>
              <a:rPr lang="zh-CN" altLang="en-US" sz="2000" b="0" dirty="0" smtClean="0">
                <a:latin typeface="微软雅黑" panose="020B0503020204020204" charset="-122"/>
                <a:ea typeface="微软雅黑" panose="020B0503020204020204" charset="-122"/>
              </a:rPr>
              <a:t>侦测启用</a:t>
            </a:r>
            <a:r>
              <a:rPr lang="zh-CN" altLang="en-US" sz="2000" b="0" dirty="0">
                <a:latin typeface="微软雅黑" panose="020B0503020204020204" charset="-122"/>
                <a:ea typeface="微软雅黑" panose="020B0503020204020204" charset="-122"/>
              </a:rPr>
              <a:t>的状态下，盲区侦测模块上电后会进行自检，并将自检结果</a:t>
            </a:r>
            <a:r>
              <a:rPr lang="zh-CN" altLang="en-US" sz="2000" b="0" dirty="0" smtClean="0">
                <a:latin typeface="微软雅黑" panose="020B0503020204020204" charset="-122"/>
                <a:ea typeface="微软雅黑" panose="020B0503020204020204" charset="-122"/>
              </a:rPr>
              <a:t>通过</a:t>
            </a:r>
            <a:r>
              <a:rPr lang="zh-CN" altLang="en-US" sz="2000" b="0" dirty="0">
                <a:latin typeface="微软雅黑" panose="020B0503020204020204" charset="-122"/>
                <a:ea typeface="微软雅黑" panose="020B0503020204020204" charset="-122"/>
              </a:rPr>
              <a:t>显示来提醒</a:t>
            </a:r>
            <a:r>
              <a:rPr lang="zh-CN" altLang="en-US" sz="2000" b="0" dirty="0" smtClean="0">
                <a:latin typeface="微软雅黑" panose="020B0503020204020204" charset="-122"/>
                <a:ea typeface="微软雅黑" panose="020B0503020204020204" charset="-122"/>
              </a:rPr>
              <a:t>驾驶员：</a:t>
            </a:r>
            <a:endParaRPr lang="zh-CN" altLang="en-US" sz="2000" b="0" dirty="0">
              <a:latin typeface="微软雅黑" panose="020B0503020204020204" charset="-122"/>
              <a:ea typeface="微软雅黑" panose="020B0503020204020204" charset="-122"/>
            </a:endParaRPr>
          </a:p>
          <a:p>
            <a:pPr marL="285750" indent="-285750" eaLnBrk="1" hangingPunct="1">
              <a:lnSpc>
                <a:spcPct val="150000"/>
              </a:lnSpc>
              <a:buFont typeface="微软雅黑" panose="020B0503020204020204" charset="-122"/>
              <a:buChar char="ￚ"/>
            </a:pPr>
            <a:r>
              <a:rPr lang="zh-CN" altLang="en-US" sz="2000" b="0" dirty="0" smtClean="0">
                <a:latin typeface="微软雅黑" panose="020B0503020204020204" charset="-122"/>
                <a:ea typeface="微软雅黑" panose="020B0503020204020204" charset="-122"/>
              </a:rPr>
              <a:t>自</a:t>
            </a:r>
            <a:r>
              <a:rPr lang="zh-CN" altLang="en-US" sz="2000" b="0" dirty="0">
                <a:latin typeface="微软雅黑" panose="020B0503020204020204" charset="-122"/>
                <a:ea typeface="微软雅黑" panose="020B0503020204020204" charset="-122"/>
              </a:rPr>
              <a:t>检正常：外部后视镜中的报警灯亮3s后灭掉；盲区</a:t>
            </a:r>
            <a:r>
              <a:rPr lang="zh-CN" altLang="en-US" sz="2000" b="0" dirty="0" smtClean="0">
                <a:latin typeface="微软雅黑" panose="020B0503020204020204" charset="-122"/>
                <a:ea typeface="微软雅黑" panose="020B0503020204020204" charset="-122"/>
              </a:rPr>
              <a:t>侦测系统开关</a:t>
            </a:r>
            <a:r>
              <a:rPr lang="zh-CN" altLang="en-US" sz="2000" b="0" dirty="0">
                <a:latin typeface="微软雅黑" panose="020B0503020204020204" charset="-122"/>
                <a:ea typeface="微软雅黑" panose="020B0503020204020204" charset="-122"/>
              </a:rPr>
              <a:t>背光</a:t>
            </a:r>
            <a:r>
              <a:rPr lang="zh-CN" altLang="en-US" sz="2000" b="0" dirty="0" smtClean="0">
                <a:latin typeface="微软雅黑" panose="020B0503020204020204" charset="-122"/>
                <a:ea typeface="微软雅黑" panose="020B0503020204020204" charset="-122"/>
              </a:rPr>
              <a:t>灯</a:t>
            </a:r>
            <a:r>
              <a:rPr lang="zh-CN" altLang="en-US" sz="2000" b="0" dirty="0">
                <a:latin typeface="微软雅黑" panose="020B0503020204020204" charset="-122"/>
                <a:ea typeface="微软雅黑" panose="020B0503020204020204" charset="-122"/>
              </a:rPr>
              <a:t>常</a:t>
            </a:r>
            <a:r>
              <a:rPr lang="zh-CN" altLang="en-US" sz="2000" b="0" dirty="0" smtClean="0">
                <a:latin typeface="微软雅黑" panose="020B0503020204020204" charset="-122"/>
                <a:ea typeface="微软雅黑" panose="020B0503020204020204" charset="-122"/>
              </a:rPr>
              <a:t>亮。</a:t>
            </a:r>
            <a:endParaRPr lang="en-US" altLang="zh-CN" sz="2000" b="0" dirty="0">
              <a:latin typeface="微软雅黑" panose="020B0503020204020204" charset="-122"/>
              <a:ea typeface="微软雅黑" panose="020B0503020204020204" charset="-122"/>
            </a:endParaRPr>
          </a:p>
          <a:p>
            <a:pPr marL="285750" indent="-285750" eaLnBrk="1" hangingPunct="1">
              <a:lnSpc>
                <a:spcPct val="150000"/>
              </a:lnSpc>
              <a:buFont typeface="微软雅黑" panose="020B0503020204020204" charset="-122"/>
              <a:buChar char="ￚ"/>
            </a:pPr>
            <a:r>
              <a:rPr lang="zh-CN" altLang="en-US" sz="2000" b="0" dirty="0" smtClean="0">
                <a:latin typeface="微软雅黑" panose="020B0503020204020204" charset="-122"/>
                <a:ea typeface="微软雅黑" panose="020B0503020204020204" charset="-122"/>
              </a:rPr>
              <a:t>自</a:t>
            </a:r>
            <a:r>
              <a:rPr lang="zh-CN" altLang="en-US" sz="2000" b="0" dirty="0">
                <a:latin typeface="微软雅黑" panose="020B0503020204020204" charset="-122"/>
                <a:ea typeface="微软雅黑" panose="020B0503020204020204" charset="-122"/>
              </a:rPr>
              <a:t>检异常：外部后视镜中的报警灯常亮；盲区侦测系统</a:t>
            </a:r>
            <a:r>
              <a:rPr lang="zh-CN" altLang="en-US" sz="2000" b="0" dirty="0" smtClean="0">
                <a:latin typeface="微软雅黑" panose="020B0503020204020204" charset="-122"/>
                <a:ea typeface="微软雅黑" panose="020B0503020204020204" charset="-122"/>
              </a:rPr>
              <a:t>开关</a:t>
            </a:r>
            <a:r>
              <a:rPr lang="zh-CN" altLang="en-US" sz="2000" b="0" dirty="0">
                <a:latin typeface="微软雅黑" panose="020B0503020204020204" charset="-122"/>
                <a:ea typeface="微软雅黑" panose="020B0503020204020204" charset="-122"/>
              </a:rPr>
              <a:t>背光灯</a:t>
            </a:r>
            <a:r>
              <a:rPr lang="zh-CN" altLang="en-US" sz="2000" b="0" dirty="0" smtClean="0">
                <a:latin typeface="微软雅黑" panose="020B0503020204020204" charset="-122"/>
                <a:ea typeface="微软雅黑" panose="020B0503020204020204" charset="-122"/>
              </a:rPr>
              <a:t>闪烁。</a:t>
            </a: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4335" y="1449705"/>
            <a:ext cx="3418205" cy="2225675"/>
          </a:xfrm>
          <a:prstGeom prst="rect">
            <a:avLst/>
          </a:prstGeom>
          <a:ln>
            <a:noFill/>
          </a:ln>
          <a:effectLst>
            <a:softEdge rad="112500"/>
          </a:effec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9260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盲区侦测系统</a:t>
            </a:r>
            <a:endParaRPr lang="zh-CN" altLang="en-US" sz="3600" dirty="0">
              <a:solidFill>
                <a:srgbClr val="0070C0"/>
              </a:solidFill>
              <a:latin typeface="微软雅黑" panose="020B0503020204020204" charset="-122"/>
              <a:ea typeface="微软雅黑" panose="020B0503020204020204" charset="-122"/>
            </a:endParaRPr>
          </a:p>
        </p:txBody>
      </p:sp>
      <p:pic>
        <p:nvPicPr>
          <p:cNvPr id="1638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1302" t="3261" r="2231" b="2174"/>
          <a:stretch>
            <a:fillRect/>
          </a:stretch>
        </p:blipFill>
        <p:spPr bwMode="auto">
          <a:xfrm>
            <a:off x="599440" y="1911985"/>
            <a:ext cx="2496185" cy="125539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1"/>
          <p:cNvSpPr txBox="1">
            <a:spLocks noChangeArrowheads="1"/>
          </p:cNvSpPr>
          <p:nvPr/>
        </p:nvSpPr>
        <p:spPr bwMode="auto">
          <a:xfrm>
            <a:off x="599440" y="3241675"/>
            <a:ext cx="239458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lvl="0"/>
            <a:r>
              <a:rPr lang="zh-CN" altLang="zh-CN" sz="1800" b="0" dirty="0">
                <a:latin typeface="微软雅黑" panose="020B0503020204020204" charset="-122"/>
                <a:ea typeface="微软雅黑" panose="020B0503020204020204" charset="-122"/>
              </a:rPr>
              <a:t>车辆被相邻车道的车辆超越</a:t>
            </a:r>
          </a:p>
        </p:txBody>
      </p:sp>
      <p:pic>
        <p:nvPicPr>
          <p:cNvPr id="1638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l="1085" t="2142" r="905" b="2142"/>
          <a:stretch>
            <a:fillRect/>
          </a:stretch>
        </p:blipFill>
        <p:spPr bwMode="auto">
          <a:xfrm>
            <a:off x="3462020" y="1911985"/>
            <a:ext cx="2530475" cy="125539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1"/>
          <p:cNvSpPr txBox="1">
            <a:spLocks noChangeArrowheads="1"/>
          </p:cNvSpPr>
          <p:nvPr/>
        </p:nvSpPr>
        <p:spPr bwMode="auto">
          <a:xfrm>
            <a:off x="3462020" y="3241675"/>
            <a:ext cx="253936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lvl="0"/>
            <a:r>
              <a:rPr lang="zh-CN" altLang="zh-CN" sz="1800" b="0" dirty="0">
                <a:latin typeface="微软雅黑" panose="020B0503020204020204" charset="-122"/>
                <a:ea typeface="微软雅黑" panose="020B0503020204020204" charset="-122"/>
              </a:rPr>
              <a:t>车辆一直在监测区域内</a:t>
            </a:r>
          </a:p>
        </p:txBody>
      </p:sp>
      <p:sp>
        <p:nvSpPr>
          <p:cNvPr id="11" name="文本框 1"/>
          <p:cNvSpPr txBox="1">
            <a:spLocks noChangeArrowheads="1"/>
          </p:cNvSpPr>
          <p:nvPr/>
        </p:nvSpPr>
        <p:spPr bwMode="auto">
          <a:xfrm>
            <a:off x="1724025" y="5414010"/>
            <a:ext cx="321691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lvl="0"/>
            <a:r>
              <a:rPr lang="zh-CN" altLang="zh-CN" sz="1800" b="0" dirty="0">
                <a:latin typeface="微软雅黑" panose="020B0503020204020204" charset="-122"/>
                <a:ea typeface="微软雅黑" panose="020B0503020204020204" charset="-122"/>
              </a:rPr>
              <a:t>其它车辆变道后进入监测区域</a:t>
            </a:r>
          </a:p>
        </p:txBody>
      </p:sp>
      <p:pic>
        <p:nvPicPr>
          <p:cNvPr id="16388"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l="1266" t="5116" r="1808" b="4651"/>
          <a:stretch>
            <a:fillRect/>
          </a:stretch>
        </p:blipFill>
        <p:spPr bwMode="auto">
          <a:xfrm>
            <a:off x="599440" y="4026535"/>
            <a:ext cx="2496185" cy="12592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l="1266" t="2856" r="1808" b="2856"/>
          <a:stretch>
            <a:fillRect/>
          </a:stretch>
        </p:blipFill>
        <p:spPr bwMode="auto">
          <a:xfrm>
            <a:off x="3399790" y="4026535"/>
            <a:ext cx="2538095" cy="12592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2"/>
          <p:cNvSpPr txBox="1">
            <a:spLocks noChangeArrowheads="1"/>
          </p:cNvSpPr>
          <p:nvPr/>
        </p:nvSpPr>
        <p:spPr bwMode="auto">
          <a:xfrm>
            <a:off x="599757" y="1298281"/>
            <a:ext cx="182064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100000"/>
              </a:lnSpc>
              <a:buFont typeface="Wingdings" panose="05000000000000000000" pitchFamily="2" charset="2"/>
              <a:buNone/>
            </a:pPr>
            <a:r>
              <a:rPr lang="zh-CN" altLang="en-US" sz="2400" dirty="0" smtClean="0">
                <a:latin typeface="微软雅黑" panose="020B0503020204020204" charset="-122"/>
                <a:ea typeface="微软雅黑" panose="020B0503020204020204" charset="-122"/>
                <a:sym typeface="宋体" panose="02010600030101010101" pitchFamily="2" charset="-122"/>
              </a:rPr>
              <a:t>触发报警</a:t>
            </a:r>
          </a:p>
        </p:txBody>
      </p:sp>
      <p:sp>
        <p:nvSpPr>
          <p:cNvPr id="6" name="文本框 2"/>
          <p:cNvSpPr txBox="1">
            <a:spLocks noChangeArrowheads="1"/>
          </p:cNvSpPr>
          <p:nvPr/>
        </p:nvSpPr>
        <p:spPr bwMode="auto">
          <a:xfrm>
            <a:off x="6401062" y="1274151"/>
            <a:ext cx="182064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100000"/>
              </a:lnSpc>
              <a:buFont typeface="Wingdings" panose="05000000000000000000" pitchFamily="2" charset="2"/>
              <a:buNone/>
            </a:pPr>
            <a:r>
              <a:rPr lang="zh-CN" altLang="en-US" sz="2000" dirty="0" smtClean="0">
                <a:latin typeface="微软雅黑" panose="020B0503020204020204" charset="-122"/>
                <a:ea typeface="微软雅黑" panose="020B0503020204020204" charset="-122"/>
                <a:sym typeface="宋体" panose="02010600030101010101" pitchFamily="2" charset="-122"/>
              </a:rPr>
              <a:t>不触发报警</a:t>
            </a:r>
          </a:p>
        </p:txBody>
      </p:sp>
      <p:sp>
        <p:nvSpPr>
          <p:cNvPr id="3" name="文本框 1"/>
          <p:cNvSpPr txBox="1">
            <a:spLocks noChangeArrowheads="1"/>
          </p:cNvSpPr>
          <p:nvPr/>
        </p:nvSpPr>
        <p:spPr bwMode="auto">
          <a:xfrm>
            <a:off x="6400932" y="3032591"/>
            <a:ext cx="1637868"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lvl="0"/>
            <a:r>
              <a:rPr lang="zh-CN" altLang="zh-CN" sz="1800" b="0" dirty="0">
                <a:latin typeface="微软雅黑" panose="020B0503020204020204" charset="-122"/>
                <a:ea typeface="微软雅黑" panose="020B0503020204020204" charset="-122"/>
              </a:rPr>
              <a:t>同车道同向行驶的车辆</a:t>
            </a:r>
          </a:p>
        </p:txBody>
      </p:sp>
      <p:sp>
        <p:nvSpPr>
          <p:cNvPr id="17" name="文本框 1"/>
          <p:cNvSpPr txBox="1">
            <a:spLocks noChangeArrowheads="1"/>
          </p:cNvSpPr>
          <p:nvPr/>
        </p:nvSpPr>
        <p:spPr bwMode="auto">
          <a:xfrm>
            <a:off x="8729345" y="3148330"/>
            <a:ext cx="254952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lvl="0"/>
            <a:r>
              <a:rPr lang="zh-CN" altLang="zh-CN" b="0" dirty="0">
                <a:latin typeface="微软雅黑" panose="020B0503020204020204" charset="-122"/>
                <a:ea typeface="微软雅黑" panose="020B0503020204020204" charset="-122"/>
              </a:rPr>
              <a:t>护栏、墙、标志、停止的车辆和类似固定的障碍物</a:t>
            </a:r>
          </a:p>
        </p:txBody>
      </p:sp>
      <p:pic>
        <p:nvPicPr>
          <p:cNvPr id="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76975" y="1965325"/>
            <a:ext cx="2101215" cy="1066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noChangeArrowheads="1"/>
          </p:cNvPicPr>
          <p:nvPr/>
        </p:nvPicPr>
        <p:blipFill>
          <a:blip r:embed="rId11">
            <a:extLst>
              <a:ext uri="{28A0092B-C50C-407E-A947-70E740481C1C}">
                <a14:useLocalDpi xmlns:a14="http://schemas.microsoft.com/office/drawing/2010/main" val="0"/>
              </a:ext>
            </a:extLst>
          </a:blip>
          <a:srcRect l="22018"/>
          <a:stretch>
            <a:fillRect/>
          </a:stretch>
        </p:blipFill>
        <p:spPr bwMode="auto">
          <a:xfrm>
            <a:off x="8785860" y="2006600"/>
            <a:ext cx="2196465" cy="10661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
          <p:cNvSpPr txBox="1">
            <a:spLocks noChangeArrowheads="1"/>
          </p:cNvSpPr>
          <p:nvPr/>
        </p:nvSpPr>
        <p:spPr bwMode="auto">
          <a:xfrm>
            <a:off x="8785577" y="5172372"/>
            <a:ext cx="1656184"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lvl="0"/>
            <a:r>
              <a:rPr lang="zh-CN" altLang="zh-CN" b="0" dirty="0">
                <a:latin typeface="微软雅黑" panose="020B0503020204020204" charset="-122"/>
                <a:ea typeface="微软雅黑" panose="020B0503020204020204" charset="-122"/>
              </a:rPr>
              <a:t>迎面而来的车辆</a:t>
            </a:r>
          </a:p>
        </p:txBody>
      </p:sp>
      <p:sp>
        <p:nvSpPr>
          <p:cNvPr id="12" name="文本框 1"/>
          <p:cNvSpPr txBox="1">
            <a:spLocks noChangeArrowheads="1"/>
          </p:cNvSpPr>
          <p:nvPr/>
        </p:nvSpPr>
        <p:spPr bwMode="auto">
          <a:xfrm>
            <a:off x="6485255" y="5208905"/>
            <a:ext cx="189103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lvl="0"/>
            <a:r>
              <a:rPr lang="zh-CN" altLang="zh-CN" b="0" dirty="0">
                <a:latin typeface="微软雅黑" panose="020B0503020204020204" charset="-122"/>
                <a:ea typeface="微软雅黑" panose="020B0503020204020204" charset="-122"/>
              </a:rPr>
              <a:t>两车道之外的车辆</a:t>
            </a:r>
          </a:p>
        </p:txBody>
      </p:sp>
      <p:pic>
        <p:nvPicPr>
          <p:cNvPr id="19" name="图片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93150" y="4026535"/>
            <a:ext cx="2075815" cy="9982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76975" y="4026535"/>
            <a:ext cx="2106295" cy="10693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9260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盲区侦测系统</a:t>
            </a:r>
            <a:endParaRPr lang="zh-CN" altLang="en-US" sz="3600" dirty="0">
              <a:solidFill>
                <a:srgbClr val="0070C0"/>
              </a:solidFill>
              <a:latin typeface="微软雅黑" panose="020B0503020204020204" charset="-122"/>
              <a:ea typeface="微软雅黑" panose="020B0503020204020204" charset="-122"/>
            </a:endParaRPr>
          </a:p>
        </p:txBody>
      </p:sp>
      <p:sp>
        <p:nvSpPr>
          <p:cNvPr id="7" name="文本框 1"/>
          <p:cNvSpPr txBox="1">
            <a:spLocks noChangeArrowheads="1"/>
          </p:cNvSpPr>
          <p:nvPr/>
        </p:nvSpPr>
        <p:spPr bwMode="auto">
          <a:xfrm>
            <a:off x="1582110" y="2732747"/>
            <a:ext cx="20688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lvl="0"/>
            <a:r>
              <a:rPr lang="zh-CN" altLang="zh-CN" sz="1400" b="0" dirty="0">
                <a:latin typeface="微软雅黑" panose="020B0503020204020204" charset="-122"/>
                <a:ea typeface="微软雅黑" panose="020B0503020204020204" charset="-122"/>
              </a:rPr>
              <a:t>车辆以车队的方式，集体通过盲区</a:t>
            </a:r>
          </a:p>
        </p:txBody>
      </p:sp>
      <p:sp>
        <p:nvSpPr>
          <p:cNvPr id="9" name="文本框 1"/>
          <p:cNvSpPr txBox="1">
            <a:spLocks noChangeArrowheads="1"/>
          </p:cNvSpPr>
          <p:nvPr/>
        </p:nvSpPr>
        <p:spPr bwMode="auto">
          <a:xfrm>
            <a:off x="4393147" y="2732747"/>
            <a:ext cx="20101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lvl="0"/>
            <a:r>
              <a:rPr lang="zh-CN" altLang="zh-CN" sz="1400" b="0" dirty="0">
                <a:latin typeface="微软雅黑" panose="020B0503020204020204" charset="-122"/>
                <a:ea typeface="微软雅黑" panose="020B0503020204020204" charset="-122"/>
              </a:rPr>
              <a:t>被测车辆从第三车道变到相邻车道时，已经和车辆齐平</a:t>
            </a:r>
          </a:p>
        </p:txBody>
      </p:sp>
      <p:sp>
        <p:nvSpPr>
          <p:cNvPr id="11" name="文本框 1"/>
          <p:cNvSpPr txBox="1">
            <a:spLocks noChangeArrowheads="1"/>
          </p:cNvSpPr>
          <p:nvPr/>
        </p:nvSpPr>
        <p:spPr bwMode="auto">
          <a:xfrm>
            <a:off x="1582110" y="4558562"/>
            <a:ext cx="15121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lvl="0"/>
            <a:r>
              <a:rPr lang="zh-CN" altLang="zh-CN" sz="1400" b="0" dirty="0" smtClean="0">
                <a:latin typeface="微软雅黑" panose="020B0503020204020204" charset="-122"/>
                <a:ea typeface="微软雅黑" panose="020B0503020204020204" charset="-122"/>
              </a:rPr>
              <a:t>车辆</a:t>
            </a:r>
            <a:r>
              <a:rPr lang="zh-CN" altLang="en-US" sz="1400" b="0" dirty="0" smtClean="0">
                <a:latin typeface="微软雅黑" panose="020B0503020204020204" charset="-122"/>
                <a:ea typeface="微软雅黑" panose="020B0503020204020204" charset="-122"/>
              </a:rPr>
              <a:t>汇合时</a:t>
            </a:r>
            <a:endParaRPr lang="zh-CN" altLang="zh-CN" sz="1400" b="0" dirty="0">
              <a:latin typeface="微软雅黑" panose="020B0503020204020204" charset="-122"/>
              <a:ea typeface="微软雅黑" panose="020B0503020204020204" charset="-122"/>
            </a:endParaRPr>
          </a:p>
        </p:txBody>
      </p:sp>
      <p:pic>
        <p:nvPicPr>
          <p:cNvPr id="174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2110" y="1699349"/>
            <a:ext cx="2016147" cy="10139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3147" y="1680770"/>
            <a:ext cx="2010163" cy="10139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2110" y="3497606"/>
            <a:ext cx="2020637" cy="10246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7680515" y="1185890"/>
            <a:ext cx="1013902" cy="20036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93147" y="3497605"/>
            <a:ext cx="2035583" cy="107688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本框 1"/>
          <p:cNvSpPr txBox="1">
            <a:spLocks noChangeArrowheads="1"/>
          </p:cNvSpPr>
          <p:nvPr/>
        </p:nvSpPr>
        <p:spPr bwMode="auto">
          <a:xfrm>
            <a:off x="4393147" y="4558562"/>
            <a:ext cx="21619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lvl="0"/>
            <a:r>
              <a:rPr lang="zh-CN" altLang="zh-CN" sz="1400" b="0" dirty="0">
                <a:latin typeface="微软雅黑" panose="020B0503020204020204" charset="-122"/>
                <a:ea typeface="微软雅黑" panose="020B0503020204020204" charset="-122"/>
              </a:rPr>
              <a:t>前方路边停车位上有车辆</a:t>
            </a:r>
          </a:p>
        </p:txBody>
      </p:sp>
      <p:pic>
        <p:nvPicPr>
          <p:cNvPr id="4" name="图片 2"/>
          <p:cNvPicPr>
            <a:picLocks noChangeAspect="1" noChangeArrowheads="1"/>
          </p:cNvPicPr>
          <p:nvPr/>
        </p:nvPicPr>
        <p:blipFill>
          <a:blip r:embed="rId11">
            <a:extLst>
              <a:ext uri="{28A0092B-C50C-407E-A947-70E740481C1C}">
                <a14:useLocalDpi xmlns:a14="http://schemas.microsoft.com/office/drawing/2010/main" val="0"/>
              </a:ext>
            </a:extLst>
          </a:blip>
          <a:srcRect t="25948"/>
          <a:stretch>
            <a:fillRect/>
          </a:stretch>
        </p:blipFill>
        <p:spPr bwMode="auto">
          <a:xfrm>
            <a:off x="7185635" y="3497605"/>
            <a:ext cx="2000129" cy="10246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1"/>
          <p:cNvSpPr txBox="1">
            <a:spLocks noChangeArrowheads="1"/>
          </p:cNvSpPr>
          <p:nvPr/>
        </p:nvSpPr>
        <p:spPr bwMode="auto">
          <a:xfrm>
            <a:off x="7185635" y="4558562"/>
            <a:ext cx="23056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lvl="0"/>
            <a:r>
              <a:rPr lang="zh-CN" altLang="zh-CN" sz="1400" b="0" dirty="0">
                <a:latin typeface="微软雅黑" panose="020B0503020204020204" charset="-122"/>
                <a:ea typeface="微软雅黑" panose="020B0503020204020204" charset="-122"/>
              </a:rPr>
              <a:t>当</a:t>
            </a:r>
            <a:r>
              <a:rPr lang="zh-CN" altLang="zh-CN" sz="1400" b="0" dirty="0" smtClean="0">
                <a:latin typeface="微软雅黑" panose="020B0503020204020204" charset="-122"/>
                <a:ea typeface="微软雅黑" panose="020B0503020204020204" charset="-122"/>
              </a:rPr>
              <a:t>超越或</a:t>
            </a:r>
            <a:r>
              <a:rPr lang="zh-CN" altLang="zh-CN" sz="1400" b="0" dirty="0">
                <a:latin typeface="微软雅黑" panose="020B0503020204020204" charset="-122"/>
                <a:ea typeface="微软雅黑" panose="020B0503020204020204" charset="-122"/>
              </a:rPr>
              <a:t>被超越）一辆车身很长的</a:t>
            </a:r>
            <a:r>
              <a:rPr lang="zh-CN" altLang="zh-CN" sz="1400" b="0" dirty="0" smtClean="0">
                <a:latin typeface="微软雅黑" panose="020B0503020204020204" charset="-122"/>
                <a:ea typeface="微软雅黑" panose="020B0503020204020204" charset="-122"/>
              </a:rPr>
              <a:t>车辆时</a:t>
            </a:r>
            <a:endParaRPr lang="zh-CN" altLang="zh-CN" sz="1400" b="0" dirty="0">
              <a:latin typeface="微软雅黑" panose="020B0503020204020204" charset="-122"/>
              <a:ea typeface="微软雅黑" panose="020B0503020204020204" charset="-122"/>
            </a:endParaRPr>
          </a:p>
        </p:txBody>
      </p:sp>
      <p:sp>
        <p:nvSpPr>
          <p:cNvPr id="15" name="文本框 1"/>
          <p:cNvSpPr txBox="1">
            <a:spLocks noChangeArrowheads="1"/>
          </p:cNvSpPr>
          <p:nvPr/>
        </p:nvSpPr>
        <p:spPr bwMode="auto">
          <a:xfrm>
            <a:off x="7005930" y="2840697"/>
            <a:ext cx="26642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lvl="0"/>
            <a:r>
              <a:rPr lang="zh-CN" altLang="zh-CN" sz="1400" b="0" dirty="0">
                <a:latin typeface="微软雅黑" panose="020B0503020204020204" charset="-122"/>
                <a:ea typeface="微软雅黑" panose="020B0503020204020204" charset="-122"/>
              </a:rPr>
              <a:t>行驶在蜿蜒的道路或急转弯</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9260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盲区侦测系统</a:t>
            </a:r>
            <a:endParaRPr lang="zh-CN" altLang="en-US" sz="3600" dirty="0">
              <a:solidFill>
                <a:srgbClr val="0070C0"/>
              </a:solidFill>
              <a:latin typeface="微软雅黑" panose="020B0503020204020204" charset="-122"/>
              <a:ea typeface="微软雅黑" panose="020B0503020204020204" charset="-122"/>
            </a:endParaRPr>
          </a:p>
        </p:txBody>
      </p:sp>
      <p:sp>
        <p:nvSpPr>
          <p:cNvPr id="12" name="文本框 1"/>
          <p:cNvSpPr txBox="1">
            <a:spLocks noChangeArrowheads="1"/>
          </p:cNvSpPr>
          <p:nvPr/>
        </p:nvSpPr>
        <p:spPr bwMode="auto">
          <a:xfrm>
            <a:off x="1905685" y="1434743"/>
            <a:ext cx="5107608" cy="424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2000" dirty="0" smtClean="0">
                <a:latin typeface="微软雅黑" panose="020B0503020204020204" charset="-122"/>
                <a:ea typeface="微软雅黑" panose="020B0503020204020204" charset="-122"/>
              </a:rPr>
              <a:t>误报情况：</a:t>
            </a:r>
            <a:endParaRPr lang="en-US" altLang="zh-CN" sz="2000" dirty="0" smtClean="0">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Ø"/>
            </a:pPr>
            <a:r>
              <a:rPr lang="zh-CN" altLang="zh-CN" sz="2000" b="0" dirty="0" smtClean="0">
                <a:latin typeface="微软雅黑" panose="020B0503020204020204" charset="-122"/>
                <a:ea typeface="微软雅黑" panose="020B0503020204020204" charset="-122"/>
              </a:rPr>
              <a:t>公路</a:t>
            </a:r>
            <a:r>
              <a:rPr lang="zh-CN" altLang="zh-CN" sz="2000" b="0" dirty="0">
                <a:latin typeface="微软雅黑" panose="020B0503020204020204" charset="-122"/>
                <a:ea typeface="微软雅黑" panose="020B0503020204020204" charset="-122"/>
              </a:rPr>
              <a:t>隔离带</a:t>
            </a:r>
            <a:r>
              <a:rPr lang="zh-CN" altLang="zh-CN" sz="2000" b="0" dirty="0" smtClean="0">
                <a:latin typeface="微软雅黑" panose="020B0503020204020204" charset="-122"/>
                <a:ea typeface="微软雅黑" panose="020B0503020204020204" charset="-122"/>
              </a:rPr>
              <a:t>；</a:t>
            </a:r>
            <a:endParaRPr lang="en-US" altLang="zh-CN" sz="2000" b="0" dirty="0" smtClean="0">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Ø"/>
            </a:pPr>
            <a:r>
              <a:rPr lang="zh-CN" altLang="zh-CN" sz="2000" b="0" dirty="0" smtClean="0">
                <a:latin typeface="微软雅黑" panose="020B0503020204020204" charset="-122"/>
                <a:ea typeface="微软雅黑" panose="020B0503020204020204" charset="-122"/>
              </a:rPr>
              <a:t>混凝土</a:t>
            </a:r>
            <a:r>
              <a:rPr lang="zh-CN" altLang="zh-CN" sz="2000" b="0" dirty="0">
                <a:latin typeface="微软雅黑" panose="020B0503020204020204" charset="-122"/>
                <a:ea typeface="微软雅黑" panose="020B0503020204020204" charset="-122"/>
              </a:rPr>
              <a:t>墙</a:t>
            </a:r>
            <a:r>
              <a:rPr lang="zh-CN" altLang="zh-CN" sz="2000" b="0" dirty="0" smtClean="0">
                <a:latin typeface="微软雅黑" panose="020B0503020204020204" charset="-122"/>
                <a:ea typeface="微软雅黑" panose="020B0503020204020204" charset="-122"/>
              </a:rPr>
              <a:t>；</a:t>
            </a:r>
            <a:endParaRPr lang="en-US" altLang="zh-CN" sz="2000" b="0" dirty="0" smtClean="0">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Ø"/>
            </a:pPr>
            <a:r>
              <a:rPr lang="zh-CN" altLang="zh-CN" sz="2000" b="0" dirty="0" smtClean="0">
                <a:latin typeface="微软雅黑" panose="020B0503020204020204" charset="-122"/>
                <a:ea typeface="微软雅黑" panose="020B0503020204020204" charset="-122"/>
              </a:rPr>
              <a:t>篱笆</a:t>
            </a:r>
            <a:r>
              <a:rPr lang="zh-CN" altLang="zh-CN" sz="2000" b="0" dirty="0">
                <a:latin typeface="微软雅黑" panose="020B0503020204020204" charset="-122"/>
                <a:ea typeface="微软雅黑" panose="020B0503020204020204" charset="-122"/>
              </a:rPr>
              <a:t>或植被</a:t>
            </a:r>
            <a:r>
              <a:rPr lang="zh-CN" altLang="zh-CN" sz="2000" b="0" dirty="0" smtClean="0">
                <a:latin typeface="微软雅黑" panose="020B0503020204020204" charset="-122"/>
                <a:ea typeface="微软雅黑" panose="020B0503020204020204" charset="-122"/>
              </a:rPr>
              <a:t>；</a:t>
            </a:r>
            <a:endParaRPr lang="en-US" altLang="zh-CN" sz="2000" b="0" dirty="0" smtClean="0">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Ø"/>
            </a:pPr>
            <a:r>
              <a:rPr lang="zh-CN" altLang="zh-CN" sz="2000" b="0" dirty="0" smtClean="0">
                <a:latin typeface="微软雅黑" panose="020B0503020204020204" charset="-122"/>
                <a:ea typeface="微软雅黑" panose="020B0503020204020204" charset="-122"/>
              </a:rPr>
              <a:t>绕</a:t>
            </a:r>
            <a:r>
              <a:rPr lang="zh-CN" altLang="zh-CN" sz="2000" b="0" dirty="0">
                <a:latin typeface="微软雅黑" panose="020B0503020204020204" charset="-122"/>
                <a:ea typeface="微软雅黑" panose="020B0503020204020204" charset="-122"/>
              </a:rPr>
              <a:t>杆子或建筑急转弯</a:t>
            </a:r>
            <a:r>
              <a:rPr lang="zh-CN" altLang="zh-CN" sz="2000" b="0" dirty="0" smtClean="0">
                <a:latin typeface="微软雅黑" panose="020B0503020204020204" charset="-122"/>
                <a:ea typeface="微软雅黑" panose="020B0503020204020204" charset="-122"/>
              </a:rPr>
              <a:t>；</a:t>
            </a:r>
            <a:endParaRPr lang="en-US" altLang="zh-CN" sz="2000" b="0" dirty="0" smtClean="0">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Ø"/>
            </a:pPr>
            <a:r>
              <a:rPr lang="zh-CN" altLang="zh-CN" sz="2000" b="0" dirty="0" smtClean="0">
                <a:latin typeface="微软雅黑" panose="020B0503020204020204" charset="-122"/>
                <a:ea typeface="微软雅黑" panose="020B0503020204020204" charset="-122"/>
              </a:rPr>
              <a:t>正</a:t>
            </a:r>
            <a:r>
              <a:rPr lang="zh-CN" altLang="zh-CN" sz="2000" b="0" dirty="0">
                <a:latin typeface="微软雅黑" panose="020B0503020204020204" charset="-122"/>
                <a:ea typeface="微软雅黑" panose="020B0503020204020204" charset="-122"/>
              </a:rPr>
              <a:t>后方有车急停，且距离很短； </a:t>
            </a:r>
            <a:endParaRPr lang="en-US" altLang="zh-CN" sz="2000" b="0" dirty="0" smtClean="0">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Ø"/>
            </a:pPr>
            <a:r>
              <a:rPr lang="zh-CN" altLang="zh-CN" sz="2000" b="0" dirty="0" smtClean="0">
                <a:latin typeface="微软雅黑" panose="020B0503020204020204" charset="-122"/>
                <a:ea typeface="微软雅黑" panose="020B0503020204020204" charset="-122"/>
              </a:rPr>
              <a:t>恶劣天气</a:t>
            </a:r>
            <a:r>
              <a:rPr lang="zh-CN" altLang="zh-CN" sz="2000" b="0" dirty="0">
                <a:latin typeface="微软雅黑" panose="020B0503020204020204" charset="-122"/>
                <a:ea typeface="微软雅黑" panose="020B0503020204020204" charset="-122"/>
              </a:rPr>
              <a:t>情况（大雨，下雪、冰雹等）； </a:t>
            </a:r>
            <a:endParaRPr lang="en-US" altLang="zh-CN" sz="2000" b="0" dirty="0" smtClean="0">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Ø"/>
            </a:pPr>
            <a:r>
              <a:rPr lang="zh-CN" altLang="zh-CN" sz="2000" b="0" dirty="0" smtClean="0">
                <a:latin typeface="微软雅黑" panose="020B0503020204020204" charset="-122"/>
                <a:ea typeface="微软雅黑" panose="020B0503020204020204" charset="-122"/>
              </a:rPr>
              <a:t>车辆</a:t>
            </a:r>
            <a:r>
              <a:rPr lang="zh-CN" altLang="zh-CN" sz="2000" b="0" dirty="0">
                <a:latin typeface="微软雅黑" panose="020B0503020204020204" charset="-122"/>
                <a:ea typeface="微软雅黑" panose="020B0503020204020204" charset="-122"/>
              </a:rPr>
              <a:t>上下斜坡； </a:t>
            </a:r>
            <a:endParaRPr lang="en-US" altLang="zh-CN" sz="2000" b="0" dirty="0" smtClean="0">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Ø"/>
            </a:pPr>
            <a:r>
              <a:rPr lang="zh-CN" altLang="zh-CN" sz="2000" b="0" dirty="0" smtClean="0">
                <a:latin typeface="微软雅黑" panose="020B0503020204020204" charset="-122"/>
                <a:ea typeface="微软雅黑" panose="020B0503020204020204" charset="-122"/>
              </a:rPr>
              <a:t>下雨天</a:t>
            </a:r>
            <a:r>
              <a:rPr lang="zh-CN" altLang="zh-CN" sz="2000" b="0" dirty="0">
                <a:latin typeface="微软雅黑" panose="020B0503020204020204" charset="-122"/>
                <a:ea typeface="微软雅黑" panose="020B0503020204020204" charset="-122"/>
              </a:rPr>
              <a:t>其他车辆溅起来的</a:t>
            </a:r>
            <a:r>
              <a:rPr lang="zh-CN" altLang="zh-CN" sz="2000" b="0" dirty="0" smtClean="0">
                <a:latin typeface="微软雅黑" panose="020B0503020204020204" charset="-122"/>
                <a:ea typeface="微软雅黑" panose="020B0503020204020204" charset="-122"/>
              </a:rPr>
              <a:t>水花</a:t>
            </a:r>
            <a:r>
              <a:rPr lang="zh-CN" altLang="en-US" sz="2000" b="0" dirty="0" smtClean="0">
                <a:latin typeface="微软雅黑" panose="020B0503020204020204" charset="-122"/>
                <a:ea typeface="微软雅黑" panose="020B0503020204020204" charset="-122"/>
              </a:rPr>
              <a:t>。</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defTabSz="342900">
              <a:spcBef>
                <a:spcPct val="0"/>
              </a:spcBef>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常见故障</a:t>
            </a:r>
            <a:endParaRPr lang="zh-CN" altLang="en-US" sz="3600" dirty="0">
              <a:solidFill>
                <a:srgbClr val="0070C0"/>
              </a:solidFill>
              <a:latin typeface="微软雅黑" panose="020B0503020204020204" charset="-122"/>
              <a:ea typeface="微软雅黑" panose="020B0503020204020204" charset="-122"/>
            </a:endParaRPr>
          </a:p>
        </p:txBody>
      </p:sp>
      <p:graphicFrame>
        <p:nvGraphicFramePr>
          <p:cNvPr id="6" name="表格 5"/>
          <p:cNvGraphicFramePr>
            <a:graphicFrameLocks noGrp="1"/>
          </p:cNvGraphicFramePr>
          <p:nvPr/>
        </p:nvGraphicFramePr>
        <p:xfrm>
          <a:off x="1332230" y="1400175"/>
          <a:ext cx="8964295" cy="4223385"/>
        </p:xfrm>
        <a:graphic>
          <a:graphicData uri="http://schemas.openxmlformats.org/drawingml/2006/table">
            <a:tbl>
              <a:tblPr firstRow="1" bandRow="1">
                <a:tableStyleId>{93296810-A885-4BE3-A3E7-6D5BEEA58F35}</a:tableStyleId>
              </a:tblPr>
              <a:tblGrid>
                <a:gridCol w="3282950"/>
                <a:gridCol w="5681345"/>
              </a:tblGrid>
              <a:tr h="469265">
                <a:tc>
                  <a:txBody>
                    <a:bodyPr/>
                    <a:lstStyle/>
                    <a:p>
                      <a:pPr algn="ctr"/>
                      <a:r>
                        <a:rPr lang="zh-CN" altLang="en-US" sz="1800" dirty="0" smtClean="0">
                          <a:solidFill>
                            <a:schemeClr val="tx1"/>
                          </a:solidFill>
                          <a:latin typeface="微软雅黑" panose="020B0503020204020204" charset="-122"/>
                          <a:ea typeface="微软雅黑" panose="020B0503020204020204" charset="-122"/>
                        </a:rPr>
                        <a:t>故障现象</a:t>
                      </a:r>
                    </a:p>
                  </a:txBody>
                  <a:tcPr anchor="ctr"/>
                </a:tc>
                <a:tc>
                  <a:txBody>
                    <a:bodyPr/>
                    <a:lstStyle/>
                    <a:p>
                      <a:pPr algn="ctr"/>
                      <a:r>
                        <a:rPr lang="zh-CN" altLang="en-US" sz="1800" dirty="0" smtClean="0">
                          <a:solidFill>
                            <a:schemeClr val="tx1"/>
                          </a:solidFill>
                          <a:latin typeface="微软雅黑" panose="020B0503020204020204" charset="-122"/>
                          <a:ea typeface="微软雅黑" panose="020B0503020204020204" charset="-122"/>
                        </a:rPr>
                        <a:t>可疑部位</a:t>
                      </a:r>
                    </a:p>
                  </a:txBody>
                  <a:tcPr anchor="ctr"/>
                </a:tc>
              </a:tr>
              <a:tr h="469265">
                <a:tc rowSpan="5">
                  <a:txBody>
                    <a:bodyPr/>
                    <a:lstStyle/>
                    <a:p>
                      <a:pPr algn="ctr"/>
                      <a:r>
                        <a:rPr lang="zh-CN" altLang="en-US" sz="1800" kern="1200" baseline="0" dirty="0" smtClean="0">
                          <a:solidFill>
                            <a:schemeClr val="tx1"/>
                          </a:solidFill>
                          <a:latin typeface="微软雅黑" panose="020B0503020204020204" charset="-122"/>
                          <a:ea typeface="微软雅黑" panose="020B0503020204020204" charset="-122"/>
                          <a:cs typeface="+mn-cs"/>
                        </a:rPr>
                        <a:t>盲区侦测系统不工作</a:t>
                      </a:r>
                    </a:p>
                  </a:txBody>
                  <a:tcPr anchor="ctr"/>
                </a:tc>
                <a:tc>
                  <a:txBody>
                    <a:bodyPr/>
                    <a:lstStyle/>
                    <a:p>
                      <a:pPr algn="just">
                        <a:spcAft>
                          <a:spcPts val="0"/>
                        </a:spcAft>
                      </a:pPr>
                      <a:r>
                        <a:rPr lang="en-US" altLang="zh-CN" sz="1800" kern="100" dirty="0" smtClean="0">
                          <a:latin typeface="微软雅黑" panose="020B0503020204020204" charset="-122"/>
                          <a:ea typeface="微软雅黑" panose="020B0503020204020204" charset="-122"/>
                          <a:cs typeface="Arial" panose="020B0604020202020204" pitchFamily="34" charset="0"/>
                        </a:rPr>
                        <a:t>1.</a:t>
                      </a:r>
                      <a:r>
                        <a:rPr lang="zh-CN" altLang="en-US" sz="1800" kern="100" dirty="0" smtClean="0">
                          <a:latin typeface="微软雅黑" panose="020B0503020204020204" charset="-122"/>
                          <a:ea typeface="微软雅黑" panose="020B0503020204020204" charset="-122"/>
                          <a:cs typeface="Arial" panose="020B0604020202020204" pitchFamily="34" charset="0"/>
                        </a:rPr>
                        <a:t>保险丝（熔断）</a:t>
                      </a:r>
                    </a:p>
                  </a:txBody>
                  <a:tcPr marL="68578" marR="68578" marT="0" marB="0" anchor="ctr"/>
                </a:tc>
              </a:tr>
              <a:tr h="469265">
                <a:tc vMerge="1">
                  <a:txBody>
                    <a:bodyPr/>
                    <a:lstStyle/>
                    <a:p>
                      <a:endParaRPr lang="zh-CN"/>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altLang="zh-CN" sz="1800" kern="100" dirty="0" smtClean="0">
                          <a:latin typeface="微软雅黑" panose="020B0503020204020204" charset="-122"/>
                          <a:ea typeface="微软雅黑" panose="020B0503020204020204" charset="-122"/>
                          <a:cs typeface="Times New Roman" panose="02020603050405020304"/>
                        </a:rPr>
                        <a:t>2.</a:t>
                      </a:r>
                      <a:r>
                        <a:rPr lang="zh-CN" altLang="en-US" sz="1800" kern="1200" baseline="0" dirty="0" smtClean="0">
                          <a:solidFill>
                            <a:schemeClr val="tx1"/>
                          </a:solidFill>
                          <a:latin typeface="微软雅黑" panose="020B0503020204020204" charset="-122"/>
                          <a:ea typeface="微软雅黑" panose="020B0503020204020204" charset="-122"/>
                          <a:cs typeface="+mn-cs"/>
                        </a:rPr>
                        <a:t>盲区侦测开关</a:t>
                      </a:r>
                      <a:r>
                        <a:rPr lang="zh-CN" altLang="en-US" sz="1800" kern="100" dirty="0" smtClean="0">
                          <a:latin typeface="微软雅黑" panose="020B0503020204020204" charset="-122"/>
                          <a:ea typeface="微软雅黑" panose="020B0503020204020204" charset="-122"/>
                          <a:cs typeface="Arial" panose="020B0604020202020204" pitchFamily="34" charset="0"/>
                        </a:rPr>
                        <a:t>（损坏）</a:t>
                      </a:r>
                    </a:p>
                  </a:txBody>
                  <a:tcPr marL="68578" marR="68578" marT="0" marB="0" anchor="ctr"/>
                </a:tc>
              </a:tr>
              <a:tr h="469265">
                <a:tc vMerge="1">
                  <a:txBody>
                    <a:bodyPr/>
                    <a:lstStyle/>
                    <a:p>
                      <a:endParaRPr lang="zh-CN"/>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altLang="zh-CN" sz="1800" kern="100" dirty="0" smtClean="0">
                          <a:latin typeface="微软雅黑" panose="020B0503020204020204" charset="-122"/>
                          <a:ea typeface="微软雅黑" panose="020B0503020204020204" charset="-122"/>
                          <a:cs typeface="Times New Roman" panose="02020603050405020304"/>
                        </a:rPr>
                        <a:t>3.</a:t>
                      </a:r>
                      <a:r>
                        <a:rPr lang="zh-CN" altLang="en-US" sz="1800" kern="1200" baseline="0" dirty="0" smtClean="0">
                          <a:solidFill>
                            <a:schemeClr val="tx1"/>
                          </a:solidFill>
                          <a:latin typeface="微软雅黑" panose="020B0503020204020204" charset="-122"/>
                          <a:ea typeface="微软雅黑" panose="020B0503020204020204" charset="-122"/>
                          <a:cs typeface="+mn-cs"/>
                        </a:rPr>
                        <a:t>盲区侦测探头</a:t>
                      </a:r>
                      <a:r>
                        <a:rPr lang="zh-CN" altLang="en-US" sz="1800" kern="100" dirty="0" smtClean="0">
                          <a:latin typeface="微软雅黑" panose="020B0503020204020204" charset="-122"/>
                          <a:ea typeface="微软雅黑" panose="020B0503020204020204" charset="-122"/>
                          <a:cs typeface="Arial" panose="020B0604020202020204" pitchFamily="34" charset="0"/>
                        </a:rPr>
                        <a:t>（损坏）</a:t>
                      </a:r>
                    </a:p>
                  </a:txBody>
                  <a:tcPr marL="68578" marR="68578" marT="0" marB="0" anchor="ctr"/>
                </a:tc>
              </a:tr>
              <a:tr h="469265">
                <a:tc vMerge="1">
                  <a:txBody>
                    <a:bodyPr/>
                    <a:lstStyle/>
                    <a:p>
                      <a:endParaRPr lang="zh-CN"/>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altLang="zh-CN" sz="1800" kern="100" dirty="0" smtClean="0">
                          <a:latin typeface="微软雅黑" panose="020B0503020204020204" charset="-122"/>
                          <a:ea typeface="微软雅黑" panose="020B0503020204020204" charset="-122"/>
                          <a:cs typeface="Arial" panose="020B0604020202020204" pitchFamily="34" charset="0"/>
                        </a:rPr>
                        <a:t>4.</a:t>
                      </a:r>
                      <a:r>
                        <a:rPr lang="zh-CN" altLang="en-US" sz="1800" kern="1200" baseline="0" dirty="0" smtClean="0">
                          <a:solidFill>
                            <a:schemeClr val="tx1"/>
                          </a:solidFill>
                          <a:latin typeface="微软雅黑" panose="020B0503020204020204" charset="-122"/>
                          <a:ea typeface="微软雅黑" panose="020B0503020204020204" charset="-122"/>
                          <a:cs typeface="+mn-cs"/>
                        </a:rPr>
                        <a:t>盲区侦测控制器</a:t>
                      </a:r>
                      <a:r>
                        <a:rPr lang="zh-CN" altLang="en-US" sz="1800" kern="100" dirty="0" smtClean="0">
                          <a:latin typeface="微软雅黑" panose="020B0503020204020204" charset="-122"/>
                          <a:ea typeface="微软雅黑" panose="020B0503020204020204" charset="-122"/>
                          <a:cs typeface="Arial" panose="020B0604020202020204" pitchFamily="34" charset="0"/>
                        </a:rPr>
                        <a:t>（损坏）</a:t>
                      </a:r>
                    </a:p>
                  </a:txBody>
                  <a:tcPr marL="68578" marR="68578" marT="0" marB="0" anchor="ctr"/>
                </a:tc>
              </a:tr>
              <a:tr h="469265">
                <a:tc vMerge="1">
                  <a:txBody>
                    <a:bodyPr/>
                    <a:lstStyle/>
                    <a:p>
                      <a:endParaRPr lang="zh-CN"/>
                    </a:p>
                  </a:txBody>
                  <a:tcPr/>
                </a:tc>
                <a:tc>
                  <a:txBody>
                    <a:bodyPr/>
                    <a:lstStyle/>
                    <a:p>
                      <a:pPr marL="0" marR="0" indent="0" algn="just" defTabSz="342900" rtl="0" eaLnBrk="1" fontAlgn="auto" latinLnBrk="0" hangingPunct="1">
                        <a:lnSpc>
                          <a:spcPct val="100000"/>
                        </a:lnSpc>
                        <a:spcBef>
                          <a:spcPts val="0"/>
                        </a:spcBef>
                        <a:spcAft>
                          <a:spcPts val="0"/>
                        </a:spcAft>
                        <a:buClrTx/>
                        <a:buSzTx/>
                        <a:buFontTx/>
                        <a:buNone/>
                        <a:defRPr/>
                      </a:pPr>
                      <a:r>
                        <a:rPr lang="en-US" sz="1800" kern="100" dirty="0" smtClean="0">
                          <a:latin typeface="微软雅黑" panose="020B0503020204020204" charset="-122"/>
                          <a:ea typeface="微软雅黑" panose="020B0503020204020204" charset="-122"/>
                          <a:cs typeface="Times New Roman" panose="02020603050405020304"/>
                        </a:rPr>
                        <a:t>5.</a:t>
                      </a:r>
                      <a:r>
                        <a:rPr lang="zh-CN" altLang="en-US" sz="1800" dirty="0" smtClean="0">
                          <a:latin typeface="微软雅黑" panose="020B0503020204020204" charset="-122"/>
                          <a:ea typeface="微软雅黑" panose="020B0503020204020204" charset="-122"/>
                        </a:rPr>
                        <a:t>线路（断路、短路或接插件接触不良、虚接）</a:t>
                      </a:r>
                    </a:p>
                  </a:txBody>
                  <a:tcPr marL="68578" marR="68578" marT="0" marB="0" anchor="ctr"/>
                </a:tc>
              </a:tr>
              <a:tr h="469265">
                <a:tc rowSpan="3">
                  <a:txBody>
                    <a:bodyPr/>
                    <a:lstStyle/>
                    <a:p>
                      <a:pPr algn="ctr"/>
                      <a:r>
                        <a:rPr lang="zh-CN" altLang="en-US" sz="1800" kern="1200" baseline="0" dirty="0" smtClean="0">
                          <a:solidFill>
                            <a:schemeClr val="tx1"/>
                          </a:solidFill>
                          <a:latin typeface="微软雅黑" panose="020B0503020204020204" charset="-122"/>
                          <a:ea typeface="微软雅黑" panose="020B0503020204020204" charset="-122"/>
                          <a:cs typeface="+mn-cs"/>
                        </a:rPr>
                        <a:t>盲区侦测探头不工作</a:t>
                      </a:r>
                    </a:p>
                  </a:txBody>
                  <a:tcPr anchor="ctr"/>
                </a:tc>
                <a:tc>
                  <a:txBody>
                    <a:bodyPr/>
                    <a:lstStyle/>
                    <a:p>
                      <a:pPr marL="0" marR="0" indent="0" algn="just" defTabSz="342900" rtl="0" eaLnBrk="1" fontAlgn="auto" latinLnBrk="0" hangingPunct="1">
                        <a:lnSpc>
                          <a:spcPct val="100000"/>
                        </a:lnSpc>
                        <a:spcBef>
                          <a:spcPts val="0"/>
                        </a:spcBef>
                        <a:spcAft>
                          <a:spcPts val="0"/>
                        </a:spcAft>
                        <a:buClrTx/>
                        <a:buSzTx/>
                        <a:buFontTx/>
                        <a:buNone/>
                        <a:defRPr/>
                      </a:pPr>
                      <a:r>
                        <a:rPr lang="en-US" altLang="zh-CN" sz="1800" dirty="0" smtClean="0">
                          <a:latin typeface="微软雅黑" panose="020B0503020204020204" charset="-122"/>
                          <a:ea typeface="微软雅黑" panose="020B0503020204020204" charset="-122"/>
                        </a:rPr>
                        <a:t>1.</a:t>
                      </a:r>
                      <a:r>
                        <a:rPr lang="zh-CN" altLang="en-US" sz="1800" kern="1200" baseline="0" dirty="0" smtClean="0">
                          <a:solidFill>
                            <a:schemeClr val="tx1"/>
                          </a:solidFill>
                          <a:latin typeface="微软雅黑" panose="020B0503020204020204" charset="-122"/>
                          <a:ea typeface="微软雅黑" panose="020B0503020204020204" charset="-122"/>
                          <a:cs typeface="+mn-cs"/>
                        </a:rPr>
                        <a:t>盲区侦测探头</a:t>
                      </a:r>
                      <a:r>
                        <a:rPr lang="zh-CN" altLang="en-US" sz="1800" kern="100" dirty="0" smtClean="0">
                          <a:latin typeface="微软雅黑" panose="020B0503020204020204" charset="-122"/>
                          <a:ea typeface="微软雅黑" panose="020B0503020204020204" charset="-122"/>
                          <a:cs typeface="Arial" panose="020B0604020202020204" pitchFamily="34" charset="0"/>
                        </a:rPr>
                        <a:t>（损坏）</a:t>
                      </a:r>
                    </a:p>
                  </a:txBody>
                  <a:tcPr marL="68578" marR="68578" marT="0" marB="0" anchor="ctr"/>
                </a:tc>
              </a:tr>
              <a:tr h="469265">
                <a:tc vMerge="1">
                  <a:txBody>
                    <a:bodyPr/>
                    <a:lstStyle/>
                    <a:p>
                      <a:endParaRPr lang="zh-CN"/>
                    </a:p>
                  </a:txBody>
                  <a:tcPr anchor="ctr"/>
                </a:tc>
                <a:tc>
                  <a:txBody>
                    <a:bodyPr/>
                    <a:lstStyle/>
                    <a:p>
                      <a:pPr marL="0" marR="0" indent="0" algn="just" defTabSz="342900" rtl="0" eaLnBrk="1" fontAlgn="auto" latinLnBrk="0" hangingPunct="1">
                        <a:lnSpc>
                          <a:spcPct val="100000"/>
                        </a:lnSpc>
                        <a:spcBef>
                          <a:spcPts val="0"/>
                        </a:spcBef>
                        <a:spcAft>
                          <a:spcPts val="0"/>
                        </a:spcAft>
                        <a:buClrTx/>
                        <a:buSzTx/>
                        <a:buFontTx/>
                        <a:buNone/>
                        <a:defRPr/>
                      </a:pPr>
                      <a:r>
                        <a:rPr lang="en-US" altLang="zh-CN" sz="1800" dirty="0" smtClean="0">
                          <a:latin typeface="微软雅黑" panose="020B0503020204020204" charset="-122"/>
                          <a:ea typeface="微软雅黑" panose="020B0503020204020204" charset="-122"/>
                        </a:rPr>
                        <a:t>2.</a:t>
                      </a:r>
                      <a:r>
                        <a:rPr lang="zh-CN" altLang="en-US" sz="1800" dirty="0" smtClean="0">
                          <a:latin typeface="微软雅黑" panose="020B0503020204020204" charset="-122"/>
                          <a:ea typeface="微软雅黑" panose="020B0503020204020204" charset="-122"/>
                        </a:rPr>
                        <a:t>线路（断路、短路或接插件接触不良、虚接）</a:t>
                      </a:r>
                    </a:p>
                  </a:txBody>
                  <a:tcPr marL="68578" marR="68578" marT="0" marB="0" anchor="ctr"/>
                </a:tc>
              </a:tr>
              <a:tr h="469265">
                <a:tc vMerge="1">
                  <a:txBody>
                    <a:bodyPr/>
                    <a:lstStyle/>
                    <a:p>
                      <a:endParaRPr lang="zh-CN"/>
                    </a:p>
                  </a:txBody>
                  <a:tcPr anchor="ctr"/>
                </a:tc>
                <a:tc>
                  <a:txBody>
                    <a:bodyPr/>
                    <a:lstStyle/>
                    <a:p>
                      <a:pPr marL="0" marR="0" indent="0" algn="just" defTabSz="342900" rtl="0" eaLnBrk="1" fontAlgn="auto" latinLnBrk="0" hangingPunct="1">
                        <a:lnSpc>
                          <a:spcPct val="100000"/>
                        </a:lnSpc>
                        <a:spcBef>
                          <a:spcPts val="0"/>
                        </a:spcBef>
                        <a:spcAft>
                          <a:spcPts val="0"/>
                        </a:spcAft>
                        <a:buClrTx/>
                        <a:buSzTx/>
                        <a:buFontTx/>
                        <a:buNone/>
                        <a:defRPr/>
                      </a:pPr>
                      <a:r>
                        <a:rPr lang="en-US" altLang="zh-CN" sz="1800" kern="100" dirty="0" smtClean="0">
                          <a:latin typeface="微软雅黑" panose="020B0503020204020204" charset="-122"/>
                          <a:ea typeface="微软雅黑" panose="020B0503020204020204" charset="-122"/>
                          <a:cs typeface="Arial" panose="020B0604020202020204" pitchFamily="34" charset="0"/>
                        </a:rPr>
                        <a:t>3.</a:t>
                      </a:r>
                      <a:r>
                        <a:rPr lang="zh-CN" altLang="en-US" sz="1800" kern="1200" baseline="0" dirty="0" smtClean="0">
                          <a:solidFill>
                            <a:schemeClr val="tx1"/>
                          </a:solidFill>
                          <a:latin typeface="微软雅黑" panose="020B0503020204020204" charset="-122"/>
                          <a:ea typeface="微软雅黑" panose="020B0503020204020204" charset="-122"/>
                          <a:cs typeface="+mn-cs"/>
                        </a:rPr>
                        <a:t>盲区侦测控制器</a:t>
                      </a:r>
                      <a:r>
                        <a:rPr lang="zh-CN" altLang="en-US" sz="1800" kern="100" dirty="0" smtClean="0">
                          <a:latin typeface="微软雅黑" panose="020B0503020204020204" charset="-122"/>
                          <a:ea typeface="微软雅黑" panose="020B0503020204020204" charset="-122"/>
                          <a:cs typeface="Arial" panose="020B0604020202020204" pitchFamily="34" charset="0"/>
                        </a:rPr>
                        <a:t>（损坏）</a:t>
                      </a:r>
                    </a:p>
                  </a:txBody>
                  <a:tcPr marL="68578" marR="68578" marT="0" marB="0" anchor="ct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4" name="组合 3"/>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4"/>
          <a:stretch>
            <a:fillRect/>
          </a:stretch>
        </p:blipFill>
        <p:spPr>
          <a:xfrm>
            <a:off x="10511315" y="3556000"/>
            <a:ext cx="539689" cy="731295"/>
          </a:xfrm>
          <a:prstGeom prst="rect">
            <a:avLst/>
          </a:prstGeom>
        </p:spPr>
      </p:pic>
      <p:sp>
        <p:nvSpPr>
          <p:cNvPr id="15" name="文本框 14"/>
          <p:cNvSpPr txBox="1"/>
          <p:nvPr/>
        </p:nvSpPr>
        <p:spPr>
          <a:xfrm>
            <a:off x="1555740" y="527044"/>
            <a:ext cx="10972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网关</a:t>
            </a:r>
            <a:endParaRPr lang="zh-CN" altLang="en-US" sz="3600" dirty="0">
              <a:solidFill>
                <a:srgbClr val="0070C0"/>
              </a:solidFill>
              <a:latin typeface="微软雅黑" panose="020B0503020204020204" charset="-122"/>
              <a:ea typeface="微软雅黑" panose="020B0503020204020204" charset="-122"/>
            </a:endParaRPr>
          </a:p>
        </p:txBody>
      </p:sp>
      <p:sp>
        <p:nvSpPr>
          <p:cNvPr id="44" name="TextBox 7"/>
          <p:cNvSpPr txBox="1">
            <a:spLocks noChangeArrowheads="1"/>
          </p:cNvSpPr>
          <p:nvPr/>
        </p:nvSpPr>
        <p:spPr bwMode="auto">
          <a:xfrm>
            <a:off x="641350" y="1383030"/>
            <a:ext cx="9978390" cy="255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lnSpc>
                <a:spcPct val="200000"/>
              </a:lnSpc>
              <a:spcBef>
                <a:spcPct val="0"/>
              </a:spcBef>
              <a:spcAft>
                <a:spcPct val="0"/>
              </a:spcAft>
              <a:buFont typeface="Wingdings" panose="05000000000000000000" pitchFamily="2" charset="2"/>
              <a:buChar char="Ø"/>
            </a:pPr>
            <a:r>
              <a:rPr lang="zh-CN" altLang="en-US" sz="2000" dirty="0" smtClean="0">
                <a:solidFill>
                  <a:srgbClr val="000000"/>
                </a:solidFill>
                <a:latin typeface="微软雅黑" panose="020B0503020204020204" charset="-122"/>
                <a:ea typeface="微软雅黑" panose="020B0503020204020204" charset="-122"/>
              </a:rPr>
              <a:t>  不同的总线系统通过网关来进行信息交换与传递，网关在车载网络系统中起到翻译的作用。网关用于转发</a:t>
            </a:r>
            <a:r>
              <a:rPr lang="en-US" altLang="zh-CN" sz="2000" dirty="0" smtClean="0">
                <a:solidFill>
                  <a:srgbClr val="000000"/>
                </a:solidFill>
                <a:latin typeface="微软雅黑" panose="020B0503020204020204" charset="-122"/>
                <a:ea typeface="微软雅黑" panose="020B0503020204020204" charset="-122"/>
              </a:rPr>
              <a:t>CAN1</a:t>
            </a:r>
            <a:r>
              <a:rPr lang="zh-CN" altLang="en-US" sz="2000" dirty="0" smtClean="0">
                <a:solidFill>
                  <a:srgbClr val="000000"/>
                </a:solidFill>
                <a:latin typeface="微软雅黑" panose="020B0503020204020204" charset="-122"/>
                <a:ea typeface="微软雅黑" panose="020B0503020204020204" charset="-122"/>
              </a:rPr>
              <a:t>、</a:t>
            </a:r>
            <a:r>
              <a:rPr lang="en-US" altLang="zh-CN" sz="2000" dirty="0" smtClean="0">
                <a:solidFill>
                  <a:srgbClr val="000000"/>
                </a:solidFill>
                <a:latin typeface="微软雅黑" panose="020B0503020204020204" charset="-122"/>
                <a:ea typeface="微软雅黑" panose="020B0503020204020204" charset="-122"/>
              </a:rPr>
              <a:t>CAN2</a:t>
            </a:r>
            <a:r>
              <a:rPr lang="zh-CN" altLang="en-US" sz="2000" dirty="0" smtClean="0">
                <a:solidFill>
                  <a:srgbClr val="000000"/>
                </a:solidFill>
                <a:latin typeface="微软雅黑" panose="020B0503020204020204" charset="-122"/>
                <a:ea typeface="微软雅黑" panose="020B0503020204020204" charset="-122"/>
              </a:rPr>
              <a:t>和</a:t>
            </a:r>
            <a:r>
              <a:rPr lang="en-US" altLang="zh-CN" sz="2000" dirty="0" smtClean="0">
                <a:solidFill>
                  <a:srgbClr val="000000"/>
                </a:solidFill>
                <a:latin typeface="微软雅黑" panose="020B0503020204020204" charset="-122"/>
                <a:ea typeface="微软雅黑" panose="020B0503020204020204" charset="-122"/>
              </a:rPr>
              <a:t>CAN3</a:t>
            </a:r>
            <a:r>
              <a:rPr lang="zh-CN" altLang="en-US" sz="2000" dirty="0" smtClean="0">
                <a:solidFill>
                  <a:srgbClr val="000000"/>
                </a:solidFill>
                <a:latin typeface="微软雅黑" panose="020B0503020204020204" charset="-122"/>
                <a:ea typeface="微软雅黑" panose="020B0503020204020204" charset="-122"/>
              </a:rPr>
              <a:t>之间相互所需信号。</a:t>
            </a:r>
            <a:endParaRPr lang="en-US" altLang="zh-CN" sz="2000" dirty="0" smtClean="0">
              <a:solidFill>
                <a:srgbClr val="000000"/>
              </a:solidFill>
              <a:latin typeface="微软雅黑" panose="020B0503020204020204" charset="-122"/>
              <a:ea typeface="微软雅黑" panose="020B0503020204020204" charset="-122"/>
            </a:endParaRPr>
          </a:p>
          <a:p>
            <a:pPr fontAlgn="base">
              <a:lnSpc>
                <a:spcPct val="200000"/>
              </a:lnSpc>
              <a:spcBef>
                <a:spcPct val="0"/>
              </a:spcBef>
              <a:spcAft>
                <a:spcPct val="0"/>
              </a:spcAft>
            </a:pPr>
            <a:endParaRPr lang="en-US" altLang="zh-CN" sz="2000" dirty="0" smtClean="0">
              <a:solidFill>
                <a:srgbClr val="000000"/>
              </a:solidFill>
              <a:latin typeface="微软雅黑" panose="020B0503020204020204" charset="-122"/>
              <a:ea typeface="微软雅黑" panose="020B0503020204020204" charset="-122"/>
            </a:endParaRPr>
          </a:p>
          <a:p>
            <a:pPr fontAlgn="base">
              <a:lnSpc>
                <a:spcPct val="200000"/>
              </a:lnSpc>
              <a:spcBef>
                <a:spcPct val="0"/>
              </a:spcBef>
              <a:spcAft>
                <a:spcPct val="0"/>
              </a:spcAft>
            </a:pPr>
            <a:endParaRPr lang="en-US" altLang="zh-CN" sz="2000" dirty="0" smtClean="0">
              <a:solidFill>
                <a:srgbClr val="000000"/>
              </a:solidFill>
              <a:latin typeface="微软雅黑" panose="020B0503020204020204" charset="-122"/>
              <a:ea typeface="微软雅黑" panose="020B0503020204020204" charset="-122"/>
            </a:endParaRPr>
          </a:p>
        </p:txBody>
      </p:sp>
      <p:grpSp>
        <p:nvGrpSpPr>
          <p:cNvPr id="14" name="组合 13"/>
          <p:cNvGrpSpPr/>
          <p:nvPr/>
        </p:nvGrpSpPr>
        <p:grpSpPr>
          <a:xfrm>
            <a:off x="3484245" y="2813685"/>
            <a:ext cx="5334000" cy="2951480"/>
            <a:chOff x="3714744" y="2143122"/>
            <a:chExt cx="4214842" cy="2159888"/>
          </a:xfrm>
        </p:grpSpPr>
        <p:pic>
          <p:nvPicPr>
            <p:cNvPr id="11" name="图片 10" descr="74f8fd2b9a919643bdfd2ba21f520228.png"/>
            <p:cNvPicPr>
              <a:picLocks noChangeAspect="1"/>
            </p:cNvPicPr>
            <p:nvPr/>
          </p:nvPicPr>
          <p:blipFill>
            <a:blip r:embed="rId5"/>
            <a:stretch>
              <a:fillRect/>
            </a:stretch>
          </p:blipFill>
          <p:spPr>
            <a:xfrm>
              <a:off x="3714744" y="2143122"/>
              <a:ext cx="4214842" cy="2159888"/>
            </a:xfrm>
            <a:prstGeom prst="rect">
              <a:avLst/>
            </a:prstGeom>
          </p:spPr>
        </p:pic>
        <p:sp>
          <p:nvSpPr>
            <p:cNvPr id="12" name="矩形 11"/>
            <p:cNvSpPr/>
            <p:nvPr/>
          </p:nvSpPr>
          <p:spPr>
            <a:xfrm>
              <a:off x="4143372" y="2143122"/>
              <a:ext cx="928694" cy="35719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00" b="1" dirty="0" smtClean="0">
                  <a:solidFill>
                    <a:schemeClr val="tx1"/>
                  </a:solidFill>
                </a:rPr>
                <a:t>CAN1</a:t>
              </a:r>
              <a:endParaRPr lang="zh-CN" altLang="en-US" sz="1400" b="1" dirty="0">
                <a:solidFill>
                  <a:schemeClr val="tx1"/>
                </a:solidFill>
              </a:endParaRPr>
            </a:p>
          </p:txBody>
        </p:sp>
        <p:sp>
          <p:nvSpPr>
            <p:cNvPr id="17" name="矩形 16"/>
            <p:cNvSpPr/>
            <p:nvPr/>
          </p:nvSpPr>
          <p:spPr>
            <a:xfrm>
              <a:off x="6500826" y="2143122"/>
              <a:ext cx="928694" cy="35719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00" b="1" dirty="0" smtClean="0">
                  <a:solidFill>
                    <a:schemeClr val="tx1"/>
                  </a:solidFill>
                </a:rPr>
                <a:t>CAN…</a:t>
              </a:r>
              <a:endParaRPr lang="zh-CN" altLang="en-US" sz="1400" b="1" dirty="0">
                <a:solidFill>
                  <a:schemeClr val="tx1"/>
                </a:solidFill>
              </a:endParaRPr>
            </a:p>
          </p:txBody>
        </p:sp>
        <p:sp>
          <p:nvSpPr>
            <p:cNvPr id="19" name="矩形 18"/>
            <p:cNvSpPr/>
            <p:nvPr/>
          </p:nvSpPr>
          <p:spPr>
            <a:xfrm>
              <a:off x="5214942" y="2571750"/>
              <a:ext cx="1071570" cy="35719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b="1" dirty="0" smtClean="0">
                  <a:solidFill>
                    <a:schemeClr val="tx1"/>
                  </a:solidFill>
                </a:rPr>
                <a:t>网关</a:t>
              </a:r>
              <a:r>
                <a:rPr lang="en-US" altLang="zh-CN" sz="1400" b="1" dirty="0" smtClean="0">
                  <a:solidFill>
                    <a:schemeClr val="tx1"/>
                  </a:solidFill>
                </a:rPr>
                <a:t>(GW)</a:t>
              </a:r>
              <a:endParaRPr lang="zh-CN" altLang="en-US" sz="1400" b="1" dirty="0">
                <a:solidFill>
                  <a:schemeClr val="tx1"/>
                </a:solidFill>
              </a:endParaRPr>
            </a:p>
          </p:txBody>
        </p:sp>
      </p:gr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088" y="1431018"/>
            <a:ext cx="2838450" cy="3676650"/>
          </a:xfrm>
          <a:prstGeom prst="rect">
            <a:avLst/>
          </a:prstGeom>
        </p:spPr>
      </p:pic>
      <p:sp>
        <p:nvSpPr>
          <p:cNvPr id="4" name="矩形 3"/>
          <p:cNvSpPr/>
          <p:nvPr/>
        </p:nvSpPr>
        <p:spPr>
          <a:xfrm>
            <a:off x="5243424" y="2909077"/>
            <a:ext cx="5544457" cy="829945"/>
          </a:xfrm>
          <a:prstGeom prst="rect">
            <a:avLst/>
          </a:prstGeom>
        </p:spPr>
        <p:txBody>
          <a:bodyPr wrap="square">
            <a:spAutoFit/>
          </a:bodyPr>
          <a:lstStyle/>
          <a:p>
            <a:pPr lvl="0">
              <a:defRPr/>
            </a:pPr>
            <a:r>
              <a:rPr lang="zh-CN" altLang="en-US" sz="4800" b="1" dirty="0">
                <a:solidFill>
                  <a:srgbClr val="0070C0"/>
                </a:solidFill>
                <a:latin typeface="微软雅黑" panose="020B0503020204020204" charset="-122"/>
                <a:ea typeface="微软雅黑" panose="020B0503020204020204" charset="-122"/>
                <a:sym typeface="+mn-ea"/>
              </a:rPr>
              <a:t>全景影像</a:t>
            </a:r>
            <a:endParaRPr lang="zh-CN" altLang="en-US" sz="4800" b="1" dirty="0">
              <a:solidFill>
                <a:srgbClr val="0070C0"/>
              </a:solidFill>
              <a:latin typeface="微软雅黑" panose="020B0503020204020204" charset="-122"/>
              <a:ea typeface="微软雅黑" panose="020B0503020204020204" charset="-122"/>
            </a:endParaRPr>
          </a:p>
        </p:txBody>
      </p:sp>
      <p:sp>
        <p:nvSpPr>
          <p:cNvPr id="12" name="文本框 11"/>
          <p:cNvSpPr txBox="1"/>
          <p:nvPr/>
        </p:nvSpPr>
        <p:spPr>
          <a:xfrm>
            <a:off x="2187138" y="2909077"/>
            <a:ext cx="2621280" cy="829945"/>
          </a:xfrm>
          <a:prstGeom prst="rect">
            <a:avLst/>
          </a:prstGeom>
          <a:noFill/>
        </p:spPr>
        <p:txBody>
          <a:bodyPr wrap="non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srgbClr val="000000">
                    <a:lumMod val="75000"/>
                    <a:lumOff val="25000"/>
                  </a:srgbClr>
                </a:solidFill>
                <a:effectLst/>
                <a:uLnTx/>
                <a:uFillTx/>
                <a:latin typeface="Arial" panose="020B0604020202020204"/>
                <a:ea typeface="微软雅黑" panose="020B0503020204020204" charset="-122"/>
                <a:cs typeface="+mn-cs"/>
              </a:rPr>
              <a:t>第十部分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9260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全景影像</a:t>
            </a: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概述</a:t>
            </a:r>
            <a:endParaRPr lang="zh-CN" altLang="en-US" sz="3600" dirty="0">
              <a:solidFill>
                <a:srgbClr val="0070C0"/>
              </a:solidFill>
              <a:latin typeface="微软雅黑" panose="020B0503020204020204" charset="-122"/>
              <a:ea typeface="微软雅黑" panose="020B0503020204020204" charset="-122"/>
            </a:endParaRPr>
          </a:p>
        </p:txBody>
      </p:sp>
      <p:sp>
        <p:nvSpPr>
          <p:cNvPr id="5" name="文本框 104"/>
          <p:cNvSpPr txBox="1">
            <a:spLocks noChangeArrowheads="1"/>
          </p:cNvSpPr>
          <p:nvPr/>
        </p:nvSpPr>
        <p:spPr bwMode="auto">
          <a:xfrm>
            <a:off x="779780" y="1305560"/>
            <a:ext cx="9558655" cy="393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a:lnSpc>
                <a:spcPct val="250000"/>
              </a:lnSpc>
              <a:buFont typeface="Wingdings" panose="05000000000000000000" pitchFamily="2" charset="2"/>
              <a:buChar char="Ø"/>
            </a:pPr>
            <a:r>
              <a:rPr lang="zh-CN" altLang="zh-CN" sz="2000" b="0" dirty="0" smtClean="0">
                <a:latin typeface="微软雅黑" panose="020B0503020204020204" charset="-122"/>
                <a:ea typeface="微软雅黑" panose="020B0503020204020204" charset="-122"/>
              </a:rPr>
              <a:t>系统</a:t>
            </a:r>
            <a:r>
              <a:rPr lang="zh-CN" altLang="zh-CN" sz="2000" b="0" dirty="0">
                <a:latin typeface="微软雅黑" panose="020B0503020204020204" charset="-122"/>
                <a:ea typeface="微软雅黑" panose="020B0503020204020204" charset="-122"/>
              </a:rPr>
              <a:t>通过安装在车辆前部、左右两侧及车辆尾部的四个广角相机采集车辆周围环境的图像，</a:t>
            </a:r>
            <a:r>
              <a:rPr lang="en-US" altLang="zh-CN" sz="2000" b="0" dirty="0">
                <a:latin typeface="微软雅黑" panose="020B0503020204020204" charset="-122"/>
                <a:ea typeface="微软雅黑" panose="020B0503020204020204" charset="-122"/>
              </a:rPr>
              <a:t>ECU</a:t>
            </a:r>
            <a:r>
              <a:rPr lang="zh-CN" altLang="zh-CN" sz="2000" b="0" dirty="0">
                <a:latin typeface="微软雅黑" panose="020B0503020204020204" charset="-122"/>
                <a:ea typeface="微软雅黑" panose="020B0503020204020204" charset="-122"/>
              </a:rPr>
              <a:t>接收</a:t>
            </a:r>
            <a:r>
              <a:rPr lang="en-US" altLang="zh-CN" sz="2000" b="0" dirty="0">
                <a:latin typeface="微软雅黑" panose="020B0503020204020204" charset="-122"/>
                <a:ea typeface="微软雅黑" panose="020B0503020204020204" charset="-122"/>
              </a:rPr>
              <a:t>4</a:t>
            </a:r>
            <a:r>
              <a:rPr lang="zh-CN" altLang="zh-CN" sz="2000" b="0" dirty="0">
                <a:latin typeface="微软雅黑" panose="020B0503020204020204" charset="-122"/>
                <a:ea typeface="微软雅黑" panose="020B0503020204020204" charset="-122"/>
              </a:rPr>
              <a:t>路图像数据并通过图像处理算法运算得到周围环境的</a:t>
            </a:r>
            <a:r>
              <a:rPr lang="zh-CN" altLang="zh-CN" sz="2000" b="0" dirty="0" smtClean="0">
                <a:latin typeface="微软雅黑" panose="020B0503020204020204" charset="-122"/>
                <a:ea typeface="微软雅黑" panose="020B0503020204020204" charset="-122"/>
              </a:rPr>
              <a:t>鸟瞰图，</a:t>
            </a:r>
            <a:r>
              <a:rPr lang="zh-CN" altLang="zh-CN" sz="2000" b="0" dirty="0">
                <a:latin typeface="微软雅黑" panose="020B0503020204020204" charset="-122"/>
                <a:ea typeface="微软雅黑" panose="020B0503020204020204" charset="-122"/>
              </a:rPr>
              <a:t>最后将图像输出到显示设备使得驾驶员能够清楚地察看车辆周边的情况，方便驾驶员移动车辆到指定位置</a:t>
            </a:r>
            <a:r>
              <a:rPr lang="zh-CN" altLang="zh-CN" sz="2000" b="0" dirty="0" smtClean="0">
                <a:latin typeface="微软雅黑" panose="020B0503020204020204" charset="-122"/>
                <a:ea typeface="微软雅黑" panose="020B0503020204020204" charset="-122"/>
              </a:rPr>
              <a:t>。</a:t>
            </a:r>
            <a:endParaRPr lang="en-US" altLang="zh-CN" sz="2000" b="0" dirty="0" smtClean="0">
              <a:latin typeface="微软雅黑" panose="020B0503020204020204" charset="-122"/>
              <a:ea typeface="微软雅黑" panose="020B0503020204020204" charset="-122"/>
            </a:endParaRPr>
          </a:p>
          <a:p>
            <a:pPr eaLnBrk="1" hangingPunct="1">
              <a:lnSpc>
                <a:spcPct val="25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rPr>
              <a:t>此外，全景影像还附带有车道偏航警示功能。</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38404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全景影像原理框图</a:t>
            </a:r>
            <a:endParaRPr lang="zh-CN" altLang="en-US" sz="3600" dirty="0">
              <a:solidFill>
                <a:srgbClr val="0070C0"/>
              </a:solidFill>
              <a:latin typeface="微软雅黑" panose="020B0503020204020204" charset="-122"/>
              <a:ea typeface="微软雅黑" panose="020B0503020204020204" charset="-122"/>
            </a:endParaRPr>
          </a:p>
        </p:txBody>
      </p:sp>
      <p:grpSp>
        <p:nvGrpSpPr>
          <p:cNvPr id="93" name="组合 92"/>
          <p:cNvGrpSpPr/>
          <p:nvPr/>
        </p:nvGrpSpPr>
        <p:grpSpPr>
          <a:xfrm>
            <a:off x="1209040" y="1360805"/>
            <a:ext cx="8555355" cy="4441825"/>
            <a:chOff x="755576" y="987574"/>
            <a:chExt cx="6984776" cy="3823065"/>
          </a:xfrm>
        </p:grpSpPr>
        <p:sp>
          <p:nvSpPr>
            <p:cNvPr id="8" name="Rectangle 4"/>
            <p:cNvSpPr>
              <a:spLocks noChangeArrowheads="1"/>
            </p:cNvSpPr>
            <p:nvPr/>
          </p:nvSpPr>
          <p:spPr bwMode="auto">
            <a:xfrm>
              <a:off x="3488101" y="987574"/>
              <a:ext cx="1152127" cy="3823065"/>
            </a:xfrm>
            <a:prstGeom prst="rect">
              <a:avLst/>
            </a:prstGeom>
            <a:solidFill>
              <a:srgbClr val="00B0F0"/>
            </a:solidFill>
            <a:ln w="9525">
              <a:noFill/>
              <a:miter lim="800000"/>
            </a:ln>
          </p:spPr>
          <p:txBody>
            <a:bodyPr anchor="ctr"/>
            <a:lstStyle/>
            <a:p>
              <a:pPr algn="ctr"/>
              <a:r>
                <a:rPr lang="zh-CN" altLang="en-US" b="0" dirty="0" smtClean="0">
                  <a:latin typeface="微软雅黑" panose="020B0503020204020204" charset="-122"/>
                  <a:ea typeface="微软雅黑" panose="020B0503020204020204" charset="-122"/>
                </a:rPr>
                <a:t>全景影像控制器</a:t>
              </a:r>
            </a:p>
          </p:txBody>
        </p:sp>
        <p:cxnSp>
          <p:nvCxnSpPr>
            <p:cNvPr id="3" name="直接箭头连接符 2"/>
            <p:cNvCxnSpPr/>
            <p:nvPr/>
          </p:nvCxnSpPr>
          <p:spPr>
            <a:xfrm>
              <a:off x="2185988" y="1405607"/>
              <a:ext cx="1310477" cy="2982"/>
            </a:xfrm>
            <a:prstGeom prst="straightConnector1">
              <a:avLst/>
            </a:prstGeom>
            <a:ln w="508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 name="矩形 3"/>
            <p:cNvSpPr/>
            <p:nvPr/>
          </p:nvSpPr>
          <p:spPr>
            <a:xfrm>
              <a:off x="766664" y="3603864"/>
              <a:ext cx="1430635" cy="98411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charset="-122"/>
                  <a:ea typeface="微软雅黑" panose="020B0503020204020204" charset="-122"/>
                </a:rPr>
                <a:t>音响主机</a:t>
              </a:r>
            </a:p>
          </p:txBody>
        </p:sp>
        <p:sp>
          <p:nvSpPr>
            <p:cNvPr id="19" name="TextBox 18"/>
            <p:cNvSpPr txBox="1"/>
            <p:nvPr/>
          </p:nvSpPr>
          <p:spPr>
            <a:xfrm>
              <a:off x="2555777" y="1131590"/>
              <a:ext cx="864095" cy="555287"/>
            </a:xfrm>
            <a:prstGeom prst="rect">
              <a:avLst/>
            </a:prstGeom>
            <a:noFill/>
          </p:spPr>
          <p:txBody>
            <a:bodyPr wrap="square" rtlCol="0">
              <a:spAutoFit/>
            </a:bodyPr>
            <a:lstStyle/>
            <a:p>
              <a:r>
                <a:rPr lang="en-US" altLang="zh-CN" dirty="0" smtClean="0">
                  <a:latin typeface="微软雅黑" panose="020B0503020204020204" charset="-122"/>
                  <a:ea typeface="微软雅黑" panose="020B0503020204020204" charset="-122"/>
                </a:rPr>
                <a:t>CAN</a:t>
              </a:r>
              <a:r>
                <a:rPr lang="zh-CN" altLang="en-US" dirty="0" smtClean="0">
                  <a:latin typeface="微软雅黑" panose="020B0503020204020204" charset="-122"/>
                  <a:ea typeface="微软雅黑" panose="020B0503020204020204" charset="-122"/>
                </a:rPr>
                <a:t>通讯</a:t>
              </a:r>
              <a:endParaRPr lang="zh-CN" altLang="en-US" dirty="0">
                <a:latin typeface="微软雅黑" panose="020B0503020204020204" charset="-122"/>
                <a:ea typeface="微软雅黑" panose="020B0503020204020204" charset="-122"/>
              </a:endParaRPr>
            </a:p>
          </p:txBody>
        </p:sp>
        <p:cxnSp>
          <p:nvCxnSpPr>
            <p:cNvPr id="31" name="直接箭头连接符 30"/>
            <p:cNvCxnSpPr/>
            <p:nvPr/>
          </p:nvCxnSpPr>
          <p:spPr>
            <a:xfrm flipH="1">
              <a:off x="2197300" y="4083917"/>
              <a:ext cx="1282020" cy="1"/>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2" name="直接箭头连接符 41"/>
            <p:cNvCxnSpPr/>
            <p:nvPr/>
          </p:nvCxnSpPr>
          <p:spPr>
            <a:xfrm flipH="1">
              <a:off x="2195736" y="4443956"/>
              <a:ext cx="1282020" cy="1"/>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2483768" y="3800958"/>
              <a:ext cx="1008112" cy="555287"/>
            </a:xfrm>
            <a:prstGeom prst="rect">
              <a:avLst/>
            </a:prstGeom>
            <a:noFill/>
          </p:spPr>
          <p:txBody>
            <a:bodyPr wrap="square" rtlCol="0">
              <a:spAutoFit/>
            </a:bodyPr>
            <a:lstStyle/>
            <a:p>
              <a:r>
                <a:rPr lang="zh-CN" altLang="en-US" dirty="0" smtClean="0">
                  <a:latin typeface="微软雅黑" panose="020B0503020204020204" charset="-122"/>
                  <a:ea typeface="微软雅黑" panose="020B0503020204020204" charset="-122"/>
                </a:rPr>
                <a:t>视频输出</a:t>
              </a:r>
              <a:r>
                <a:rPr lang="en-US" altLang="zh-CN" dirty="0" smtClean="0">
                  <a:latin typeface="微软雅黑" panose="020B0503020204020204" charset="-122"/>
                  <a:ea typeface="微软雅黑" panose="020B0503020204020204" charset="-122"/>
                </a:rPr>
                <a:t>+</a:t>
              </a:r>
              <a:endParaRPr lang="zh-CN" altLang="en-US" dirty="0">
                <a:latin typeface="微软雅黑" panose="020B0503020204020204" charset="-122"/>
                <a:ea typeface="微软雅黑" panose="020B0503020204020204" charset="-122"/>
              </a:endParaRPr>
            </a:p>
          </p:txBody>
        </p:sp>
        <p:sp>
          <p:nvSpPr>
            <p:cNvPr id="44" name="TextBox 43"/>
            <p:cNvSpPr txBox="1"/>
            <p:nvPr/>
          </p:nvSpPr>
          <p:spPr>
            <a:xfrm>
              <a:off x="2483768" y="4166958"/>
              <a:ext cx="1008112" cy="316995"/>
            </a:xfrm>
            <a:prstGeom prst="rect">
              <a:avLst/>
            </a:prstGeom>
            <a:noFill/>
          </p:spPr>
          <p:txBody>
            <a:bodyPr wrap="square" rtlCol="0">
              <a:spAutoFit/>
            </a:bodyPr>
            <a:lstStyle/>
            <a:p>
              <a:r>
                <a:rPr lang="zh-CN" altLang="en-US" dirty="0" smtClean="0">
                  <a:latin typeface="微软雅黑" panose="020B0503020204020204" charset="-122"/>
                  <a:ea typeface="微软雅黑" panose="020B0503020204020204" charset="-122"/>
                </a:rPr>
                <a:t>视频输出</a:t>
              </a:r>
              <a:r>
                <a:rPr lang="en-US" altLang="zh-CN" dirty="0">
                  <a:latin typeface="微软雅黑" panose="020B0503020204020204" charset="-122"/>
                  <a:ea typeface="微软雅黑" panose="020B0503020204020204" charset="-122"/>
                </a:rPr>
                <a:t>-</a:t>
              </a:r>
              <a:endParaRPr lang="zh-CN" altLang="en-US" dirty="0">
                <a:latin typeface="微软雅黑" panose="020B0503020204020204" charset="-122"/>
                <a:ea typeface="微软雅黑" panose="020B0503020204020204" charset="-122"/>
              </a:endParaRPr>
            </a:p>
          </p:txBody>
        </p:sp>
        <p:sp>
          <p:nvSpPr>
            <p:cNvPr id="52" name="矩形 51"/>
            <p:cNvSpPr/>
            <p:nvPr/>
          </p:nvSpPr>
          <p:spPr>
            <a:xfrm>
              <a:off x="6300192" y="3027800"/>
              <a:ext cx="1430636" cy="648072"/>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charset="-122"/>
                  <a:ea typeface="微软雅黑" panose="020B0503020204020204" charset="-122"/>
                </a:rPr>
                <a:t>左侧摄像头</a:t>
              </a:r>
              <a:endParaRPr lang="en-US" altLang="zh-CN" dirty="0" smtClean="0">
                <a:solidFill>
                  <a:schemeClr val="tx1"/>
                </a:solidFill>
                <a:latin typeface="微软雅黑" panose="020B0503020204020204" charset="-122"/>
                <a:ea typeface="微软雅黑" panose="020B0503020204020204" charset="-122"/>
              </a:endParaRPr>
            </a:p>
            <a:p>
              <a:pPr algn="ctr"/>
              <a:r>
                <a:rPr lang="en-US" altLang="zh-CN" dirty="0" smtClean="0">
                  <a:solidFill>
                    <a:schemeClr val="tx1"/>
                  </a:solidFill>
                  <a:latin typeface="微软雅黑" panose="020B0503020204020204" charset="-122"/>
                  <a:ea typeface="微软雅黑" panose="020B0503020204020204" charset="-122"/>
                </a:rPr>
                <a:t>(</a:t>
              </a:r>
              <a:r>
                <a:rPr lang="zh-CN" altLang="en-US" dirty="0" smtClean="0">
                  <a:solidFill>
                    <a:schemeClr val="tx1"/>
                  </a:solidFill>
                  <a:latin typeface="微软雅黑" panose="020B0503020204020204" charset="-122"/>
                  <a:ea typeface="微软雅黑" panose="020B0503020204020204" charset="-122"/>
                </a:rPr>
                <a:t>左后视镜</a:t>
              </a:r>
              <a:r>
                <a:rPr lang="en-US" altLang="zh-CN" dirty="0" smtClean="0">
                  <a:solidFill>
                    <a:schemeClr val="tx1"/>
                  </a:solidFill>
                  <a:latin typeface="微软雅黑" panose="020B0503020204020204" charset="-122"/>
                  <a:ea typeface="微软雅黑" panose="020B0503020204020204" charset="-122"/>
                </a:rPr>
                <a:t>)</a:t>
              </a:r>
              <a:endParaRPr lang="zh-CN" altLang="en-US" dirty="0">
                <a:solidFill>
                  <a:schemeClr val="tx1"/>
                </a:solidFill>
                <a:latin typeface="微软雅黑" panose="020B0503020204020204" charset="-122"/>
                <a:ea typeface="微软雅黑" panose="020B0503020204020204" charset="-122"/>
              </a:endParaRPr>
            </a:p>
          </p:txBody>
        </p:sp>
        <p:cxnSp>
          <p:nvCxnSpPr>
            <p:cNvPr id="57" name="直接箭头连接符 56"/>
            <p:cNvCxnSpPr/>
            <p:nvPr/>
          </p:nvCxnSpPr>
          <p:spPr>
            <a:xfrm>
              <a:off x="4644008" y="1328564"/>
              <a:ext cx="1659509" cy="2497"/>
            </a:xfrm>
            <a:prstGeom prst="straightConnector1">
              <a:avLst/>
            </a:prstGeom>
            <a:ln w="31750">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8" name="直接箭头连接符 57"/>
            <p:cNvCxnSpPr/>
            <p:nvPr/>
          </p:nvCxnSpPr>
          <p:spPr>
            <a:xfrm>
              <a:off x="4651112" y="1758115"/>
              <a:ext cx="1659509" cy="2497"/>
            </a:xfrm>
            <a:prstGeom prst="straightConnector1">
              <a:avLst/>
            </a:prstGeom>
            <a:ln w="31750">
              <a:solidFill>
                <a:srgbClr val="FFC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5231938" y="1059582"/>
              <a:ext cx="1008112" cy="316995"/>
            </a:xfrm>
            <a:prstGeom prst="rect">
              <a:avLst/>
            </a:prstGeom>
            <a:noFill/>
          </p:spPr>
          <p:txBody>
            <a:bodyPr wrap="square" rtlCol="0">
              <a:spAutoFit/>
            </a:bodyPr>
            <a:lstStyle/>
            <a:p>
              <a:r>
                <a:rPr lang="zh-CN" altLang="en-US" dirty="0" smtClean="0">
                  <a:latin typeface="微软雅黑" panose="020B0503020204020204" charset="-122"/>
                  <a:ea typeface="微软雅黑" panose="020B0503020204020204" charset="-122"/>
                </a:rPr>
                <a:t>电源</a:t>
              </a:r>
            </a:p>
          </p:txBody>
        </p:sp>
        <p:sp>
          <p:nvSpPr>
            <p:cNvPr id="61" name="TextBox 60"/>
            <p:cNvSpPr txBox="1"/>
            <p:nvPr/>
          </p:nvSpPr>
          <p:spPr>
            <a:xfrm>
              <a:off x="5110263" y="1480515"/>
              <a:ext cx="1008112" cy="316995"/>
            </a:xfrm>
            <a:prstGeom prst="rect">
              <a:avLst/>
            </a:prstGeom>
            <a:noFill/>
          </p:spPr>
          <p:txBody>
            <a:bodyPr wrap="square" rtlCol="0">
              <a:spAutoFit/>
            </a:bodyPr>
            <a:lstStyle/>
            <a:p>
              <a:r>
                <a:rPr lang="zh-CN" altLang="en-US" dirty="0" smtClean="0">
                  <a:latin typeface="微软雅黑" panose="020B0503020204020204" charset="-122"/>
                  <a:ea typeface="微软雅黑" panose="020B0503020204020204" charset="-122"/>
                </a:rPr>
                <a:t>视频信号</a:t>
              </a:r>
            </a:p>
          </p:txBody>
        </p:sp>
        <p:sp>
          <p:nvSpPr>
            <p:cNvPr id="62" name="矩形 61"/>
            <p:cNvSpPr/>
            <p:nvPr/>
          </p:nvSpPr>
          <p:spPr>
            <a:xfrm>
              <a:off x="6300192" y="1203598"/>
              <a:ext cx="1430636" cy="648072"/>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charset="-122"/>
                  <a:ea typeface="微软雅黑" panose="020B0503020204020204" charset="-122"/>
                </a:rPr>
                <a:t>前摄像头</a:t>
              </a:r>
            </a:p>
          </p:txBody>
        </p:sp>
        <p:sp>
          <p:nvSpPr>
            <p:cNvPr id="63" name="矩形 62"/>
            <p:cNvSpPr/>
            <p:nvPr/>
          </p:nvSpPr>
          <p:spPr>
            <a:xfrm>
              <a:off x="6300192" y="2115699"/>
              <a:ext cx="1430636" cy="648072"/>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a:solidFill>
                    <a:schemeClr val="tx1"/>
                  </a:solidFill>
                  <a:latin typeface="微软雅黑" panose="020B0503020204020204" charset="-122"/>
                  <a:ea typeface="微软雅黑" panose="020B0503020204020204" charset="-122"/>
                </a:rPr>
                <a:t>后</a:t>
              </a:r>
              <a:r>
                <a:rPr lang="zh-CN" altLang="en-US" dirty="0" smtClean="0">
                  <a:solidFill>
                    <a:schemeClr val="tx1"/>
                  </a:solidFill>
                  <a:latin typeface="微软雅黑" panose="020B0503020204020204" charset="-122"/>
                  <a:ea typeface="微软雅黑" panose="020B0503020204020204" charset="-122"/>
                </a:rPr>
                <a:t>摄像头</a:t>
              </a:r>
              <a:endParaRPr lang="en-US" altLang="zh-CN" dirty="0" smtClean="0">
                <a:solidFill>
                  <a:schemeClr val="tx1"/>
                </a:solidFill>
                <a:latin typeface="微软雅黑" panose="020B0503020204020204" charset="-122"/>
                <a:ea typeface="微软雅黑" panose="020B0503020204020204" charset="-122"/>
              </a:endParaRPr>
            </a:p>
          </p:txBody>
        </p:sp>
        <p:sp>
          <p:nvSpPr>
            <p:cNvPr id="64" name="矩形 63"/>
            <p:cNvSpPr/>
            <p:nvPr/>
          </p:nvSpPr>
          <p:spPr>
            <a:xfrm>
              <a:off x="6309716" y="3939902"/>
              <a:ext cx="1430636" cy="648072"/>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a:solidFill>
                    <a:schemeClr val="tx1"/>
                  </a:solidFill>
                  <a:latin typeface="微软雅黑" panose="020B0503020204020204" charset="-122"/>
                  <a:ea typeface="微软雅黑" panose="020B0503020204020204" charset="-122"/>
                </a:rPr>
                <a:t>右</a:t>
              </a:r>
              <a:r>
                <a:rPr lang="zh-CN" altLang="en-US" dirty="0" smtClean="0">
                  <a:solidFill>
                    <a:schemeClr val="tx1"/>
                  </a:solidFill>
                  <a:latin typeface="微软雅黑" panose="020B0503020204020204" charset="-122"/>
                  <a:ea typeface="微软雅黑" panose="020B0503020204020204" charset="-122"/>
                </a:rPr>
                <a:t>侧摄像头</a:t>
              </a:r>
              <a:endParaRPr lang="en-US" altLang="zh-CN" dirty="0" smtClean="0">
                <a:solidFill>
                  <a:schemeClr val="tx1"/>
                </a:solidFill>
                <a:latin typeface="微软雅黑" panose="020B0503020204020204" charset="-122"/>
                <a:ea typeface="微软雅黑" panose="020B0503020204020204" charset="-122"/>
              </a:endParaRPr>
            </a:p>
            <a:p>
              <a:pPr algn="ctr"/>
              <a:r>
                <a:rPr lang="en-US" altLang="zh-CN" dirty="0" smtClean="0">
                  <a:solidFill>
                    <a:schemeClr val="tx1"/>
                  </a:solidFill>
                  <a:latin typeface="微软雅黑" panose="020B0503020204020204" charset="-122"/>
                  <a:ea typeface="微软雅黑" panose="020B0503020204020204" charset="-122"/>
                </a:rPr>
                <a:t>(</a:t>
              </a:r>
              <a:r>
                <a:rPr lang="zh-CN" altLang="en-US" dirty="0">
                  <a:solidFill>
                    <a:schemeClr val="tx1"/>
                  </a:solidFill>
                  <a:latin typeface="微软雅黑" panose="020B0503020204020204" charset="-122"/>
                  <a:ea typeface="微软雅黑" panose="020B0503020204020204" charset="-122"/>
                </a:rPr>
                <a:t>右</a:t>
              </a:r>
              <a:r>
                <a:rPr lang="zh-CN" altLang="en-US" dirty="0" smtClean="0">
                  <a:solidFill>
                    <a:schemeClr val="tx1"/>
                  </a:solidFill>
                  <a:latin typeface="微软雅黑" panose="020B0503020204020204" charset="-122"/>
                  <a:ea typeface="微软雅黑" panose="020B0503020204020204" charset="-122"/>
                </a:rPr>
                <a:t>后视镜</a:t>
              </a:r>
              <a:r>
                <a:rPr lang="en-US" altLang="zh-CN" dirty="0" smtClean="0">
                  <a:solidFill>
                    <a:schemeClr val="tx1"/>
                  </a:solidFill>
                  <a:latin typeface="微软雅黑" panose="020B0503020204020204" charset="-122"/>
                  <a:ea typeface="微软雅黑" panose="020B0503020204020204" charset="-122"/>
                </a:rPr>
                <a:t>)</a:t>
              </a:r>
              <a:endParaRPr lang="zh-CN" altLang="en-US" dirty="0">
                <a:solidFill>
                  <a:schemeClr val="tx1"/>
                </a:solidFill>
                <a:latin typeface="微软雅黑" panose="020B0503020204020204" charset="-122"/>
                <a:ea typeface="微软雅黑" panose="020B0503020204020204" charset="-122"/>
              </a:endParaRPr>
            </a:p>
          </p:txBody>
        </p:sp>
        <p:cxnSp>
          <p:nvCxnSpPr>
            <p:cNvPr id="65" name="直接箭头连接符 64"/>
            <p:cNvCxnSpPr/>
            <p:nvPr/>
          </p:nvCxnSpPr>
          <p:spPr>
            <a:xfrm>
              <a:off x="4644008" y="2211710"/>
              <a:ext cx="1659509" cy="2497"/>
            </a:xfrm>
            <a:prstGeom prst="straightConnector1">
              <a:avLst/>
            </a:prstGeom>
            <a:ln w="31750">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6" name="直接箭头连接符 65"/>
            <p:cNvCxnSpPr/>
            <p:nvPr/>
          </p:nvCxnSpPr>
          <p:spPr>
            <a:xfrm>
              <a:off x="4651112" y="2641261"/>
              <a:ext cx="1659509" cy="2497"/>
            </a:xfrm>
            <a:prstGeom prst="straightConnector1">
              <a:avLst/>
            </a:prstGeom>
            <a:ln w="31750">
              <a:solidFill>
                <a:srgbClr val="FFC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5231938" y="1942728"/>
              <a:ext cx="1008112" cy="316995"/>
            </a:xfrm>
            <a:prstGeom prst="rect">
              <a:avLst/>
            </a:prstGeom>
            <a:noFill/>
          </p:spPr>
          <p:txBody>
            <a:bodyPr wrap="square" rtlCol="0">
              <a:spAutoFit/>
            </a:bodyPr>
            <a:lstStyle/>
            <a:p>
              <a:r>
                <a:rPr lang="zh-CN" altLang="en-US" dirty="0" smtClean="0">
                  <a:latin typeface="微软雅黑" panose="020B0503020204020204" charset="-122"/>
                  <a:ea typeface="微软雅黑" panose="020B0503020204020204" charset="-122"/>
                </a:rPr>
                <a:t>电源</a:t>
              </a:r>
            </a:p>
          </p:txBody>
        </p:sp>
        <p:sp>
          <p:nvSpPr>
            <p:cNvPr id="68" name="TextBox 67"/>
            <p:cNvSpPr txBox="1"/>
            <p:nvPr/>
          </p:nvSpPr>
          <p:spPr>
            <a:xfrm>
              <a:off x="5110263" y="2363661"/>
              <a:ext cx="1008112" cy="316995"/>
            </a:xfrm>
            <a:prstGeom prst="rect">
              <a:avLst/>
            </a:prstGeom>
            <a:noFill/>
          </p:spPr>
          <p:txBody>
            <a:bodyPr wrap="square" rtlCol="0">
              <a:spAutoFit/>
            </a:bodyPr>
            <a:lstStyle/>
            <a:p>
              <a:r>
                <a:rPr lang="zh-CN" altLang="en-US" dirty="0" smtClean="0">
                  <a:latin typeface="微软雅黑" panose="020B0503020204020204" charset="-122"/>
                  <a:ea typeface="微软雅黑" panose="020B0503020204020204" charset="-122"/>
                </a:rPr>
                <a:t>视频信号</a:t>
              </a:r>
            </a:p>
          </p:txBody>
        </p:sp>
        <p:cxnSp>
          <p:nvCxnSpPr>
            <p:cNvPr id="69" name="直接箭头连接符 68"/>
            <p:cNvCxnSpPr/>
            <p:nvPr/>
          </p:nvCxnSpPr>
          <p:spPr>
            <a:xfrm>
              <a:off x="4644008" y="3147814"/>
              <a:ext cx="1659509" cy="2497"/>
            </a:xfrm>
            <a:prstGeom prst="straightConnector1">
              <a:avLst/>
            </a:prstGeom>
            <a:ln w="31750">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70" name="直接箭头连接符 69"/>
            <p:cNvCxnSpPr/>
            <p:nvPr/>
          </p:nvCxnSpPr>
          <p:spPr>
            <a:xfrm>
              <a:off x="4651112" y="3577365"/>
              <a:ext cx="1659509" cy="2497"/>
            </a:xfrm>
            <a:prstGeom prst="straightConnector1">
              <a:avLst/>
            </a:prstGeom>
            <a:ln w="31750">
              <a:solidFill>
                <a:srgbClr val="FFC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5231938" y="2878832"/>
              <a:ext cx="1008112" cy="316995"/>
            </a:xfrm>
            <a:prstGeom prst="rect">
              <a:avLst/>
            </a:prstGeom>
            <a:noFill/>
          </p:spPr>
          <p:txBody>
            <a:bodyPr wrap="square" rtlCol="0">
              <a:spAutoFit/>
            </a:bodyPr>
            <a:lstStyle/>
            <a:p>
              <a:r>
                <a:rPr lang="zh-CN" altLang="en-US" dirty="0" smtClean="0">
                  <a:latin typeface="微软雅黑" panose="020B0503020204020204" charset="-122"/>
                  <a:ea typeface="微软雅黑" panose="020B0503020204020204" charset="-122"/>
                </a:rPr>
                <a:t>电源</a:t>
              </a:r>
            </a:p>
          </p:txBody>
        </p:sp>
        <p:sp>
          <p:nvSpPr>
            <p:cNvPr id="72" name="TextBox 71"/>
            <p:cNvSpPr txBox="1"/>
            <p:nvPr/>
          </p:nvSpPr>
          <p:spPr>
            <a:xfrm>
              <a:off x="5110263" y="3299765"/>
              <a:ext cx="1008112" cy="316995"/>
            </a:xfrm>
            <a:prstGeom prst="rect">
              <a:avLst/>
            </a:prstGeom>
            <a:noFill/>
          </p:spPr>
          <p:txBody>
            <a:bodyPr wrap="square" rtlCol="0">
              <a:spAutoFit/>
            </a:bodyPr>
            <a:lstStyle/>
            <a:p>
              <a:r>
                <a:rPr lang="zh-CN" altLang="en-US" dirty="0" smtClean="0">
                  <a:latin typeface="微软雅黑" panose="020B0503020204020204" charset="-122"/>
                  <a:ea typeface="微软雅黑" panose="020B0503020204020204" charset="-122"/>
                </a:rPr>
                <a:t>视频信号</a:t>
              </a:r>
            </a:p>
          </p:txBody>
        </p:sp>
        <p:cxnSp>
          <p:nvCxnSpPr>
            <p:cNvPr id="73" name="直接箭头连接符 72"/>
            <p:cNvCxnSpPr/>
            <p:nvPr/>
          </p:nvCxnSpPr>
          <p:spPr>
            <a:xfrm>
              <a:off x="4644008" y="4064868"/>
              <a:ext cx="1659509" cy="2497"/>
            </a:xfrm>
            <a:prstGeom prst="straightConnector1">
              <a:avLst/>
            </a:prstGeom>
            <a:ln w="31750">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74" name="直接箭头连接符 73"/>
            <p:cNvCxnSpPr/>
            <p:nvPr/>
          </p:nvCxnSpPr>
          <p:spPr>
            <a:xfrm>
              <a:off x="4651112" y="4494419"/>
              <a:ext cx="1659509" cy="2497"/>
            </a:xfrm>
            <a:prstGeom prst="straightConnector1">
              <a:avLst/>
            </a:prstGeom>
            <a:ln w="31750">
              <a:solidFill>
                <a:srgbClr val="FFC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5231938" y="3795886"/>
              <a:ext cx="1008112" cy="316995"/>
            </a:xfrm>
            <a:prstGeom prst="rect">
              <a:avLst/>
            </a:prstGeom>
            <a:noFill/>
          </p:spPr>
          <p:txBody>
            <a:bodyPr wrap="square" rtlCol="0">
              <a:spAutoFit/>
            </a:bodyPr>
            <a:lstStyle/>
            <a:p>
              <a:r>
                <a:rPr lang="zh-CN" altLang="en-US" dirty="0" smtClean="0">
                  <a:latin typeface="微软雅黑" panose="020B0503020204020204" charset="-122"/>
                  <a:ea typeface="微软雅黑" panose="020B0503020204020204" charset="-122"/>
                </a:rPr>
                <a:t>电源</a:t>
              </a:r>
            </a:p>
          </p:txBody>
        </p:sp>
        <p:sp>
          <p:nvSpPr>
            <p:cNvPr id="76" name="TextBox 75"/>
            <p:cNvSpPr txBox="1"/>
            <p:nvPr/>
          </p:nvSpPr>
          <p:spPr>
            <a:xfrm>
              <a:off x="5110263" y="4216819"/>
              <a:ext cx="1008112" cy="316995"/>
            </a:xfrm>
            <a:prstGeom prst="rect">
              <a:avLst/>
            </a:prstGeom>
            <a:noFill/>
          </p:spPr>
          <p:txBody>
            <a:bodyPr wrap="square" rtlCol="0">
              <a:spAutoFit/>
            </a:bodyPr>
            <a:lstStyle/>
            <a:p>
              <a:r>
                <a:rPr lang="zh-CN" altLang="en-US" dirty="0" smtClean="0">
                  <a:latin typeface="微软雅黑" panose="020B0503020204020204" charset="-122"/>
                  <a:ea typeface="微软雅黑" panose="020B0503020204020204" charset="-122"/>
                </a:rPr>
                <a:t>视频信号</a:t>
              </a:r>
            </a:p>
          </p:txBody>
        </p:sp>
        <p:sp>
          <p:nvSpPr>
            <p:cNvPr id="77" name="矩形 76"/>
            <p:cNvSpPr/>
            <p:nvPr/>
          </p:nvSpPr>
          <p:spPr>
            <a:xfrm>
              <a:off x="755576" y="2794415"/>
              <a:ext cx="1430635" cy="379089"/>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charset="-122"/>
                  <a:ea typeface="微软雅黑" panose="020B0503020204020204" charset="-122"/>
                </a:rPr>
                <a:t>组合仪表</a:t>
              </a:r>
            </a:p>
          </p:txBody>
        </p:sp>
        <p:sp>
          <p:nvSpPr>
            <p:cNvPr id="81" name="矩形 80"/>
            <p:cNvSpPr/>
            <p:nvPr/>
          </p:nvSpPr>
          <p:spPr>
            <a:xfrm>
              <a:off x="755576" y="2002327"/>
              <a:ext cx="1430635" cy="379089"/>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tx1"/>
                  </a:solidFill>
                  <a:latin typeface="微软雅黑" panose="020B0503020204020204" charset="-122"/>
                  <a:ea typeface="微软雅黑" panose="020B0503020204020204" charset="-122"/>
                </a:rPr>
                <a:t>ESC</a:t>
              </a:r>
            </a:p>
          </p:txBody>
        </p:sp>
        <p:sp>
          <p:nvSpPr>
            <p:cNvPr id="82" name="矩形 81"/>
            <p:cNvSpPr/>
            <p:nvPr/>
          </p:nvSpPr>
          <p:spPr>
            <a:xfrm>
              <a:off x="755576" y="1203598"/>
              <a:ext cx="1430635" cy="379089"/>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tx1"/>
                  </a:solidFill>
                  <a:latin typeface="微软雅黑" panose="020B0503020204020204" charset="-122"/>
                  <a:ea typeface="微软雅黑" panose="020B0503020204020204" charset="-122"/>
                </a:rPr>
                <a:t>FBCM</a:t>
              </a:r>
            </a:p>
          </p:txBody>
        </p:sp>
        <p:cxnSp>
          <p:nvCxnSpPr>
            <p:cNvPr id="91" name="直接箭头连接符 90"/>
            <p:cNvCxnSpPr/>
            <p:nvPr/>
          </p:nvCxnSpPr>
          <p:spPr>
            <a:xfrm>
              <a:off x="2194274" y="2191211"/>
              <a:ext cx="793550" cy="660"/>
            </a:xfrm>
            <a:prstGeom prst="straightConnector1">
              <a:avLst/>
            </a:prstGeom>
            <a:ln w="50800">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92" name="直接箭头连接符 91"/>
            <p:cNvCxnSpPr/>
            <p:nvPr/>
          </p:nvCxnSpPr>
          <p:spPr>
            <a:xfrm>
              <a:off x="2197300" y="2982343"/>
              <a:ext cx="793550" cy="660"/>
            </a:xfrm>
            <a:prstGeom prst="straightConnector1">
              <a:avLst/>
            </a:prstGeom>
            <a:ln w="50800">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79" name="肘形连接符 78"/>
            <p:cNvCxnSpPr/>
            <p:nvPr/>
          </p:nvCxnSpPr>
          <p:spPr>
            <a:xfrm rot="5400000" flipH="1" flipV="1">
              <a:off x="1390833" y="2203968"/>
              <a:ext cx="2392369" cy="801613"/>
            </a:xfrm>
            <a:prstGeom prst="bentConnector3">
              <a:avLst>
                <a:gd name="adj1" fmla="val 33"/>
              </a:avLst>
            </a:prstGeom>
            <a:ln w="50800">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全景影像</a:t>
            </a:r>
            <a:endParaRPr lang="zh-CN" altLang="en-US" sz="3600" dirty="0">
              <a:solidFill>
                <a:srgbClr val="0070C0"/>
              </a:solidFill>
              <a:latin typeface="微软雅黑" panose="020B0503020204020204" charset="-122"/>
              <a:ea typeface="微软雅黑" panose="020B0503020204020204" charset="-122"/>
            </a:endParaRPr>
          </a:p>
        </p:txBody>
      </p:sp>
      <p:sp>
        <p:nvSpPr>
          <p:cNvPr id="25" name="文本框 104"/>
          <p:cNvSpPr txBox="1">
            <a:spLocks noChangeArrowheads="1"/>
          </p:cNvSpPr>
          <p:nvPr/>
        </p:nvSpPr>
        <p:spPr bwMode="auto">
          <a:xfrm>
            <a:off x="779780" y="1341755"/>
            <a:ext cx="925131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150000"/>
              </a:lnSpc>
              <a:buFont typeface="Wingdings" panose="05000000000000000000" pitchFamily="2" charset="2"/>
              <a:buNone/>
            </a:pPr>
            <a:r>
              <a:rPr lang="zh-CN" altLang="en-US" sz="2000" dirty="0" smtClean="0">
                <a:latin typeface="微软雅黑" panose="020B0503020204020204" charset="-122"/>
                <a:ea typeface="微软雅黑" panose="020B0503020204020204" charset="-122"/>
              </a:rPr>
              <a:t>全景</a:t>
            </a:r>
            <a:r>
              <a:rPr lang="zh-CN" altLang="en-US" sz="2000" dirty="0">
                <a:latin typeface="微软雅黑" panose="020B0503020204020204" charset="-122"/>
                <a:ea typeface="微软雅黑" panose="020B0503020204020204" charset="-122"/>
              </a:rPr>
              <a:t>影像</a:t>
            </a:r>
            <a:r>
              <a:rPr lang="zh-CN" altLang="en-US" sz="2000" dirty="0" smtClean="0">
                <a:latin typeface="微软雅黑" panose="020B0503020204020204" charset="-122"/>
                <a:ea typeface="微软雅黑" panose="020B0503020204020204" charset="-122"/>
              </a:rPr>
              <a:t>系统操作</a:t>
            </a:r>
            <a:endParaRPr lang="en-US" altLang="zh-CN" sz="2000" dirty="0" smtClean="0">
              <a:latin typeface="微软雅黑" panose="020B0503020204020204" charset="-122"/>
              <a:ea typeface="微软雅黑" panose="020B0503020204020204" charset="-122"/>
            </a:endParaRPr>
          </a:p>
          <a:p>
            <a:pPr marL="285750" indent="-285750" eaLnBrk="1" hangingPunct="1">
              <a:lnSpc>
                <a:spcPct val="15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rPr>
              <a:t>触发显示屏中</a:t>
            </a:r>
            <a:r>
              <a:rPr lang="zh-CN" altLang="en-US" sz="2000" b="0" dirty="0">
                <a:latin typeface="微软雅黑" panose="020B0503020204020204" charset="-122"/>
                <a:ea typeface="微软雅黑" panose="020B0503020204020204" charset="-122"/>
              </a:rPr>
              <a:t>360</a:t>
            </a:r>
            <a:r>
              <a:rPr lang="zh-CN" altLang="en-US" sz="2000" b="0" dirty="0" smtClean="0">
                <a:latin typeface="微软雅黑" panose="020B0503020204020204" charset="-122"/>
                <a:ea typeface="微软雅黑" panose="020B0503020204020204" charset="-122"/>
              </a:rPr>
              <a:t>全景按键</a:t>
            </a:r>
            <a:r>
              <a:rPr lang="zh-CN" altLang="en-US" sz="2000" b="0" dirty="0">
                <a:latin typeface="微软雅黑" panose="020B0503020204020204" charset="-122"/>
                <a:ea typeface="微软雅黑" panose="020B0503020204020204" charset="-122"/>
              </a:rPr>
              <a:t>之后，360全景影像系统开启。默认的显示画面分为单侧视图画面+全景环视画面</a:t>
            </a:r>
            <a:r>
              <a:rPr lang="zh-CN" altLang="en-US" sz="2000" b="0" dirty="0" smtClean="0">
                <a:latin typeface="微软雅黑" panose="020B0503020204020204" charset="-122"/>
                <a:ea typeface="微软雅黑" panose="020B0503020204020204" charset="-122"/>
              </a:rPr>
              <a:t>。</a:t>
            </a:r>
          </a:p>
        </p:txBody>
      </p:sp>
      <p:graphicFrame>
        <p:nvGraphicFramePr>
          <p:cNvPr id="7" name="Group 4"/>
          <p:cNvGraphicFramePr>
            <a:graphicFrameLocks noGrp="1"/>
          </p:cNvGraphicFramePr>
          <p:nvPr/>
        </p:nvGraphicFramePr>
        <p:xfrm>
          <a:off x="1951990" y="2820035"/>
          <a:ext cx="7272020" cy="2902585"/>
        </p:xfrm>
        <a:graphic>
          <a:graphicData uri="http://schemas.openxmlformats.org/drawingml/2006/table">
            <a:tbl>
              <a:tblPr/>
              <a:tblGrid>
                <a:gridCol w="2468880"/>
                <a:gridCol w="4803140"/>
              </a:tblGrid>
              <a:tr h="33083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smtClean="0">
                          <a:ln>
                            <a:noFill/>
                          </a:ln>
                          <a:effectLst/>
                          <a:latin typeface="微软雅黑" panose="020B0503020204020204" charset="-122"/>
                          <a:ea typeface="微软雅黑" panose="020B0503020204020204" charset="-122"/>
                        </a:rPr>
                        <a:t>按键</a:t>
                      </a:r>
                    </a:p>
                  </a:txBody>
                  <a:tcPr marL="0" marR="0" marT="0" marB="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smtClean="0">
                          <a:ln>
                            <a:noFill/>
                          </a:ln>
                          <a:effectLst/>
                          <a:latin typeface="微软雅黑" panose="020B0503020204020204" charset="-122"/>
                          <a:ea typeface="微软雅黑" panose="020B0503020204020204" charset="-122"/>
                        </a:rPr>
                        <a:t>画面显示</a:t>
                      </a:r>
                    </a:p>
                  </a:txBody>
                  <a:tcPr marL="0" marR="0" marT="0" marB="1"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131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smtClean="0">
                          <a:ln>
                            <a:noFill/>
                          </a:ln>
                          <a:effectLst/>
                          <a:latin typeface="微软雅黑" panose="020B0503020204020204" charset="-122"/>
                          <a:ea typeface="微软雅黑" panose="020B0503020204020204" charset="-122"/>
                        </a:rPr>
                        <a:t>前</a:t>
                      </a:r>
                      <a:r>
                        <a:rPr kumimoji="0" lang="en-US" sz="2000" b="0" i="0" u="none" strike="noStrike" cap="none" normalizeH="0" baseline="0" dirty="0" smtClean="0">
                          <a:ln>
                            <a:noFill/>
                          </a:ln>
                          <a:effectLst/>
                          <a:latin typeface="微软雅黑" panose="020B0503020204020204" charset="-122"/>
                          <a:ea typeface="微软雅黑" panose="020B0503020204020204" charset="-122"/>
                        </a:rPr>
                        <a:t>+360</a:t>
                      </a:r>
                    </a:p>
                  </a:txBody>
                  <a:tcPr marL="0" marR="0" marT="0" marB="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smtClean="0">
                          <a:ln>
                            <a:noFill/>
                          </a:ln>
                          <a:effectLst/>
                          <a:latin typeface="微软雅黑" panose="020B0503020204020204" charset="-122"/>
                          <a:ea typeface="微软雅黑" panose="020B0503020204020204" charset="-122"/>
                        </a:rPr>
                        <a:t>前视</a:t>
                      </a:r>
                      <a:r>
                        <a:rPr kumimoji="0" lang="en-US" sz="2000" b="0" i="0" u="none" strike="noStrike" cap="none" normalizeH="0" baseline="0" dirty="0" smtClean="0">
                          <a:ln>
                            <a:noFill/>
                          </a:ln>
                          <a:effectLst/>
                          <a:latin typeface="微软雅黑" panose="020B0503020204020204" charset="-122"/>
                          <a:ea typeface="微软雅黑" panose="020B0503020204020204" charset="-122"/>
                        </a:rPr>
                        <a:t>+</a:t>
                      </a:r>
                      <a:r>
                        <a:rPr kumimoji="0" lang="zh-CN" altLang="en-US" sz="2000" b="0" i="0" u="none" strike="noStrike" cap="none" normalizeH="0" baseline="0" dirty="0" smtClean="0">
                          <a:ln>
                            <a:noFill/>
                          </a:ln>
                          <a:effectLst/>
                          <a:latin typeface="微软雅黑" panose="020B0503020204020204" charset="-122"/>
                          <a:ea typeface="微软雅黑" panose="020B0503020204020204" charset="-122"/>
                        </a:rPr>
                        <a:t>环视画面</a:t>
                      </a:r>
                    </a:p>
                  </a:txBody>
                  <a:tcPr marL="0" marR="0" marT="0" marB="1"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194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smtClean="0">
                          <a:ln>
                            <a:noFill/>
                          </a:ln>
                          <a:effectLst/>
                          <a:latin typeface="微软雅黑" panose="020B0503020204020204" charset="-122"/>
                          <a:ea typeface="微软雅黑" panose="020B0503020204020204" charset="-122"/>
                        </a:rPr>
                        <a:t>左</a:t>
                      </a:r>
                      <a:r>
                        <a:rPr kumimoji="0" lang="en-US" sz="2000" b="0" i="0" u="none" strike="noStrike" cap="none" normalizeH="0" baseline="0" smtClean="0">
                          <a:ln>
                            <a:noFill/>
                          </a:ln>
                          <a:effectLst/>
                          <a:latin typeface="微软雅黑" panose="020B0503020204020204" charset="-122"/>
                          <a:ea typeface="微软雅黑" panose="020B0503020204020204" charset="-122"/>
                        </a:rPr>
                        <a:t>+360</a:t>
                      </a:r>
                    </a:p>
                  </a:txBody>
                  <a:tcPr marL="0" marR="0" marT="0" marB="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smtClean="0">
                          <a:ln>
                            <a:noFill/>
                          </a:ln>
                          <a:effectLst/>
                          <a:latin typeface="微软雅黑" panose="020B0503020204020204" charset="-122"/>
                          <a:ea typeface="微软雅黑" panose="020B0503020204020204" charset="-122"/>
                        </a:rPr>
                        <a:t>左视</a:t>
                      </a:r>
                      <a:r>
                        <a:rPr kumimoji="0" lang="en-US" sz="2000" b="0" i="0" u="none" strike="noStrike" cap="none" normalizeH="0" baseline="0" dirty="0" smtClean="0">
                          <a:ln>
                            <a:noFill/>
                          </a:ln>
                          <a:effectLst/>
                          <a:latin typeface="微软雅黑" panose="020B0503020204020204" charset="-122"/>
                          <a:ea typeface="微软雅黑" panose="020B0503020204020204" charset="-122"/>
                        </a:rPr>
                        <a:t>+</a:t>
                      </a:r>
                      <a:r>
                        <a:rPr kumimoji="0" lang="zh-CN" altLang="en-US" sz="2000" b="0" i="0" u="none" strike="noStrike" cap="none" normalizeH="0" baseline="0" dirty="0" smtClean="0">
                          <a:ln>
                            <a:noFill/>
                          </a:ln>
                          <a:effectLst/>
                          <a:latin typeface="微软雅黑" panose="020B0503020204020204" charset="-122"/>
                          <a:ea typeface="微软雅黑" panose="020B0503020204020204" charset="-122"/>
                        </a:rPr>
                        <a:t>环视画面</a:t>
                      </a:r>
                    </a:p>
                  </a:txBody>
                  <a:tcPr marL="0" marR="0" marT="0" marB="1"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131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smtClean="0">
                          <a:ln>
                            <a:noFill/>
                          </a:ln>
                          <a:effectLst/>
                          <a:latin typeface="微软雅黑" panose="020B0503020204020204" charset="-122"/>
                          <a:ea typeface="微软雅黑" panose="020B0503020204020204" charset="-122"/>
                        </a:rPr>
                        <a:t>右</a:t>
                      </a:r>
                      <a:r>
                        <a:rPr kumimoji="0" lang="en-US" sz="2000" b="0" i="0" u="none" strike="noStrike" cap="none" normalizeH="0" baseline="0" smtClean="0">
                          <a:ln>
                            <a:noFill/>
                          </a:ln>
                          <a:effectLst/>
                          <a:latin typeface="微软雅黑" panose="020B0503020204020204" charset="-122"/>
                          <a:ea typeface="微软雅黑" panose="020B0503020204020204" charset="-122"/>
                        </a:rPr>
                        <a:t>+360</a:t>
                      </a:r>
                    </a:p>
                  </a:txBody>
                  <a:tcPr marL="0" marR="0" marT="0" marB="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smtClean="0">
                          <a:ln>
                            <a:noFill/>
                          </a:ln>
                          <a:effectLst/>
                          <a:latin typeface="微软雅黑" panose="020B0503020204020204" charset="-122"/>
                          <a:ea typeface="微软雅黑" panose="020B0503020204020204" charset="-122"/>
                        </a:rPr>
                        <a:t>右视</a:t>
                      </a:r>
                      <a:r>
                        <a:rPr kumimoji="0" lang="en-US" sz="2000" b="0" i="0" u="none" strike="noStrike" cap="none" normalizeH="0" baseline="0" dirty="0" smtClean="0">
                          <a:ln>
                            <a:noFill/>
                          </a:ln>
                          <a:effectLst/>
                          <a:latin typeface="微软雅黑" panose="020B0503020204020204" charset="-122"/>
                          <a:ea typeface="微软雅黑" panose="020B0503020204020204" charset="-122"/>
                        </a:rPr>
                        <a:t>+</a:t>
                      </a:r>
                      <a:r>
                        <a:rPr kumimoji="0" lang="zh-CN" altLang="en-US" sz="2000" b="0" i="0" u="none" strike="noStrike" cap="none" normalizeH="0" baseline="0" dirty="0" smtClean="0">
                          <a:ln>
                            <a:noFill/>
                          </a:ln>
                          <a:effectLst/>
                          <a:latin typeface="微软雅黑" panose="020B0503020204020204" charset="-122"/>
                          <a:ea typeface="微软雅黑" panose="020B0503020204020204" charset="-122"/>
                        </a:rPr>
                        <a:t>环视画面</a:t>
                      </a:r>
                    </a:p>
                  </a:txBody>
                  <a:tcPr marL="0" marR="0" marT="0" marB="1"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004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smtClean="0">
                          <a:ln>
                            <a:noFill/>
                          </a:ln>
                          <a:effectLst/>
                          <a:latin typeface="微软雅黑" panose="020B0503020204020204" charset="-122"/>
                          <a:ea typeface="微软雅黑" panose="020B0503020204020204" charset="-122"/>
                        </a:rPr>
                        <a:t>后</a:t>
                      </a:r>
                      <a:r>
                        <a:rPr kumimoji="0" lang="en-US" sz="2000" b="0" i="0" u="none" strike="noStrike" cap="none" normalizeH="0" baseline="0" smtClean="0">
                          <a:ln>
                            <a:noFill/>
                          </a:ln>
                          <a:effectLst/>
                          <a:latin typeface="微软雅黑" panose="020B0503020204020204" charset="-122"/>
                          <a:ea typeface="微软雅黑" panose="020B0503020204020204" charset="-122"/>
                        </a:rPr>
                        <a:t>+360</a:t>
                      </a:r>
                    </a:p>
                  </a:txBody>
                  <a:tcPr marL="0" marR="0" marT="0" marB="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smtClean="0">
                          <a:ln>
                            <a:noFill/>
                          </a:ln>
                          <a:effectLst/>
                          <a:latin typeface="微软雅黑" panose="020B0503020204020204" charset="-122"/>
                          <a:ea typeface="微软雅黑" panose="020B0503020204020204" charset="-122"/>
                        </a:rPr>
                        <a:t>后视</a:t>
                      </a:r>
                      <a:r>
                        <a:rPr kumimoji="0" lang="en-US" sz="2000" b="0" i="0" u="none" strike="noStrike" cap="none" normalizeH="0" baseline="0" dirty="0" smtClean="0">
                          <a:ln>
                            <a:noFill/>
                          </a:ln>
                          <a:effectLst/>
                          <a:latin typeface="微软雅黑" panose="020B0503020204020204" charset="-122"/>
                          <a:ea typeface="微软雅黑" panose="020B0503020204020204" charset="-122"/>
                        </a:rPr>
                        <a:t>+</a:t>
                      </a:r>
                      <a:r>
                        <a:rPr kumimoji="0" lang="zh-CN" altLang="en-US" sz="2000" b="0" i="0" u="none" strike="noStrike" cap="none" normalizeH="0" baseline="0" dirty="0" smtClean="0">
                          <a:ln>
                            <a:noFill/>
                          </a:ln>
                          <a:effectLst/>
                          <a:latin typeface="微软雅黑" panose="020B0503020204020204" charset="-122"/>
                          <a:ea typeface="微软雅黑" panose="020B0503020204020204" charset="-122"/>
                        </a:rPr>
                        <a:t>环视画面</a:t>
                      </a:r>
                    </a:p>
                  </a:txBody>
                  <a:tcPr marL="0" marR="0" marT="0" marB="1"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194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smtClean="0">
                          <a:ln>
                            <a:noFill/>
                          </a:ln>
                          <a:effectLst/>
                          <a:latin typeface="微软雅黑" panose="020B0503020204020204" charset="-122"/>
                          <a:ea typeface="微软雅黑" panose="020B0503020204020204" charset="-122"/>
                        </a:rPr>
                        <a:t>前</a:t>
                      </a:r>
                    </a:p>
                  </a:txBody>
                  <a:tcPr marL="0" marR="0" marT="0" marB="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smtClean="0">
                          <a:ln>
                            <a:noFill/>
                          </a:ln>
                          <a:effectLst/>
                          <a:latin typeface="微软雅黑" panose="020B0503020204020204" charset="-122"/>
                          <a:ea typeface="微软雅黑" panose="020B0503020204020204" charset="-122"/>
                        </a:rPr>
                        <a:t>前视大画面</a:t>
                      </a:r>
                    </a:p>
                  </a:txBody>
                  <a:tcPr marL="0" marR="0" marT="0" marB="1"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131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smtClean="0">
                          <a:ln>
                            <a:noFill/>
                          </a:ln>
                          <a:effectLst/>
                          <a:latin typeface="微软雅黑" panose="020B0503020204020204" charset="-122"/>
                          <a:ea typeface="微软雅黑" panose="020B0503020204020204" charset="-122"/>
                        </a:rPr>
                        <a:t>左</a:t>
                      </a:r>
                    </a:p>
                  </a:txBody>
                  <a:tcPr marL="0" marR="0" marT="0" marB="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smtClean="0">
                          <a:ln>
                            <a:noFill/>
                          </a:ln>
                          <a:effectLst/>
                          <a:latin typeface="微软雅黑" panose="020B0503020204020204" charset="-122"/>
                          <a:ea typeface="微软雅黑" panose="020B0503020204020204" charset="-122"/>
                        </a:rPr>
                        <a:t>左视大画面</a:t>
                      </a:r>
                    </a:p>
                  </a:txBody>
                  <a:tcPr marL="0" marR="0" marT="0" marB="1"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194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smtClean="0">
                          <a:ln>
                            <a:noFill/>
                          </a:ln>
                          <a:effectLst/>
                          <a:latin typeface="微软雅黑" panose="020B0503020204020204" charset="-122"/>
                          <a:ea typeface="微软雅黑" panose="020B0503020204020204" charset="-122"/>
                        </a:rPr>
                        <a:t>右</a:t>
                      </a:r>
                    </a:p>
                  </a:txBody>
                  <a:tcPr marL="0" marR="0" marT="0" marB="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smtClean="0">
                          <a:ln>
                            <a:noFill/>
                          </a:ln>
                          <a:effectLst/>
                          <a:latin typeface="微软雅黑" panose="020B0503020204020204" charset="-122"/>
                          <a:ea typeface="微软雅黑" panose="020B0503020204020204" charset="-122"/>
                        </a:rPr>
                        <a:t>右视大画面</a:t>
                      </a:r>
                    </a:p>
                  </a:txBody>
                  <a:tcPr marL="0" marR="0" marT="0" marB="1"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194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smtClean="0">
                          <a:ln>
                            <a:noFill/>
                          </a:ln>
                          <a:effectLst/>
                          <a:latin typeface="微软雅黑" panose="020B0503020204020204" charset="-122"/>
                          <a:ea typeface="微软雅黑" panose="020B0503020204020204" charset="-122"/>
                        </a:rPr>
                        <a:t>后</a:t>
                      </a:r>
                    </a:p>
                  </a:txBody>
                  <a:tcPr marL="0" marR="0" marT="0" marB="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smtClean="0">
                          <a:ln>
                            <a:noFill/>
                          </a:ln>
                          <a:effectLst/>
                          <a:latin typeface="微软雅黑" panose="020B0503020204020204" charset="-122"/>
                          <a:ea typeface="微软雅黑" panose="020B0503020204020204" charset="-122"/>
                        </a:rPr>
                        <a:t>后视大画面</a:t>
                      </a:r>
                    </a:p>
                  </a:txBody>
                  <a:tcPr marL="0" marR="0" marT="0" marB="1"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119888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全景影像</a:t>
            </a:r>
            <a:endParaRPr kumimoji="1" lang="zh-CN" altLang="en-US" sz="36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FZHei-B01S" panose="03000509000000000000" pitchFamily="65" charset="-122"/>
            </a:endParaRPr>
          </a:p>
          <a:p>
            <a:pPr lvl="0" algn="l">
              <a:defRPr/>
            </a:pPr>
            <a:endParaRPr lang="zh-CN" altLang="en-US" sz="3600" dirty="0">
              <a:solidFill>
                <a:srgbClr val="0070C0"/>
              </a:solidFill>
              <a:latin typeface="微软雅黑" panose="020B0503020204020204" charset="-122"/>
              <a:ea typeface="微软雅黑" panose="020B0503020204020204" charset="-122"/>
            </a:endParaRPr>
          </a:p>
        </p:txBody>
      </p:sp>
      <p:pic>
        <p:nvPicPr>
          <p:cNvPr id="4098" name="图片 2" descr="图片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6290" y="1559560"/>
            <a:ext cx="7508240" cy="4242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全景影像</a:t>
            </a:r>
            <a:endParaRPr lang="zh-CN" altLang="en-US" sz="3600" dirty="0">
              <a:solidFill>
                <a:srgbClr val="0070C0"/>
              </a:solidFill>
              <a:latin typeface="微软雅黑" panose="020B0503020204020204" charset="-122"/>
              <a:ea typeface="微软雅黑" panose="020B0503020204020204" charset="-122"/>
            </a:endParaRPr>
          </a:p>
        </p:txBody>
      </p:sp>
      <p:sp>
        <p:nvSpPr>
          <p:cNvPr id="6" name="文本框 2"/>
          <p:cNvSpPr txBox="1">
            <a:spLocks noChangeArrowheads="1"/>
          </p:cNvSpPr>
          <p:nvPr/>
        </p:nvSpPr>
        <p:spPr bwMode="auto">
          <a:xfrm>
            <a:off x="1086485" y="1526540"/>
            <a:ext cx="9338945" cy="4154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200000"/>
              </a:lnSpc>
              <a:buFont typeface="Wingdings" panose="05000000000000000000" pitchFamily="2" charset="2"/>
              <a:buNone/>
            </a:pPr>
            <a:r>
              <a:rPr lang="zh-CN" altLang="en-US" sz="2000" dirty="0" smtClean="0">
                <a:latin typeface="微软雅黑" panose="020B0503020204020204" charset="-122"/>
                <a:ea typeface="微软雅黑" panose="020B0503020204020204" charset="-122"/>
              </a:rPr>
              <a:t>在全景</a:t>
            </a:r>
            <a:r>
              <a:rPr lang="zh-CN" altLang="en-US" sz="2000" dirty="0">
                <a:latin typeface="微软雅黑" panose="020B0503020204020204" charset="-122"/>
                <a:ea typeface="微软雅黑" panose="020B0503020204020204" charset="-122"/>
              </a:rPr>
              <a:t>影像系统开启，车辆有如下操作时，系统自动执行相关操作：</a:t>
            </a:r>
          </a:p>
          <a:p>
            <a:pPr eaLnBrk="1" hangingPunct="1">
              <a:lnSpc>
                <a:spcPct val="200000"/>
              </a:lnSpc>
              <a:buFont typeface="Wingdings" panose="05000000000000000000" pitchFamily="2" charset="2"/>
              <a:buNone/>
            </a:pPr>
            <a:r>
              <a:rPr lang="zh-CN" altLang="en-US" sz="2000" dirty="0">
                <a:latin typeface="微软雅黑" panose="020B0503020204020204" charset="-122"/>
                <a:ea typeface="微软雅黑" panose="020B0503020204020204" charset="-122"/>
              </a:rPr>
              <a:t>车辆转向控制策略：</a:t>
            </a:r>
          </a:p>
          <a:p>
            <a:pPr marL="285750" indent="-285750" eaLnBrk="1" hangingPunct="1">
              <a:lnSpc>
                <a:spcPct val="20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rPr>
              <a:t>在全景</a:t>
            </a:r>
            <a:r>
              <a:rPr lang="zh-CN" altLang="en-US" sz="2000" b="0" dirty="0">
                <a:latin typeface="微软雅黑" panose="020B0503020204020204" charset="-122"/>
                <a:ea typeface="微软雅黑" panose="020B0503020204020204" charset="-122"/>
              </a:rPr>
              <a:t>影像开关开启、左转向开启、速度小于50km/h：</a:t>
            </a:r>
            <a:r>
              <a:rPr lang="zh-CN" altLang="en-US" sz="2000" b="0" dirty="0" smtClean="0">
                <a:latin typeface="微软雅黑" panose="020B0503020204020204" charset="-122"/>
                <a:ea typeface="微软雅黑" panose="020B0503020204020204" charset="-122"/>
              </a:rPr>
              <a:t>显示左</a:t>
            </a:r>
            <a:r>
              <a:rPr lang="zh-CN" altLang="en-US" sz="2000" b="0" dirty="0">
                <a:latin typeface="微软雅黑" panose="020B0503020204020204" charset="-122"/>
                <a:ea typeface="微软雅黑" panose="020B0503020204020204" charset="-122"/>
              </a:rPr>
              <a:t>视+</a:t>
            </a:r>
            <a:r>
              <a:rPr lang="zh-CN" altLang="en-US" sz="2000" b="0" dirty="0" smtClean="0">
                <a:latin typeface="微软雅黑" panose="020B0503020204020204" charset="-122"/>
                <a:ea typeface="微软雅黑" panose="020B0503020204020204" charset="-122"/>
              </a:rPr>
              <a:t>环视画面，此时按左方</a:t>
            </a:r>
            <a:r>
              <a:rPr lang="zh-CN" altLang="en-US" sz="2000" b="0" dirty="0">
                <a:latin typeface="微软雅黑" panose="020B0503020204020204" charset="-122"/>
                <a:ea typeface="微软雅黑" panose="020B0503020204020204" charset="-122"/>
              </a:rPr>
              <a:t>向按键，</a:t>
            </a:r>
            <a:r>
              <a:rPr lang="zh-CN" altLang="en-US" sz="2000" b="0" dirty="0" smtClean="0">
                <a:latin typeface="微软雅黑" panose="020B0503020204020204" charset="-122"/>
                <a:ea typeface="微软雅黑" panose="020B0503020204020204" charset="-122"/>
              </a:rPr>
              <a:t>显示左</a:t>
            </a:r>
            <a:r>
              <a:rPr lang="zh-CN" altLang="en-US" sz="2000" b="0" dirty="0">
                <a:latin typeface="微软雅黑" panose="020B0503020204020204" charset="-122"/>
                <a:ea typeface="微软雅黑" panose="020B0503020204020204" charset="-122"/>
              </a:rPr>
              <a:t>视大画面，其他方向按键</a:t>
            </a:r>
            <a:r>
              <a:rPr lang="zh-CN" altLang="en-US" sz="2000" b="0" dirty="0" smtClean="0">
                <a:latin typeface="微软雅黑" panose="020B0503020204020204" charset="-122"/>
                <a:ea typeface="微软雅黑" panose="020B0503020204020204" charset="-122"/>
              </a:rPr>
              <a:t>无效。</a:t>
            </a:r>
            <a:endParaRPr lang="en-US" altLang="zh-CN" sz="2000" b="0" dirty="0">
              <a:latin typeface="微软雅黑" panose="020B0503020204020204" charset="-122"/>
              <a:ea typeface="微软雅黑" panose="020B0503020204020204" charset="-122"/>
            </a:endParaRPr>
          </a:p>
          <a:p>
            <a:pPr marL="285750" indent="-285750" eaLnBrk="1" hangingPunct="1">
              <a:lnSpc>
                <a:spcPct val="20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rPr>
              <a:t>在全景</a:t>
            </a:r>
            <a:r>
              <a:rPr lang="zh-CN" altLang="en-US" sz="2000" b="0" dirty="0">
                <a:latin typeface="微软雅黑" panose="020B0503020204020204" charset="-122"/>
                <a:ea typeface="微软雅黑" panose="020B0503020204020204" charset="-122"/>
              </a:rPr>
              <a:t>影像开关开启、右转向开启、速度小于50km/h：</a:t>
            </a:r>
            <a:r>
              <a:rPr lang="zh-CN" altLang="en-US" sz="2000" b="0" dirty="0" smtClean="0">
                <a:latin typeface="微软雅黑" panose="020B0503020204020204" charset="-122"/>
                <a:ea typeface="微软雅黑" panose="020B0503020204020204" charset="-122"/>
              </a:rPr>
              <a:t>显示右</a:t>
            </a:r>
            <a:r>
              <a:rPr lang="zh-CN" altLang="en-US" sz="2000" b="0" dirty="0">
                <a:latin typeface="微软雅黑" panose="020B0503020204020204" charset="-122"/>
                <a:ea typeface="微软雅黑" panose="020B0503020204020204" charset="-122"/>
              </a:rPr>
              <a:t>视+</a:t>
            </a:r>
            <a:r>
              <a:rPr lang="zh-CN" altLang="en-US" sz="2000" b="0" dirty="0" smtClean="0">
                <a:latin typeface="微软雅黑" panose="020B0503020204020204" charset="-122"/>
                <a:ea typeface="微软雅黑" panose="020B0503020204020204" charset="-122"/>
              </a:rPr>
              <a:t>环视画面，此时按右方</a:t>
            </a:r>
            <a:r>
              <a:rPr lang="zh-CN" altLang="en-US" sz="2000" b="0" dirty="0">
                <a:latin typeface="微软雅黑" panose="020B0503020204020204" charset="-122"/>
                <a:ea typeface="微软雅黑" panose="020B0503020204020204" charset="-122"/>
              </a:rPr>
              <a:t>向按键，</a:t>
            </a:r>
            <a:r>
              <a:rPr lang="zh-CN" altLang="en-US" sz="2000" b="0" dirty="0" smtClean="0">
                <a:latin typeface="微软雅黑" panose="020B0503020204020204" charset="-122"/>
                <a:ea typeface="微软雅黑" panose="020B0503020204020204" charset="-122"/>
              </a:rPr>
              <a:t>显示右</a:t>
            </a:r>
            <a:r>
              <a:rPr lang="zh-CN" altLang="en-US" sz="2000" b="0" dirty="0">
                <a:latin typeface="微软雅黑" panose="020B0503020204020204" charset="-122"/>
                <a:ea typeface="微软雅黑" panose="020B0503020204020204" charset="-122"/>
              </a:rPr>
              <a:t>视大画面，其他方向按键</a:t>
            </a:r>
            <a:r>
              <a:rPr lang="zh-CN" altLang="en-US" sz="2000" b="0" dirty="0" smtClean="0">
                <a:latin typeface="微软雅黑" panose="020B0503020204020204" charset="-122"/>
                <a:ea typeface="微软雅黑" panose="020B0503020204020204" charset="-122"/>
              </a:rPr>
              <a:t>无效。</a:t>
            </a:r>
            <a:endParaRPr lang="zh-CN" altLang="en-US" sz="2000" b="0" dirty="0">
              <a:latin typeface="微软雅黑" panose="020B0503020204020204" charset="-122"/>
              <a:ea typeface="微软雅黑" panose="020B0503020204020204" charset="-122"/>
            </a:endParaRPr>
          </a:p>
          <a:p>
            <a:pPr eaLnBrk="1" hangingPunct="1">
              <a:lnSpc>
                <a:spcPct val="120000"/>
              </a:lnSpc>
            </a:pPr>
            <a:endParaRPr lang="zh-CN" altLang="en-US" sz="2000" b="0" dirty="0">
              <a:latin typeface="微软雅黑" panose="020B0503020204020204" charset="-122"/>
              <a:ea typeface="微软雅黑" panose="020B0503020204020204" charset="-122"/>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全景影像</a:t>
            </a:r>
            <a:endParaRPr lang="zh-CN" altLang="en-US" sz="3600" dirty="0">
              <a:solidFill>
                <a:srgbClr val="0070C0"/>
              </a:solidFill>
              <a:latin typeface="微软雅黑" panose="020B0503020204020204" charset="-122"/>
              <a:ea typeface="微软雅黑" panose="020B0503020204020204" charset="-122"/>
            </a:endParaRPr>
          </a:p>
        </p:txBody>
      </p:sp>
      <p:sp>
        <p:nvSpPr>
          <p:cNvPr id="6" name="文本框 2"/>
          <p:cNvSpPr txBox="1">
            <a:spLocks noChangeArrowheads="1"/>
          </p:cNvSpPr>
          <p:nvPr/>
        </p:nvSpPr>
        <p:spPr bwMode="auto">
          <a:xfrm>
            <a:off x="1158875" y="1351915"/>
            <a:ext cx="9178925" cy="4154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150000"/>
              </a:lnSpc>
              <a:buFont typeface="Wingdings" panose="05000000000000000000" pitchFamily="2" charset="2"/>
              <a:buNone/>
            </a:pPr>
            <a:r>
              <a:rPr lang="zh-CN" altLang="en-US" sz="2000" dirty="0" smtClean="0">
                <a:latin typeface="微软雅黑" panose="020B0503020204020204" charset="-122"/>
                <a:ea typeface="微软雅黑" panose="020B0503020204020204" charset="-122"/>
              </a:rPr>
              <a:t>车辆</a:t>
            </a:r>
            <a:r>
              <a:rPr lang="zh-CN" altLang="en-US" sz="2000" dirty="0">
                <a:latin typeface="微软雅黑" panose="020B0503020204020204" charset="-122"/>
                <a:ea typeface="微软雅黑" panose="020B0503020204020204" charset="-122"/>
              </a:rPr>
              <a:t>速度控制策略</a:t>
            </a:r>
          </a:p>
          <a:p>
            <a:pPr eaLnBrk="1" hangingPunct="1">
              <a:lnSpc>
                <a:spcPct val="15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rPr>
              <a:t> 车辆</a:t>
            </a:r>
            <a:r>
              <a:rPr lang="zh-CN" altLang="en-US" sz="2000" b="0" dirty="0">
                <a:latin typeface="微软雅黑" panose="020B0503020204020204" charset="-122"/>
                <a:ea typeface="微软雅黑" panose="020B0503020204020204" charset="-122"/>
              </a:rPr>
              <a:t>直行时，速度＞20km/h</a:t>
            </a:r>
            <a:r>
              <a:rPr lang="zh-CN" altLang="en-US" sz="2000" b="0" dirty="0" smtClean="0">
                <a:latin typeface="微软雅黑" panose="020B0503020204020204" charset="-122"/>
                <a:ea typeface="微软雅黑" panose="020B0503020204020204" charset="-122"/>
              </a:rPr>
              <a:t>，全景</a:t>
            </a:r>
            <a:r>
              <a:rPr lang="zh-CN" altLang="en-US" sz="2000" b="0" dirty="0">
                <a:latin typeface="微软雅黑" panose="020B0503020204020204" charset="-122"/>
                <a:ea typeface="微软雅黑" panose="020B0503020204020204" charset="-122"/>
              </a:rPr>
              <a:t>影像系统退出；速度下降到＜20km/h</a:t>
            </a:r>
            <a:r>
              <a:rPr lang="zh-CN" altLang="en-US" sz="2000" b="0" dirty="0" smtClean="0">
                <a:latin typeface="微软雅黑" panose="020B0503020204020204" charset="-122"/>
                <a:ea typeface="微软雅黑" panose="020B0503020204020204" charset="-122"/>
              </a:rPr>
              <a:t>，</a:t>
            </a:r>
            <a:endParaRPr lang="en-US" altLang="zh-CN" sz="2000" b="0" dirty="0" smtClean="0">
              <a:latin typeface="微软雅黑" panose="020B0503020204020204" charset="-122"/>
              <a:ea typeface="微软雅黑" panose="020B0503020204020204" charset="-122"/>
            </a:endParaRPr>
          </a:p>
          <a:p>
            <a:pPr eaLnBrk="1" hangingPunct="1">
              <a:lnSpc>
                <a:spcPct val="150000"/>
              </a:lnSpc>
            </a:pPr>
            <a:r>
              <a:rPr lang="en-US" altLang="zh-CN" sz="2000" b="0" dirty="0">
                <a:latin typeface="微软雅黑" panose="020B0503020204020204" charset="-122"/>
                <a:ea typeface="微软雅黑" panose="020B0503020204020204" charset="-122"/>
              </a:rPr>
              <a:t> </a:t>
            </a:r>
            <a:r>
              <a:rPr lang="en-US" altLang="zh-CN" sz="2000" b="0" dirty="0" smtClean="0">
                <a:latin typeface="微软雅黑" panose="020B0503020204020204" charset="-122"/>
                <a:ea typeface="微软雅黑" panose="020B0503020204020204" charset="-122"/>
              </a:rPr>
              <a:t>   </a:t>
            </a:r>
            <a:r>
              <a:rPr lang="zh-CN" altLang="en-US" sz="2000" b="0" dirty="0" smtClean="0">
                <a:latin typeface="微软雅黑" panose="020B0503020204020204" charset="-122"/>
                <a:ea typeface="微软雅黑" panose="020B0503020204020204" charset="-122"/>
              </a:rPr>
              <a:t>全景</a:t>
            </a:r>
            <a:r>
              <a:rPr lang="zh-CN" altLang="en-US" sz="2000" b="0" dirty="0">
                <a:latin typeface="微软雅黑" panose="020B0503020204020204" charset="-122"/>
                <a:ea typeface="微软雅黑" panose="020B0503020204020204" charset="-122"/>
              </a:rPr>
              <a:t>系统自动开启；</a:t>
            </a:r>
          </a:p>
          <a:p>
            <a:pPr eaLnBrk="1" hangingPunct="1">
              <a:lnSpc>
                <a:spcPct val="15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rPr>
              <a:t> 车辆</a:t>
            </a:r>
            <a:r>
              <a:rPr lang="zh-CN" altLang="en-US" sz="2000" b="0" dirty="0">
                <a:latin typeface="微软雅黑" panose="020B0503020204020204" charset="-122"/>
                <a:ea typeface="微软雅黑" panose="020B0503020204020204" charset="-122"/>
              </a:rPr>
              <a:t>转弯时，速度＞50km/h</a:t>
            </a:r>
            <a:r>
              <a:rPr lang="zh-CN" altLang="en-US" sz="2000" b="0" dirty="0" smtClean="0">
                <a:latin typeface="微软雅黑" panose="020B0503020204020204" charset="-122"/>
                <a:ea typeface="微软雅黑" panose="020B0503020204020204" charset="-122"/>
              </a:rPr>
              <a:t>，全景</a:t>
            </a:r>
            <a:r>
              <a:rPr lang="zh-CN" altLang="en-US" sz="2000" b="0" dirty="0">
                <a:latin typeface="微软雅黑" panose="020B0503020204020204" charset="-122"/>
                <a:ea typeface="微软雅黑" panose="020B0503020204020204" charset="-122"/>
              </a:rPr>
              <a:t>影像系统退出；速度下降到＜50km/h</a:t>
            </a:r>
            <a:r>
              <a:rPr lang="zh-CN" altLang="en-US" sz="2000" b="0" dirty="0" smtClean="0">
                <a:latin typeface="微软雅黑" panose="020B0503020204020204" charset="-122"/>
                <a:ea typeface="微软雅黑" panose="020B0503020204020204" charset="-122"/>
              </a:rPr>
              <a:t>，</a:t>
            </a:r>
            <a:endParaRPr lang="en-US" altLang="zh-CN" sz="2000" b="0" dirty="0" smtClean="0">
              <a:latin typeface="微软雅黑" panose="020B0503020204020204" charset="-122"/>
              <a:ea typeface="微软雅黑" panose="020B0503020204020204" charset="-122"/>
            </a:endParaRPr>
          </a:p>
          <a:p>
            <a:pPr eaLnBrk="1" hangingPunct="1">
              <a:lnSpc>
                <a:spcPct val="150000"/>
              </a:lnSpc>
            </a:pPr>
            <a:r>
              <a:rPr lang="en-US" altLang="zh-CN" sz="2000" b="0" dirty="0">
                <a:latin typeface="微软雅黑" panose="020B0503020204020204" charset="-122"/>
                <a:ea typeface="微软雅黑" panose="020B0503020204020204" charset="-122"/>
              </a:rPr>
              <a:t> </a:t>
            </a:r>
            <a:r>
              <a:rPr lang="en-US" altLang="zh-CN" sz="2000" b="0" dirty="0" smtClean="0">
                <a:latin typeface="微软雅黑" panose="020B0503020204020204" charset="-122"/>
                <a:ea typeface="微软雅黑" panose="020B0503020204020204" charset="-122"/>
              </a:rPr>
              <a:t>   </a:t>
            </a:r>
            <a:r>
              <a:rPr lang="zh-CN" altLang="en-US" sz="2000" b="0" dirty="0" smtClean="0">
                <a:latin typeface="微软雅黑" panose="020B0503020204020204" charset="-122"/>
                <a:ea typeface="微软雅黑" panose="020B0503020204020204" charset="-122"/>
              </a:rPr>
              <a:t>全景</a:t>
            </a:r>
            <a:r>
              <a:rPr lang="zh-CN" altLang="en-US" sz="2000" b="0" dirty="0">
                <a:latin typeface="微软雅黑" panose="020B0503020204020204" charset="-122"/>
                <a:ea typeface="微软雅黑" panose="020B0503020204020204" charset="-122"/>
              </a:rPr>
              <a:t>系统自动开启</a:t>
            </a:r>
            <a:r>
              <a:rPr lang="zh-CN" altLang="en-US" sz="2000" b="0" dirty="0" smtClean="0">
                <a:latin typeface="微软雅黑" panose="020B0503020204020204" charset="-122"/>
                <a:ea typeface="微软雅黑" panose="020B0503020204020204" charset="-122"/>
              </a:rPr>
              <a:t>。</a:t>
            </a:r>
            <a:endParaRPr lang="zh-CN" altLang="en-US" sz="2000" b="0" dirty="0">
              <a:latin typeface="微软雅黑" panose="020B0503020204020204" charset="-122"/>
              <a:ea typeface="微软雅黑" panose="020B0503020204020204" charset="-122"/>
            </a:endParaRPr>
          </a:p>
          <a:p>
            <a:pPr eaLnBrk="1" hangingPunct="1">
              <a:lnSpc>
                <a:spcPct val="150000"/>
              </a:lnSpc>
              <a:buFont typeface="Wingdings" panose="05000000000000000000" pitchFamily="2" charset="2"/>
              <a:buNone/>
            </a:pPr>
            <a:r>
              <a:rPr lang="zh-CN" altLang="en-US" sz="2000" dirty="0" smtClean="0">
                <a:latin typeface="微软雅黑" panose="020B0503020204020204" charset="-122"/>
                <a:ea typeface="微软雅黑" panose="020B0503020204020204" charset="-122"/>
              </a:rPr>
              <a:t>车辆挡位</a:t>
            </a:r>
            <a:r>
              <a:rPr lang="zh-CN" altLang="en-US" sz="2000" dirty="0">
                <a:latin typeface="微软雅黑" panose="020B0503020204020204" charset="-122"/>
                <a:ea typeface="微软雅黑" panose="020B0503020204020204" charset="-122"/>
              </a:rPr>
              <a:t>控制策略</a:t>
            </a:r>
          </a:p>
          <a:p>
            <a:pPr eaLnBrk="1" hangingPunct="1">
              <a:lnSpc>
                <a:spcPct val="15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rPr>
              <a:t> 车辆</a:t>
            </a:r>
            <a:r>
              <a:rPr lang="zh-CN" altLang="en-US" sz="2000" b="0" dirty="0">
                <a:latin typeface="微软雅黑" panose="020B0503020204020204" charset="-122"/>
                <a:ea typeface="微软雅黑" panose="020B0503020204020204" charset="-122"/>
              </a:rPr>
              <a:t>位于</a:t>
            </a:r>
            <a:r>
              <a:rPr lang="zh-CN" altLang="en-US" sz="2000" b="0" dirty="0" smtClean="0">
                <a:latin typeface="微软雅黑" panose="020B0503020204020204" charset="-122"/>
                <a:ea typeface="微软雅黑" panose="020B0503020204020204" charset="-122"/>
              </a:rPr>
              <a:t>R挡：不论全景影像开关</a:t>
            </a:r>
            <a:r>
              <a:rPr lang="zh-CN" altLang="en-US" sz="2000" b="0" dirty="0">
                <a:latin typeface="微软雅黑" panose="020B0503020204020204" charset="-122"/>
                <a:ea typeface="微软雅黑" panose="020B0503020204020204" charset="-122"/>
              </a:rPr>
              <a:t>是否开启，系统</a:t>
            </a:r>
            <a:r>
              <a:rPr lang="zh-CN" altLang="en-US" sz="2000" b="0" dirty="0" smtClean="0">
                <a:latin typeface="微软雅黑" panose="020B0503020204020204" charset="-122"/>
                <a:ea typeface="微软雅黑" panose="020B0503020204020204" charset="-122"/>
              </a:rPr>
              <a:t>显示后</a:t>
            </a:r>
            <a:r>
              <a:rPr lang="zh-CN" altLang="en-US" sz="2000" b="0" dirty="0">
                <a:latin typeface="微软雅黑" panose="020B0503020204020204" charset="-122"/>
                <a:ea typeface="微软雅黑" panose="020B0503020204020204" charset="-122"/>
              </a:rPr>
              <a:t>视+</a:t>
            </a:r>
            <a:r>
              <a:rPr lang="zh-CN" altLang="en-US" sz="2000" b="0" dirty="0" smtClean="0">
                <a:latin typeface="微软雅黑" panose="020B0503020204020204" charset="-122"/>
                <a:ea typeface="微软雅黑" panose="020B0503020204020204" charset="-122"/>
              </a:rPr>
              <a:t>环视画面</a:t>
            </a:r>
            <a:r>
              <a:rPr lang="zh-CN" altLang="en-US" sz="2000" b="0" dirty="0">
                <a:latin typeface="微软雅黑" panose="020B0503020204020204" charset="-122"/>
                <a:ea typeface="微软雅黑" panose="020B0503020204020204" charset="-122"/>
              </a:rPr>
              <a:t>，</a:t>
            </a:r>
            <a:r>
              <a:rPr lang="zh-CN" altLang="en-US" sz="2000" b="0" dirty="0" smtClean="0">
                <a:latin typeface="微软雅黑" panose="020B0503020204020204" charset="-122"/>
                <a:ea typeface="微软雅黑" panose="020B0503020204020204" charset="-122"/>
              </a:rPr>
              <a:t>此时</a:t>
            </a:r>
            <a:endParaRPr lang="en-US" altLang="zh-CN" sz="2000" b="0" dirty="0" smtClean="0">
              <a:latin typeface="微软雅黑" panose="020B0503020204020204" charset="-122"/>
              <a:ea typeface="微软雅黑" panose="020B0503020204020204" charset="-122"/>
            </a:endParaRPr>
          </a:p>
          <a:p>
            <a:pPr eaLnBrk="1" hangingPunct="1">
              <a:lnSpc>
                <a:spcPct val="150000"/>
              </a:lnSpc>
            </a:pPr>
            <a:r>
              <a:rPr lang="en-US" altLang="zh-CN" sz="2000" b="0" dirty="0">
                <a:latin typeface="微软雅黑" panose="020B0503020204020204" charset="-122"/>
                <a:ea typeface="微软雅黑" panose="020B0503020204020204" charset="-122"/>
              </a:rPr>
              <a:t> </a:t>
            </a:r>
            <a:r>
              <a:rPr lang="en-US" altLang="zh-CN" sz="2000" b="0" dirty="0" smtClean="0">
                <a:latin typeface="微软雅黑" panose="020B0503020204020204" charset="-122"/>
                <a:ea typeface="微软雅黑" panose="020B0503020204020204" charset="-122"/>
              </a:rPr>
              <a:t>   </a:t>
            </a:r>
            <a:r>
              <a:rPr lang="zh-CN" altLang="en-US" sz="2000" b="0" dirty="0" smtClean="0">
                <a:latin typeface="微软雅黑" panose="020B0503020204020204" charset="-122"/>
                <a:ea typeface="微软雅黑" panose="020B0503020204020204" charset="-122"/>
              </a:rPr>
              <a:t>按后方向</a:t>
            </a:r>
            <a:r>
              <a:rPr lang="zh-CN" altLang="en-US" sz="2000" b="0" dirty="0">
                <a:latin typeface="微软雅黑" panose="020B0503020204020204" charset="-122"/>
                <a:ea typeface="微软雅黑" panose="020B0503020204020204" charset="-122"/>
              </a:rPr>
              <a:t>按键，</a:t>
            </a:r>
            <a:r>
              <a:rPr lang="zh-CN" altLang="en-US" sz="2000" b="0" dirty="0" smtClean="0">
                <a:latin typeface="微软雅黑" panose="020B0503020204020204" charset="-122"/>
                <a:ea typeface="微软雅黑" panose="020B0503020204020204" charset="-122"/>
              </a:rPr>
              <a:t>显示后</a:t>
            </a:r>
            <a:r>
              <a:rPr lang="zh-CN" altLang="en-US" sz="2000" b="0" dirty="0">
                <a:latin typeface="微软雅黑" panose="020B0503020204020204" charset="-122"/>
                <a:ea typeface="微软雅黑" panose="020B0503020204020204" charset="-122"/>
              </a:rPr>
              <a:t>视大画面，其他方向按键无效；退出</a:t>
            </a:r>
            <a:r>
              <a:rPr lang="zh-CN" altLang="en-US" sz="2000" b="0" dirty="0" smtClean="0">
                <a:latin typeface="微软雅黑" panose="020B0503020204020204" charset="-122"/>
                <a:ea typeface="微软雅黑" panose="020B0503020204020204" charset="-122"/>
              </a:rPr>
              <a:t>R挡，</a:t>
            </a:r>
            <a:r>
              <a:rPr lang="zh-CN" altLang="en-US" sz="2000" b="0" dirty="0">
                <a:latin typeface="微软雅黑" panose="020B0503020204020204" charset="-122"/>
                <a:ea typeface="微软雅黑" panose="020B0503020204020204" charset="-122"/>
              </a:rPr>
              <a:t>系统关闭。</a:t>
            </a:r>
          </a:p>
          <a:p>
            <a:pPr eaLnBrk="1" hangingPunct="1">
              <a:lnSpc>
                <a:spcPct val="120000"/>
              </a:lnSpc>
              <a:buFont typeface="Wingdings" panose="05000000000000000000" pitchFamily="2" charset="2"/>
              <a:buChar char="Ø"/>
            </a:pPr>
            <a:endParaRPr lang="zh-CN" altLang="en-US" sz="2000" b="0" dirty="0">
              <a:latin typeface="微软雅黑" panose="020B0503020204020204" charset="-122"/>
              <a:ea typeface="微软雅黑" panose="020B0503020204020204" charset="-122"/>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38404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atin typeface="微软雅黑" panose="020B0503020204020204" charset="-122"/>
                <a:ea typeface="微软雅黑" panose="020B0503020204020204" charset="-122"/>
                <a:cs typeface="FZHei-B01S" panose="03000509000000000000" pitchFamily="65" charset="-122"/>
                <a:sym typeface="+mn-ea"/>
              </a:rPr>
              <a:t>车道偏移警示系统</a:t>
            </a:r>
            <a:endParaRPr lang="zh-CN" altLang="en-US" sz="3600" dirty="0">
              <a:solidFill>
                <a:srgbClr val="0070C0"/>
              </a:solidFill>
              <a:latin typeface="微软雅黑" panose="020B0503020204020204" charset="-122"/>
              <a:ea typeface="微软雅黑" panose="020B0503020204020204" charset="-122"/>
            </a:endParaRPr>
          </a:p>
        </p:txBody>
      </p:sp>
      <p:sp>
        <p:nvSpPr>
          <p:cNvPr id="5" name="文本框 104"/>
          <p:cNvSpPr txBox="1">
            <a:spLocks noChangeArrowheads="1"/>
          </p:cNvSpPr>
          <p:nvPr/>
        </p:nvSpPr>
        <p:spPr bwMode="auto">
          <a:xfrm>
            <a:off x="1060450" y="1228725"/>
            <a:ext cx="9217660" cy="193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a:lnSpc>
                <a:spcPct val="200000"/>
              </a:lnSpc>
              <a:buFont typeface="Wingdings" panose="05000000000000000000" pitchFamily="2" charset="2"/>
              <a:buChar char="Ø"/>
            </a:pPr>
            <a:r>
              <a:rPr lang="zh-CN" altLang="en-US" sz="2000" b="0" dirty="0">
                <a:latin typeface="微软雅黑" panose="020B0503020204020204" charset="-122"/>
                <a:ea typeface="微软雅黑" panose="020B0503020204020204" charset="-122"/>
              </a:rPr>
              <a:t>通</a:t>
            </a:r>
            <a:r>
              <a:rPr lang="zh-CN" altLang="en-US" sz="2000" b="0" dirty="0" smtClean="0">
                <a:latin typeface="微软雅黑" panose="020B0503020204020204" charset="-122"/>
                <a:ea typeface="微软雅黑" panose="020B0503020204020204" charset="-122"/>
              </a:rPr>
              <a:t>全景影视系统，可以获得车辆在当前车道的横向位置，开启于预警模式。</a:t>
            </a:r>
            <a:endParaRPr lang="en-US" altLang="zh-CN" sz="2000" b="0" dirty="0" smtClean="0">
              <a:latin typeface="微软雅黑" panose="020B0503020204020204" charset="-122"/>
              <a:ea typeface="微软雅黑" panose="020B0503020204020204" charset="-122"/>
            </a:endParaRPr>
          </a:p>
          <a:p>
            <a:pPr>
              <a:lnSpc>
                <a:spcPct val="20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rPr>
              <a:t>如果</a:t>
            </a:r>
            <a:r>
              <a:rPr lang="zh-CN" altLang="en-US" sz="2000" b="0" dirty="0">
                <a:latin typeface="微软雅黑" panose="020B0503020204020204" charset="-122"/>
                <a:ea typeface="微软雅黑" panose="020B0503020204020204" charset="-122"/>
              </a:rPr>
              <a:t>探测到车辆在未打开转向灯前提</a:t>
            </a:r>
            <a:r>
              <a:rPr lang="zh-CN" altLang="en-US" sz="2000" b="0" dirty="0" smtClean="0">
                <a:latin typeface="微软雅黑" panose="020B0503020204020204" charset="-122"/>
                <a:ea typeface="微软雅黑" panose="020B0503020204020204" charset="-122"/>
              </a:rPr>
              <a:t>下偏离车道，仪表显示左</a:t>
            </a:r>
            <a:r>
              <a:rPr lang="zh-CN" altLang="en-US" sz="2000" b="0" dirty="0">
                <a:latin typeface="微软雅黑" panose="020B0503020204020204" charset="-122"/>
                <a:ea typeface="微软雅黑" panose="020B0503020204020204" charset="-122"/>
              </a:rPr>
              <a:t>偏</a:t>
            </a:r>
            <a:r>
              <a:rPr lang="en-US" altLang="zh-CN" sz="2000" b="0" dirty="0">
                <a:latin typeface="微软雅黑" panose="020B0503020204020204" charset="-122"/>
                <a:ea typeface="微软雅黑" panose="020B0503020204020204" charset="-122"/>
              </a:rPr>
              <a:t>/ </a:t>
            </a:r>
            <a:r>
              <a:rPr lang="zh-CN" altLang="en-US" sz="2000" b="0" dirty="0">
                <a:latin typeface="微软雅黑" panose="020B0503020204020204" charset="-122"/>
                <a:ea typeface="微软雅黑" panose="020B0503020204020204" charset="-122"/>
              </a:rPr>
              <a:t>右偏图像，并发出蜂鸣器报警，提醒您及时校正车辆方向。</a:t>
            </a:r>
          </a:p>
        </p:txBody>
      </p:sp>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1115" y="3166745"/>
            <a:ext cx="6486525" cy="2550795"/>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38404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atin typeface="微软雅黑" panose="020B0503020204020204" charset="-122"/>
                <a:ea typeface="微软雅黑" panose="020B0503020204020204" charset="-122"/>
                <a:cs typeface="FZHei-B01S" panose="03000509000000000000" pitchFamily="65" charset="-122"/>
                <a:sym typeface="+mn-ea"/>
              </a:rPr>
              <a:t>车道偏移</a:t>
            </a:r>
            <a:r>
              <a:rPr kumimoji="1" lang="zh-CN" altLang="en-US" sz="3600" b="1" dirty="0">
                <a:latin typeface="微软雅黑" panose="020B0503020204020204" charset="-122"/>
                <a:ea typeface="微软雅黑" panose="020B0503020204020204" charset="-122"/>
                <a:cs typeface="FZHei-B01S" panose="03000509000000000000" pitchFamily="65" charset="-122"/>
                <a:sym typeface="+mn-ea"/>
              </a:rPr>
              <a:t>警示系统</a:t>
            </a:r>
            <a:endParaRPr lang="zh-CN" altLang="en-US" sz="3600" dirty="0">
              <a:solidFill>
                <a:srgbClr val="0070C0"/>
              </a:solidFill>
              <a:latin typeface="微软雅黑" panose="020B0503020204020204" charset="-122"/>
              <a:ea typeface="微软雅黑" panose="020B0503020204020204" charset="-122"/>
            </a:endParaRPr>
          </a:p>
        </p:txBody>
      </p:sp>
      <p:sp>
        <p:nvSpPr>
          <p:cNvPr id="5" name="文本框 104"/>
          <p:cNvSpPr txBox="1">
            <a:spLocks noChangeArrowheads="1"/>
          </p:cNvSpPr>
          <p:nvPr/>
        </p:nvSpPr>
        <p:spPr bwMode="auto">
          <a:xfrm>
            <a:off x="779780" y="1334135"/>
            <a:ext cx="9423400" cy="255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a:lnSpc>
                <a:spcPct val="20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rPr>
              <a:t>基于全景影像的车道偏移警示功能是通过四周摄像头采集周围信息，进行拼接得到车辆的环视图像。</a:t>
            </a:r>
            <a:endParaRPr lang="en-US" altLang="zh-CN" sz="2000" b="0" dirty="0" smtClean="0">
              <a:latin typeface="微软雅黑" panose="020B0503020204020204" charset="-122"/>
              <a:ea typeface="微软雅黑" panose="020B0503020204020204" charset="-122"/>
            </a:endParaRPr>
          </a:p>
          <a:p>
            <a:pPr>
              <a:lnSpc>
                <a:spcPct val="20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rPr>
              <a:t>再通过车道图像处理，车道偏移警示内部算法，检测车道线边缘并进行追踪。</a:t>
            </a:r>
            <a:endParaRPr lang="en-US" altLang="zh-CN" sz="2000" b="0" dirty="0" smtClean="0">
              <a:latin typeface="微软雅黑" panose="020B0503020204020204" charset="-122"/>
              <a:ea typeface="微软雅黑" panose="020B0503020204020204" charset="-122"/>
            </a:endParaRPr>
          </a:p>
          <a:p>
            <a:pPr>
              <a:lnSpc>
                <a:spcPct val="200000"/>
              </a:lnSpc>
              <a:buFont typeface="Wingdings" panose="05000000000000000000" pitchFamily="2" charset="2"/>
              <a:buChar char="Ø"/>
            </a:pPr>
            <a:r>
              <a:rPr lang="zh-CN" altLang="en-US" sz="2000" b="0" dirty="0">
                <a:latin typeface="微软雅黑" panose="020B0503020204020204" charset="-122"/>
                <a:ea typeface="微软雅黑" panose="020B0503020204020204" charset="-122"/>
              </a:rPr>
              <a:t>当</a:t>
            </a:r>
            <a:r>
              <a:rPr lang="zh-CN" altLang="en-US" sz="2000" b="0" dirty="0" smtClean="0">
                <a:latin typeface="微软雅黑" panose="020B0503020204020204" charset="-122"/>
                <a:ea typeface="微软雅黑" panose="020B0503020204020204" charset="-122"/>
              </a:rPr>
              <a:t>在行驶过程中，检测到偏离车道到达最大阀值时，进行报警提示。</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6855" y="4002405"/>
            <a:ext cx="5600065" cy="223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38404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atin typeface="微软雅黑" panose="020B0503020204020204" charset="-122"/>
                <a:ea typeface="微软雅黑" panose="020B0503020204020204" charset="-122"/>
                <a:cs typeface="FZHei-B01S" panose="03000509000000000000" pitchFamily="65" charset="-122"/>
                <a:sym typeface="+mn-ea"/>
              </a:rPr>
              <a:t>车道偏移</a:t>
            </a:r>
            <a:r>
              <a:rPr kumimoji="1" lang="zh-CN" altLang="en-US" sz="3600" b="1" dirty="0">
                <a:latin typeface="微软雅黑" panose="020B0503020204020204" charset="-122"/>
                <a:ea typeface="微软雅黑" panose="020B0503020204020204" charset="-122"/>
                <a:cs typeface="FZHei-B01S" panose="03000509000000000000" pitchFamily="65" charset="-122"/>
                <a:sym typeface="+mn-ea"/>
              </a:rPr>
              <a:t>警示</a:t>
            </a: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系统</a:t>
            </a:r>
            <a:endParaRPr lang="zh-CN" altLang="en-US" sz="3600" dirty="0">
              <a:solidFill>
                <a:srgbClr val="0070C0"/>
              </a:solidFill>
              <a:latin typeface="微软雅黑" panose="020B0503020204020204" charset="-122"/>
              <a:ea typeface="微软雅黑" panose="020B0503020204020204" charset="-122"/>
            </a:endParaRPr>
          </a:p>
        </p:txBody>
      </p:sp>
      <p:sp>
        <p:nvSpPr>
          <p:cNvPr id="6" name="文本框 104"/>
          <p:cNvSpPr txBox="1">
            <a:spLocks noChangeArrowheads="1"/>
          </p:cNvSpPr>
          <p:nvPr/>
        </p:nvSpPr>
        <p:spPr bwMode="auto">
          <a:xfrm>
            <a:off x="1295400" y="1329690"/>
            <a:ext cx="9242425" cy="424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a:lnSpc>
                <a:spcPct val="15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rPr>
              <a:t>通过点触在</a:t>
            </a:r>
            <a:r>
              <a:rPr lang="zh-CN" altLang="en-US" sz="2000" b="0" dirty="0">
                <a:latin typeface="微软雅黑" panose="020B0503020204020204" charset="-122"/>
                <a:ea typeface="微软雅黑" panose="020B0503020204020204" charset="-122"/>
              </a:rPr>
              <a:t>显示屏</a:t>
            </a:r>
            <a:r>
              <a:rPr lang="zh-CN" altLang="en-US" sz="2000" b="0" dirty="0" smtClean="0">
                <a:latin typeface="微软雅黑" panose="020B0503020204020204" charset="-122"/>
                <a:ea typeface="微软雅黑" panose="020B0503020204020204" charset="-122"/>
              </a:rPr>
              <a:t>上</a:t>
            </a:r>
            <a:r>
              <a:rPr lang="en-US" altLang="zh-CN" sz="2000" b="0" dirty="0" smtClean="0">
                <a:latin typeface="微软雅黑" panose="020B0503020204020204" charset="-122"/>
                <a:ea typeface="微软雅黑" panose="020B0503020204020204" charset="-122"/>
              </a:rPr>
              <a:t>LDW</a:t>
            </a:r>
            <a:r>
              <a:rPr lang="zh-CN" altLang="en-US" sz="2000" b="0" dirty="0" smtClean="0">
                <a:latin typeface="微软雅黑" panose="020B0503020204020204" charset="-122"/>
                <a:ea typeface="微软雅黑" panose="020B0503020204020204" charset="-122"/>
              </a:rPr>
              <a:t>开关， </a:t>
            </a:r>
            <a:r>
              <a:rPr lang="zh-CN" altLang="en-US" sz="2000" b="0" dirty="0">
                <a:latin typeface="微软雅黑" panose="020B0503020204020204" charset="-122"/>
                <a:ea typeface="微软雅黑" panose="020B0503020204020204" charset="-122"/>
              </a:rPr>
              <a:t>可开启、关闭</a:t>
            </a:r>
            <a:r>
              <a:rPr lang="en-US" altLang="zh-CN" sz="2000" b="0" dirty="0" smtClean="0">
                <a:latin typeface="微软雅黑" panose="020B0503020204020204" charset="-122"/>
                <a:ea typeface="微软雅黑" panose="020B0503020204020204" charset="-122"/>
              </a:rPr>
              <a:t>LDW</a:t>
            </a:r>
            <a:r>
              <a:rPr lang="zh-CN" altLang="en-US" sz="2000" b="0" dirty="0" smtClean="0">
                <a:latin typeface="微软雅黑" panose="020B0503020204020204" charset="-122"/>
                <a:ea typeface="微软雅黑" panose="020B0503020204020204" charset="-122"/>
              </a:rPr>
              <a:t>功能。</a:t>
            </a:r>
            <a:endParaRPr lang="en-US" altLang="zh-CN" sz="2000" b="0" dirty="0">
              <a:latin typeface="微软雅黑" panose="020B0503020204020204" charset="-122"/>
              <a:ea typeface="微软雅黑" panose="020B0503020204020204" charset="-122"/>
            </a:endParaRPr>
          </a:p>
          <a:p>
            <a:pPr>
              <a:lnSpc>
                <a:spcPct val="150000"/>
              </a:lnSpc>
              <a:buFont typeface="Wingdings" panose="05000000000000000000" pitchFamily="2" charset="2"/>
              <a:buChar char="Ø"/>
            </a:pPr>
            <a:r>
              <a:rPr lang="en-US" altLang="zh-CN" sz="2000" b="0" dirty="0" smtClean="0">
                <a:latin typeface="微软雅黑" panose="020B0503020204020204" charset="-122"/>
                <a:ea typeface="微软雅黑" panose="020B0503020204020204" charset="-122"/>
              </a:rPr>
              <a:t>LDW </a:t>
            </a:r>
            <a:r>
              <a:rPr lang="zh-CN" altLang="en-US" sz="2000" b="0" dirty="0">
                <a:latin typeface="微软雅黑" panose="020B0503020204020204" charset="-122"/>
                <a:ea typeface="微软雅黑" panose="020B0503020204020204" charset="-122"/>
              </a:rPr>
              <a:t>默认关闭，若开关具有记忆功能，整车上电后会发出当前开关状态，系统做相应动作；若无，则系统上电关闭</a:t>
            </a:r>
            <a:r>
              <a:rPr lang="en-US" altLang="zh-CN" sz="2000" b="0" dirty="0">
                <a:latin typeface="微软雅黑" panose="020B0503020204020204" charset="-122"/>
                <a:ea typeface="微软雅黑" panose="020B0503020204020204" charset="-122"/>
              </a:rPr>
              <a:t>LDW </a:t>
            </a:r>
            <a:r>
              <a:rPr lang="zh-CN" altLang="en-US" sz="2000" b="0" dirty="0">
                <a:latin typeface="微软雅黑" panose="020B0503020204020204" charset="-122"/>
                <a:ea typeface="微软雅黑" panose="020B0503020204020204" charset="-122"/>
              </a:rPr>
              <a:t>功能</a:t>
            </a:r>
            <a:r>
              <a:rPr lang="zh-CN" altLang="en-US" sz="2000" b="0" dirty="0" smtClean="0">
                <a:latin typeface="微软雅黑" panose="020B0503020204020204" charset="-122"/>
                <a:ea typeface="微软雅黑" panose="020B0503020204020204" charset="-122"/>
              </a:rPr>
              <a:t>。</a:t>
            </a:r>
            <a:endParaRPr lang="en-US" altLang="zh-CN" sz="2000" b="0" dirty="0">
              <a:latin typeface="微软雅黑" panose="020B0503020204020204" charset="-122"/>
              <a:ea typeface="微软雅黑" panose="020B0503020204020204" charset="-122"/>
            </a:endParaRPr>
          </a:p>
          <a:p>
            <a:pPr>
              <a:lnSpc>
                <a:spcPct val="15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rPr>
              <a:t>待机</a:t>
            </a:r>
            <a:r>
              <a:rPr lang="zh-CN" altLang="en-US" sz="2000" b="0" dirty="0">
                <a:latin typeface="微软雅黑" panose="020B0503020204020204" charset="-122"/>
                <a:ea typeface="微软雅黑" panose="020B0503020204020204" charset="-122"/>
              </a:rPr>
              <a:t>车速：≤ </a:t>
            </a:r>
            <a:r>
              <a:rPr lang="en-US" altLang="zh-CN" sz="2000" b="0" dirty="0">
                <a:latin typeface="微软雅黑" panose="020B0503020204020204" charset="-122"/>
                <a:ea typeface="微软雅黑" panose="020B0503020204020204" charset="-122"/>
              </a:rPr>
              <a:t>55km/h</a:t>
            </a:r>
            <a:r>
              <a:rPr lang="zh-CN" altLang="en-US" sz="2000" b="0" dirty="0">
                <a:latin typeface="微软雅黑" panose="020B0503020204020204" charset="-122"/>
                <a:ea typeface="微软雅黑" panose="020B0503020204020204" charset="-122"/>
              </a:rPr>
              <a:t>，此时仪表不显示偏航图像</a:t>
            </a:r>
            <a:r>
              <a:rPr lang="zh-CN" altLang="en-US" sz="2000" b="0" dirty="0" smtClean="0">
                <a:latin typeface="微软雅黑" panose="020B0503020204020204" charset="-122"/>
                <a:ea typeface="微软雅黑" panose="020B0503020204020204" charset="-122"/>
              </a:rPr>
              <a:t>。</a:t>
            </a:r>
            <a:endParaRPr lang="en-US" altLang="zh-CN" sz="2000" b="0" dirty="0">
              <a:latin typeface="微软雅黑" panose="020B0503020204020204" charset="-122"/>
              <a:ea typeface="微软雅黑" panose="020B0503020204020204" charset="-122"/>
            </a:endParaRPr>
          </a:p>
          <a:p>
            <a:pPr>
              <a:lnSpc>
                <a:spcPct val="15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rPr>
              <a:t>激活</a:t>
            </a:r>
            <a:r>
              <a:rPr lang="zh-CN" altLang="en-US" sz="2000" b="0" dirty="0">
                <a:latin typeface="微软雅黑" panose="020B0503020204020204" charset="-122"/>
                <a:ea typeface="微软雅黑" panose="020B0503020204020204" charset="-122"/>
              </a:rPr>
              <a:t>车速：</a:t>
            </a:r>
            <a:r>
              <a:rPr lang="en-US" altLang="zh-CN" sz="2000" b="0" dirty="0">
                <a:latin typeface="微软雅黑" panose="020B0503020204020204" charset="-122"/>
                <a:ea typeface="微软雅黑" panose="020B0503020204020204" charset="-122"/>
              </a:rPr>
              <a:t>&gt;60km/h</a:t>
            </a:r>
            <a:r>
              <a:rPr lang="zh-CN" altLang="en-US" sz="2000" b="0" dirty="0">
                <a:latin typeface="微软雅黑" panose="020B0503020204020204" charset="-122"/>
                <a:ea typeface="微软雅黑" panose="020B0503020204020204" charset="-122"/>
              </a:rPr>
              <a:t>，此时仪表开始显示偏航图像</a:t>
            </a:r>
            <a:r>
              <a:rPr lang="zh-CN" altLang="en-US" sz="2000" b="0" dirty="0" smtClean="0">
                <a:latin typeface="微软雅黑" panose="020B0503020204020204" charset="-122"/>
                <a:ea typeface="微软雅黑" panose="020B0503020204020204" charset="-122"/>
              </a:rPr>
              <a:t>。</a:t>
            </a:r>
            <a:endParaRPr lang="en-US" altLang="zh-CN" sz="2000" b="0" dirty="0">
              <a:latin typeface="微软雅黑" panose="020B0503020204020204" charset="-122"/>
              <a:ea typeface="微软雅黑" panose="020B0503020204020204" charset="-122"/>
            </a:endParaRPr>
          </a:p>
          <a:p>
            <a:pPr>
              <a:lnSpc>
                <a:spcPct val="15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rPr>
              <a:t>报警</a:t>
            </a:r>
            <a:r>
              <a:rPr lang="zh-CN" altLang="en-US" sz="2000" b="0" dirty="0">
                <a:latin typeface="微软雅黑" panose="020B0503020204020204" charset="-122"/>
                <a:ea typeface="微软雅黑" panose="020B0503020204020204" charset="-122"/>
              </a:rPr>
              <a:t>抑制：打开转向灯</a:t>
            </a:r>
            <a:r>
              <a:rPr lang="zh-CN" altLang="en-US" sz="2000" b="0" dirty="0" smtClean="0">
                <a:latin typeface="微软雅黑" panose="020B0503020204020204" charset="-122"/>
                <a:ea typeface="微软雅黑" panose="020B0503020204020204" charset="-122"/>
              </a:rPr>
              <a:t>。</a:t>
            </a:r>
            <a:endParaRPr lang="en-US" altLang="zh-CN" sz="2000" b="0" dirty="0" smtClean="0">
              <a:latin typeface="微软雅黑" panose="020B0503020204020204" charset="-122"/>
              <a:ea typeface="微软雅黑" panose="020B0503020204020204" charset="-122"/>
            </a:endParaRPr>
          </a:p>
          <a:p>
            <a:pPr>
              <a:lnSpc>
                <a:spcPct val="15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rPr>
              <a:t>相邻</a:t>
            </a:r>
            <a:r>
              <a:rPr lang="zh-CN" altLang="en-US" sz="2000" b="0" dirty="0">
                <a:latin typeface="微软雅黑" panose="020B0503020204020204" charset="-122"/>
                <a:ea typeface="微软雅黑" panose="020B0503020204020204" charset="-122"/>
              </a:rPr>
              <a:t>两次报警间隔：</a:t>
            </a:r>
            <a:r>
              <a:rPr lang="en-US" altLang="zh-CN" sz="2000" b="0" dirty="0" smtClean="0">
                <a:latin typeface="微软雅黑" panose="020B0503020204020204" charset="-122"/>
                <a:ea typeface="微软雅黑" panose="020B0503020204020204" charset="-122"/>
              </a:rPr>
              <a:t>2s</a:t>
            </a:r>
            <a:r>
              <a:rPr lang="zh-CN" altLang="en-US" sz="2000" b="0" dirty="0" smtClean="0">
                <a:latin typeface="微软雅黑" panose="020B0503020204020204" charset="-122"/>
                <a:ea typeface="微软雅黑" panose="020B0503020204020204" charset="-122"/>
              </a:rPr>
              <a:t>。</a:t>
            </a:r>
            <a:endParaRPr lang="en-US" altLang="zh-CN" sz="2000" b="0" dirty="0" smtClean="0">
              <a:latin typeface="微软雅黑" panose="020B0503020204020204" charset="-122"/>
              <a:ea typeface="微软雅黑" panose="020B0503020204020204" charset="-122"/>
            </a:endParaRPr>
          </a:p>
          <a:p>
            <a:pPr>
              <a:lnSpc>
                <a:spcPct val="15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rPr>
              <a:t>漏报</a:t>
            </a:r>
            <a:r>
              <a:rPr lang="zh-CN" altLang="en-US" sz="2000" b="0" dirty="0">
                <a:latin typeface="微软雅黑" panose="020B0503020204020204" charset="-122"/>
                <a:ea typeface="微软雅黑" panose="020B0503020204020204" charset="-122"/>
              </a:rPr>
              <a:t>率：在能见度</a:t>
            </a:r>
            <a:r>
              <a:rPr lang="en-US" altLang="zh-CN" sz="2000" b="0" dirty="0">
                <a:latin typeface="微软雅黑" panose="020B0503020204020204" charset="-122"/>
                <a:ea typeface="微软雅黑" panose="020B0503020204020204" charset="-122"/>
              </a:rPr>
              <a:t>1000m</a:t>
            </a:r>
            <a:r>
              <a:rPr lang="zh-CN" altLang="en-US" sz="2000" b="0" dirty="0">
                <a:latin typeface="微软雅黑" panose="020B0503020204020204" charset="-122"/>
                <a:ea typeface="微软雅黑" panose="020B0503020204020204" charset="-122"/>
              </a:rPr>
              <a:t>，车道线良好的情况下为</a:t>
            </a:r>
            <a:r>
              <a:rPr lang="en-US" altLang="zh-CN" sz="2000" b="0" dirty="0">
                <a:latin typeface="微软雅黑" panose="020B0503020204020204" charset="-122"/>
                <a:ea typeface="微软雅黑" panose="020B0503020204020204" charset="-122"/>
              </a:rPr>
              <a:t>&lt;10%</a:t>
            </a:r>
            <a:r>
              <a:rPr lang="zh-CN" altLang="en-US" sz="2000" b="0" dirty="0" smtClean="0">
                <a:latin typeface="微软雅黑" panose="020B0503020204020204" charset="-122"/>
                <a:ea typeface="微软雅黑" panose="020B0503020204020204" charset="-122"/>
              </a:rPr>
              <a:t>。</a:t>
            </a:r>
            <a:endParaRPr lang="en-US" altLang="zh-CN" sz="2000" b="0" dirty="0">
              <a:latin typeface="微软雅黑" panose="020B0503020204020204" charset="-122"/>
              <a:ea typeface="微软雅黑" panose="020B0503020204020204" charset="-122"/>
            </a:endParaRPr>
          </a:p>
          <a:p>
            <a:pPr>
              <a:lnSpc>
                <a:spcPct val="15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rPr>
              <a:t>误报率</a:t>
            </a:r>
            <a:r>
              <a:rPr lang="zh-CN" altLang="en-US" sz="2000" b="0" dirty="0">
                <a:latin typeface="微软雅黑" panose="020B0503020204020204" charset="-122"/>
                <a:ea typeface="微软雅黑" panose="020B0503020204020204" charset="-122"/>
              </a:rPr>
              <a:t>：</a:t>
            </a:r>
            <a:r>
              <a:rPr lang="en-US" altLang="zh-CN" sz="2000" b="0" dirty="0">
                <a:latin typeface="微软雅黑" panose="020B0503020204020204" charset="-122"/>
                <a:ea typeface="微软雅黑" panose="020B0503020204020204" charset="-122"/>
              </a:rPr>
              <a:t>&lt;2%</a:t>
            </a:r>
            <a:r>
              <a:rPr lang="zh-CN" altLang="en-US" sz="2000" b="0" dirty="0" smtClean="0">
                <a:latin typeface="微软雅黑" panose="020B0503020204020204" charset="-122"/>
                <a:ea typeface="微软雅黑" panose="020B0503020204020204" charset="-122"/>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4" name="组合 3"/>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4"/>
          <a:stretch>
            <a:fillRect/>
          </a:stretch>
        </p:blipFill>
        <p:spPr>
          <a:xfrm>
            <a:off x="10511315" y="3556000"/>
            <a:ext cx="539689" cy="731295"/>
          </a:xfrm>
          <a:prstGeom prst="rect">
            <a:avLst/>
          </a:prstGeom>
        </p:spPr>
      </p:pic>
      <p:sp>
        <p:nvSpPr>
          <p:cNvPr id="15" name="文本框 14"/>
          <p:cNvSpPr txBox="1"/>
          <p:nvPr/>
        </p:nvSpPr>
        <p:spPr>
          <a:xfrm>
            <a:off x="1555740" y="527044"/>
            <a:ext cx="3051175" cy="645160"/>
          </a:xfrm>
          <a:prstGeom prst="rect">
            <a:avLst/>
          </a:prstGeom>
          <a:noFill/>
        </p:spPr>
        <p:txBody>
          <a:bodyPr wrap="none" rtlCol="0">
            <a:spAutoFit/>
            <a:scene3d>
              <a:camera prst="orthographicFront"/>
              <a:lightRig rig="threePt" dir="t"/>
            </a:scene3d>
            <a:sp3d contourW="12700"/>
          </a:bodyPr>
          <a:lstStyle/>
          <a:p>
            <a:pPr lvl="0" algn="l">
              <a:defRPr/>
            </a:pPr>
            <a:r>
              <a:rPr kumimoji="1" lang="en-US" altLang="zh-CN"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CAN</a:t>
            </a: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总线测量</a:t>
            </a:r>
            <a:endParaRPr lang="zh-CN" altLang="en-US" sz="3600" dirty="0">
              <a:solidFill>
                <a:srgbClr val="0070C0"/>
              </a:solidFill>
              <a:latin typeface="微软雅黑" panose="020B0503020204020204" charset="-122"/>
              <a:ea typeface="微软雅黑" panose="020B0503020204020204" charset="-122"/>
            </a:endParaRPr>
          </a:p>
        </p:txBody>
      </p:sp>
      <p:sp>
        <p:nvSpPr>
          <p:cNvPr id="7" name="文本框 6"/>
          <p:cNvSpPr txBox="1"/>
          <p:nvPr/>
        </p:nvSpPr>
        <p:spPr>
          <a:xfrm>
            <a:off x="596265" y="1352550"/>
            <a:ext cx="2704465" cy="460375"/>
          </a:xfrm>
          <a:prstGeom prst="rect">
            <a:avLst/>
          </a:prstGeom>
          <a:noFill/>
        </p:spPr>
        <p:txBody>
          <a:bodyPr wrap="none" rtlCol="0" anchor="t">
            <a:spAutoFit/>
          </a:bodyPr>
          <a:lstStyle/>
          <a:p>
            <a:r>
              <a:rPr lang="zh-CN" altLang="en-US" sz="2400" b="1" dirty="0" smtClean="0">
                <a:latin typeface="微软雅黑" panose="020B0503020204020204" charset="-122"/>
                <a:ea typeface="微软雅黑" panose="020B0503020204020204" charset="-122"/>
                <a:sym typeface="+mn-ea"/>
              </a:rPr>
              <a:t>测量</a:t>
            </a:r>
            <a:r>
              <a:rPr lang="en-US" altLang="zh-CN" sz="2400" b="1" dirty="0" smtClean="0">
                <a:latin typeface="微软雅黑" panose="020B0503020204020204" charset="-122"/>
                <a:ea typeface="微软雅黑" panose="020B0503020204020204" charset="-122"/>
                <a:sym typeface="+mn-ea"/>
              </a:rPr>
              <a:t>CAN</a:t>
            </a:r>
            <a:r>
              <a:rPr lang="zh-CN" altLang="en-US" sz="2400" b="1" dirty="0" smtClean="0">
                <a:latin typeface="微软雅黑" panose="020B0503020204020204" charset="-122"/>
                <a:ea typeface="微软雅黑" panose="020B0503020204020204" charset="-122"/>
                <a:sym typeface="+mn-ea"/>
              </a:rPr>
              <a:t>总线电压</a:t>
            </a:r>
          </a:p>
        </p:txBody>
      </p:sp>
      <p:graphicFrame>
        <p:nvGraphicFramePr>
          <p:cNvPr id="9" name="表格 8"/>
          <p:cNvGraphicFramePr>
            <a:graphicFrameLocks noGrp="1"/>
          </p:cNvGraphicFramePr>
          <p:nvPr/>
        </p:nvGraphicFramePr>
        <p:xfrm>
          <a:off x="848995" y="1886585"/>
          <a:ext cx="9662795" cy="3720465"/>
        </p:xfrm>
        <a:graphic>
          <a:graphicData uri="http://schemas.openxmlformats.org/drawingml/2006/table">
            <a:tbl>
              <a:tblPr firstRow="1" bandRow="1">
                <a:tableStyleId>{5C22544A-7EE6-4342-B048-85BDC9FD1C3A}</a:tableStyleId>
              </a:tblPr>
              <a:tblGrid>
                <a:gridCol w="1644650"/>
                <a:gridCol w="1720215"/>
                <a:gridCol w="3317240"/>
                <a:gridCol w="2980690"/>
              </a:tblGrid>
              <a:tr h="54673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800" b="1" dirty="0" smtClean="0">
                          <a:solidFill>
                            <a:schemeClr val="tx1"/>
                          </a:solidFill>
                          <a:latin typeface="微软雅黑" panose="020B0503020204020204" charset="-122"/>
                          <a:ea typeface="微软雅黑" panose="020B0503020204020204" charset="-122"/>
                        </a:rPr>
                        <a:t>正常值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800" b="1" dirty="0" smtClean="0">
                          <a:solidFill>
                            <a:schemeClr val="tx1"/>
                          </a:solidFill>
                          <a:latin typeface="微软雅黑" panose="020B0503020204020204" charset="-122"/>
                          <a:ea typeface="微软雅黑" panose="020B0503020204020204" charset="-122"/>
                        </a:rPr>
                        <a:t>测量值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800" b="1" dirty="0" smtClean="0">
                          <a:solidFill>
                            <a:schemeClr val="tx1"/>
                          </a:solidFill>
                          <a:latin typeface="微软雅黑" panose="020B0503020204020204" charset="-122"/>
                          <a:ea typeface="微软雅黑" panose="020B0503020204020204" charset="-122"/>
                        </a:rPr>
                        <a:t>不符合时的故障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800" b="1" dirty="0" smtClean="0">
                          <a:solidFill>
                            <a:schemeClr val="tx1"/>
                          </a:solidFill>
                          <a:latin typeface="微软雅黑" panose="020B0503020204020204" charset="-122"/>
                          <a:ea typeface="微软雅黑" panose="020B0503020204020204" charset="-122"/>
                        </a:rPr>
                        <a:t>提示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98575">
                <a:tc rowSpan="4">
                  <a:txBody>
                    <a:bodyPr/>
                    <a:lstStyle/>
                    <a:p>
                      <a:pPr algn="ctr"/>
                      <a:r>
                        <a:rPr lang="zh-CN" altLang="en-US" sz="1800" b="0" dirty="0" smtClean="0">
                          <a:solidFill>
                            <a:schemeClr val="tx1"/>
                          </a:solidFill>
                          <a:latin typeface="微软雅黑" panose="020B0503020204020204" charset="-122"/>
                          <a:ea typeface="微软雅黑" panose="020B0503020204020204" charset="-122"/>
                        </a:rPr>
                        <a:t>约</a:t>
                      </a:r>
                      <a:r>
                        <a:rPr lang="en-US" altLang="zh-CN" sz="1800" b="0" dirty="0" smtClean="0">
                          <a:solidFill>
                            <a:schemeClr val="tx1"/>
                          </a:solidFill>
                          <a:latin typeface="微软雅黑" panose="020B0503020204020204" charset="-122"/>
                          <a:ea typeface="微软雅黑" panose="020B0503020204020204" charset="-122"/>
                        </a:rPr>
                        <a:t>60Ω</a:t>
                      </a:r>
                    </a:p>
                    <a:p>
                      <a:pPr algn="ctr"/>
                      <a:r>
                        <a:rPr lang="zh-CN" altLang="en-US" sz="1800" b="0" dirty="0" smtClean="0">
                          <a:solidFill>
                            <a:schemeClr val="tx1"/>
                          </a:solidFill>
                          <a:latin typeface="微软雅黑" panose="020B0503020204020204" charset="-122"/>
                          <a:ea typeface="微软雅黑" panose="020B0503020204020204" charset="-122"/>
                        </a:rPr>
                        <a:t>（</a:t>
                      </a:r>
                      <a:r>
                        <a:rPr lang="en-US" altLang="zh-CN" sz="1800" b="0" dirty="0" smtClean="0">
                          <a:solidFill>
                            <a:schemeClr val="tx1"/>
                          </a:solidFill>
                          <a:latin typeface="微软雅黑" panose="020B0503020204020204" charset="-122"/>
                          <a:ea typeface="微软雅黑" panose="020B0503020204020204" charset="-122"/>
                        </a:rPr>
                        <a:t>CAN-H</a:t>
                      </a:r>
                      <a:r>
                        <a:rPr lang="zh-CN" altLang="en-US" sz="1800" b="0" dirty="0" smtClean="0">
                          <a:solidFill>
                            <a:schemeClr val="tx1"/>
                          </a:solidFill>
                          <a:latin typeface="微软雅黑" panose="020B0503020204020204" charset="-122"/>
                          <a:ea typeface="微软雅黑" panose="020B0503020204020204" charset="-122"/>
                        </a:rPr>
                        <a:t>与</a:t>
                      </a:r>
                      <a:r>
                        <a:rPr lang="en-US" altLang="zh-CN" sz="1800" b="0" dirty="0" smtClean="0">
                          <a:solidFill>
                            <a:schemeClr val="tx1"/>
                          </a:solidFill>
                          <a:latin typeface="微软雅黑" panose="020B0503020204020204" charset="-122"/>
                          <a:ea typeface="微软雅黑" panose="020B0503020204020204" charset="-122"/>
                        </a:rPr>
                        <a:t>CAN-L</a:t>
                      </a:r>
                      <a:r>
                        <a:rPr lang="zh-CN" altLang="en-US" sz="1800" b="0" dirty="0" smtClean="0">
                          <a:solidFill>
                            <a:schemeClr val="tx1"/>
                          </a:solidFill>
                          <a:latin typeface="微软雅黑" panose="020B0503020204020204" charset="-122"/>
                          <a:ea typeface="微软雅黑" panose="020B0503020204020204" charset="-122"/>
                        </a:rPr>
                        <a:t>之间的电阻）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800" b="0" dirty="0" smtClean="0">
                          <a:solidFill>
                            <a:schemeClr val="tx1"/>
                          </a:solidFill>
                          <a:latin typeface="微软雅黑" panose="020B0503020204020204" charset="-122"/>
                          <a:ea typeface="微软雅黑" panose="020B0503020204020204" charset="-122"/>
                        </a:rPr>
                        <a:t>约</a:t>
                      </a:r>
                      <a:r>
                        <a:rPr lang="en-US" altLang="zh-CN" sz="1800" b="0" dirty="0" smtClean="0">
                          <a:solidFill>
                            <a:schemeClr val="tx1"/>
                          </a:solidFill>
                          <a:latin typeface="微软雅黑" panose="020B0503020204020204" charset="-122"/>
                          <a:ea typeface="微软雅黑" panose="020B0503020204020204" charset="-122"/>
                        </a:rPr>
                        <a:t>120Ω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tLang="zh-CN" sz="1800" b="0" dirty="0" smtClean="0">
                          <a:solidFill>
                            <a:schemeClr val="tx1"/>
                          </a:solidFill>
                          <a:latin typeface="微软雅黑" panose="020B0503020204020204" charset="-122"/>
                          <a:ea typeface="微软雅黑" panose="020B0503020204020204" charset="-122"/>
                        </a:rPr>
                        <a:t>CAN</a:t>
                      </a:r>
                      <a:r>
                        <a:rPr lang="zh-CN" altLang="en-US" sz="1800" b="0" dirty="0" smtClean="0">
                          <a:solidFill>
                            <a:schemeClr val="tx1"/>
                          </a:solidFill>
                          <a:latin typeface="微软雅黑" panose="020B0503020204020204" charset="-122"/>
                          <a:ea typeface="微软雅黑" panose="020B0503020204020204" charset="-122"/>
                        </a:rPr>
                        <a:t>总线或终端电阻故障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CN" altLang="en-US" sz="1800" b="0" dirty="0" smtClean="0">
                          <a:solidFill>
                            <a:schemeClr val="tx1"/>
                          </a:solidFill>
                          <a:latin typeface="微软雅黑" panose="020B0503020204020204" charset="-122"/>
                          <a:ea typeface="微软雅黑" panose="020B0503020204020204" charset="-122"/>
                        </a:rPr>
                        <a:t>若终端电阻损坏，</a:t>
                      </a:r>
                      <a:r>
                        <a:rPr lang="en-US" altLang="zh-CN" sz="1800" b="0" dirty="0" smtClean="0">
                          <a:solidFill>
                            <a:schemeClr val="tx1"/>
                          </a:solidFill>
                          <a:latin typeface="微软雅黑" panose="020B0503020204020204" charset="-122"/>
                          <a:ea typeface="微软雅黑" panose="020B0503020204020204" charset="-122"/>
                        </a:rPr>
                        <a:t>CAN</a:t>
                      </a:r>
                      <a:r>
                        <a:rPr lang="zh-CN" altLang="en-US" sz="1800" b="0" dirty="0" smtClean="0">
                          <a:solidFill>
                            <a:schemeClr val="tx1"/>
                          </a:solidFill>
                          <a:latin typeface="微软雅黑" panose="020B0503020204020204" charset="-122"/>
                          <a:ea typeface="微软雅黑" panose="020B0503020204020204" charset="-122"/>
                        </a:rPr>
                        <a:t>通讯抗干扰能力下降，传递信号不准确；</a:t>
                      </a:r>
                      <a:r>
                        <a:rPr lang="en-US" altLang="zh-CN" sz="1800" b="0" dirty="0" smtClean="0">
                          <a:solidFill>
                            <a:schemeClr val="tx1"/>
                          </a:solidFill>
                          <a:latin typeface="微软雅黑" panose="020B0503020204020204" charset="-122"/>
                          <a:ea typeface="微软雅黑" panose="020B0503020204020204" charset="-122"/>
                        </a:rPr>
                        <a:t>CAN</a:t>
                      </a:r>
                      <a:r>
                        <a:rPr lang="zh-CN" altLang="en-US" sz="1800" b="0" dirty="0" smtClean="0">
                          <a:solidFill>
                            <a:schemeClr val="tx1"/>
                          </a:solidFill>
                          <a:latin typeface="微软雅黑" panose="020B0503020204020204" charset="-122"/>
                          <a:ea typeface="微软雅黑" panose="020B0503020204020204" charset="-122"/>
                        </a:rPr>
                        <a:t>总线断路，通讯在断路点中止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21360">
                <a:tc v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800" b="0" dirty="0" smtClean="0">
                          <a:solidFill>
                            <a:schemeClr val="tx1"/>
                          </a:solidFill>
                          <a:latin typeface="微软雅黑" panose="020B0503020204020204" charset="-122"/>
                          <a:ea typeface="微软雅黑" panose="020B0503020204020204" charset="-122"/>
                        </a:rPr>
                        <a:t>&gt;1MΩ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800" b="0" dirty="0" smtClean="0">
                          <a:solidFill>
                            <a:schemeClr val="tx1"/>
                          </a:solidFill>
                          <a:latin typeface="微软雅黑" panose="020B0503020204020204" charset="-122"/>
                          <a:ea typeface="微软雅黑" panose="020B0503020204020204" charset="-122"/>
                        </a:rPr>
                        <a:t>CAN</a:t>
                      </a:r>
                      <a:r>
                        <a:rPr lang="zh-CN" altLang="en-US" sz="1800" b="0" dirty="0" smtClean="0">
                          <a:solidFill>
                            <a:schemeClr val="tx1"/>
                          </a:solidFill>
                          <a:latin typeface="微软雅黑" panose="020B0503020204020204" charset="-122"/>
                          <a:ea typeface="微软雅黑" panose="020B0503020204020204" charset="-122"/>
                        </a:rPr>
                        <a:t>总线故障或诊断接插件和</a:t>
                      </a:r>
                      <a:r>
                        <a:rPr lang="en-US" altLang="zh-CN" sz="1800" b="0" dirty="0" smtClean="0">
                          <a:solidFill>
                            <a:schemeClr val="tx1"/>
                          </a:solidFill>
                          <a:latin typeface="微软雅黑" panose="020B0503020204020204" charset="-122"/>
                          <a:ea typeface="微软雅黑" panose="020B0503020204020204" charset="-122"/>
                        </a:rPr>
                        <a:t>CAN</a:t>
                      </a:r>
                      <a:r>
                        <a:rPr lang="zh-CN" altLang="en-US" sz="1800" b="0" dirty="0" smtClean="0">
                          <a:solidFill>
                            <a:schemeClr val="tx1"/>
                          </a:solidFill>
                          <a:latin typeface="微软雅黑" panose="020B0503020204020204" charset="-122"/>
                          <a:ea typeface="微软雅黑" panose="020B0503020204020204" charset="-122"/>
                        </a:rPr>
                        <a:t>总线之间的故障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800" b="0" dirty="0" smtClean="0">
                          <a:solidFill>
                            <a:schemeClr val="tx1"/>
                          </a:solidFill>
                          <a:latin typeface="微软雅黑" panose="020B0503020204020204" charset="-122"/>
                          <a:ea typeface="微软雅黑" panose="020B0503020204020204" charset="-122"/>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21360">
                <a:tc v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800" b="0" dirty="0" smtClean="0">
                          <a:solidFill>
                            <a:schemeClr val="tx1"/>
                          </a:solidFill>
                          <a:latin typeface="微软雅黑" panose="020B0503020204020204" charset="-122"/>
                          <a:ea typeface="微软雅黑" panose="020B0503020204020204" charset="-122"/>
                        </a:rPr>
                        <a:t>导通</a:t>
                      </a:r>
                      <a:r>
                        <a:rPr lang="en-US" altLang="zh-CN" sz="1800" b="0" dirty="0" smtClean="0">
                          <a:solidFill>
                            <a:schemeClr val="tx1"/>
                          </a:solidFill>
                          <a:latin typeface="微软雅黑" panose="020B0503020204020204" charset="-122"/>
                          <a:ea typeface="微软雅黑" panose="020B0503020204020204" charset="-122"/>
                        </a:rPr>
                        <a:t>(&lt;2Ω)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tLang="zh-CN" sz="1800" b="0" dirty="0" smtClean="0">
                          <a:solidFill>
                            <a:schemeClr val="tx1"/>
                          </a:solidFill>
                          <a:latin typeface="微软雅黑" panose="020B0503020204020204" charset="-122"/>
                          <a:ea typeface="微软雅黑" panose="020B0503020204020204" charset="-122"/>
                        </a:rPr>
                        <a:t>CAN-H</a:t>
                      </a:r>
                      <a:r>
                        <a:rPr lang="zh-CN" altLang="en-US" sz="1800" b="0" dirty="0" smtClean="0">
                          <a:solidFill>
                            <a:schemeClr val="tx1"/>
                          </a:solidFill>
                          <a:latin typeface="微软雅黑" panose="020B0503020204020204" charset="-122"/>
                          <a:ea typeface="微软雅黑" panose="020B0503020204020204" charset="-122"/>
                        </a:rPr>
                        <a:t>与</a:t>
                      </a:r>
                      <a:r>
                        <a:rPr lang="en-US" altLang="zh-CN" sz="1800" b="0" dirty="0" smtClean="0">
                          <a:solidFill>
                            <a:schemeClr val="tx1"/>
                          </a:solidFill>
                          <a:latin typeface="微软雅黑" panose="020B0503020204020204" charset="-122"/>
                          <a:ea typeface="微软雅黑" panose="020B0503020204020204" charset="-122"/>
                        </a:rPr>
                        <a:t>CAN-L</a:t>
                      </a:r>
                      <a:r>
                        <a:rPr lang="zh-CN" altLang="en-US" sz="1800" b="0" dirty="0" smtClean="0">
                          <a:solidFill>
                            <a:schemeClr val="tx1"/>
                          </a:solidFill>
                          <a:latin typeface="微软雅黑" panose="020B0503020204020204" charset="-122"/>
                          <a:ea typeface="微软雅黑" panose="020B0503020204020204" charset="-122"/>
                        </a:rPr>
                        <a:t>之间短路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CN" altLang="en-US" sz="1800" b="0" dirty="0" smtClean="0">
                          <a:solidFill>
                            <a:schemeClr val="tx1"/>
                          </a:solidFill>
                          <a:latin typeface="微软雅黑" panose="020B0503020204020204" charset="-122"/>
                          <a:ea typeface="微软雅黑" panose="020B0503020204020204" charset="-122"/>
                        </a:rPr>
                        <a:t>若</a:t>
                      </a:r>
                      <a:r>
                        <a:rPr lang="en-US" altLang="zh-CN" sz="1800" b="0" dirty="0" smtClean="0">
                          <a:solidFill>
                            <a:schemeClr val="tx1"/>
                          </a:solidFill>
                          <a:latin typeface="微软雅黑" panose="020B0503020204020204" charset="-122"/>
                          <a:ea typeface="微软雅黑" panose="020B0503020204020204" charset="-122"/>
                        </a:rPr>
                        <a:t>CAN</a:t>
                      </a:r>
                      <a:r>
                        <a:rPr lang="zh-CN" altLang="en-US" sz="1800" b="0" dirty="0" smtClean="0">
                          <a:solidFill>
                            <a:schemeClr val="tx1"/>
                          </a:solidFill>
                          <a:latin typeface="微软雅黑" panose="020B0503020204020204" charset="-122"/>
                          <a:ea typeface="微软雅黑" panose="020B0503020204020204" charset="-122"/>
                        </a:rPr>
                        <a:t>总线短路，所有</a:t>
                      </a:r>
                      <a:r>
                        <a:rPr lang="en-US" altLang="zh-CN" sz="1800" b="0" dirty="0" smtClean="0">
                          <a:solidFill>
                            <a:schemeClr val="tx1"/>
                          </a:solidFill>
                          <a:latin typeface="微软雅黑" panose="020B0503020204020204" charset="-122"/>
                          <a:ea typeface="微软雅黑" panose="020B0503020204020204" charset="-122"/>
                        </a:rPr>
                        <a:t>ECU</a:t>
                      </a:r>
                      <a:r>
                        <a:rPr lang="zh-CN" altLang="en-US" sz="1800" b="0" dirty="0" smtClean="0">
                          <a:solidFill>
                            <a:schemeClr val="tx1"/>
                          </a:solidFill>
                          <a:latin typeface="微软雅黑" panose="020B0503020204020204" charset="-122"/>
                          <a:ea typeface="微软雅黑" panose="020B0503020204020204" charset="-122"/>
                        </a:rPr>
                        <a:t>停止通讯（</a:t>
                      </a:r>
                      <a:r>
                        <a:rPr lang="en-US" altLang="zh-CN" sz="1800" b="0" dirty="0" smtClean="0">
                          <a:solidFill>
                            <a:schemeClr val="tx1"/>
                          </a:solidFill>
                          <a:latin typeface="微软雅黑" panose="020B0503020204020204" charset="-122"/>
                          <a:ea typeface="微软雅黑" panose="020B0503020204020204" charset="-122"/>
                        </a:rPr>
                        <a:t>can</a:t>
                      </a:r>
                      <a:r>
                        <a:rPr lang="en-US" altLang="zh-CN" sz="1800" b="0" baseline="0" dirty="0" smtClean="0">
                          <a:solidFill>
                            <a:schemeClr val="tx1"/>
                          </a:solidFill>
                          <a:latin typeface="微软雅黑" panose="020B0503020204020204" charset="-122"/>
                          <a:ea typeface="微软雅黑" panose="020B0503020204020204" charset="-122"/>
                        </a:rPr>
                        <a:t> bus off</a:t>
                      </a:r>
                      <a:r>
                        <a:rPr lang="zh-CN" altLang="en-US" sz="1800" b="0" dirty="0" smtClean="0">
                          <a:solidFill>
                            <a:schemeClr val="tx1"/>
                          </a:solidFill>
                          <a:latin typeface="微软雅黑" panose="020B0503020204020204" charset="-122"/>
                          <a:ea typeface="微软雅黑" panose="020B0503020204020204" charset="-122"/>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32435">
                <a:tc v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800" b="0" dirty="0" smtClean="0">
                          <a:solidFill>
                            <a:schemeClr val="tx1"/>
                          </a:solidFill>
                          <a:latin typeface="微软雅黑" panose="020B0503020204020204" charset="-122"/>
                          <a:ea typeface="微软雅黑" panose="020B0503020204020204" charset="-122"/>
                        </a:rPr>
                        <a:t>其他项目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800" b="0" dirty="0" smtClean="0">
                          <a:solidFill>
                            <a:schemeClr val="tx1"/>
                          </a:solidFill>
                          <a:latin typeface="微软雅黑" panose="020B0503020204020204" charset="-122"/>
                          <a:ea typeface="微软雅黑" panose="020B0503020204020204" charset="-122"/>
                        </a:rPr>
                        <a:t>接插件接触不良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800" b="0" dirty="0" smtClean="0">
                          <a:solidFill>
                            <a:schemeClr val="tx1"/>
                          </a:solidFill>
                          <a:latin typeface="微软雅黑" panose="020B0503020204020204" charset="-122"/>
                          <a:ea typeface="微软雅黑" panose="020B0503020204020204" charset="-122"/>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常见故障</a:t>
            </a:r>
            <a:endParaRPr lang="zh-CN" altLang="en-US" sz="3600" dirty="0">
              <a:solidFill>
                <a:srgbClr val="0070C0"/>
              </a:solidFill>
              <a:latin typeface="微软雅黑" panose="020B0503020204020204" charset="-122"/>
              <a:ea typeface="微软雅黑" panose="020B0503020204020204" charset="-122"/>
            </a:endParaRPr>
          </a:p>
        </p:txBody>
      </p:sp>
      <p:graphicFrame>
        <p:nvGraphicFramePr>
          <p:cNvPr id="6" name="表格 5"/>
          <p:cNvGraphicFramePr>
            <a:graphicFrameLocks noGrp="1"/>
          </p:cNvGraphicFramePr>
          <p:nvPr/>
        </p:nvGraphicFramePr>
        <p:xfrm>
          <a:off x="1406525" y="1727200"/>
          <a:ext cx="8293100" cy="2717800"/>
        </p:xfrm>
        <a:graphic>
          <a:graphicData uri="http://schemas.openxmlformats.org/drawingml/2006/table">
            <a:tbl>
              <a:tblPr firstRow="1" bandRow="1">
                <a:tableStyleId>{93296810-A885-4BE3-A3E7-6D5BEEA58F35}</a:tableStyleId>
              </a:tblPr>
              <a:tblGrid>
                <a:gridCol w="3037205"/>
                <a:gridCol w="5255895"/>
              </a:tblGrid>
              <a:tr h="679450">
                <a:tc>
                  <a:txBody>
                    <a:bodyPr/>
                    <a:lstStyle/>
                    <a:p>
                      <a:pPr algn="ctr"/>
                      <a:r>
                        <a:rPr lang="zh-CN" altLang="en-US" sz="2000" dirty="0" smtClean="0">
                          <a:solidFill>
                            <a:schemeClr val="tx1"/>
                          </a:solidFill>
                          <a:latin typeface="微软雅黑" panose="020B0503020204020204" charset="-122"/>
                          <a:ea typeface="微软雅黑" panose="020B0503020204020204" charset="-122"/>
                        </a:rPr>
                        <a:t>故障现象</a:t>
                      </a:r>
                    </a:p>
                  </a:txBody>
                  <a:tcPr anchor="ctr"/>
                </a:tc>
                <a:tc>
                  <a:txBody>
                    <a:bodyPr/>
                    <a:lstStyle/>
                    <a:p>
                      <a:pPr algn="ctr"/>
                      <a:r>
                        <a:rPr lang="zh-CN" altLang="en-US" sz="2000" dirty="0" smtClean="0">
                          <a:solidFill>
                            <a:schemeClr val="tx1"/>
                          </a:solidFill>
                          <a:latin typeface="微软雅黑" panose="020B0503020204020204" charset="-122"/>
                          <a:ea typeface="微软雅黑" panose="020B0503020204020204" charset="-122"/>
                        </a:rPr>
                        <a:t>可疑部位</a:t>
                      </a:r>
                    </a:p>
                  </a:txBody>
                  <a:tcPr anchor="ctr"/>
                </a:tc>
              </a:tr>
              <a:tr h="679450">
                <a:tc rowSpan="3">
                  <a:txBody>
                    <a:bodyPr/>
                    <a:lstStyle/>
                    <a:p>
                      <a:pPr algn="ctr"/>
                      <a:r>
                        <a:rPr lang="zh-CN" altLang="en-US" sz="2000" kern="1200" baseline="0" dirty="0" smtClean="0">
                          <a:solidFill>
                            <a:schemeClr val="tx1"/>
                          </a:solidFill>
                          <a:latin typeface="微软雅黑" panose="020B0503020204020204" charset="-122"/>
                          <a:ea typeface="微软雅黑" panose="020B0503020204020204" charset="-122"/>
                          <a:cs typeface="+mn-cs"/>
                        </a:rPr>
                        <a:t>全景影像画面不清晰、不准确</a:t>
                      </a:r>
                    </a:p>
                  </a:txBody>
                  <a:tcPr anchor="ctr"/>
                </a:tc>
                <a:tc>
                  <a:txBody>
                    <a:bodyPr/>
                    <a:lstStyle/>
                    <a:p>
                      <a:pPr algn="just">
                        <a:spcAft>
                          <a:spcPts val="0"/>
                        </a:spcAft>
                      </a:pPr>
                      <a:r>
                        <a:rPr lang="en-US" altLang="zh-CN" sz="2000" kern="100" dirty="0" smtClean="0">
                          <a:latin typeface="微软雅黑" panose="020B0503020204020204" charset="-122"/>
                          <a:ea typeface="微软雅黑" panose="020B0503020204020204" charset="-122"/>
                          <a:cs typeface="Arial" panose="020B0604020202020204" pitchFamily="34" charset="0"/>
                        </a:rPr>
                        <a:t>1.</a:t>
                      </a:r>
                      <a:r>
                        <a:rPr lang="zh-CN" altLang="en-US" sz="2000" kern="100" dirty="0" smtClean="0">
                          <a:latin typeface="微软雅黑" panose="020B0503020204020204" charset="-122"/>
                          <a:ea typeface="微软雅黑" panose="020B0503020204020204" charset="-122"/>
                          <a:cs typeface="Arial" panose="020B0604020202020204" pitchFamily="34" charset="0"/>
                        </a:rPr>
                        <a:t>摄像头（故障、表面有杂物）</a:t>
                      </a:r>
                    </a:p>
                  </a:txBody>
                  <a:tcPr marL="68578" marR="68578" marT="0" marB="0" anchor="ctr"/>
                </a:tc>
              </a:tr>
              <a:tr h="679450">
                <a:tc vMerge="1">
                  <a:txBody>
                    <a:bodyPr/>
                    <a:lstStyle/>
                    <a:p>
                      <a:endParaRPr lang="zh-CN"/>
                    </a:p>
                  </a:txBody>
                  <a:tcPr/>
                </a:tc>
                <a:tc>
                  <a:txBody>
                    <a:bodyPr/>
                    <a:lstStyle/>
                    <a:p>
                      <a:pPr marL="0" marR="0" indent="0" algn="just" defTabSz="342900" rtl="0" eaLnBrk="1" fontAlgn="auto" latinLnBrk="0" hangingPunct="1">
                        <a:lnSpc>
                          <a:spcPct val="100000"/>
                        </a:lnSpc>
                        <a:spcBef>
                          <a:spcPts val="0"/>
                        </a:spcBef>
                        <a:spcAft>
                          <a:spcPts val="0"/>
                        </a:spcAft>
                        <a:buClrTx/>
                        <a:buSzTx/>
                        <a:buFontTx/>
                        <a:buNone/>
                        <a:defRPr/>
                      </a:pPr>
                      <a:r>
                        <a:rPr lang="en-US" altLang="zh-CN" sz="2000" kern="100" dirty="0" smtClean="0">
                          <a:latin typeface="微软雅黑" panose="020B0503020204020204" charset="-122"/>
                          <a:ea typeface="微软雅黑" panose="020B0503020204020204" charset="-122"/>
                          <a:cs typeface="Times New Roman" panose="02020603050405020304"/>
                        </a:rPr>
                        <a:t>2.</a:t>
                      </a:r>
                      <a:r>
                        <a:rPr lang="zh-CN" altLang="en-US" sz="2000" dirty="0" smtClean="0">
                          <a:latin typeface="微软雅黑" panose="020B0503020204020204" charset="-122"/>
                          <a:ea typeface="微软雅黑" panose="020B0503020204020204" charset="-122"/>
                        </a:rPr>
                        <a:t>线路（接插件接触不良、虚接）</a:t>
                      </a:r>
                    </a:p>
                  </a:txBody>
                  <a:tcPr marL="68578" marR="68578" marT="0" marB="0" anchor="ctr"/>
                </a:tc>
              </a:tr>
              <a:tr h="679450">
                <a:tc vMerge="1">
                  <a:txBody>
                    <a:bodyPr/>
                    <a:lstStyle/>
                    <a:p>
                      <a:endParaRPr lang="zh-CN"/>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altLang="zh-CN" sz="2000" kern="100" dirty="0" smtClean="0">
                          <a:latin typeface="微软雅黑" panose="020B0503020204020204" charset="-122"/>
                          <a:ea typeface="微软雅黑" panose="020B0503020204020204" charset="-122"/>
                          <a:cs typeface="Times New Roman" panose="02020603050405020304"/>
                        </a:rPr>
                        <a:t>3.</a:t>
                      </a:r>
                      <a:r>
                        <a:rPr lang="zh-CN" altLang="en-US" sz="2000" kern="100" dirty="0" smtClean="0">
                          <a:latin typeface="微软雅黑" panose="020B0503020204020204" charset="-122"/>
                          <a:ea typeface="微软雅黑" panose="020B0503020204020204" charset="-122"/>
                          <a:cs typeface="Times New Roman" panose="02020603050405020304"/>
                        </a:rPr>
                        <a:t>全景影像控制器</a:t>
                      </a:r>
                      <a:r>
                        <a:rPr lang="zh-CN" altLang="en-US" sz="2000" kern="100" dirty="0" smtClean="0">
                          <a:latin typeface="微软雅黑" panose="020B0503020204020204" charset="-122"/>
                          <a:ea typeface="微软雅黑" panose="020B0503020204020204" charset="-122"/>
                          <a:cs typeface="Arial" panose="020B0604020202020204" pitchFamily="34" charset="0"/>
                        </a:rPr>
                        <a:t>（故障）</a:t>
                      </a:r>
                    </a:p>
                  </a:txBody>
                  <a:tcPr marL="68578" marR="68578" marT="0" marB="0" anchor="ctr"/>
                </a:tc>
              </a:tr>
            </a:tbl>
          </a:graphicData>
        </a:graphic>
      </p:graphicFrame>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088" y="1431018"/>
            <a:ext cx="2838450" cy="3676650"/>
          </a:xfrm>
          <a:prstGeom prst="rect">
            <a:avLst/>
          </a:prstGeom>
        </p:spPr>
      </p:pic>
      <p:sp>
        <p:nvSpPr>
          <p:cNvPr id="4" name="矩形 3"/>
          <p:cNvSpPr/>
          <p:nvPr/>
        </p:nvSpPr>
        <p:spPr>
          <a:xfrm>
            <a:off x="5680939" y="2909077"/>
            <a:ext cx="5544457" cy="829945"/>
          </a:xfrm>
          <a:prstGeom prst="rect">
            <a:avLst/>
          </a:prstGeom>
        </p:spPr>
        <p:txBody>
          <a:bodyPr wrap="square">
            <a:spAutoFit/>
          </a:bodyPr>
          <a:lstStyle/>
          <a:p>
            <a:pPr lvl="0">
              <a:defRPr/>
            </a:pPr>
            <a:r>
              <a:rPr lang="zh-CN" altLang="en-US" sz="4800" b="1" dirty="0">
                <a:solidFill>
                  <a:srgbClr val="0070C0"/>
                </a:solidFill>
                <a:latin typeface="微软雅黑" panose="020B0503020204020204" charset="-122"/>
                <a:ea typeface="微软雅黑" panose="020B0503020204020204" charset="-122"/>
                <a:sym typeface="+mn-ea"/>
              </a:rPr>
              <a:t>安全气囊</a:t>
            </a:r>
            <a:endParaRPr lang="zh-CN" altLang="en-US" sz="4800" b="1" dirty="0">
              <a:solidFill>
                <a:srgbClr val="0070C0"/>
              </a:solidFill>
              <a:latin typeface="微软雅黑" panose="020B0503020204020204" charset="-122"/>
              <a:ea typeface="微软雅黑" panose="020B0503020204020204" charset="-122"/>
            </a:endParaRPr>
          </a:p>
        </p:txBody>
      </p:sp>
      <p:sp>
        <p:nvSpPr>
          <p:cNvPr id="12" name="文本框 11"/>
          <p:cNvSpPr txBox="1"/>
          <p:nvPr/>
        </p:nvSpPr>
        <p:spPr>
          <a:xfrm>
            <a:off x="2187138" y="2909077"/>
            <a:ext cx="3230880" cy="829945"/>
          </a:xfrm>
          <a:prstGeom prst="rect">
            <a:avLst/>
          </a:prstGeom>
          <a:noFill/>
        </p:spPr>
        <p:txBody>
          <a:bodyPr wrap="non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srgbClr val="000000">
                    <a:lumMod val="75000"/>
                    <a:lumOff val="25000"/>
                  </a:srgbClr>
                </a:solidFill>
                <a:effectLst/>
                <a:uLnTx/>
                <a:uFillTx/>
                <a:latin typeface="Arial" panose="020B0604020202020204"/>
                <a:ea typeface="微软雅黑" panose="020B0503020204020204" charset="-122"/>
                <a:cs typeface="+mn-cs"/>
              </a:rPr>
              <a:t>第十一部分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38404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安全气囊原理框图</a:t>
            </a:r>
            <a:endParaRPr lang="zh-CN" altLang="en-US" sz="3600" dirty="0">
              <a:solidFill>
                <a:srgbClr val="0070C0"/>
              </a:solidFill>
              <a:latin typeface="微软雅黑" panose="020B0503020204020204" charset="-122"/>
              <a:ea typeface="微软雅黑" panose="020B0503020204020204" charset="-122"/>
            </a:endParaRPr>
          </a:p>
        </p:txBody>
      </p:sp>
      <p:grpSp>
        <p:nvGrpSpPr>
          <p:cNvPr id="121" name="组合 120"/>
          <p:cNvGrpSpPr/>
          <p:nvPr/>
        </p:nvGrpSpPr>
        <p:grpSpPr>
          <a:xfrm>
            <a:off x="1293495" y="1352550"/>
            <a:ext cx="8992235" cy="4412615"/>
            <a:chOff x="683568" y="915566"/>
            <a:chExt cx="7849442" cy="3816424"/>
          </a:xfrm>
        </p:grpSpPr>
        <p:sp>
          <p:nvSpPr>
            <p:cNvPr id="3" name="矩形 2"/>
            <p:cNvSpPr/>
            <p:nvPr/>
          </p:nvSpPr>
          <p:spPr>
            <a:xfrm>
              <a:off x="6460738" y="2319722"/>
              <a:ext cx="2071863" cy="216024"/>
            </a:xfrm>
            <a:prstGeom prst="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600" dirty="0" smtClean="0">
                  <a:solidFill>
                    <a:schemeClr val="tx1"/>
                  </a:solidFill>
                  <a:latin typeface="微软雅黑" panose="020B0503020204020204" charset="-122"/>
                  <a:ea typeface="微软雅黑" panose="020B0503020204020204" charset="-122"/>
                </a:rPr>
                <a:t>右侧</a:t>
              </a:r>
              <a:r>
                <a:rPr lang="zh-CN" altLang="en-US" sz="1600" dirty="0">
                  <a:solidFill>
                    <a:schemeClr val="tx1"/>
                  </a:solidFill>
                  <a:latin typeface="微软雅黑" panose="020B0503020204020204" charset="-122"/>
                  <a:ea typeface="微软雅黑" panose="020B0503020204020204" charset="-122"/>
                </a:rPr>
                <a:t>气帘</a:t>
              </a:r>
            </a:p>
          </p:txBody>
        </p:sp>
        <p:sp>
          <p:nvSpPr>
            <p:cNvPr id="19" name="矩形 18"/>
            <p:cNvSpPr/>
            <p:nvPr/>
          </p:nvSpPr>
          <p:spPr>
            <a:xfrm>
              <a:off x="6460738" y="2715766"/>
              <a:ext cx="2071863" cy="216024"/>
            </a:xfrm>
            <a:prstGeom prst="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600" dirty="0" smtClean="0">
                  <a:solidFill>
                    <a:schemeClr val="tx1"/>
                  </a:solidFill>
                  <a:latin typeface="微软雅黑" panose="020B0503020204020204" charset="-122"/>
                  <a:ea typeface="微软雅黑" panose="020B0503020204020204" charset="-122"/>
                </a:rPr>
                <a:t>左前侧安全气囊</a:t>
              </a:r>
            </a:p>
          </p:txBody>
        </p:sp>
        <p:cxnSp>
          <p:nvCxnSpPr>
            <p:cNvPr id="4" name="直接箭头连接符 3"/>
            <p:cNvCxnSpPr>
              <a:endCxn id="33" idx="3"/>
            </p:cNvCxnSpPr>
            <p:nvPr/>
          </p:nvCxnSpPr>
          <p:spPr>
            <a:xfrm flipH="1" flipV="1">
              <a:off x="2123728" y="2819852"/>
              <a:ext cx="1800572" cy="7168"/>
            </a:xfrm>
            <a:prstGeom prst="straightConnector1">
              <a:avLst/>
            </a:prstGeom>
            <a:ln w="31750">
              <a:solidFill>
                <a:srgbClr val="FFC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5" name="直接箭头连接符 4"/>
            <p:cNvCxnSpPr>
              <a:stCxn id="98" idx="0"/>
              <a:endCxn id="97" idx="2"/>
            </p:cNvCxnSpPr>
            <p:nvPr/>
          </p:nvCxnSpPr>
          <p:spPr>
            <a:xfrm flipV="1">
              <a:off x="1403648" y="3927014"/>
              <a:ext cx="0" cy="372928"/>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5" name="矩形 24"/>
            <p:cNvSpPr/>
            <p:nvPr/>
          </p:nvSpPr>
          <p:spPr>
            <a:xfrm>
              <a:off x="6456918" y="3111810"/>
              <a:ext cx="2076092" cy="216024"/>
            </a:xfrm>
            <a:prstGeom prst="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600" dirty="0" smtClean="0">
                  <a:solidFill>
                    <a:schemeClr val="tx1"/>
                  </a:solidFill>
                  <a:latin typeface="微软雅黑" panose="020B0503020204020204" charset="-122"/>
                  <a:ea typeface="微软雅黑" panose="020B0503020204020204" charset="-122"/>
                </a:rPr>
                <a:t>右前</a:t>
              </a:r>
              <a:r>
                <a:rPr lang="zh-CN" altLang="en-US" sz="1600" dirty="0">
                  <a:solidFill>
                    <a:schemeClr val="tx1"/>
                  </a:solidFill>
                  <a:latin typeface="微软雅黑" panose="020B0503020204020204" charset="-122"/>
                  <a:ea typeface="微软雅黑" panose="020B0503020204020204" charset="-122"/>
                </a:rPr>
                <a:t>侧安全气囊</a:t>
              </a:r>
            </a:p>
          </p:txBody>
        </p:sp>
        <p:sp>
          <p:nvSpPr>
            <p:cNvPr id="26" name="矩形 25"/>
            <p:cNvSpPr/>
            <p:nvPr/>
          </p:nvSpPr>
          <p:spPr>
            <a:xfrm>
              <a:off x="6472946" y="4299942"/>
              <a:ext cx="2060063" cy="216024"/>
            </a:xfrm>
            <a:prstGeom prst="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600" dirty="0" smtClean="0">
                  <a:solidFill>
                    <a:schemeClr val="tx1"/>
                  </a:solidFill>
                  <a:latin typeface="微软雅黑" panose="020B0503020204020204" charset="-122"/>
                  <a:ea typeface="微软雅黑" panose="020B0503020204020204" charset="-122"/>
                </a:rPr>
                <a:t>左后安全带预</a:t>
              </a:r>
              <a:r>
                <a:rPr lang="zh-CN" altLang="en-US" sz="1600" dirty="0">
                  <a:solidFill>
                    <a:schemeClr val="tx1"/>
                  </a:solidFill>
                  <a:latin typeface="微软雅黑" panose="020B0503020204020204" charset="-122"/>
                  <a:ea typeface="微软雅黑" panose="020B0503020204020204" charset="-122"/>
                </a:rPr>
                <a:t>紧器</a:t>
              </a:r>
            </a:p>
          </p:txBody>
        </p:sp>
        <p:sp>
          <p:nvSpPr>
            <p:cNvPr id="32" name="Rectangle 4"/>
            <p:cNvSpPr>
              <a:spLocks noChangeArrowheads="1"/>
            </p:cNvSpPr>
            <p:nvPr/>
          </p:nvSpPr>
          <p:spPr bwMode="auto">
            <a:xfrm>
              <a:off x="683568" y="1923678"/>
              <a:ext cx="1440160" cy="535785"/>
            </a:xfrm>
            <a:prstGeom prst="rect">
              <a:avLst/>
            </a:prstGeom>
            <a:solidFill>
              <a:schemeClr val="accent6">
                <a:lumMod val="40000"/>
                <a:lumOff val="60000"/>
              </a:schemeClr>
            </a:solidFill>
            <a:ln w="9525">
              <a:solidFill>
                <a:schemeClr val="accent6">
                  <a:lumMod val="40000"/>
                  <a:lumOff val="60000"/>
                </a:schemeClr>
              </a:solidFill>
              <a:miter lim="800000"/>
            </a:ln>
          </p:spPr>
          <p:txBody>
            <a:bodyPr anchor="ctr"/>
            <a:lstStyle/>
            <a:p>
              <a:pPr algn="ctr"/>
              <a:r>
                <a:rPr lang="zh-CN" altLang="en-US" sz="1600" dirty="0">
                  <a:latin typeface="微软雅黑" panose="020B0503020204020204" charset="-122"/>
                  <a:ea typeface="微软雅黑" panose="020B0503020204020204" charset="-122"/>
                </a:rPr>
                <a:t>组合仪表</a:t>
              </a:r>
            </a:p>
          </p:txBody>
        </p:sp>
        <p:sp>
          <p:nvSpPr>
            <p:cNvPr id="33" name="Rectangle 4"/>
            <p:cNvSpPr>
              <a:spLocks noChangeArrowheads="1"/>
            </p:cNvSpPr>
            <p:nvPr/>
          </p:nvSpPr>
          <p:spPr bwMode="auto">
            <a:xfrm>
              <a:off x="683568" y="2672194"/>
              <a:ext cx="1440160" cy="295315"/>
            </a:xfrm>
            <a:prstGeom prst="rect">
              <a:avLst/>
            </a:prstGeom>
            <a:solidFill>
              <a:schemeClr val="accent4">
                <a:lumMod val="60000"/>
                <a:lumOff val="40000"/>
              </a:schemeClr>
            </a:solidFill>
            <a:ln w="9525">
              <a:solidFill>
                <a:schemeClr val="accent4">
                  <a:lumMod val="40000"/>
                  <a:lumOff val="60000"/>
                </a:schemeClr>
              </a:solidFill>
              <a:miter lim="800000"/>
            </a:ln>
          </p:spPr>
          <p:txBody>
            <a:bodyPr anchor="ctr"/>
            <a:lstStyle/>
            <a:p>
              <a:pPr algn="ctr"/>
              <a:r>
                <a:rPr lang="zh-CN" altLang="en-US" sz="1600" dirty="0" smtClean="0">
                  <a:latin typeface="微软雅黑" panose="020B0503020204020204" charset="-122"/>
                  <a:ea typeface="微软雅黑" panose="020B0503020204020204" charset="-122"/>
                </a:rPr>
                <a:t>左侧碰撞传感器</a:t>
              </a:r>
            </a:p>
          </p:txBody>
        </p:sp>
        <p:sp>
          <p:nvSpPr>
            <p:cNvPr id="6" name="Rectangle 4"/>
            <p:cNvSpPr>
              <a:spLocks noChangeArrowheads="1"/>
            </p:cNvSpPr>
            <p:nvPr/>
          </p:nvSpPr>
          <p:spPr bwMode="auto">
            <a:xfrm>
              <a:off x="3923928" y="915566"/>
              <a:ext cx="1353548" cy="3816424"/>
            </a:xfrm>
            <a:prstGeom prst="rect">
              <a:avLst/>
            </a:prstGeom>
            <a:solidFill>
              <a:srgbClr val="00B0F0"/>
            </a:solidFill>
            <a:ln w="9525">
              <a:noFill/>
              <a:miter lim="800000"/>
            </a:ln>
          </p:spPr>
          <p:txBody>
            <a:bodyPr anchor="ctr"/>
            <a:lstStyle/>
            <a:p>
              <a:pPr algn="ctr"/>
              <a:r>
                <a:rPr lang="zh-CN" altLang="en-US" sz="1600" b="0" dirty="0" smtClean="0">
                  <a:latin typeface="微软雅黑" panose="020B0503020204020204" charset="-122"/>
                  <a:ea typeface="微软雅黑" panose="020B0503020204020204" charset="-122"/>
                </a:rPr>
                <a:t>安</a:t>
              </a:r>
              <a:endParaRPr lang="en-US" altLang="zh-CN" sz="1600" b="0" dirty="0" smtClean="0">
                <a:latin typeface="微软雅黑" panose="020B0503020204020204" charset="-122"/>
                <a:ea typeface="微软雅黑" panose="020B0503020204020204" charset="-122"/>
              </a:endParaRPr>
            </a:p>
            <a:p>
              <a:pPr algn="ctr"/>
              <a:r>
                <a:rPr lang="zh-CN" altLang="en-US" sz="1600" b="0" dirty="0" smtClean="0">
                  <a:latin typeface="微软雅黑" panose="020B0503020204020204" charset="-122"/>
                  <a:ea typeface="微软雅黑" panose="020B0503020204020204" charset="-122"/>
                </a:rPr>
                <a:t>全</a:t>
              </a:r>
              <a:endParaRPr lang="en-US" altLang="zh-CN" sz="1600" b="0" dirty="0" smtClean="0">
                <a:latin typeface="微软雅黑" panose="020B0503020204020204" charset="-122"/>
                <a:ea typeface="微软雅黑" panose="020B0503020204020204" charset="-122"/>
              </a:endParaRPr>
            </a:p>
            <a:p>
              <a:pPr algn="ctr"/>
              <a:r>
                <a:rPr lang="zh-CN" altLang="en-US" sz="1600" b="0" dirty="0" smtClean="0">
                  <a:latin typeface="微软雅黑" panose="020B0503020204020204" charset="-122"/>
                  <a:ea typeface="微软雅黑" panose="020B0503020204020204" charset="-122"/>
                </a:rPr>
                <a:t>气</a:t>
              </a:r>
              <a:endParaRPr lang="en-US" altLang="zh-CN" sz="1600" b="0" dirty="0" smtClean="0">
                <a:latin typeface="微软雅黑" panose="020B0503020204020204" charset="-122"/>
                <a:ea typeface="微软雅黑" panose="020B0503020204020204" charset="-122"/>
              </a:endParaRPr>
            </a:p>
            <a:p>
              <a:pPr algn="ctr"/>
              <a:r>
                <a:rPr lang="zh-CN" altLang="en-US" sz="1600" b="0" dirty="0" smtClean="0">
                  <a:latin typeface="微软雅黑" panose="020B0503020204020204" charset="-122"/>
                  <a:ea typeface="微软雅黑" panose="020B0503020204020204" charset="-122"/>
                </a:rPr>
                <a:t>囊</a:t>
              </a:r>
              <a:endParaRPr lang="en-US" altLang="zh-CN" sz="1600" b="0" dirty="0" smtClean="0">
                <a:latin typeface="微软雅黑" panose="020B0503020204020204" charset="-122"/>
                <a:ea typeface="微软雅黑" panose="020B0503020204020204" charset="-122"/>
              </a:endParaRPr>
            </a:p>
            <a:p>
              <a:pPr algn="ctr"/>
              <a:r>
                <a:rPr lang="zh-CN" altLang="en-US" sz="1600" b="0" dirty="0" smtClean="0">
                  <a:latin typeface="微软雅黑" panose="020B0503020204020204" charset="-122"/>
                  <a:ea typeface="微软雅黑" panose="020B0503020204020204" charset="-122"/>
                </a:rPr>
                <a:t>控</a:t>
              </a:r>
              <a:endParaRPr lang="en-US" altLang="zh-CN" sz="1600" b="0" dirty="0" smtClean="0">
                <a:latin typeface="微软雅黑" panose="020B0503020204020204" charset="-122"/>
                <a:ea typeface="微软雅黑" panose="020B0503020204020204" charset="-122"/>
              </a:endParaRPr>
            </a:p>
            <a:p>
              <a:pPr algn="ctr"/>
              <a:r>
                <a:rPr lang="zh-CN" altLang="en-US" sz="1600" b="0" dirty="0" smtClean="0">
                  <a:latin typeface="微软雅黑" panose="020B0503020204020204" charset="-122"/>
                  <a:ea typeface="微软雅黑" panose="020B0503020204020204" charset="-122"/>
                </a:rPr>
                <a:t>制</a:t>
              </a:r>
              <a:endParaRPr lang="en-US" altLang="zh-CN" sz="1600" b="0" dirty="0" smtClean="0">
                <a:latin typeface="微软雅黑" panose="020B0503020204020204" charset="-122"/>
                <a:ea typeface="微软雅黑" panose="020B0503020204020204" charset="-122"/>
              </a:endParaRPr>
            </a:p>
            <a:p>
              <a:pPr algn="ctr"/>
              <a:r>
                <a:rPr lang="zh-CN" altLang="en-US" sz="1600" b="0" dirty="0" smtClean="0">
                  <a:latin typeface="微软雅黑" panose="020B0503020204020204" charset="-122"/>
                  <a:ea typeface="微软雅黑" panose="020B0503020204020204" charset="-122"/>
                </a:rPr>
                <a:t>器</a:t>
              </a:r>
            </a:p>
          </p:txBody>
        </p:sp>
        <p:sp>
          <p:nvSpPr>
            <p:cNvPr id="42" name="TextBox 41"/>
            <p:cNvSpPr txBox="1"/>
            <p:nvPr/>
          </p:nvSpPr>
          <p:spPr>
            <a:xfrm>
              <a:off x="2628052" y="2571968"/>
              <a:ext cx="1071462" cy="291628"/>
            </a:xfrm>
            <a:prstGeom prst="rect">
              <a:avLst/>
            </a:prstGeom>
            <a:noFill/>
          </p:spPr>
          <p:txBody>
            <a:bodyPr wrap="square" rtlCol="0">
              <a:spAutoFit/>
            </a:bodyPr>
            <a:lstStyle/>
            <a:p>
              <a:r>
                <a:rPr lang="zh-CN" altLang="en-US" sz="1600" dirty="0" smtClean="0">
                  <a:latin typeface="微软雅黑" panose="020B0503020204020204" charset="-122"/>
                  <a:ea typeface="微软雅黑" panose="020B0503020204020204" charset="-122"/>
                </a:rPr>
                <a:t>碰撞信号</a:t>
              </a:r>
            </a:p>
          </p:txBody>
        </p:sp>
        <p:sp>
          <p:nvSpPr>
            <p:cNvPr id="47" name="TextBox 46"/>
            <p:cNvSpPr txBox="1"/>
            <p:nvPr/>
          </p:nvSpPr>
          <p:spPr>
            <a:xfrm>
              <a:off x="2377560" y="1934711"/>
              <a:ext cx="898296" cy="291628"/>
            </a:xfrm>
            <a:prstGeom prst="rect">
              <a:avLst/>
            </a:prstGeom>
            <a:noFill/>
          </p:spPr>
          <p:txBody>
            <a:bodyPr wrap="square" rtlCol="0">
              <a:spAutoFit/>
            </a:bodyPr>
            <a:lstStyle/>
            <a:p>
              <a:r>
                <a:rPr lang="zh-CN" altLang="en-US" sz="1600" dirty="0" smtClean="0">
                  <a:latin typeface="微软雅黑" panose="020B0503020204020204" charset="-122"/>
                  <a:ea typeface="微软雅黑" panose="020B0503020204020204" charset="-122"/>
                </a:rPr>
                <a:t>故障信号</a:t>
              </a:r>
            </a:p>
          </p:txBody>
        </p:sp>
        <p:cxnSp>
          <p:nvCxnSpPr>
            <p:cNvPr id="62" name="直接箭头连接符 61"/>
            <p:cNvCxnSpPr>
              <a:stCxn id="97" idx="3"/>
            </p:cNvCxnSpPr>
            <p:nvPr/>
          </p:nvCxnSpPr>
          <p:spPr>
            <a:xfrm flipV="1">
              <a:off x="2123728" y="3776133"/>
              <a:ext cx="1787872" cy="13309"/>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01" name="TextBox 100"/>
            <p:cNvSpPr txBox="1"/>
            <p:nvPr/>
          </p:nvSpPr>
          <p:spPr>
            <a:xfrm>
              <a:off x="2195698" y="987512"/>
              <a:ext cx="1260478" cy="291628"/>
            </a:xfrm>
            <a:prstGeom prst="rect">
              <a:avLst/>
            </a:prstGeom>
            <a:noFill/>
          </p:spPr>
          <p:txBody>
            <a:bodyPr wrap="square" rtlCol="0">
              <a:spAutoFit/>
            </a:bodyPr>
            <a:lstStyle/>
            <a:p>
              <a:r>
                <a:rPr lang="zh-CN" altLang="en-US" sz="1600" dirty="0" smtClean="0">
                  <a:latin typeface="微软雅黑" panose="020B0503020204020204" charset="-122"/>
                  <a:ea typeface="微软雅黑" panose="020B0503020204020204" charset="-122"/>
                </a:rPr>
                <a:t>碰撞断电信号</a:t>
              </a:r>
            </a:p>
          </p:txBody>
        </p:sp>
        <p:sp>
          <p:nvSpPr>
            <p:cNvPr id="108" name="矩形 107"/>
            <p:cNvSpPr/>
            <p:nvPr/>
          </p:nvSpPr>
          <p:spPr>
            <a:xfrm>
              <a:off x="6461308" y="1923678"/>
              <a:ext cx="2071702" cy="216024"/>
            </a:xfrm>
            <a:prstGeom prst="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600" dirty="0" smtClean="0">
                  <a:solidFill>
                    <a:schemeClr val="tx1"/>
                  </a:solidFill>
                  <a:latin typeface="微软雅黑" panose="020B0503020204020204" charset="-122"/>
                  <a:ea typeface="微软雅黑" panose="020B0503020204020204" charset="-122"/>
                </a:rPr>
                <a:t>左侧气帘</a:t>
              </a:r>
            </a:p>
          </p:txBody>
        </p:sp>
        <p:sp>
          <p:nvSpPr>
            <p:cNvPr id="34" name="Rectangle 4"/>
            <p:cNvSpPr>
              <a:spLocks noChangeArrowheads="1"/>
            </p:cNvSpPr>
            <p:nvPr/>
          </p:nvSpPr>
          <p:spPr bwMode="auto">
            <a:xfrm>
              <a:off x="698172" y="987574"/>
              <a:ext cx="1425556" cy="535785"/>
            </a:xfrm>
            <a:prstGeom prst="rect">
              <a:avLst/>
            </a:prstGeom>
            <a:solidFill>
              <a:schemeClr val="accent6">
                <a:lumMod val="40000"/>
                <a:lumOff val="60000"/>
              </a:schemeClr>
            </a:solidFill>
            <a:ln w="9525">
              <a:solidFill>
                <a:schemeClr val="accent6">
                  <a:lumMod val="40000"/>
                  <a:lumOff val="60000"/>
                </a:schemeClr>
              </a:solidFill>
              <a:miter lim="800000"/>
            </a:ln>
          </p:spPr>
          <p:txBody>
            <a:bodyPr anchor="ctr"/>
            <a:lstStyle/>
            <a:p>
              <a:pPr algn="ctr"/>
              <a:r>
                <a:rPr lang="zh-CN" sz="1600" dirty="0">
                  <a:latin typeface="微软雅黑" panose="020B0503020204020204" charset="-122"/>
                  <a:ea typeface="微软雅黑" panose="020B0503020204020204" charset="-122"/>
                </a:rPr>
                <a:t>变频器</a:t>
              </a:r>
            </a:p>
          </p:txBody>
        </p:sp>
        <p:cxnSp>
          <p:nvCxnSpPr>
            <p:cNvPr id="9" name="肘形连接符 8"/>
            <p:cNvCxnSpPr>
              <a:stCxn id="34" idx="3"/>
              <a:endCxn id="49" idx="0"/>
            </p:cNvCxnSpPr>
            <p:nvPr/>
          </p:nvCxnSpPr>
          <p:spPr>
            <a:xfrm>
              <a:off x="2123728" y="1255467"/>
              <a:ext cx="1207036" cy="303042"/>
            </a:xfrm>
            <a:prstGeom prst="bentConnector2">
              <a:avLst/>
            </a:prstGeom>
            <a:ln w="50800">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3347864" y="1923678"/>
              <a:ext cx="898296" cy="291628"/>
            </a:xfrm>
            <a:prstGeom prst="rect">
              <a:avLst/>
            </a:prstGeom>
            <a:noFill/>
          </p:spPr>
          <p:txBody>
            <a:bodyPr wrap="square" rtlCol="0">
              <a:spAutoFit/>
            </a:bodyPr>
            <a:lstStyle/>
            <a:p>
              <a:r>
                <a:rPr lang="en-US" altLang="zh-CN" sz="1600" dirty="0" smtClean="0">
                  <a:latin typeface="微软雅黑" panose="020B0503020204020204" charset="-122"/>
                  <a:ea typeface="微软雅黑" panose="020B0503020204020204" charset="-122"/>
                </a:rPr>
                <a:t>CAN</a:t>
              </a:r>
            </a:p>
          </p:txBody>
        </p:sp>
        <p:sp>
          <p:nvSpPr>
            <p:cNvPr id="49" name="Rectangle 4"/>
            <p:cNvSpPr>
              <a:spLocks noChangeArrowheads="1"/>
            </p:cNvSpPr>
            <p:nvPr/>
          </p:nvSpPr>
          <p:spPr bwMode="auto">
            <a:xfrm>
              <a:off x="2915816" y="1558509"/>
              <a:ext cx="829896" cy="293161"/>
            </a:xfrm>
            <a:prstGeom prst="rect">
              <a:avLst/>
            </a:prstGeom>
            <a:solidFill>
              <a:srgbClr val="F8AEE6"/>
            </a:solidFill>
            <a:ln w="9525">
              <a:solidFill>
                <a:srgbClr val="F8AEE6"/>
              </a:solidFill>
              <a:miter lim="800000"/>
            </a:ln>
          </p:spPr>
          <p:txBody>
            <a:bodyPr anchor="ctr"/>
            <a:lstStyle/>
            <a:p>
              <a:pPr algn="ctr"/>
              <a:r>
                <a:rPr lang="zh-CN" altLang="en-US" sz="1600" dirty="0" smtClean="0">
                  <a:latin typeface="微软雅黑" panose="020B0503020204020204" charset="-122"/>
                  <a:ea typeface="微软雅黑" panose="020B0503020204020204" charset="-122"/>
                </a:rPr>
                <a:t>网关</a:t>
              </a:r>
            </a:p>
          </p:txBody>
        </p:sp>
        <p:cxnSp>
          <p:nvCxnSpPr>
            <p:cNvPr id="23" name="直接连接符 22"/>
            <p:cNvCxnSpPr>
              <a:stCxn id="49" idx="2"/>
            </p:cNvCxnSpPr>
            <p:nvPr/>
          </p:nvCxnSpPr>
          <p:spPr>
            <a:xfrm flipH="1">
              <a:off x="3328988" y="1851670"/>
              <a:ext cx="1776" cy="320030"/>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5" name="直接箭头连接符 34"/>
            <p:cNvCxnSpPr>
              <a:endCxn id="32" idx="3"/>
            </p:cNvCxnSpPr>
            <p:nvPr/>
          </p:nvCxnSpPr>
          <p:spPr>
            <a:xfrm flipH="1">
              <a:off x="2123728" y="2186310"/>
              <a:ext cx="1803747" cy="5261"/>
            </a:xfrm>
            <a:prstGeom prst="straightConnector1">
              <a:avLst/>
            </a:prstGeom>
            <a:ln w="508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5292080" y="993090"/>
              <a:ext cx="1656755" cy="291628"/>
            </a:xfrm>
            <a:prstGeom prst="rect">
              <a:avLst/>
            </a:prstGeom>
            <a:noFill/>
          </p:spPr>
          <p:txBody>
            <a:bodyPr wrap="square" rtlCol="0">
              <a:spAutoFit/>
            </a:bodyPr>
            <a:lstStyle/>
            <a:p>
              <a:r>
                <a:rPr lang="zh-CN" altLang="en-US" sz="1600" dirty="0" smtClean="0">
                  <a:latin typeface="微软雅黑" panose="020B0503020204020204" charset="-122"/>
                  <a:ea typeface="微软雅黑" panose="020B0503020204020204" charset="-122"/>
                </a:rPr>
                <a:t>碰撞解锁信号</a:t>
              </a:r>
            </a:p>
          </p:txBody>
        </p:sp>
        <p:cxnSp>
          <p:nvCxnSpPr>
            <p:cNvPr id="67" name="直接箭头连接符 66"/>
            <p:cNvCxnSpPr>
              <a:endCxn id="68" idx="3"/>
            </p:cNvCxnSpPr>
            <p:nvPr/>
          </p:nvCxnSpPr>
          <p:spPr>
            <a:xfrm flipH="1">
              <a:off x="2123728" y="3289688"/>
              <a:ext cx="1792952" cy="8586"/>
            </a:xfrm>
            <a:prstGeom prst="straightConnector1">
              <a:avLst/>
            </a:prstGeom>
            <a:ln w="31750">
              <a:solidFill>
                <a:srgbClr val="FFC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68" name="Rectangle 4"/>
            <p:cNvSpPr>
              <a:spLocks noChangeArrowheads="1"/>
            </p:cNvSpPr>
            <p:nvPr/>
          </p:nvSpPr>
          <p:spPr bwMode="auto">
            <a:xfrm>
              <a:off x="683568" y="3160702"/>
              <a:ext cx="1440160" cy="275144"/>
            </a:xfrm>
            <a:prstGeom prst="rect">
              <a:avLst/>
            </a:prstGeom>
            <a:solidFill>
              <a:schemeClr val="accent4">
                <a:lumMod val="60000"/>
                <a:lumOff val="40000"/>
              </a:schemeClr>
            </a:solidFill>
            <a:ln w="9525">
              <a:solidFill>
                <a:schemeClr val="accent4">
                  <a:lumMod val="40000"/>
                  <a:lumOff val="60000"/>
                </a:schemeClr>
              </a:solidFill>
              <a:miter lim="800000"/>
            </a:ln>
          </p:spPr>
          <p:txBody>
            <a:bodyPr anchor="ctr"/>
            <a:lstStyle/>
            <a:p>
              <a:pPr algn="ctr"/>
              <a:r>
                <a:rPr lang="zh-CN" altLang="en-US" sz="1600" dirty="0">
                  <a:latin typeface="微软雅黑" panose="020B0503020204020204" charset="-122"/>
                  <a:ea typeface="微软雅黑" panose="020B0503020204020204" charset="-122"/>
                </a:rPr>
                <a:t>右</a:t>
              </a:r>
              <a:r>
                <a:rPr lang="zh-CN" altLang="en-US" sz="1600" dirty="0" smtClean="0">
                  <a:latin typeface="微软雅黑" panose="020B0503020204020204" charset="-122"/>
                  <a:ea typeface="微软雅黑" panose="020B0503020204020204" charset="-122"/>
                </a:rPr>
                <a:t>侧碰撞传感器</a:t>
              </a:r>
            </a:p>
          </p:txBody>
        </p:sp>
        <p:sp>
          <p:nvSpPr>
            <p:cNvPr id="69" name="TextBox 68"/>
            <p:cNvSpPr txBox="1"/>
            <p:nvPr/>
          </p:nvSpPr>
          <p:spPr>
            <a:xfrm>
              <a:off x="2628052" y="3038792"/>
              <a:ext cx="1071462" cy="291628"/>
            </a:xfrm>
            <a:prstGeom prst="rect">
              <a:avLst/>
            </a:prstGeom>
            <a:noFill/>
          </p:spPr>
          <p:txBody>
            <a:bodyPr wrap="square" rtlCol="0">
              <a:spAutoFit/>
            </a:bodyPr>
            <a:lstStyle/>
            <a:p>
              <a:r>
                <a:rPr lang="zh-CN" altLang="en-US" sz="1600" dirty="0" smtClean="0">
                  <a:latin typeface="微软雅黑" panose="020B0503020204020204" charset="-122"/>
                  <a:ea typeface="微软雅黑" panose="020B0503020204020204" charset="-122"/>
                </a:rPr>
                <a:t>碰撞信号</a:t>
              </a:r>
            </a:p>
          </p:txBody>
        </p:sp>
        <p:sp>
          <p:nvSpPr>
            <p:cNvPr id="72" name="矩形 71"/>
            <p:cNvSpPr/>
            <p:nvPr/>
          </p:nvSpPr>
          <p:spPr>
            <a:xfrm>
              <a:off x="6460738" y="1131590"/>
              <a:ext cx="2072272" cy="216024"/>
            </a:xfrm>
            <a:prstGeom prst="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600" dirty="0" smtClean="0">
                  <a:solidFill>
                    <a:schemeClr val="tx1"/>
                  </a:solidFill>
                  <a:latin typeface="微软雅黑" panose="020B0503020204020204" charset="-122"/>
                  <a:ea typeface="微软雅黑" panose="020B0503020204020204" charset="-122"/>
                </a:rPr>
                <a:t>BCM</a:t>
              </a:r>
            </a:p>
          </p:txBody>
        </p:sp>
        <p:cxnSp>
          <p:nvCxnSpPr>
            <p:cNvPr id="73" name="直接箭头连接符 72"/>
            <p:cNvCxnSpPr>
              <a:stCxn id="72" idx="1"/>
            </p:cNvCxnSpPr>
            <p:nvPr/>
          </p:nvCxnSpPr>
          <p:spPr>
            <a:xfrm flipH="1" flipV="1">
              <a:off x="5272088" y="1233488"/>
              <a:ext cx="1188650" cy="6114"/>
            </a:xfrm>
            <a:prstGeom prst="straightConnector1">
              <a:avLst/>
            </a:prstGeom>
            <a:ln w="31750">
              <a:solidFill>
                <a:schemeClr val="accent3">
                  <a:lumMod val="40000"/>
                  <a:lumOff val="60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75" name="矩形 74"/>
            <p:cNvSpPr/>
            <p:nvPr/>
          </p:nvSpPr>
          <p:spPr>
            <a:xfrm>
              <a:off x="6460738" y="1527634"/>
              <a:ext cx="2071702" cy="216024"/>
            </a:xfrm>
            <a:prstGeom prst="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600" dirty="0" smtClean="0">
                  <a:solidFill>
                    <a:schemeClr val="tx1"/>
                  </a:solidFill>
                  <a:latin typeface="微软雅黑" panose="020B0503020204020204" charset="-122"/>
                  <a:ea typeface="微软雅黑" panose="020B0503020204020204" charset="-122"/>
                </a:rPr>
                <a:t>副驾安全气囊</a:t>
              </a:r>
            </a:p>
          </p:txBody>
        </p:sp>
        <p:sp>
          <p:nvSpPr>
            <p:cNvPr id="97" name="Rectangle 4"/>
            <p:cNvSpPr>
              <a:spLocks noChangeArrowheads="1"/>
            </p:cNvSpPr>
            <p:nvPr/>
          </p:nvSpPr>
          <p:spPr bwMode="auto">
            <a:xfrm>
              <a:off x="683568" y="3651870"/>
              <a:ext cx="1440160" cy="275144"/>
            </a:xfrm>
            <a:prstGeom prst="rect">
              <a:avLst/>
            </a:prstGeom>
            <a:solidFill>
              <a:schemeClr val="bg1">
                <a:lumMod val="75000"/>
              </a:schemeClr>
            </a:solidFill>
            <a:ln w="9525">
              <a:solidFill>
                <a:schemeClr val="bg1">
                  <a:lumMod val="85000"/>
                </a:schemeClr>
              </a:solidFill>
              <a:miter lim="800000"/>
            </a:ln>
          </p:spPr>
          <p:txBody>
            <a:bodyPr anchor="ctr"/>
            <a:lstStyle/>
            <a:p>
              <a:pPr algn="ctr"/>
              <a:r>
                <a:rPr lang="zh-CN" altLang="en-US" sz="1600" dirty="0" smtClean="0">
                  <a:latin typeface="微软雅黑" panose="020B0503020204020204" charset="-122"/>
                  <a:ea typeface="微软雅黑" panose="020B0503020204020204" charset="-122"/>
                </a:rPr>
                <a:t>时钟弹簧</a:t>
              </a:r>
            </a:p>
          </p:txBody>
        </p:sp>
        <p:sp>
          <p:nvSpPr>
            <p:cNvPr id="98" name="Rectangle 4"/>
            <p:cNvSpPr>
              <a:spLocks noChangeArrowheads="1"/>
            </p:cNvSpPr>
            <p:nvPr/>
          </p:nvSpPr>
          <p:spPr bwMode="auto">
            <a:xfrm>
              <a:off x="683568" y="4299942"/>
              <a:ext cx="1440160" cy="275144"/>
            </a:xfrm>
            <a:prstGeom prst="rect">
              <a:avLst/>
            </a:prstGeom>
            <a:solidFill>
              <a:schemeClr val="accent4">
                <a:lumMod val="60000"/>
                <a:lumOff val="40000"/>
              </a:schemeClr>
            </a:solidFill>
            <a:ln w="9525">
              <a:solidFill>
                <a:schemeClr val="accent4">
                  <a:lumMod val="40000"/>
                  <a:lumOff val="60000"/>
                </a:schemeClr>
              </a:solidFill>
              <a:miter lim="800000"/>
            </a:ln>
          </p:spPr>
          <p:txBody>
            <a:bodyPr anchor="ctr"/>
            <a:lstStyle/>
            <a:p>
              <a:pPr algn="ctr"/>
              <a:r>
                <a:rPr lang="zh-CN" altLang="en-US" sz="1600" dirty="0" smtClean="0">
                  <a:latin typeface="微软雅黑" panose="020B0503020204020204" charset="-122"/>
                  <a:ea typeface="微软雅黑" panose="020B0503020204020204" charset="-122"/>
                </a:rPr>
                <a:t>驾驶员安全气囊</a:t>
              </a:r>
            </a:p>
          </p:txBody>
        </p:sp>
        <p:sp>
          <p:nvSpPr>
            <p:cNvPr id="103" name="矩形 102"/>
            <p:cNvSpPr/>
            <p:nvPr/>
          </p:nvSpPr>
          <p:spPr>
            <a:xfrm>
              <a:off x="6462055" y="3507854"/>
              <a:ext cx="2070385" cy="216024"/>
            </a:xfrm>
            <a:prstGeom prst="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600" dirty="0" smtClean="0">
                  <a:solidFill>
                    <a:schemeClr val="tx1"/>
                  </a:solidFill>
                  <a:latin typeface="微软雅黑" panose="020B0503020204020204" charset="-122"/>
                  <a:ea typeface="微软雅黑" panose="020B0503020204020204" charset="-122"/>
                </a:rPr>
                <a:t>驾驶员安全带预紧器</a:t>
              </a:r>
            </a:p>
          </p:txBody>
        </p:sp>
        <p:sp>
          <p:nvSpPr>
            <p:cNvPr id="104" name="矩形 103"/>
            <p:cNvSpPr/>
            <p:nvPr/>
          </p:nvSpPr>
          <p:spPr>
            <a:xfrm>
              <a:off x="6472378" y="3903898"/>
              <a:ext cx="2060062" cy="216024"/>
            </a:xfrm>
            <a:prstGeom prst="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600" dirty="0" smtClean="0">
                  <a:solidFill>
                    <a:schemeClr val="tx1"/>
                  </a:solidFill>
                  <a:latin typeface="微软雅黑" panose="020B0503020204020204" charset="-122"/>
                  <a:ea typeface="微软雅黑" panose="020B0503020204020204" charset="-122"/>
                </a:rPr>
                <a:t>副驾安全带预紧器</a:t>
              </a:r>
            </a:p>
          </p:txBody>
        </p:sp>
        <p:cxnSp>
          <p:nvCxnSpPr>
            <p:cNvPr id="107" name="直接箭头连接符 106"/>
            <p:cNvCxnSpPr>
              <a:stCxn id="75" idx="1"/>
            </p:cNvCxnSpPr>
            <p:nvPr/>
          </p:nvCxnSpPr>
          <p:spPr>
            <a:xfrm flipH="1">
              <a:off x="5281613" y="1635646"/>
              <a:ext cx="1179125" cy="2654"/>
            </a:xfrm>
            <a:prstGeom prst="straightConnector1">
              <a:avLst/>
            </a:prstGeom>
            <a:ln w="31750">
              <a:solidFill>
                <a:schemeClr val="accent3">
                  <a:lumMod val="40000"/>
                  <a:lumOff val="60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11" name="直接箭头连接符 110"/>
            <p:cNvCxnSpPr/>
            <p:nvPr/>
          </p:nvCxnSpPr>
          <p:spPr>
            <a:xfrm flipH="1">
              <a:off x="5277792" y="2033786"/>
              <a:ext cx="1179125" cy="2654"/>
            </a:xfrm>
            <a:prstGeom prst="straightConnector1">
              <a:avLst/>
            </a:prstGeom>
            <a:ln w="31750">
              <a:solidFill>
                <a:schemeClr val="accent3">
                  <a:lumMod val="40000"/>
                  <a:lumOff val="60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12" name="直接箭头连接符 111"/>
            <p:cNvCxnSpPr/>
            <p:nvPr/>
          </p:nvCxnSpPr>
          <p:spPr>
            <a:xfrm flipH="1">
              <a:off x="5274469" y="2425080"/>
              <a:ext cx="1196737" cy="1414"/>
            </a:xfrm>
            <a:prstGeom prst="straightConnector1">
              <a:avLst/>
            </a:prstGeom>
            <a:ln w="31750">
              <a:solidFill>
                <a:schemeClr val="accent3">
                  <a:lumMod val="40000"/>
                  <a:lumOff val="60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14" name="直接箭头连接符 113"/>
            <p:cNvCxnSpPr/>
            <p:nvPr/>
          </p:nvCxnSpPr>
          <p:spPr>
            <a:xfrm flipH="1" flipV="1">
              <a:off x="5274469" y="2821781"/>
              <a:ext cx="1185204" cy="298"/>
            </a:xfrm>
            <a:prstGeom prst="straightConnector1">
              <a:avLst/>
            </a:prstGeom>
            <a:ln w="31750">
              <a:solidFill>
                <a:schemeClr val="accent3">
                  <a:lumMod val="40000"/>
                  <a:lumOff val="60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17" name="直接箭头连接符 116"/>
            <p:cNvCxnSpPr/>
            <p:nvPr/>
          </p:nvCxnSpPr>
          <p:spPr>
            <a:xfrm flipH="1" flipV="1">
              <a:off x="5276851" y="3224212"/>
              <a:ext cx="1185204" cy="298"/>
            </a:xfrm>
            <a:prstGeom prst="straightConnector1">
              <a:avLst/>
            </a:prstGeom>
            <a:ln w="31750">
              <a:solidFill>
                <a:schemeClr val="accent3">
                  <a:lumMod val="40000"/>
                  <a:lumOff val="60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18" name="直接箭头连接符 117"/>
            <p:cNvCxnSpPr/>
            <p:nvPr/>
          </p:nvCxnSpPr>
          <p:spPr>
            <a:xfrm flipH="1" flipV="1">
              <a:off x="5278573" y="3615567"/>
              <a:ext cx="1185204" cy="298"/>
            </a:xfrm>
            <a:prstGeom prst="straightConnector1">
              <a:avLst/>
            </a:prstGeom>
            <a:ln w="31750">
              <a:solidFill>
                <a:schemeClr val="accent3">
                  <a:lumMod val="40000"/>
                  <a:lumOff val="60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19" name="直接箭头连接符 118"/>
            <p:cNvCxnSpPr/>
            <p:nvPr/>
          </p:nvCxnSpPr>
          <p:spPr>
            <a:xfrm flipH="1">
              <a:off x="5276851" y="4012208"/>
              <a:ext cx="1194355" cy="0"/>
            </a:xfrm>
            <a:prstGeom prst="straightConnector1">
              <a:avLst/>
            </a:prstGeom>
            <a:ln w="31750">
              <a:solidFill>
                <a:schemeClr val="accent3">
                  <a:lumMod val="40000"/>
                  <a:lumOff val="60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20" name="直接箭头连接符 119"/>
            <p:cNvCxnSpPr/>
            <p:nvPr/>
          </p:nvCxnSpPr>
          <p:spPr>
            <a:xfrm flipH="1" flipV="1">
              <a:off x="5286002" y="4400612"/>
              <a:ext cx="1185204" cy="298"/>
            </a:xfrm>
            <a:prstGeom prst="straightConnector1">
              <a:avLst/>
            </a:prstGeom>
            <a:ln w="31750">
              <a:solidFill>
                <a:schemeClr val="accent3">
                  <a:lumMod val="40000"/>
                  <a:lumOff val="60000"/>
                </a:schemeClr>
              </a:solidFill>
              <a:headEnd type="triangle"/>
              <a:tailEnd type="none"/>
            </a:ln>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38404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安全气囊原理框图</a:t>
            </a:r>
            <a:endParaRPr lang="zh-CN" altLang="en-US" sz="3600" dirty="0">
              <a:solidFill>
                <a:srgbClr val="0070C0"/>
              </a:solidFill>
              <a:latin typeface="微软雅黑" panose="020B0503020204020204" charset="-122"/>
              <a:ea typeface="微软雅黑" panose="020B0503020204020204" charset="-122"/>
            </a:endParaRPr>
          </a:p>
        </p:txBody>
      </p:sp>
      <p:sp>
        <p:nvSpPr>
          <p:cNvPr id="7" name="Text Box 4"/>
          <p:cNvSpPr txBox="1">
            <a:spLocks noChangeArrowheads="1"/>
          </p:cNvSpPr>
          <p:nvPr/>
        </p:nvSpPr>
        <p:spPr bwMode="auto">
          <a:xfrm>
            <a:off x="779973" y="1368554"/>
            <a:ext cx="842327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zh-CN" altLang="en-US" sz="2000" dirty="0">
                <a:latin typeface="微软雅黑" panose="020B0503020204020204" charset="-122"/>
                <a:ea typeface="微软雅黑" panose="020B0503020204020204" charset="-122"/>
              </a:rPr>
              <a:t>正面碰撞</a:t>
            </a:r>
            <a:r>
              <a:rPr lang="zh-CN" altLang="en-US" sz="2000" dirty="0">
                <a:latin typeface="微软雅黑" panose="020B0503020204020204" charset="-122"/>
                <a:ea typeface="微软雅黑" panose="020B0503020204020204" charset="-122"/>
                <a:sym typeface="Arial" panose="020B0604020202020204" pitchFamily="34" charset="0"/>
              </a:rPr>
              <a:t>原理</a:t>
            </a:r>
          </a:p>
        </p:txBody>
      </p:sp>
      <p:grpSp>
        <p:nvGrpSpPr>
          <p:cNvPr id="8" name="组合 7"/>
          <p:cNvGrpSpPr/>
          <p:nvPr/>
        </p:nvGrpSpPr>
        <p:grpSpPr>
          <a:xfrm>
            <a:off x="1802765" y="1844675"/>
            <a:ext cx="7610475" cy="3775192"/>
            <a:chOff x="1532656" y="1437233"/>
            <a:chExt cx="6135688" cy="2985220"/>
          </a:xfrm>
        </p:grpSpPr>
        <p:sp>
          <p:nvSpPr>
            <p:cNvPr id="11" name="Text Box 6"/>
            <p:cNvSpPr txBox="1">
              <a:spLocks noChangeArrowheads="1"/>
            </p:cNvSpPr>
            <p:nvPr/>
          </p:nvSpPr>
          <p:spPr bwMode="auto">
            <a:xfrm>
              <a:off x="1532656" y="1537246"/>
              <a:ext cx="2841625" cy="2089150"/>
            </a:xfrm>
            <a:prstGeom prst="rect">
              <a:avLst/>
            </a:prstGeom>
            <a:solidFill>
              <a:srgbClr val="99CCFF"/>
            </a:solidFill>
            <a:ln w="9525">
              <a:solidFill>
                <a:srgbClr val="000000"/>
              </a:solidFill>
              <a:miter lim="800000"/>
            </a:ln>
          </p:spPr>
          <p:txBody>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endParaRPr lang="en-US" altLang="zh-CN" sz="1800" dirty="0" smtClean="0">
                <a:latin typeface="微软雅黑" panose="020B0503020204020204" charset="-122"/>
                <a:ea typeface="微软雅黑" panose="020B0503020204020204" charset="-122"/>
              </a:endParaRPr>
            </a:p>
            <a:p>
              <a:pPr algn="ctr" eaLnBrk="1" hangingPunct="1"/>
              <a:r>
                <a:rPr lang="zh-CN" altLang="en-US" sz="1800" b="0" dirty="0" smtClean="0">
                  <a:latin typeface="微软雅黑" panose="020B0503020204020204" charset="-122"/>
                  <a:ea typeface="微软雅黑" panose="020B0503020204020204" charset="-122"/>
                </a:rPr>
                <a:t>安全气囊控制器</a:t>
              </a:r>
            </a:p>
          </p:txBody>
        </p:sp>
        <p:sp>
          <p:nvSpPr>
            <p:cNvPr id="12" name="Text Box 7"/>
            <p:cNvSpPr txBox="1">
              <a:spLocks noChangeArrowheads="1"/>
            </p:cNvSpPr>
            <p:nvPr/>
          </p:nvSpPr>
          <p:spPr bwMode="auto">
            <a:xfrm>
              <a:off x="1835869" y="2192883"/>
              <a:ext cx="804862" cy="508000"/>
            </a:xfrm>
            <a:prstGeom prst="rect">
              <a:avLst/>
            </a:prstGeom>
            <a:solidFill>
              <a:srgbClr val="FFFF00"/>
            </a:solidFill>
            <a:ln w="9525">
              <a:solidFill>
                <a:srgbClr val="000000"/>
              </a:solidFill>
              <a:miter lim="800000"/>
            </a:ln>
          </p:spPr>
          <p:txBody>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dirty="0">
                  <a:latin typeface="微软雅黑" panose="020B0503020204020204" charset="-122"/>
                  <a:ea typeface="微软雅黑" panose="020B0503020204020204" charset="-122"/>
                </a:rPr>
                <a:t>碰撞传感器</a:t>
              </a:r>
            </a:p>
          </p:txBody>
        </p:sp>
        <p:sp>
          <p:nvSpPr>
            <p:cNvPr id="15" name="Text Box 8"/>
            <p:cNvSpPr txBox="1">
              <a:spLocks noChangeArrowheads="1"/>
            </p:cNvSpPr>
            <p:nvPr/>
          </p:nvSpPr>
          <p:spPr bwMode="auto">
            <a:xfrm>
              <a:off x="3180481" y="2205583"/>
              <a:ext cx="847725" cy="481013"/>
            </a:xfrm>
            <a:prstGeom prst="rect">
              <a:avLst/>
            </a:prstGeom>
            <a:solidFill>
              <a:srgbClr val="00FFFF"/>
            </a:solidFill>
            <a:ln w="9525">
              <a:solidFill>
                <a:srgbClr val="000000"/>
              </a:solidFill>
              <a:miter lim="800000"/>
            </a:ln>
          </p:spPr>
          <p:txBody>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dirty="0">
                  <a:latin typeface="微软雅黑" panose="020B0503020204020204" charset="-122"/>
                  <a:ea typeface="微软雅黑" panose="020B0503020204020204" charset="-122"/>
                </a:rPr>
                <a:t>控制</a:t>
              </a:r>
              <a:r>
                <a:rPr lang="en-US" altLang="zh-CN" sz="1800" b="0" dirty="0">
                  <a:latin typeface="微软雅黑" panose="020B0503020204020204" charset="-122"/>
                  <a:ea typeface="微软雅黑" panose="020B0503020204020204" charset="-122"/>
                </a:rPr>
                <a:t>/</a:t>
              </a:r>
              <a:r>
                <a:rPr lang="zh-CN" altLang="en-US" sz="1800" b="0" dirty="0">
                  <a:latin typeface="微软雅黑" panose="020B0503020204020204" charset="-122"/>
                  <a:ea typeface="微软雅黑" panose="020B0503020204020204" charset="-122"/>
                </a:rPr>
                <a:t>诊断系统</a:t>
              </a:r>
            </a:p>
          </p:txBody>
        </p:sp>
        <p:sp>
          <p:nvSpPr>
            <p:cNvPr id="17" name="Text Box 9"/>
            <p:cNvSpPr txBox="1">
              <a:spLocks noChangeArrowheads="1"/>
            </p:cNvSpPr>
            <p:nvPr/>
          </p:nvSpPr>
          <p:spPr bwMode="auto">
            <a:xfrm>
              <a:off x="4831481" y="1437233"/>
              <a:ext cx="544513" cy="29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dirty="0">
                  <a:latin typeface="微软雅黑" panose="020B0503020204020204" charset="-122"/>
                  <a:ea typeface="微软雅黑" panose="020B0503020204020204" charset="-122"/>
                </a:rPr>
                <a:t>引爆</a:t>
              </a:r>
            </a:p>
          </p:txBody>
        </p:sp>
        <p:sp>
          <p:nvSpPr>
            <p:cNvPr id="22" name="Line 10"/>
            <p:cNvSpPr>
              <a:spLocks noChangeShapeType="1"/>
            </p:cNvSpPr>
            <p:nvPr/>
          </p:nvSpPr>
          <p:spPr bwMode="auto">
            <a:xfrm>
              <a:off x="4412381" y="2156371"/>
              <a:ext cx="1512888" cy="1587"/>
            </a:xfrm>
            <a:prstGeom prst="line">
              <a:avLst/>
            </a:prstGeom>
            <a:noFill/>
            <a:ln w="38100">
              <a:solidFill>
                <a:srgbClr val="FF66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7" name="Text Box 11"/>
            <p:cNvSpPr txBox="1">
              <a:spLocks noChangeArrowheads="1"/>
            </p:cNvSpPr>
            <p:nvPr/>
          </p:nvSpPr>
          <p:spPr bwMode="auto">
            <a:xfrm>
              <a:off x="5925269" y="1537246"/>
              <a:ext cx="1727200" cy="291232"/>
            </a:xfrm>
            <a:prstGeom prst="rect">
              <a:avLst/>
            </a:prstGeom>
            <a:solidFill>
              <a:srgbClr val="FF9900"/>
            </a:solidFill>
            <a:ln w="9525">
              <a:solidFill>
                <a:schemeClr val="tx1"/>
              </a:solidFill>
              <a:miter lim="800000"/>
            </a:ln>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dirty="0" smtClean="0">
                  <a:latin typeface="微软雅黑" panose="020B0503020204020204" charset="-122"/>
                  <a:ea typeface="微软雅黑" panose="020B0503020204020204" charset="-122"/>
                </a:rPr>
                <a:t>驾驶员安全气囊</a:t>
              </a:r>
            </a:p>
          </p:txBody>
        </p:sp>
        <p:sp>
          <p:nvSpPr>
            <p:cNvPr id="28" name="Text Box 12"/>
            <p:cNvSpPr txBox="1">
              <a:spLocks noChangeArrowheads="1"/>
            </p:cNvSpPr>
            <p:nvPr/>
          </p:nvSpPr>
          <p:spPr bwMode="auto">
            <a:xfrm>
              <a:off x="5925269" y="2013496"/>
              <a:ext cx="1727200" cy="291232"/>
            </a:xfrm>
            <a:prstGeom prst="rect">
              <a:avLst/>
            </a:prstGeom>
            <a:solidFill>
              <a:srgbClr val="FF9900"/>
            </a:solidFill>
            <a:ln w="9525">
              <a:solidFill>
                <a:schemeClr val="tx1"/>
              </a:solidFill>
              <a:miter lim="800000"/>
            </a:ln>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dirty="0">
                  <a:latin typeface="微软雅黑" panose="020B0503020204020204" charset="-122"/>
                  <a:ea typeface="微软雅黑" panose="020B0503020204020204" charset="-122"/>
                  <a:sym typeface="Arial" panose="020B0604020202020204" pitchFamily="34" charset="0"/>
                </a:rPr>
                <a:t>副</a:t>
              </a:r>
              <a:r>
                <a:rPr lang="zh-CN" altLang="en-US" sz="1800" b="0" dirty="0" smtClean="0">
                  <a:latin typeface="微软雅黑" panose="020B0503020204020204" charset="-122"/>
                  <a:ea typeface="微软雅黑" panose="020B0503020204020204" charset="-122"/>
                  <a:sym typeface="Arial" panose="020B0604020202020204" pitchFamily="34" charset="0"/>
                </a:rPr>
                <a:t>驾驶</a:t>
              </a:r>
              <a:r>
                <a:rPr lang="zh-CN" altLang="en-US" sz="1800" b="0" dirty="0">
                  <a:latin typeface="微软雅黑" panose="020B0503020204020204" charset="-122"/>
                  <a:ea typeface="微软雅黑" panose="020B0503020204020204" charset="-122"/>
                </a:rPr>
                <a:t>安全</a:t>
              </a:r>
              <a:r>
                <a:rPr lang="zh-CN" altLang="en-US" sz="1800" b="0" dirty="0" smtClean="0">
                  <a:latin typeface="微软雅黑" panose="020B0503020204020204" charset="-122"/>
                  <a:ea typeface="微软雅黑" panose="020B0503020204020204" charset="-122"/>
                  <a:sym typeface="Arial" panose="020B0604020202020204" pitchFamily="34" charset="0"/>
                </a:rPr>
                <a:t>气囊</a:t>
              </a:r>
            </a:p>
          </p:txBody>
        </p:sp>
        <p:sp>
          <p:nvSpPr>
            <p:cNvPr id="29" name="Text Box 13"/>
            <p:cNvSpPr txBox="1">
              <a:spLocks noChangeArrowheads="1"/>
            </p:cNvSpPr>
            <p:nvPr/>
          </p:nvSpPr>
          <p:spPr bwMode="auto">
            <a:xfrm>
              <a:off x="5925269" y="2878683"/>
              <a:ext cx="1743075" cy="291232"/>
            </a:xfrm>
            <a:prstGeom prst="rect">
              <a:avLst/>
            </a:prstGeom>
            <a:solidFill>
              <a:srgbClr val="FF9900"/>
            </a:solidFill>
            <a:ln w="9525">
              <a:solidFill>
                <a:schemeClr val="tx1"/>
              </a:solidFill>
              <a:miter lim="800000"/>
            </a:ln>
          </p:spPr>
          <p:txBody>
            <a:bodyPr>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a:latin typeface="微软雅黑" panose="020B0503020204020204" charset="-122"/>
                  <a:ea typeface="微软雅黑" panose="020B0503020204020204" charset="-122"/>
                  <a:sym typeface="Arial" panose="020B0604020202020204" pitchFamily="34" charset="0"/>
                </a:rPr>
                <a:t>副驾驶安全带预紧</a:t>
              </a:r>
            </a:p>
          </p:txBody>
        </p:sp>
        <p:sp>
          <p:nvSpPr>
            <p:cNvPr id="30" name="Text Box 14"/>
            <p:cNvSpPr txBox="1">
              <a:spLocks noChangeArrowheads="1"/>
            </p:cNvSpPr>
            <p:nvPr/>
          </p:nvSpPr>
          <p:spPr bwMode="auto">
            <a:xfrm>
              <a:off x="5925269" y="2446883"/>
              <a:ext cx="1727200" cy="291232"/>
            </a:xfrm>
            <a:prstGeom prst="rect">
              <a:avLst/>
            </a:prstGeom>
            <a:solidFill>
              <a:srgbClr val="FF9900"/>
            </a:solidFill>
            <a:ln w="9525">
              <a:solidFill>
                <a:schemeClr val="tx1"/>
              </a:solidFill>
              <a:miter lim="800000"/>
            </a:ln>
          </p:spPr>
          <p:txBody>
            <a:bodyPr>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dirty="0">
                  <a:latin typeface="微软雅黑" panose="020B0503020204020204" charset="-122"/>
                  <a:ea typeface="微软雅黑" panose="020B0503020204020204" charset="-122"/>
                </a:rPr>
                <a:t>驾驶员</a:t>
              </a:r>
              <a:r>
                <a:rPr lang="zh-CN" altLang="en-US" sz="1800" b="0" dirty="0" smtClean="0">
                  <a:latin typeface="微软雅黑" panose="020B0503020204020204" charset="-122"/>
                  <a:ea typeface="微软雅黑" panose="020B0503020204020204" charset="-122"/>
                  <a:sym typeface="Arial" panose="020B0604020202020204" pitchFamily="34" charset="0"/>
                </a:rPr>
                <a:t>安全带</a:t>
              </a:r>
              <a:r>
                <a:rPr lang="zh-CN" altLang="en-US" sz="1800" b="0" dirty="0">
                  <a:latin typeface="微软雅黑" panose="020B0503020204020204" charset="-122"/>
                  <a:ea typeface="微软雅黑" panose="020B0503020204020204" charset="-122"/>
                  <a:sym typeface="Arial" panose="020B0604020202020204" pitchFamily="34" charset="0"/>
                </a:rPr>
                <a:t>预紧</a:t>
              </a:r>
            </a:p>
          </p:txBody>
        </p:sp>
        <p:sp>
          <p:nvSpPr>
            <p:cNvPr id="31" name="Line 15"/>
            <p:cNvSpPr>
              <a:spLocks noChangeShapeType="1"/>
            </p:cNvSpPr>
            <p:nvPr/>
          </p:nvSpPr>
          <p:spPr bwMode="auto">
            <a:xfrm>
              <a:off x="2659781" y="2437358"/>
              <a:ext cx="528638" cy="0"/>
            </a:xfrm>
            <a:prstGeom prst="line">
              <a:avLst/>
            </a:prstGeom>
            <a:noFill/>
            <a:ln w="38100">
              <a:solidFill>
                <a:schemeClr val="accent1"/>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6" name="Line 16"/>
            <p:cNvSpPr>
              <a:spLocks noChangeShapeType="1"/>
            </p:cNvSpPr>
            <p:nvPr/>
          </p:nvSpPr>
          <p:spPr bwMode="auto">
            <a:xfrm>
              <a:off x="3621806" y="2761208"/>
              <a:ext cx="0" cy="1368425"/>
            </a:xfrm>
            <a:prstGeom prst="line">
              <a:avLst/>
            </a:prstGeom>
            <a:noFill/>
            <a:ln w="38100">
              <a:solidFill>
                <a:schemeClr val="accent1"/>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7" name="Text Box 17"/>
            <p:cNvSpPr txBox="1">
              <a:spLocks noChangeArrowheads="1"/>
            </p:cNvSpPr>
            <p:nvPr/>
          </p:nvSpPr>
          <p:spPr bwMode="auto">
            <a:xfrm>
              <a:off x="3621806" y="3707110"/>
              <a:ext cx="895350" cy="29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dirty="0">
                  <a:latin typeface="微软雅黑" panose="020B0503020204020204" charset="-122"/>
                  <a:ea typeface="微软雅黑" panose="020B0503020204020204" charset="-122"/>
                  <a:sym typeface="Arial" panose="020B0604020202020204" pitchFamily="34" charset="0"/>
                </a:rPr>
                <a:t>碰撞信号</a:t>
              </a:r>
            </a:p>
          </p:txBody>
        </p:sp>
        <p:sp>
          <p:nvSpPr>
            <p:cNvPr id="38" name="Line 18"/>
            <p:cNvSpPr>
              <a:spLocks noChangeShapeType="1"/>
            </p:cNvSpPr>
            <p:nvPr/>
          </p:nvSpPr>
          <p:spPr bwMode="auto">
            <a:xfrm>
              <a:off x="4412381" y="1753146"/>
              <a:ext cx="1512888" cy="0"/>
            </a:xfrm>
            <a:prstGeom prst="line">
              <a:avLst/>
            </a:prstGeom>
            <a:noFill/>
            <a:ln w="38100">
              <a:solidFill>
                <a:srgbClr val="FF66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9" name="Line 19"/>
            <p:cNvSpPr>
              <a:spLocks noChangeShapeType="1"/>
            </p:cNvSpPr>
            <p:nvPr/>
          </p:nvSpPr>
          <p:spPr bwMode="auto">
            <a:xfrm>
              <a:off x="4412381" y="2591346"/>
              <a:ext cx="1512888" cy="0"/>
            </a:xfrm>
            <a:prstGeom prst="line">
              <a:avLst/>
            </a:prstGeom>
            <a:noFill/>
            <a:ln w="38100">
              <a:solidFill>
                <a:srgbClr val="FF66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0" name="Line 20"/>
            <p:cNvSpPr>
              <a:spLocks noChangeShapeType="1"/>
            </p:cNvSpPr>
            <p:nvPr/>
          </p:nvSpPr>
          <p:spPr bwMode="auto">
            <a:xfrm>
              <a:off x="4412381" y="3023146"/>
              <a:ext cx="1512888" cy="0"/>
            </a:xfrm>
            <a:prstGeom prst="line">
              <a:avLst/>
            </a:prstGeom>
            <a:noFill/>
            <a:ln w="38100">
              <a:solidFill>
                <a:srgbClr val="FF66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1" name="Text Box 21"/>
            <p:cNvSpPr txBox="1">
              <a:spLocks noChangeArrowheads="1"/>
            </p:cNvSpPr>
            <p:nvPr/>
          </p:nvSpPr>
          <p:spPr bwMode="auto">
            <a:xfrm>
              <a:off x="4833069" y="1824583"/>
              <a:ext cx="544512" cy="29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a:latin typeface="微软雅黑" panose="020B0503020204020204" charset="-122"/>
                  <a:ea typeface="微软雅黑" panose="020B0503020204020204" charset="-122"/>
                </a:rPr>
                <a:t>引爆</a:t>
              </a:r>
            </a:p>
          </p:txBody>
        </p:sp>
        <p:sp>
          <p:nvSpPr>
            <p:cNvPr id="43" name="Text Box 22"/>
            <p:cNvSpPr txBox="1">
              <a:spLocks noChangeArrowheads="1"/>
            </p:cNvSpPr>
            <p:nvPr/>
          </p:nvSpPr>
          <p:spPr bwMode="auto">
            <a:xfrm>
              <a:off x="4844181" y="2230983"/>
              <a:ext cx="539750" cy="29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a:latin typeface="微软雅黑" panose="020B0503020204020204" charset="-122"/>
                  <a:ea typeface="微软雅黑" panose="020B0503020204020204" charset="-122"/>
                </a:rPr>
                <a:t>引爆</a:t>
              </a:r>
            </a:p>
          </p:txBody>
        </p:sp>
        <p:sp>
          <p:nvSpPr>
            <p:cNvPr id="44" name="Text Box 23"/>
            <p:cNvSpPr txBox="1">
              <a:spLocks noChangeArrowheads="1"/>
            </p:cNvSpPr>
            <p:nvPr/>
          </p:nvSpPr>
          <p:spPr bwMode="auto">
            <a:xfrm>
              <a:off x="4844181" y="2662783"/>
              <a:ext cx="539750" cy="29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a:latin typeface="微软雅黑" panose="020B0503020204020204" charset="-122"/>
                  <a:ea typeface="微软雅黑" panose="020B0503020204020204" charset="-122"/>
                </a:rPr>
                <a:t>引爆</a:t>
              </a:r>
            </a:p>
          </p:txBody>
        </p:sp>
        <p:sp>
          <p:nvSpPr>
            <p:cNvPr id="45" name="Text Box 24"/>
            <p:cNvSpPr txBox="1">
              <a:spLocks noChangeArrowheads="1"/>
            </p:cNvSpPr>
            <p:nvPr/>
          </p:nvSpPr>
          <p:spPr bwMode="auto">
            <a:xfrm>
              <a:off x="2739603" y="4131221"/>
              <a:ext cx="1760537" cy="291232"/>
            </a:xfrm>
            <a:prstGeom prst="rect">
              <a:avLst/>
            </a:prstGeom>
            <a:solidFill>
              <a:schemeClr val="bg2"/>
            </a:solidFill>
            <a:ln w="9525">
              <a:solidFill>
                <a:schemeClr val="tx1"/>
              </a:solidFill>
              <a:miter lim="800000"/>
            </a:ln>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algn="ctr" eaLnBrk="1" hangingPunct="1"/>
              <a:r>
                <a:rPr lang="zh-CN" sz="1800" b="0" dirty="0" smtClean="0">
                  <a:latin typeface="微软雅黑" panose="020B0503020204020204" charset="-122"/>
                  <a:ea typeface="微软雅黑" panose="020B0503020204020204" charset="-122"/>
                  <a:sym typeface="Arial" panose="020B0604020202020204" pitchFamily="34" charset="0"/>
                </a:rPr>
                <a:t>变频器</a:t>
              </a:r>
            </a:p>
          </p:txBody>
        </p:sp>
        <p:sp>
          <p:nvSpPr>
            <p:cNvPr id="46" name="Text Box 25"/>
            <p:cNvSpPr txBox="1">
              <a:spLocks noChangeArrowheads="1"/>
            </p:cNvSpPr>
            <p:nvPr/>
          </p:nvSpPr>
          <p:spPr bwMode="auto">
            <a:xfrm>
              <a:off x="5925269" y="3285083"/>
              <a:ext cx="1743075" cy="291232"/>
            </a:xfrm>
            <a:prstGeom prst="rect">
              <a:avLst/>
            </a:prstGeom>
            <a:solidFill>
              <a:srgbClr val="FF9900"/>
            </a:solidFill>
            <a:ln w="9525">
              <a:solidFill>
                <a:schemeClr val="tx1"/>
              </a:solidFill>
              <a:miter lim="800000"/>
            </a:ln>
          </p:spPr>
          <p:txBody>
            <a:bodyPr>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dirty="0" smtClean="0">
                  <a:latin typeface="微软雅黑" panose="020B0503020204020204" charset="-122"/>
                  <a:ea typeface="微软雅黑" panose="020B0503020204020204" charset="-122"/>
                  <a:sym typeface="Arial" panose="020B0604020202020204" pitchFamily="34" charset="0"/>
                </a:rPr>
                <a:t>左后</a:t>
              </a:r>
              <a:r>
                <a:rPr lang="zh-CN" altLang="en-US" sz="1800" b="0" dirty="0">
                  <a:latin typeface="微软雅黑" panose="020B0503020204020204" charset="-122"/>
                  <a:ea typeface="微软雅黑" panose="020B0503020204020204" charset="-122"/>
                  <a:sym typeface="Arial" panose="020B0604020202020204" pitchFamily="34" charset="0"/>
                </a:rPr>
                <a:t>安全带预紧</a:t>
              </a:r>
            </a:p>
          </p:txBody>
        </p:sp>
        <p:sp>
          <p:nvSpPr>
            <p:cNvPr id="50" name="Line 26"/>
            <p:cNvSpPr>
              <a:spLocks noChangeShapeType="1"/>
            </p:cNvSpPr>
            <p:nvPr/>
          </p:nvSpPr>
          <p:spPr bwMode="auto">
            <a:xfrm>
              <a:off x="4412381" y="3429546"/>
              <a:ext cx="1511300" cy="0"/>
            </a:xfrm>
            <a:prstGeom prst="line">
              <a:avLst/>
            </a:prstGeom>
            <a:noFill/>
            <a:ln w="38100">
              <a:solidFill>
                <a:srgbClr val="FF66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1" name="Text Box 27"/>
            <p:cNvSpPr txBox="1">
              <a:spLocks noChangeArrowheads="1"/>
            </p:cNvSpPr>
            <p:nvPr/>
          </p:nvSpPr>
          <p:spPr bwMode="auto">
            <a:xfrm>
              <a:off x="4844181" y="3110458"/>
              <a:ext cx="544513" cy="29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a:latin typeface="微软雅黑" panose="020B0503020204020204" charset="-122"/>
                  <a:ea typeface="微软雅黑" panose="020B0503020204020204" charset="-122"/>
                </a:rPr>
                <a:t>引爆</a:t>
              </a:r>
            </a:p>
          </p:txBody>
        </p:sp>
      </p:gr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38404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安全气囊原理框图</a:t>
            </a:r>
            <a:endParaRPr lang="zh-CN" altLang="en-US" sz="3600" dirty="0">
              <a:solidFill>
                <a:srgbClr val="0070C0"/>
              </a:solidFill>
              <a:latin typeface="微软雅黑" panose="020B0503020204020204" charset="-122"/>
              <a:ea typeface="微软雅黑" panose="020B0503020204020204" charset="-122"/>
            </a:endParaRPr>
          </a:p>
        </p:txBody>
      </p:sp>
      <p:sp>
        <p:nvSpPr>
          <p:cNvPr id="67" name="Text Box 4"/>
          <p:cNvSpPr txBox="1">
            <a:spLocks noChangeArrowheads="1"/>
          </p:cNvSpPr>
          <p:nvPr/>
        </p:nvSpPr>
        <p:spPr bwMode="auto">
          <a:xfrm>
            <a:off x="602173" y="1289814"/>
            <a:ext cx="842327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zh-CN" altLang="en-US" sz="2000" dirty="0" smtClean="0">
                <a:latin typeface="微软雅黑" panose="020B0503020204020204" charset="-122"/>
                <a:ea typeface="微软雅黑" panose="020B0503020204020204" charset="-122"/>
              </a:rPr>
              <a:t>侧面</a:t>
            </a:r>
            <a:r>
              <a:rPr lang="zh-CN" altLang="en-US" sz="2000" dirty="0">
                <a:latin typeface="微软雅黑" panose="020B0503020204020204" charset="-122"/>
                <a:ea typeface="微软雅黑" panose="020B0503020204020204" charset="-122"/>
              </a:rPr>
              <a:t>碰撞</a:t>
            </a:r>
            <a:r>
              <a:rPr lang="zh-CN" altLang="en-US" sz="2000" dirty="0">
                <a:latin typeface="微软雅黑" panose="020B0503020204020204" charset="-122"/>
                <a:ea typeface="微软雅黑" panose="020B0503020204020204" charset="-122"/>
                <a:sym typeface="Arial" panose="020B0604020202020204" pitchFamily="34" charset="0"/>
              </a:rPr>
              <a:t>原理</a:t>
            </a:r>
          </a:p>
        </p:txBody>
      </p:sp>
      <p:grpSp>
        <p:nvGrpSpPr>
          <p:cNvPr id="5" name="组合 4"/>
          <p:cNvGrpSpPr/>
          <p:nvPr/>
        </p:nvGrpSpPr>
        <p:grpSpPr>
          <a:xfrm>
            <a:off x="1842770" y="1558925"/>
            <a:ext cx="7603490" cy="4228298"/>
            <a:chOff x="1244599" y="1312863"/>
            <a:chExt cx="6783389" cy="3602425"/>
          </a:xfrm>
        </p:grpSpPr>
        <p:sp>
          <p:nvSpPr>
            <p:cNvPr id="33" name="Text Box 5"/>
            <p:cNvSpPr txBox="1">
              <a:spLocks noChangeArrowheads="1"/>
            </p:cNvSpPr>
            <p:nvPr/>
          </p:nvSpPr>
          <p:spPr bwMode="auto">
            <a:xfrm>
              <a:off x="2695575" y="1420813"/>
              <a:ext cx="2025650" cy="2728912"/>
            </a:xfrm>
            <a:prstGeom prst="rect">
              <a:avLst/>
            </a:prstGeom>
            <a:solidFill>
              <a:srgbClr val="99CCFF"/>
            </a:solidFill>
            <a:ln w="9525">
              <a:solidFill>
                <a:srgbClr val="000000"/>
              </a:solidFill>
              <a:miter lim="800000"/>
            </a:ln>
          </p:spPr>
          <p:txBody>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endParaRPr lang="zh-CN" altLang="en-US" sz="1800" b="0" dirty="0">
                <a:latin typeface="微软雅黑" panose="020B0503020204020204" charset="-122"/>
                <a:ea typeface="微软雅黑" panose="020B0503020204020204" charset="-122"/>
              </a:endParaRPr>
            </a:p>
            <a:p>
              <a:pPr algn="ctr" eaLnBrk="1" hangingPunct="1"/>
              <a:r>
                <a:rPr lang="zh-CN" altLang="en-US" sz="1800" b="0" dirty="0">
                  <a:latin typeface="微软雅黑" panose="020B0503020204020204" charset="-122"/>
                  <a:ea typeface="微软雅黑" panose="020B0503020204020204" charset="-122"/>
                </a:rPr>
                <a:t>安全</a:t>
              </a:r>
              <a:r>
                <a:rPr lang="zh-CN" altLang="en-US" sz="1800" b="0" dirty="0" smtClean="0">
                  <a:latin typeface="微软雅黑" panose="020B0503020204020204" charset="-122"/>
                  <a:ea typeface="微软雅黑" panose="020B0503020204020204" charset="-122"/>
                </a:rPr>
                <a:t>气囊控制器</a:t>
              </a:r>
            </a:p>
          </p:txBody>
        </p:sp>
        <p:sp>
          <p:nvSpPr>
            <p:cNvPr id="34" name="Text Box 6"/>
            <p:cNvSpPr txBox="1">
              <a:spLocks noChangeArrowheads="1"/>
            </p:cNvSpPr>
            <p:nvPr/>
          </p:nvSpPr>
          <p:spPr bwMode="auto">
            <a:xfrm>
              <a:off x="1244600" y="2230438"/>
              <a:ext cx="804863" cy="508000"/>
            </a:xfrm>
            <a:prstGeom prst="rect">
              <a:avLst/>
            </a:prstGeom>
            <a:solidFill>
              <a:srgbClr val="FFFF00"/>
            </a:solidFill>
            <a:ln w="9525">
              <a:solidFill>
                <a:srgbClr val="000000"/>
              </a:solidFill>
              <a:miter lim="800000"/>
            </a:ln>
          </p:spPr>
          <p:txBody>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a:latin typeface="微软雅黑" panose="020B0503020204020204" charset="-122"/>
                  <a:ea typeface="微软雅黑" panose="020B0503020204020204" charset="-122"/>
                </a:rPr>
                <a:t>左侧碰传感器</a:t>
              </a:r>
            </a:p>
          </p:txBody>
        </p:sp>
        <p:sp>
          <p:nvSpPr>
            <p:cNvPr id="35" name="Text Box 7"/>
            <p:cNvSpPr txBox="1">
              <a:spLocks noChangeArrowheads="1"/>
            </p:cNvSpPr>
            <p:nvPr/>
          </p:nvSpPr>
          <p:spPr bwMode="auto">
            <a:xfrm>
              <a:off x="3527425" y="2184400"/>
              <a:ext cx="847725" cy="1085850"/>
            </a:xfrm>
            <a:prstGeom prst="rect">
              <a:avLst/>
            </a:prstGeom>
            <a:solidFill>
              <a:srgbClr val="00FFFF"/>
            </a:solidFill>
            <a:ln w="9525">
              <a:solidFill>
                <a:srgbClr val="000000"/>
              </a:solidFill>
              <a:miter lim="800000"/>
            </a:ln>
          </p:spPr>
          <p:txBody>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endParaRPr lang="zh-CN" altLang="en-US" sz="1800" b="0">
                <a:latin typeface="微软雅黑" panose="020B0503020204020204" charset="-122"/>
                <a:ea typeface="微软雅黑" panose="020B0503020204020204" charset="-122"/>
              </a:endParaRPr>
            </a:p>
            <a:p>
              <a:pPr eaLnBrk="1" hangingPunct="1"/>
              <a:r>
                <a:rPr lang="zh-CN" altLang="en-US" sz="1800" b="0">
                  <a:latin typeface="微软雅黑" panose="020B0503020204020204" charset="-122"/>
                  <a:ea typeface="微软雅黑" panose="020B0503020204020204" charset="-122"/>
                </a:rPr>
                <a:t>控制</a:t>
              </a:r>
              <a:r>
                <a:rPr lang="en-US" altLang="zh-CN" sz="1800" b="0">
                  <a:latin typeface="微软雅黑" panose="020B0503020204020204" charset="-122"/>
                  <a:ea typeface="微软雅黑" panose="020B0503020204020204" charset="-122"/>
                </a:rPr>
                <a:t>/</a:t>
              </a:r>
              <a:r>
                <a:rPr lang="zh-CN" altLang="en-US" sz="1800" b="0">
                  <a:latin typeface="微软雅黑" panose="020B0503020204020204" charset="-122"/>
                  <a:ea typeface="微软雅黑" panose="020B0503020204020204" charset="-122"/>
                </a:rPr>
                <a:t>诊断系统</a:t>
              </a:r>
            </a:p>
          </p:txBody>
        </p:sp>
        <p:sp>
          <p:nvSpPr>
            <p:cNvPr id="37" name="Line 9"/>
            <p:cNvSpPr>
              <a:spLocks noChangeShapeType="1"/>
            </p:cNvSpPr>
            <p:nvPr/>
          </p:nvSpPr>
          <p:spPr bwMode="auto">
            <a:xfrm>
              <a:off x="4757738" y="1960563"/>
              <a:ext cx="1512887" cy="1587"/>
            </a:xfrm>
            <a:prstGeom prst="line">
              <a:avLst/>
            </a:prstGeom>
            <a:noFill/>
            <a:ln w="38100">
              <a:solidFill>
                <a:srgbClr val="FF66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8" name="Text Box 10"/>
            <p:cNvSpPr txBox="1">
              <a:spLocks noChangeArrowheads="1"/>
            </p:cNvSpPr>
            <p:nvPr/>
          </p:nvSpPr>
          <p:spPr bwMode="auto">
            <a:xfrm>
              <a:off x="6270624" y="1312863"/>
              <a:ext cx="1673225" cy="313784"/>
            </a:xfrm>
            <a:prstGeom prst="rect">
              <a:avLst/>
            </a:prstGeom>
            <a:solidFill>
              <a:srgbClr val="FF9900"/>
            </a:solidFill>
            <a:ln w="9525">
              <a:solidFill>
                <a:schemeClr val="tx1"/>
              </a:solidFill>
              <a:miter lim="800000"/>
            </a:ln>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dirty="0">
                  <a:latin typeface="微软雅黑" panose="020B0503020204020204" charset="-122"/>
                  <a:ea typeface="微软雅黑" panose="020B0503020204020204" charset="-122"/>
                </a:rPr>
                <a:t>左前</a:t>
              </a:r>
              <a:r>
                <a:rPr lang="zh-CN" altLang="en-US" sz="1800" b="0" dirty="0" smtClean="0">
                  <a:latin typeface="微软雅黑" panose="020B0503020204020204" charset="-122"/>
                  <a:ea typeface="微软雅黑" panose="020B0503020204020204" charset="-122"/>
                </a:rPr>
                <a:t>侧安全气囊</a:t>
              </a:r>
            </a:p>
          </p:txBody>
        </p:sp>
        <p:sp>
          <p:nvSpPr>
            <p:cNvPr id="39" name="Text Box 11"/>
            <p:cNvSpPr txBox="1">
              <a:spLocks noChangeArrowheads="1"/>
            </p:cNvSpPr>
            <p:nvPr/>
          </p:nvSpPr>
          <p:spPr bwMode="auto">
            <a:xfrm>
              <a:off x="6270625" y="1773238"/>
              <a:ext cx="1673225" cy="313784"/>
            </a:xfrm>
            <a:prstGeom prst="rect">
              <a:avLst/>
            </a:prstGeom>
            <a:solidFill>
              <a:srgbClr val="FF9900"/>
            </a:solidFill>
            <a:ln w="9525">
              <a:solidFill>
                <a:schemeClr val="tx1"/>
              </a:solidFill>
              <a:miter lim="800000"/>
            </a:ln>
          </p:spPr>
          <p:txBody>
            <a:bodyPr>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dirty="0" smtClean="0">
                  <a:latin typeface="微软雅黑" panose="020B0503020204020204" charset="-122"/>
                  <a:ea typeface="微软雅黑" panose="020B0503020204020204" charset="-122"/>
                  <a:sym typeface="Arial" panose="020B0604020202020204" pitchFamily="34" charset="0"/>
                </a:rPr>
                <a:t>右前侧</a:t>
              </a:r>
              <a:r>
                <a:rPr lang="zh-CN" altLang="en-US" sz="1800" b="0" dirty="0">
                  <a:latin typeface="微软雅黑" panose="020B0503020204020204" charset="-122"/>
                  <a:ea typeface="微软雅黑" panose="020B0503020204020204" charset="-122"/>
                </a:rPr>
                <a:t>安全</a:t>
              </a:r>
              <a:r>
                <a:rPr lang="zh-CN" altLang="en-US" sz="1800" b="0" dirty="0" smtClean="0">
                  <a:latin typeface="微软雅黑" panose="020B0503020204020204" charset="-122"/>
                  <a:ea typeface="微软雅黑" panose="020B0503020204020204" charset="-122"/>
                  <a:sym typeface="Arial" panose="020B0604020202020204" pitchFamily="34" charset="0"/>
                </a:rPr>
                <a:t>气囊</a:t>
              </a:r>
            </a:p>
          </p:txBody>
        </p:sp>
        <p:sp>
          <p:nvSpPr>
            <p:cNvPr id="40" name="Text Box 12"/>
            <p:cNvSpPr txBox="1">
              <a:spLocks noChangeArrowheads="1"/>
            </p:cNvSpPr>
            <p:nvPr/>
          </p:nvSpPr>
          <p:spPr bwMode="auto">
            <a:xfrm>
              <a:off x="6284913" y="3519488"/>
              <a:ext cx="1743075" cy="549663"/>
            </a:xfrm>
            <a:prstGeom prst="rect">
              <a:avLst/>
            </a:prstGeom>
            <a:solidFill>
              <a:srgbClr val="FF9900"/>
            </a:solidFill>
            <a:ln w="9525">
              <a:solidFill>
                <a:schemeClr val="tx1"/>
              </a:solidFill>
              <a:miter lim="800000"/>
            </a:ln>
          </p:spPr>
          <p:txBody>
            <a:bodyPr>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a:latin typeface="微软雅黑" panose="020B0503020204020204" charset="-122"/>
                  <a:ea typeface="微软雅黑" panose="020B0503020204020204" charset="-122"/>
                  <a:sym typeface="Arial" panose="020B0604020202020204" pitchFamily="34" charset="0"/>
                </a:rPr>
                <a:t>副驾驶安全带预紧</a:t>
              </a:r>
            </a:p>
          </p:txBody>
        </p:sp>
        <p:sp>
          <p:nvSpPr>
            <p:cNvPr id="41" name="Text Box 13"/>
            <p:cNvSpPr txBox="1">
              <a:spLocks noChangeArrowheads="1"/>
            </p:cNvSpPr>
            <p:nvPr/>
          </p:nvSpPr>
          <p:spPr bwMode="auto">
            <a:xfrm>
              <a:off x="6284913" y="3087688"/>
              <a:ext cx="1727200" cy="549663"/>
            </a:xfrm>
            <a:prstGeom prst="rect">
              <a:avLst/>
            </a:prstGeom>
            <a:solidFill>
              <a:srgbClr val="FF9900"/>
            </a:solidFill>
            <a:ln w="9525">
              <a:solidFill>
                <a:schemeClr val="tx1"/>
              </a:solidFill>
              <a:miter lim="800000"/>
            </a:ln>
          </p:spPr>
          <p:txBody>
            <a:bodyPr>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dirty="0" smtClean="0">
                  <a:latin typeface="微软雅黑" panose="020B0503020204020204" charset="-122"/>
                  <a:ea typeface="微软雅黑" panose="020B0503020204020204" charset="-122"/>
                  <a:sym typeface="Arial" panose="020B0604020202020204" pitchFamily="34" charset="0"/>
                </a:rPr>
                <a:t>驾驶员安全带</a:t>
              </a:r>
              <a:r>
                <a:rPr lang="zh-CN" altLang="en-US" sz="1800" b="0" dirty="0">
                  <a:latin typeface="微软雅黑" panose="020B0503020204020204" charset="-122"/>
                  <a:ea typeface="微软雅黑" panose="020B0503020204020204" charset="-122"/>
                  <a:sym typeface="Arial" panose="020B0604020202020204" pitchFamily="34" charset="0"/>
                </a:rPr>
                <a:t>预紧</a:t>
              </a:r>
            </a:p>
          </p:txBody>
        </p:sp>
        <p:sp>
          <p:nvSpPr>
            <p:cNvPr id="42" name="Line 14"/>
            <p:cNvSpPr>
              <a:spLocks noChangeShapeType="1"/>
            </p:cNvSpPr>
            <p:nvPr/>
          </p:nvSpPr>
          <p:spPr bwMode="auto">
            <a:xfrm>
              <a:off x="2108200" y="2479675"/>
              <a:ext cx="1441450" cy="0"/>
            </a:xfrm>
            <a:prstGeom prst="line">
              <a:avLst/>
            </a:prstGeom>
            <a:noFill/>
            <a:ln w="38100">
              <a:solidFill>
                <a:schemeClr val="accent1"/>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3" name="Line 15"/>
            <p:cNvSpPr>
              <a:spLocks noChangeShapeType="1"/>
            </p:cNvSpPr>
            <p:nvPr/>
          </p:nvSpPr>
          <p:spPr bwMode="auto">
            <a:xfrm>
              <a:off x="3978275" y="3301999"/>
              <a:ext cx="0" cy="1027113"/>
            </a:xfrm>
            <a:prstGeom prst="line">
              <a:avLst/>
            </a:prstGeom>
            <a:noFill/>
            <a:ln w="38100">
              <a:solidFill>
                <a:schemeClr val="accent1"/>
              </a:solidFill>
              <a:round/>
            </a:ln>
            <a:extLst>
              <a:ext uri="{909E8E84-426E-40DD-AFC4-6F175D3DCCD1}">
                <a14:hiddenFill xmlns:a14="http://schemas.microsoft.com/office/drawing/2010/main">
                  <a:noFill/>
                </a14:hiddenFill>
              </a:ext>
            </a:extLst>
          </p:spPr>
          <p:txBody>
            <a:bodyPr/>
            <a:lstStyle/>
            <a:p>
              <a:endParaRPr lang="zh-CN" altLang="en-US"/>
            </a:p>
          </p:txBody>
        </p:sp>
        <p:sp>
          <p:nvSpPr>
            <p:cNvPr id="44" name="Text Box 16"/>
            <p:cNvSpPr txBox="1">
              <a:spLocks noChangeArrowheads="1"/>
            </p:cNvSpPr>
            <p:nvPr/>
          </p:nvSpPr>
          <p:spPr bwMode="auto">
            <a:xfrm>
              <a:off x="2699792" y="4365625"/>
              <a:ext cx="903288" cy="5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dirty="0">
                  <a:latin typeface="微软雅黑" panose="020B0503020204020204" charset="-122"/>
                  <a:ea typeface="微软雅黑" panose="020B0503020204020204" charset="-122"/>
                  <a:sym typeface="Arial" panose="020B0604020202020204" pitchFamily="34" charset="0"/>
                </a:rPr>
                <a:t>碰撞信号</a:t>
              </a:r>
            </a:p>
          </p:txBody>
        </p:sp>
        <p:sp>
          <p:nvSpPr>
            <p:cNvPr id="45" name="Line 17"/>
            <p:cNvSpPr>
              <a:spLocks noChangeShapeType="1"/>
            </p:cNvSpPr>
            <p:nvPr/>
          </p:nvSpPr>
          <p:spPr bwMode="auto">
            <a:xfrm>
              <a:off x="4757738" y="1528763"/>
              <a:ext cx="1512887" cy="1587"/>
            </a:xfrm>
            <a:prstGeom prst="line">
              <a:avLst/>
            </a:prstGeom>
            <a:noFill/>
            <a:ln w="38100">
              <a:solidFill>
                <a:srgbClr val="FF66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6" name="Line 18"/>
            <p:cNvSpPr>
              <a:spLocks noChangeShapeType="1"/>
            </p:cNvSpPr>
            <p:nvPr/>
          </p:nvSpPr>
          <p:spPr bwMode="auto">
            <a:xfrm>
              <a:off x="4757738" y="2392363"/>
              <a:ext cx="1512887" cy="0"/>
            </a:xfrm>
            <a:prstGeom prst="line">
              <a:avLst/>
            </a:prstGeom>
            <a:noFill/>
            <a:ln w="38100">
              <a:solidFill>
                <a:srgbClr val="FF66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7" name="Line 19"/>
            <p:cNvSpPr>
              <a:spLocks noChangeShapeType="1"/>
            </p:cNvSpPr>
            <p:nvPr/>
          </p:nvSpPr>
          <p:spPr bwMode="auto">
            <a:xfrm>
              <a:off x="4757738" y="2809875"/>
              <a:ext cx="1512887" cy="0"/>
            </a:xfrm>
            <a:prstGeom prst="line">
              <a:avLst/>
            </a:prstGeom>
            <a:noFill/>
            <a:ln w="38100">
              <a:solidFill>
                <a:srgbClr val="FF66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8" name="Text Box 20"/>
            <p:cNvSpPr txBox="1">
              <a:spLocks noChangeArrowheads="1"/>
            </p:cNvSpPr>
            <p:nvPr/>
          </p:nvSpPr>
          <p:spPr bwMode="auto">
            <a:xfrm>
              <a:off x="5178425" y="1600200"/>
              <a:ext cx="544513" cy="5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a:latin typeface="微软雅黑" panose="020B0503020204020204" charset="-122"/>
                  <a:ea typeface="微软雅黑" panose="020B0503020204020204" charset="-122"/>
                </a:rPr>
                <a:t>引爆</a:t>
              </a:r>
            </a:p>
          </p:txBody>
        </p:sp>
        <p:sp>
          <p:nvSpPr>
            <p:cNvPr id="49" name="Text Box 21"/>
            <p:cNvSpPr txBox="1">
              <a:spLocks noChangeArrowheads="1"/>
            </p:cNvSpPr>
            <p:nvPr/>
          </p:nvSpPr>
          <p:spPr bwMode="auto">
            <a:xfrm>
              <a:off x="5189538" y="2046288"/>
              <a:ext cx="544512" cy="5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a:latin typeface="微软雅黑" panose="020B0503020204020204" charset="-122"/>
                  <a:ea typeface="微软雅黑" panose="020B0503020204020204" charset="-122"/>
                </a:rPr>
                <a:t>引爆</a:t>
              </a:r>
            </a:p>
          </p:txBody>
        </p:sp>
        <p:sp>
          <p:nvSpPr>
            <p:cNvPr id="50" name="Text Box 22"/>
            <p:cNvSpPr txBox="1">
              <a:spLocks noChangeArrowheads="1"/>
            </p:cNvSpPr>
            <p:nvPr/>
          </p:nvSpPr>
          <p:spPr bwMode="auto">
            <a:xfrm>
              <a:off x="5189538" y="2463800"/>
              <a:ext cx="544512" cy="5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a:latin typeface="微软雅黑" panose="020B0503020204020204" charset="-122"/>
                  <a:ea typeface="微软雅黑" panose="020B0503020204020204" charset="-122"/>
                </a:rPr>
                <a:t>引爆</a:t>
              </a:r>
            </a:p>
          </p:txBody>
        </p:sp>
        <p:sp>
          <p:nvSpPr>
            <p:cNvPr id="51" name="Text Box 23"/>
            <p:cNvSpPr txBox="1">
              <a:spLocks noChangeArrowheads="1"/>
            </p:cNvSpPr>
            <p:nvPr/>
          </p:nvSpPr>
          <p:spPr bwMode="auto">
            <a:xfrm>
              <a:off x="1244599" y="4064754"/>
              <a:ext cx="1095375" cy="313784"/>
            </a:xfrm>
            <a:prstGeom prst="rect">
              <a:avLst/>
            </a:prstGeom>
            <a:solidFill>
              <a:schemeClr val="bg2"/>
            </a:solidFill>
            <a:ln w="9525">
              <a:solidFill>
                <a:schemeClr val="tx1"/>
              </a:solidFill>
              <a:miter lim="800000"/>
            </a:ln>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algn="ctr" eaLnBrk="1" hangingPunct="1"/>
              <a:r>
                <a:rPr lang="zh-CN" sz="1800" b="0" dirty="0" smtClean="0">
                  <a:latin typeface="微软雅黑" panose="020B0503020204020204" charset="-122"/>
                  <a:ea typeface="微软雅黑" panose="020B0503020204020204" charset="-122"/>
                  <a:sym typeface="Arial" panose="020B0604020202020204" pitchFamily="34" charset="0"/>
                </a:rPr>
                <a:t>变频器</a:t>
              </a:r>
            </a:p>
          </p:txBody>
        </p:sp>
        <p:sp>
          <p:nvSpPr>
            <p:cNvPr id="52" name="Text Box 24"/>
            <p:cNvSpPr txBox="1">
              <a:spLocks noChangeArrowheads="1"/>
            </p:cNvSpPr>
            <p:nvPr/>
          </p:nvSpPr>
          <p:spPr bwMode="auto">
            <a:xfrm>
              <a:off x="6284913" y="2681288"/>
              <a:ext cx="1417637" cy="313784"/>
            </a:xfrm>
            <a:prstGeom prst="rect">
              <a:avLst/>
            </a:prstGeom>
            <a:solidFill>
              <a:srgbClr val="FF9900"/>
            </a:solidFill>
            <a:ln w="9525">
              <a:solidFill>
                <a:schemeClr val="tx1"/>
              </a:solidFill>
              <a:miter lim="800000"/>
            </a:ln>
          </p:spPr>
          <p:txBody>
            <a:bodyPr>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dirty="0" smtClean="0">
                  <a:latin typeface="微软雅黑" panose="020B0503020204020204" charset="-122"/>
                  <a:ea typeface="微软雅黑" panose="020B0503020204020204" charset="-122"/>
                  <a:sym typeface="Arial" panose="020B0604020202020204" pitchFamily="34" charset="0"/>
                </a:rPr>
                <a:t>右侧气</a:t>
              </a:r>
              <a:r>
                <a:rPr lang="zh-CN" altLang="en-US" sz="1800" b="0" dirty="0">
                  <a:latin typeface="微软雅黑" panose="020B0503020204020204" charset="-122"/>
                  <a:ea typeface="微软雅黑" panose="020B0503020204020204" charset="-122"/>
                  <a:sym typeface="Arial" panose="020B0604020202020204" pitchFamily="34" charset="0"/>
                </a:rPr>
                <a:t>帘</a:t>
              </a:r>
            </a:p>
          </p:txBody>
        </p:sp>
        <p:sp>
          <p:nvSpPr>
            <p:cNvPr id="53" name="Text Box 25"/>
            <p:cNvSpPr txBox="1">
              <a:spLocks noChangeArrowheads="1"/>
            </p:cNvSpPr>
            <p:nvPr/>
          </p:nvSpPr>
          <p:spPr bwMode="auto">
            <a:xfrm>
              <a:off x="6284913" y="2249488"/>
              <a:ext cx="1338262" cy="313784"/>
            </a:xfrm>
            <a:prstGeom prst="rect">
              <a:avLst/>
            </a:prstGeom>
            <a:solidFill>
              <a:srgbClr val="FF9900"/>
            </a:solidFill>
            <a:ln w="9525">
              <a:solidFill>
                <a:schemeClr val="tx1"/>
              </a:solidFill>
              <a:miter lim="800000"/>
            </a:ln>
          </p:spPr>
          <p:txBody>
            <a:bodyPr>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dirty="0" smtClean="0">
                  <a:latin typeface="微软雅黑" panose="020B0503020204020204" charset="-122"/>
                  <a:ea typeface="微软雅黑" panose="020B0503020204020204" charset="-122"/>
                  <a:sym typeface="Arial" panose="020B0604020202020204" pitchFamily="34" charset="0"/>
                </a:rPr>
                <a:t>左侧气</a:t>
              </a:r>
              <a:r>
                <a:rPr lang="zh-CN" altLang="en-US" sz="1800" b="0" dirty="0">
                  <a:latin typeface="微软雅黑" panose="020B0503020204020204" charset="-122"/>
                  <a:ea typeface="微软雅黑" panose="020B0503020204020204" charset="-122"/>
                  <a:sym typeface="Arial" panose="020B0604020202020204" pitchFamily="34" charset="0"/>
                </a:rPr>
                <a:t>帘</a:t>
              </a:r>
            </a:p>
          </p:txBody>
        </p:sp>
        <p:sp>
          <p:nvSpPr>
            <p:cNvPr id="54" name="Line 26"/>
            <p:cNvSpPr>
              <a:spLocks noChangeShapeType="1"/>
            </p:cNvSpPr>
            <p:nvPr/>
          </p:nvSpPr>
          <p:spPr bwMode="auto">
            <a:xfrm>
              <a:off x="4773613" y="3287713"/>
              <a:ext cx="1511300" cy="1587"/>
            </a:xfrm>
            <a:prstGeom prst="line">
              <a:avLst/>
            </a:prstGeom>
            <a:noFill/>
            <a:ln w="38100">
              <a:solidFill>
                <a:srgbClr val="FF66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5" name="Line 27"/>
            <p:cNvSpPr>
              <a:spLocks noChangeShapeType="1"/>
            </p:cNvSpPr>
            <p:nvPr/>
          </p:nvSpPr>
          <p:spPr bwMode="auto">
            <a:xfrm>
              <a:off x="4773613" y="3690938"/>
              <a:ext cx="1511300" cy="0"/>
            </a:xfrm>
            <a:prstGeom prst="line">
              <a:avLst/>
            </a:prstGeom>
            <a:noFill/>
            <a:ln w="38100">
              <a:solidFill>
                <a:srgbClr val="FF66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6" name="Text Box 28"/>
            <p:cNvSpPr txBox="1">
              <a:spLocks noChangeArrowheads="1"/>
            </p:cNvSpPr>
            <p:nvPr/>
          </p:nvSpPr>
          <p:spPr bwMode="auto">
            <a:xfrm>
              <a:off x="5205413" y="2943225"/>
              <a:ext cx="544512" cy="5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a:latin typeface="微软雅黑" panose="020B0503020204020204" charset="-122"/>
                  <a:ea typeface="微软雅黑" panose="020B0503020204020204" charset="-122"/>
                </a:rPr>
                <a:t>引爆</a:t>
              </a:r>
            </a:p>
          </p:txBody>
        </p:sp>
        <p:sp>
          <p:nvSpPr>
            <p:cNvPr id="57" name="Text Box 29"/>
            <p:cNvSpPr txBox="1">
              <a:spLocks noChangeArrowheads="1"/>
            </p:cNvSpPr>
            <p:nvPr/>
          </p:nvSpPr>
          <p:spPr bwMode="auto">
            <a:xfrm>
              <a:off x="5205413" y="3359150"/>
              <a:ext cx="544512" cy="5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a:latin typeface="微软雅黑" panose="020B0503020204020204" charset="-122"/>
                  <a:ea typeface="微软雅黑" panose="020B0503020204020204" charset="-122"/>
                </a:rPr>
                <a:t>引爆</a:t>
              </a:r>
            </a:p>
          </p:txBody>
        </p:sp>
        <p:sp>
          <p:nvSpPr>
            <p:cNvPr id="58" name="Text Box 30"/>
            <p:cNvSpPr txBox="1">
              <a:spLocks noChangeArrowheads="1"/>
            </p:cNvSpPr>
            <p:nvPr/>
          </p:nvSpPr>
          <p:spPr bwMode="auto">
            <a:xfrm>
              <a:off x="1244600" y="2811463"/>
              <a:ext cx="803275" cy="531812"/>
            </a:xfrm>
            <a:prstGeom prst="rect">
              <a:avLst/>
            </a:prstGeom>
            <a:solidFill>
              <a:srgbClr val="FFFF00"/>
            </a:solidFill>
            <a:ln w="9525">
              <a:solidFill>
                <a:srgbClr val="000000"/>
              </a:solidFill>
              <a:miter lim="800000"/>
            </a:ln>
          </p:spPr>
          <p:txBody>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a:latin typeface="微软雅黑" panose="020B0503020204020204" charset="-122"/>
                  <a:ea typeface="微软雅黑" panose="020B0503020204020204" charset="-122"/>
                  <a:sym typeface="Arial" panose="020B0604020202020204" pitchFamily="34" charset="0"/>
                </a:rPr>
                <a:t>右侧碰传感器</a:t>
              </a:r>
            </a:p>
          </p:txBody>
        </p:sp>
        <p:sp>
          <p:nvSpPr>
            <p:cNvPr id="59" name="Line 31"/>
            <p:cNvSpPr>
              <a:spLocks noChangeShapeType="1"/>
            </p:cNvSpPr>
            <p:nvPr/>
          </p:nvSpPr>
          <p:spPr bwMode="auto">
            <a:xfrm>
              <a:off x="2108200" y="3027363"/>
              <a:ext cx="1441450" cy="0"/>
            </a:xfrm>
            <a:prstGeom prst="line">
              <a:avLst/>
            </a:prstGeom>
            <a:noFill/>
            <a:ln w="38100">
              <a:solidFill>
                <a:schemeClr val="accent1"/>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60" name="Text Box 33"/>
            <p:cNvSpPr txBox="1">
              <a:spLocks noChangeArrowheads="1"/>
            </p:cNvSpPr>
            <p:nvPr/>
          </p:nvSpPr>
          <p:spPr bwMode="auto">
            <a:xfrm>
              <a:off x="6284913" y="3924300"/>
              <a:ext cx="1743075" cy="313784"/>
            </a:xfrm>
            <a:prstGeom prst="rect">
              <a:avLst/>
            </a:prstGeom>
            <a:solidFill>
              <a:srgbClr val="FF9900"/>
            </a:solidFill>
            <a:ln w="9525">
              <a:solidFill>
                <a:schemeClr val="tx1"/>
              </a:solidFill>
              <a:miter lim="800000"/>
            </a:ln>
          </p:spPr>
          <p:txBody>
            <a:bodyPr>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dirty="0" smtClean="0">
                  <a:latin typeface="微软雅黑" panose="020B0503020204020204" charset="-122"/>
                  <a:ea typeface="微软雅黑" panose="020B0503020204020204" charset="-122"/>
                  <a:sym typeface="Arial" panose="020B0604020202020204" pitchFamily="34" charset="0"/>
                </a:rPr>
                <a:t>左后</a:t>
              </a:r>
              <a:r>
                <a:rPr lang="zh-CN" altLang="en-US" sz="1800" b="0" dirty="0">
                  <a:latin typeface="微软雅黑" panose="020B0503020204020204" charset="-122"/>
                  <a:ea typeface="微软雅黑" panose="020B0503020204020204" charset="-122"/>
                  <a:sym typeface="Arial" panose="020B0604020202020204" pitchFamily="34" charset="0"/>
                </a:rPr>
                <a:t>安全带预紧</a:t>
              </a:r>
            </a:p>
          </p:txBody>
        </p:sp>
        <p:sp>
          <p:nvSpPr>
            <p:cNvPr id="61" name="Line 34"/>
            <p:cNvSpPr>
              <a:spLocks noChangeShapeType="1"/>
            </p:cNvSpPr>
            <p:nvPr/>
          </p:nvSpPr>
          <p:spPr bwMode="auto">
            <a:xfrm>
              <a:off x="4772025" y="4067175"/>
              <a:ext cx="1511300" cy="0"/>
            </a:xfrm>
            <a:prstGeom prst="line">
              <a:avLst/>
            </a:prstGeom>
            <a:noFill/>
            <a:ln w="38100">
              <a:solidFill>
                <a:srgbClr val="FF66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62" name="Text Box 35"/>
            <p:cNvSpPr txBox="1">
              <a:spLocks noChangeArrowheads="1"/>
            </p:cNvSpPr>
            <p:nvPr/>
          </p:nvSpPr>
          <p:spPr bwMode="auto">
            <a:xfrm>
              <a:off x="5203825" y="3749675"/>
              <a:ext cx="544513" cy="5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zh-CN" altLang="en-US" sz="1800" b="0">
                  <a:latin typeface="微软雅黑" panose="020B0503020204020204" charset="-122"/>
                  <a:ea typeface="微软雅黑" panose="020B0503020204020204" charset="-122"/>
                </a:rPr>
                <a:t>引爆</a:t>
              </a:r>
            </a:p>
          </p:txBody>
        </p:sp>
        <p:sp>
          <p:nvSpPr>
            <p:cNvPr id="63" name="Line 36"/>
            <p:cNvSpPr>
              <a:spLocks noChangeShapeType="1"/>
            </p:cNvSpPr>
            <p:nvPr/>
          </p:nvSpPr>
          <p:spPr bwMode="auto">
            <a:xfrm>
              <a:off x="2339975" y="4326363"/>
              <a:ext cx="1641476" cy="2750"/>
            </a:xfrm>
            <a:prstGeom prst="line">
              <a:avLst/>
            </a:prstGeom>
            <a:noFill/>
            <a:ln w="38100">
              <a:solidFill>
                <a:schemeClr val="accent1"/>
              </a:solidFill>
              <a:round/>
              <a:headEnd type="triangle" w="med" len="med"/>
            </a:ln>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安全气囊</a:t>
            </a:r>
            <a:endParaRPr lang="zh-CN" altLang="en-US" sz="3600" dirty="0">
              <a:solidFill>
                <a:srgbClr val="0070C0"/>
              </a:solidFill>
              <a:latin typeface="微软雅黑" panose="020B0503020204020204" charset="-122"/>
              <a:ea typeface="微软雅黑" panose="020B0503020204020204" charset="-122"/>
            </a:endParaRPr>
          </a:p>
        </p:txBody>
      </p:sp>
      <p:sp>
        <p:nvSpPr>
          <p:cNvPr id="67" name="Text Box 4"/>
          <p:cNvSpPr txBox="1">
            <a:spLocks noChangeArrowheads="1"/>
          </p:cNvSpPr>
          <p:nvPr/>
        </p:nvSpPr>
        <p:spPr bwMode="auto">
          <a:xfrm>
            <a:off x="645988" y="1229003"/>
            <a:ext cx="842327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marL="0" indent="0" eaLnBrk="1" hangingPunct="1">
              <a:lnSpc>
                <a:spcPct val="100000"/>
              </a:lnSpc>
            </a:pPr>
            <a:r>
              <a:rPr lang="zh-CN" altLang="en-US" sz="2000" dirty="0" smtClean="0">
                <a:latin typeface="微软雅黑" panose="020B0503020204020204" charset="-122"/>
                <a:ea typeface="微软雅黑" panose="020B0503020204020204" charset="-122"/>
                <a:sym typeface="Arial" panose="020B0604020202020204" pitchFamily="34" charset="0"/>
              </a:rPr>
              <a:t>安全气囊原理</a:t>
            </a:r>
          </a:p>
        </p:txBody>
      </p:sp>
      <p:sp>
        <p:nvSpPr>
          <p:cNvPr id="17" name="虚尾箭头 16"/>
          <p:cNvSpPr/>
          <p:nvPr/>
        </p:nvSpPr>
        <p:spPr>
          <a:xfrm>
            <a:off x="7178675" y="4452620"/>
            <a:ext cx="772160" cy="450850"/>
          </a:xfrm>
          <a:prstGeom prst="striped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02295" y="1614805"/>
            <a:ext cx="2075815" cy="1783080"/>
          </a:xfrm>
          <a:prstGeom prst="rect">
            <a:avLst/>
          </a:prstGeom>
          <a:ln>
            <a:noFill/>
          </a:ln>
          <a:effectLst>
            <a:softEdge rad="112500"/>
          </a:effectLst>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2835" y="1730375"/>
            <a:ext cx="1699895" cy="1647190"/>
          </a:xfrm>
          <a:prstGeom prst="rect">
            <a:avLst/>
          </a:prstGeom>
          <a:ln>
            <a:noFill/>
          </a:ln>
          <a:effectLst>
            <a:softEdge rad="112500"/>
          </a:effectLst>
        </p:spPr>
      </p:pic>
      <p:pic>
        <p:nvPicPr>
          <p:cNvPr id="8"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87335" y="3907155"/>
            <a:ext cx="2705100" cy="199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noChangeArrowheads="1"/>
          </p:cNvPicPr>
          <p:nvPr/>
        </p:nvPicPr>
        <p:blipFill>
          <a:blip r:embed="rId9">
            <a:extLst>
              <a:ext uri="{28A0092B-C50C-407E-A947-70E740481C1C}">
                <a14:useLocalDpi xmlns:a14="http://schemas.microsoft.com/office/drawing/2010/main" val="0"/>
              </a:ext>
            </a:extLst>
          </a:blip>
          <a:srcRect t="39723" r="52226"/>
          <a:stretch>
            <a:fillRect/>
          </a:stretch>
        </p:blipFill>
        <p:spPr bwMode="auto">
          <a:xfrm>
            <a:off x="4352290" y="3781425"/>
            <a:ext cx="2318385" cy="2244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p:cNvPicPr>
            <a:picLocks noChangeAspect="1" noChangeArrowheads="1"/>
          </p:cNvPicPr>
          <p:nvPr/>
        </p:nvPicPr>
        <p:blipFill>
          <a:blip r:embed="rId9">
            <a:extLst>
              <a:ext uri="{28A0092B-C50C-407E-A947-70E740481C1C}">
                <a14:useLocalDpi xmlns:a14="http://schemas.microsoft.com/office/drawing/2010/main" val="0"/>
              </a:ext>
            </a:extLst>
          </a:blip>
          <a:srcRect l="45700" b="40851"/>
          <a:stretch>
            <a:fillRect/>
          </a:stretch>
        </p:blipFill>
        <p:spPr bwMode="auto">
          <a:xfrm>
            <a:off x="953770" y="3660775"/>
            <a:ext cx="2414905" cy="201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虚尾箭头 10"/>
          <p:cNvSpPr/>
          <p:nvPr/>
        </p:nvSpPr>
        <p:spPr>
          <a:xfrm>
            <a:off x="3508375" y="4452620"/>
            <a:ext cx="772160" cy="450850"/>
          </a:xfrm>
          <a:prstGeom prst="striped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97220" y="1687830"/>
            <a:ext cx="2427605" cy="165227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27095" y="1730375"/>
            <a:ext cx="2270125" cy="170624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安全气囊</a:t>
            </a:r>
            <a:endParaRPr lang="zh-CN" altLang="en-US" sz="3600" dirty="0">
              <a:solidFill>
                <a:srgbClr val="0070C0"/>
              </a:solidFill>
              <a:latin typeface="微软雅黑" panose="020B0503020204020204" charset="-122"/>
              <a:ea typeface="微软雅黑" panose="020B0503020204020204" charset="-122"/>
            </a:endParaRPr>
          </a:p>
        </p:txBody>
      </p:sp>
      <p:sp>
        <p:nvSpPr>
          <p:cNvPr id="67" name="Text Box 4"/>
          <p:cNvSpPr txBox="1">
            <a:spLocks noChangeArrowheads="1"/>
          </p:cNvSpPr>
          <p:nvPr/>
        </p:nvSpPr>
        <p:spPr bwMode="auto">
          <a:xfrm>
            <a:off x="663133" y="1308545"/>
            <a:ext cx="842327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r>
              <a:rPr lang="zh-CN" altLang="en-US" sz="2000" dirty="0" smtClean="0">
                <a:latin typeface="微软雅黑" panose="020B0503020204020204" charset="-122"/>
                <a:ea typeface="微软雅黑" panose="020B0503020204020204" charset="-122"/>
              </a:rPr>
              <a:t>预紧式安全带原理</a:t>
            </a:r>
          </a:p>
        </p:txBody>
      </p:sp>
      <p:sp>
        <p:nvSpPr>
          <p:cNvPr id="3" name="Text Box 3"/>
          <p:cNvSpPr txBox="1">
            <a:spLocks noChangeArrowheads="1"/>
          </p:cNvSpPr>
          <p:nvPr/>
        </p:nvSpPr>
        <p:spPr bwMode="auto">
          <a:xfrm>
            <a:off x="664845" y="1810385"/>
            <a:ext cx="9613265" cy="1014730"/>
          </a:xfrm>
          <a:prstGeom prst="rect">
            <a:avLst/>
          </a:prstGeom>
          <a:noFill/>
          <a:ln w="9525">
            <a:noFill/>
            <a:miter lim="800000"/>
          </a:ln>
        </p:spPr>
        <p:txBody>
          <a:bodyPr wrap="square">
            <a:spAutoFit/>
          </a:bodyPr>
          <a:lstStyle/>
          <a:p>
            <a:pPr marL="212725" indent="-212725">
              <a:lnSpc>
                <a:spcPct val="150000"/>
              </a:lnSpc>
              <a:buFont typeface="Wingdings" panose="05000000000000000000" pitchFamily="2" charset="2"/>
              <a:buChar char="Ø"/>
            </a:pPr>
            <a:r>
              <a:rPr lang="zh-CN" altLang="en-US" sz="2000" b="0" dirty="0">
                <a:latin typeface="微软雅黑" panose="020B0503020204020204" charset="-122"/>
                <a:ea typeface="微软雅黑" panose="020B0503020204020204" charset="-122"/>
                <a:sym typeface="Arial" panose="020B0604020202020204" pitchFamily="34" charset="0"/>
              </a:rPr>
              <a:t>安全带张紧器触发，引爆后推动锁止通道内小球运动，并随着带动齿轮，安全带张紧器收紧。</a:t>
            </a:r>
            <a:r>
              <a:rPr lang="de-DE" altLang="en-US" sz="2000" b="0" dirty="0">
                <a:latin typeface="微软雅黑" panose="020B0503020204020204" charset="-122"/>
                <a:ea typeface="微软雅黑" panose="020B0503020204020204" charset="-122"/>
                <a:sym typeface="Arial" panose="020B0604020202020204" pitchFamily="34" charset="0"/>
              </a:rPr>
              <a:t> </a:t>
            </a:r>
          </a:p>
        </p:txBody>
      </p:sp>
      <p:pic>
        <p:nvPicPr>
          <p:cNvPr id="26" name="Picture 2"/>
          <p:cNvPicPr>
            <a:picLocks noChangeAspect="1" noChangeArrowheads="1"/>
          </p:cNvPicPr>
          <p:nvPr/>
        </p:nvPicPr>
        <p:blipFill>
          <a:blip r:embed="rId6"/>
          <a:srcRect l="10521" t="603" r="2768" b="3195"/>
          <a:stretch>
            <a:fillRect/>
          </a:stretch>
        </p:blipFill>
        <p:spPr bwMode="auto">
          <a:xfrm>
            <a:off x="3982085" y="2699385"/>
            <a:ext cx="2810510" cy="2118360"/>
          </a:xfrm>
          <a:prstGeom prst="rect">
            <a:avLst/>
          </a:prstGeom>
          <a:noFill/>
          <a:ln w="9525">
            <a:noFill/>
            <a:miter lim="800000"/>
            <a:headEnd/>
            <a:tailEnd/>
          </a:ln>
        </p:spPr>
      </p:pic>
      <p:pic>
        <p:nvPicPr>
          <p:cNvPr id="28" name="Picture 4"/>
          <p:cNvPicPr>
            <a:picLocks noChangeAspect="1" noChangeArrowheads="1"/>
          </p:cNvPicPr>
          <p:nvPr/>
        </p:nvPicPr>
        <p:blipFill>
          <a:blip r:embed="rId7"/>
          <a:srcRect r="50183"/>
          <a:stretch>
            <a:fillRect/>
          </a:stretch>
        </p:blipFill>
        <p:spPr bwMode="auto">
          <a:xfrm>
            <a:off x="1979295" y="4499610"/>
            <a:ext cx="1468120" cy="1457960"/>
          </a:xfrm>
          <a:prstGeom prst="rect">
            <a:avLst/>
          </a:prstGeom>
          <a:noFill/>
          <a:ln w="9525">
            <a:noFill/>
            <a:miter lim="800000"/>
            <a:headEnd/>
            <a:tailEnd/>
          </a:ln>
        </p:spPr>
      </p:pic>
      <p:pic>
        <p:nvPicPr>
          <p:cNvPr id="29" name="Picture 5"/>
          <p:cNvPicPr>
            <a:picLocks noChangeAspect="1" noChangeArrowheads="1"/>
          </p:cNvPicPr>
          <p:nvPr/>
        </p:nvPicPr>
        <p:blipFill>
          <a:blip r:embed="rId7"/>
          <a:srcRect l="50259" t="8514" b="6245"/>
          <a:stretch>
            <a:fillRect/>
          </a:stretch>
        </p:blipFill>
        <p:spPr bwMode="auto">
          <a:xfrm>
            <a:off x="4264660" y="4565650"/>
            <a:ext cx="1489710" cy="1379855"/>
          </a:xfrm>
          <a:prstGeom prst="rect">
            <a:avLst/>
          </a:prstGeom>
          <a:noFill/>
          <a:ln w="9525">
            <a:noFill/>
            <a:miter lim="800000"/>
            <a:headEnd/>
            <a:tailEnd/>
          </a:ln>
        </p:spPr>
      </p:pic>
      <p:pic>
        <p:nvPicPr>
          <p:cNvPr id="30" name="Picture 8" descr="安全带预紧原理"/>
          <p:cNvPicPr>
            <a:picLocks noChangeAspect="1" noChangeArrowheads="1"/>
          </p:cNvPicPr>
          <p:nvPr/>
        </p:nvPicPr>
        <p:blipFill>
          <a:blip r:embed="rId8"/>
          <a:srcRect/>
          <a:stretch>
            <a:fillRect/>
          </a:stretch>
        </p:blipFill>
        <p:spPr bwMode="auto">
          <a:xfrm>
            <a:off x="6193790" y="3108325"/>
            <a:ext cx="3152775" cy="2364740"/>
          </a:xfrm>
          <a:prstGeom prst="rect">
            <a:avLst/>
          </a:prstGeom>
          <a:noFill/>
          <a:ln w="9525">
            <a:noFill/>
            <a:miter lim="800000"/>
            <a:headEnd/>
            <a:tailEnd/>
          </a:ln>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15770" y="2907030"/>
            <a:ext cx="2606040" cy="195707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安全气囊</a:t>
            </a:r>
            <a:endParaRPr lang="zh-CN" altLang="en-US" sz="3600" dirty="0">
              <a:solidFill>
                <a:srgbClr val="0070C0"/>
              </a:solidFill>
              <a:latin typeface="微软雅黑" panose="020B0503020204020204" charset="-122"/>
              <a:ea typeface="微软雅黑" panose="020B0503020204020204" charset="-122"/>
            </a:endParaRPr>
          </a:p>
        </p:txBody>
      </p:sp>
      <p:sp>
        <p:nvSpPr>
          <p:cNvPr id="67" name="Text Box 4"/>
          <p:cNvSpPr txBox="1">
            <a:spLocks noChangeArrowheads="1"/>
          </p:cNvSpPr>
          <p:nvPr/>
        </p:nvSpPr>
        <p:spPr bwMode="auto">
          <a:xfrm>
            <a:off x="671388" y="1261833"/>
            <a:ext cx="8423275"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marL="0" indent="0" eaLnBrk="1" hangingPunct="1">
              <a:lnSpc>
                <a:spcPct val="150000"/>
              </a:lnSpc>
            </a:pPr>
            <a:r>
              <a:rPr lang="zh-CN" altLang="en-US" sz="2000" dirty="0" smtClean="0">
                <a:latin typeface="微软雅黑" panose="020B0503020204020204" charset="-122"/>
                <a:ea typeface="微软雅黑" panose="020B0503020204020204" charset="-122"/>
                <a:sym typeface="Arial" panose="020B0604020202020204" pitchFamily="34" charset="0"/>
              </a:rPr>
              <a:t>安全气囊的连接方式</a:t>
            </a:r>
          </a:p>
        </p:txBody>
      </p:sp>
      <p:sp>
        <p:nvSpPr>
          <p:cNvPr id="9" name="矩形 8"/>
          <p:cNvSpPr/>
          <p:nvPr/>
        </p:nvSpPr>
        <p:spPr>
          <a:xfrm>
            <a:off x="3637280" y="1755775"/>
            <a:ext cx="6257290" cy="3784600"/>
          </a:xfrm>
          <a:prstGeom prst="rect">
            <a:avLst/>
          </a:prstGeom>
        </p:spPr>
        <p:txBody>
          <a:bodyPr wrap="square">
            <a:spAutoFit/>
          </a:bodyPr>
          <a:lstStyle/>
          <a:p>
            <a:pPr marL="212725" indent="-212725">
              <a:lnSpc>
                <a:spcPct val="200000"/>
              </a:lnSpc>
              <a:buFont typeface="Wingdings" panose="05000000000000000000" pitchFamily="2" charset="2"/>
              <a:buChar char="Ø"/>
            </a:pPr>
            <a:r>
              <a:rPr lang="de-DE" altLang="en-US" sz="2000" dirty="0" smtClean="0">
                <a:latin typeface="微软雅黑" panose="020B0503020204020204" charset="-122"/>
                <a:ea typeface="微软雅黑" panose="020B0503020204020204" charset="-122"/>
                <a:sym typeface="Arial" panose="020B0604020202020204" pitchFamily="34" charset="0"/>
              </a:rPr>
              <a:t> </a:t>
            </a:r>
            <a:r>
              <a:rPr lang="zh-CN" altLang="en-US" sz="2000" dirty="0" smtClean="0">
                <a:latin typeface="微软雅黑" panose="020B0503020204020204" charset="-122"/>
                <a:ea typeface="微软雅黑" panose="020B0503020204020204" charset="-122"/>
                <a:sym typeface="Arial" panose="020B0604020202020204" pitchFamily="34" charset="0"/>
              </a:rPr>
              <a:t>安全气囊插头在拔出后即短路 (短路电桥)。从而使得在重新插回气囊时，电线上不会产生使气囊误爆的电动势。</a:t>
            </a:r>
          </a:p>
          <a:p>
            <a:pPr marL="212725" indent="-212725">
              <a:lnSpc>
                <a:spcPct val="200000"/>
              </a:lnSpc>
              <a:buFont typeface="Wingdings" panose="05000000000000000000" pitchFamily="2" charset="2"/>
              <a:buChar char="Ø"/>
            </a:pPr>
            <a:r>
              <a:rPr lang="zh-CN" altLang="en-US" sz="2000" dirty="0" smtClean="0">
                <a:latin typeface="微软雅黑" panose="020B0503020204020204" charset="-122"/>
                <a:ea typeface="微软雅黑" panose="020B0503020204020204" charset="-122"/>
                <a:sym typeface="Arial" panose="020B0604020202020204" pitchFamily="34" charset="0"/>
              </a:rPr>
              <a:t>在这种情况下，已被摘下的线路不可能由于受到干扰电流（如：</a:t>
            </a:r>
            <a:r>
              <a:rPr lang="zh-CN" altLang="en-US" sz="2000" dirty="0">
                <a:latin typeface="微软雅黑" panose="020B0503020204020204" charset="-122"/>
                <a:ea typeface="微软雅黑" panose="020B0503020204020204" charset="-122"/>
                <a:sym typeface="Arial" panose="020B0604020202020204" pitchFamily="34" charset="0"/>
              </a:rPr>
              <a:t>万用</a:t>
            </a:r>
            <a:r>
              <a:rPr lang="zh-CN" altLang="en-US" sz="2000" dirty="0" smtClean="0">
                <a:latin typeface="微软雅黑" panose="020B0503020204020204" charset="-122"/>
                <a:ea typeface="微软雅黑" panose="020B0503020204020204" charset="-122"/>
                <a:sym typeface="Arial" panose="020B0604020202020204" pitchFamily="34" charset="0"/>
              </a:rPr>
              <a:t>表）的影响而造成气囊单元误爆。</a:t>
            </a:r>
          </a:p>
          <a:p>
            <a:pPr marL="212725" indent="-212725">
              <a:lnSpc>
                <a:spcPct val="200000"/>
              </a:lnSpc>
              <a:buFont typeface="Wingdings" panose="05000000000000000000" pitchFamily="2" charset="2"/>
              <a:buChar char="Ø"/>
            </a:pPr>
            <a:r>
              <a:rPr lang="zh-CN" altLang="en-US" sz="2000" dirty="0" smtClean="0">
                <a:latin typeface="微软雅黑" panose="020B0503020204020204" charset="-122"/>
                <a:ea typeface="微软雅黑" panose="020B0503020204020204" charset="-122"/>
                <a:sym typeface="Arial" panose="020B0604020202020204" pitchFamily="34" charset="0"/>
              </a:rPr>
              <a:t>气囊只可能在插头完全插好的情况下</a:t>
            </a:r>
            <a:r>
              <a:rPr lang="zh-CN" altLang="en-US" sz="2000" dirty="0">
                <a:latin typeface="微软雅黑" panose="020B0503020204020204" charset="-122"/>
                <a:ea typeface="微软雅黑" panose="020B0503020204020204" charset="-122"/>
                <a:sym typeface="Arial" panose="020B0604020202020204" pitchFamily="34" charset="0"/>
              </a:rPr>
              <a:t>展开</a:t>
            </a:r>
            <a:r>
              <a:rPr lang="zh-CN" altLang="en-US" sz="2000" dirty="0" smtClean="0">
                <a:latin typeface="微软雅黑" panose="020B0503020204020204" charset="-122"/>
                <a:ea typeface="微软雅黑" panose="020B0503020204020204" charset="-122"/>
                <a:sym typeface="Arial" panose="020B0604020202020204" pitchFamily="34" charset="0"/>
              </a:rPr>
              <a:t>。</a:t>
            </a:r>
          </a:p>
        </p:txBody>
      </p:sp>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112" y="1996846"/>
            <a:ext cx="1819225" cy="1507714"/>
          </a:xfrm>
          <a:prstGeom prst="rect">
            <a:avLst/>
          </a:prstGeom>
          <a:ln>
            <a:noFill/>
          </a:ln>
          <a:effectLst>
            <a:outerShdw blurRad="190500" algn="tl" rotWithShape="0">
              <a:srgbClr val="000000">
                <a:alpha val="70000"/>
              </a:srgbClr>
            </a:outerShdw>
          </a:effectLst>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5613" y="3687227"/>
            <a:ext cx="1800200" cy="1675571"/>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安全气囊</a:t>
            </a:r>
            <a:endParaRPr lang="zh-CN" altLang="en-US" sz="3600" dirty="0">
              <a:solidFill>
                <a:srgbClr val="0070C0"/>
              </a:solidFill>
              <a:latin typeface="微软雅黑" panose="020B0503020204020204" charset="-122"/>
              <a:ea typeface="微软雅黑" panose="020B0503020204020204" charset="-122"/>
            </a:endParaRPr>
          </a:p>
        </p:txBody>
      </p:sp>
      <p:sp>
        <p:nvSpPr>
          <p:cNvPr id="67" name="Text Box 4"/>
          <p:cNvSpPr txBox="1">
            <a:spLocks noChangeArrowheads="1"/>
          </p:cNvSpPr>
          <p:nvPr/>
        </p:nvSpPr>
        <p:spPr bwMode="auto">
          <a:xfrm>
            <a:off x="567883" y="1281961"/>
            <a:ext cx="842327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r>
              <a:rPr lang="zh-CN" altLang="en-US" sz="2000" dirty="0" smtClean="0">
                <a:latin typeface="微软雅黑" panose="020B0503020204020204" charset="-122"/>
                <a:ea typeface="微软雅黑" panose="020B0503020204020204" charset="-122"/>
                <a:sym typeface="Arial" panose="020B0604020202020204" pitchFamily="34" charset="0"/>
              </a:rPr>
              <a:t>时钟弹簧 </a:t>
            </a:r>
          </a:p>
        </p:txBody>
      </p:sp>
      <p:pic>
        <p:nvPicPr>
          <p:cNvPr id="3" name="Picture 5" descr="DSC09111"/>
          <p:cNvPicPr>
            <a:picLocks noChangeAspect="1" noChangeArrowheads="1"/>
          </p:cNvPicPr>
          <p:nvPr/>
        </p:nvPicPr>
        <p:blipFill>
          <a:blip r:embed="rId6"/>
          <a:srcRect/>
          <a:stretch>
            <a:fillRect/>
          </a:stretch>
        </p:blipFill>
        <p:spPr bwMode="auto">
          <a:xfrm>
            <a:off x="779780" y="1924050"/>
            <a:ext cx="3474085" cy="3253740"/>
          </a:xfrm>
          <a:prstGeom prst="rect">
            <a:avLst/>
          </a:prstGeom>
          <a:noFill/>
          <a:ln w="9525">
            <a:noFill/>
            <a:miter lim="800000"/>
            <a:headEnd/>
            <a:tailEnd/>
          </a:ln>
        </p:spPr>
      </p:pic>
      <p:sp>
        <p:nvSpPr>
          <p:cNvPr id="9" name="矩形 8"/>
          <p:cNvSpPr/>
          <p:nvPr/>
        </p:nvSpPr>
        <p:spPr>
          <a:xfrm>
            <a:off x="4316874" y="1430124"/>
            <a:ext cx="5076056" cy="1322070"/>
          </a:xfrm>
          <a:prstGeom prst="rect">
            <a:avLst/>
          </a:prstGeom>
        </p:spPr>
        <p:txBody>
          <a:bodyPr wrap="square">
            <a:spAutoFit/>
          </a:bodyPr>
          <a:lstStyle/>
          <a:p>
            <a:pPr marL="212725" indent="-212725">
              <a:lnSpc>
                <a:spcPct val="200000"/>
              </a:lnSpc>
              <a:buFont typeface="Wingdings" panose="05000000000000000000" pitchFamily="2" charset="2"/>
              <a:buChar char="Ø"/>
            </a:pPr>
            <a:r>
              <a:rPr lang="zh-CN" altLang="en-US" sz="2000" dirty="0" smtClean="0">
                <a:latin typeface="微软雅黑" panose="020B0503020204020204" charset="-122"/>
                <a:ea typeface="微软雅黑" panose="020B0503020204020204" charset="-122"/>
                <a:sym typeface="Arial" panose="020B0604020202020204" pitchFamily="34" charset="0"/>
              </a:rPr>
              <a:t>时钟弹簧用于将随方向盘转动的气囊引线与固定的安全气囊控制器导线连接起来。</a:t>
            </a:r>
          </a:p>
        </p:txBody>
      </p:sp>
      <p:sp>
        <p:nvSpPr>
          <p:cNvPr id="7" name="TextBox 6"/>
          <p:cNvSpPr txBox="1"/>
          <p:nvPr/>
        </p:nvSpPr>
        <p:spPr>
          <a:xfrm>
            <a:off x="4253865" y="3017520"/>
            <a:ext cx="5396865" cy="2553335"/>
          </a:xfrm>
          <a:prstGeom prst="rect">
            <a:avLst/>
          </a:prstGeom>
          <a:solidFill>
            <a:schemeClr val="accent6">
              <a:lumMod val="40000"/>
              <a:lumOff val="60000"/>
            </a:schemeClr>
          </a:solidFill>
          <a:ln>
            <a:solidFill>
              <a:schemeClr val="accent6">
                <a:lumMod val="40000"/>
                <a:lumOff val="60000"/>
              </a:schemeClr>
            </a:solidFill>
          </a:ln>
        </p:spPr>
        <p:txBody>
          <a:bodyPr wrap="square" rtlCol="0">
            <a:spAutoFit/>
          </a:bodyPr>
          <a:lstStyle/>
          <a:p>
            <a:pPr>
              <a:lnSpc>
                <a:spcPct val="200000"/>
              </a:lnSpc>
            </a:pPr>
            <a:r>
              <a:rPr lang="zh-CN" altLang="en-US" sz="2000" b="1" dirty="0" smtClean="0">
                <a:latin typeface="微软雅黑" panose="020B0503020204020204" charset="-122"/>
                <a:ea typeface="微软雅黑" panose="020B0503020204020204" charset="-122"/>
              </a:rPr>
              <a:t>注意</a:t>
            </a:r>
            <a:r>
              <a:rPr lang="en-US" altLang="zh-CN" sz="2000" b="1" dirty="0" smtClean="0">
                <a:latin typeface="微软雅黑" panose="020B0503020204020204" charset="-122"/>
                <a:ea typeface="微软雅黑" panose="020B0503020204020204" charset="-122"/>
              </a:rPr>
              <a:t>(</a:t>
            </a:r>
            <a:r>
              <a:rPr lang="zh-CN" altLang="en-US" sz="2000" b="1" dirty="0" smtClean="0">
                <a:latin typeface="微软雅黑" panose="020B0503020204020204" charset="-122"/>
                <a:ea typeface="微软雅黑" panose="020B0503020204020204" charset="-122"/>
              </a:rPr>
              <a:t>时钟弹簧对中</a:t>
            </a:r>
            <a:r>
              <a:rPr lang="en-US" altLang="zh-CN" sz="2000" b="1" dirty="0" smtClean="0">
                <a:latin typeface="微软雅黑" panose="020B0503020204020204" charset="-122"/>
                <a:ea typeface="微软雅黑" panose="020B0503020204020204" charset="-122"/>
              </a:rPr>
              <a:t>)</a:t>
            </a:r>
            <a:r>
              <a:rPr lang="zh-CN" altLang="en-US" sz="2000" b="1" dirty="0" smtClean="0">
                <a:latin typeface="微软雅黑" panose="020B0503020204020204" charset="-122"/>
                <a:ea typeface="微软雅黑" panose="020B0503020204020204" charset="-122"/>
              </a:rPr>
              <a:t>：</a:t>
            </a:r>
            <a:endParaRPr lang="en-US" altLang="zh-CN" sz="2000" b="1" dirty="0" smtClean="0">
              <a:latin typeface="微软雅黑" panose="020B0503020204020204" charset="-122"/>
              <a:ea typeface="微软雅黑" panose="020B0503020204020204" charset="-122"/>
            </a:endParaRPr>
          </a:p>
          <a:p>
            <a:pPr>
              <a:lnSpc>
                <a:spcPct val="200000"/>
              </a:lnSpc>
              <a:buFont typeface="Wingdings" panose="05000000000000000000" pitchFamily="2" charset="2"/>
              <a:buChar char="Ø"/>
            </a:pPr>
            <a:r>
              <a:rPr lang="zh-CN" altLang="en-US" sz="2000" dirty="0" smtClean="0">
                <a:latin typeface="微软雅黑" panose="020B0503020204020204" charset="-122"/>
                <a:ea typeface="微软雅黑" panose="020B0503020204020204" charset="-122"/>
              </a:rPr>
              <a:t> 在安装时钟弹簧之前，要保证前轮方向居中。</a:t>
            </a:r>
            <a:endParaRPr lang="en-US" altLang="zh-CN" sz="2000" dirty="0" smtClean="0">
              <a:latin typeface="微软雅黑" panose="020B0503020204020204" charset="-122"/>
              <a:ea typeface="微软雅黑" panose="020B0503020204020204" charset="-122"/>
            </a:endParaRPr>
          </a:p>
          <a:p>
            <a:pPr>
              <a:lnSpc>
                <a:spcPct val="200000"/>
              </a:lnSpc>
              <a:buFont typeface="Wingdings" panose="05000000000000000000" pitchFamily="2" charset="2"/>
              <a:buChar char="Ø"/>
            </a:pPr>
            <a:r>
              <a:rPr lang="en-US" altLang="zh-CN" sz="2000" dirty="0" smtClean="0">
                <a:latin typeface="微软雅黑" panose="020B0503020204020204" charset="-122"/>
                <a:ea typeface="微软雅黑" panose="020B0503020204020204" charset="-122"/>
              </a:rPr>
              <a:t> </a:t>
            </a:r>
            <a:r>
              <a:rPr lang="zh-CN" altLang="en-US" sz="2000" dirty="0" smtClean="0">
                <a:latin typeface="微软雅黑" panose="020B0503020204020204" charset="-122"/>
                <a:ea typeface="微软雅黑" panose="020B0503020204020204" charset="-122"/>
              </a:rPr>
              <a:t>顺时针将时钟弹簧旋转到头，在逆时针旋转</a:t>
            </a:r>
            <a:endParaRPr lang="en-US" altLang="zh-CN" sz="2000" dirty="0" smtClean="0">
              <a:latin typeface="微软雅黑" panose="020B0503020204020204" charset="-122"/>
              <a:ea typeface="微软雅黑" panose="020B0503020204020204" charset="-122"/>
            </a:endParaRPr>
          </a:p>
          <a:p>
            <a:pPr>
              <a:lnSpc>
                <a:spcPct val="200000"/>
              </a:lnSpc>
            </a:pPr>
            <a:r>
              <a:rPr lang="en-US" altLang="zh-CN" sz="2000" dirty="0">
                <a:latin typeface="微软雅黑" panose="020B0503020204020204" charset="-122"/>
                <a:ea typeface="微软雅黑" panose="020B0503020204020204" charset="-122"/>
              </a:rPr>
              <a:t> </a:t>
            </a:r>
            <a:r>
              <a:rPr lang="en-US" altLang="zh-CN" sz="2000" dirty="0" smtClean="0">
                <a:latin typeface="微软雅黑" panose="020B0503020204020204" charset="-122"/>
                <a:ea typeface="微软雅黑" panose="020B0503020204020204" charset="-122"/>
              </a:rPr>
              <a:t>   </a:t>
            </a:r>
            <a:r>
              <a:rPr lang="zh-CN" altLang="en-US" sz="2000" dirty="0" smtClean="0">
                <a:latin typeface="微软雅黑" panose="020B0503020204020204" charset="-122"/>
                <a:ea typeface="微软雅黑" panose="020B0503020204020204" charset="-122"/>
              </a:rPr>
              <a:t>约</a:t>
            </a:r>
            <a:r>
              <a:rPr lang="en-US" altLang="zh-CN" sz="2000" dirty="0" smtClean="0">
                <a:latin typeface="微软雅黑" panose="020B0503020204020204" charset="-122"/>
                <a:ea typeface="微软雅黑" panose="020B0503020204020204" charset="-122"/>
              </a:rPr>
              <a:t>2.5</a:t>
            </a:r>
            <a:r>
              <a:rPr lang="zh-CN" altLang="en-US" sz="2000" dirty="0" smtClean="0">
                <a:latin typeface="微软雅黑" panose="020B0503020204020204" charset="-122"/>
                <a:ea typeface="微软雅黑" panose="020B0503020204020204" charset="-122"/>
              </a:rPr>
              <a:t>圈，此时，三角标志相对应。</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安全气囊</a:t>
            </a:r>
            <a:endParaRPr lang="zh-CN" altLang="en-US" sz="3600" dirty="0">
              <a:solidFill>
                <a:srgbClr val="0070C0"/>
              </a:solidFill>
              <a:latin typeface="微软雅黑" panose="020B0503020204020204" charset="-122"/>
              <a:ea typeface="微软雅黑" panose="020B0503020204020204" charset="-122"/>
            </a:endParaRPr>
          </a:p>
        </p:txBody>
      </p:sp>
      <p:sp>
        <p:nvSpPr>
          <p:cNvPr id="7" name="Text Box 4"/>
          <p:cNvSpPr txBox="1">
            <a:spLocks noChangeArrowheads="1"/>
          </p:cNvSpPr>
          <p:nvPr/>
        </p:nvSpPr>
        <p:spPr bwMode="auto">
          <a:xfrm>
            <a:off x="593283" y="1316886"/>
            <a:ext cx="842327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r>
              <a:rPr lang="zh-CN" altLang="en-US" sz="2000" dirty="0" smtClean="0">
                <a:latin typeface="微软雅黑" panose="020B0503020204020204" charset="-122"/>
                <a:ea typeface="微软雅黑" panose="020B0503020204020204" charset="-122"/>
                <a:sym typeface="Arial" panose="020B0604020202020204" pitchFamily="34" charset="0"/>
              </a:rPr>
              <a:t>安全气囊控制器 </a:t>
            </a:r>
          </a:p>
        </p:txBody>
      </p:sp>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975" y="2162810"/>
            <a:ext cx="3203575" cy="3009900"/>
          </a:xfrm>
          <a:prstGeom prst="rect">
            <a:avLst/>
          </a:prstGeom>
          <a:ln>
            <a:noFill/>
          </a:ln>
          <a:effectLst>
            <a:outerShdw blurRad="190500" algn="tl" rotWithShape="0">
              <a:srgbClr val="000000">
                <a:alpha val="70000"/>
              </a:srgbClr>
            </a:outerShdw>
          </a:effectLst>
        </p:spPr>
      </p:pic>
      <p:sp>
        <p:nvSpPr>
          <p:cNvPr id="11" name="圆角矩形 10"/>
          <p:cNvSpPr/>
          <p:nvPr/>
        </p:nvSpPr>
        <p:spPr>
          <a:xfrm>
            <a:off x="1695450" y="2938145"/>
            <a:ext cx="1343660" cy="1402715"/>
          </a:xfrm>
          <a:prstGeom prst="roundRect">
            <a:avLst/>
          </a:prstGeom>
          <a:noFill/>
          <a:ln w="41275">
            <a:solidFill>
              <a:srgbClr val="FFC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2" name="矩形 11"/>
          <p:cNvSpPr/>
          <p:nvPr/>
        </p:nvSpPr>
        <p:spPr>
          <a:xfrm>
            <a:off x="4366895" y="1896110"/>
            <a:ext cx="5268595" cy="3169285"/>
          </a:xfrm>
          <a:prstGeom prst="rect">
            <a:avLst/>
          </a:prstGeom>
        </p:spPr>
        <p:txBody>
          <a:bodyPr wrap="square">
            <a:spAutoFit/>
          </a:bodyPr>
          <a:lstStyle/>
          <a:p>
            <a:pPr marL="212725" indent="-212725">
              <a:lnSpc>
                <a:spcPct val="200000"/>
              </a:lnSpc>
              <a:buFont typeface="Wingdings" panose="05000000000000000000" pitchFamily="2" charset="2"/>
              <a:buChar char="Ø"/>
            </a:pPr>
            <a:r>
              <a:rPr lang="zh-CN" altLang="en-US" sz="2000" dirty="0" smtClean="0">
                <a:latin typeface="微软雅黑" panose="020B0503020204020204" charset="-122"/>
                <a:ea typeface="微软雅黑" panose="020B0503020204020204" charset="-122"/>
                <a:sym typeface="Arial" panose="020B0604020202020204" pitchFamily="34" charset="0"/>
              </a:rPr>
              <a:t>安全气囊控制器</a:t>
            </a:r>
            <a:r>
              <a:rPr lang="zh-CN" altLang="en-US" sz="2000" dirty="0" smtClean="0">
                <a:latin typeface="微软雅黑" panose="020B0503020204020204" charset="-122"/>
                <a:ea typeface="微软雅黑" panose="020B0503020204020204" charset="-122"/>
              </a:rPr>
              <a:t>位于</a:t>
            </a:r>
            <a:r>
              <a:rPr lang="zh-CN" altLang="en-US" sz="2000" dirty="0">
                <a:latin typeface="微软雅黑" panose="020B0503020204020204" charset="-122"/>
                <a:ea typeface="微软雅黑" panose="020B0503020204020204" charset="-122"/>
              </a:rPr>
              <a:t>副仪表台，烟灰盒</a:t>
            </a:r>
            <a:r>
              <a:rPr lang="zh-CN" altLang="en-US" sz="2000" dirty="0" smtClean="0">
                <a:latin typeface="微软雅黑" panose="020B0503020204020204" charset="-122"/>
                <a:ea typeface="微软雅黑" panose="020B0503020204020204" charset="-122"/>
              </a:rPr>
              <a:t>下面</a:t>
            </a:r>
            <a:r>
              <a:rPr lang="zh-CN" altLang="en-US" sz="2000" dirty="0" smtClean="0">
                <a:latin typeface="微软雅黑" panose="020B0503020204020204" charset="-122"/>
                <a:ea typeface="微软雅黑" panose="020B0503020204020204" charset="-122"/>
                <a:sym typeface="Arial" panose="020B0604020202020204" pitchFamily="34" charset="0"/>
              </a:rPr>
              <a:t>。</a:t>
            </a:r>
            <a:endParaRPr lang="en-US" altLang="zh-CN" sz="2000" dirty="0" smtClean="0">
              <a:latin typeface="微软雅黑" panose="020B0503020204020204" charset="-122"/>
              <a:ea typeface="微软雅黑" panose="020B0503020204020204" charset="-122"/>
              <a:sym typeface="Arial" panose="020B0604020202020204" pitchFamily="34" charset="0"/>
            </a:endParaRPr>
          </a:p>
          <a:p>
            <a:pPr marL="212725" indent="-212725">
              <a:lnSpc>
                <a:spcPct val="200000"/>
              </a:lnSpc>
              <a:buFont typeface="Wingdings" panose="05000000000000000000" pitchFamily="2" charset="2"/>
              <a:buChar char="Ø"/>
            </a:pPr>
            <a:r>
              <a:rPr lang="zh-CN" altLang="en-US" sz="2000" dirty="0" smtClean="0">
                <a:latin typeface="微软雅黑" panose="020B0503020204020204" charset="-122"/>
                <a:ea typeface="微软雅黑" panose="020B0503020204020204" charset="-122"/>
              </a:rPr>
              <a:t>内部</a:t>
            </a:r>
            <a:r>
              <a:rPr lang="zh-CN" altLang="en-US" sz="2000" dirty="0">
                <a:latin typeface="微软雅黑" panose="020B0503020204020204" charset="-122"/>
                <a:ea typeface="微软雅黑" panose="020B0503020204020204" charset="-122"/>
              </a:rPr>
              <a:t>集成了碰撞传感器，用来</a:t>
            </a:r>
            <a:r>
              <a:rPr lang="zh-CN" altLang="en-US" sz="2000" dirty="0" smtClean="0">
                <a:latin typeface="微软雅黑" panose="020B0503020204020204" charset="-122"/>
                <a:ea typeface="微软雅黑" panose="020B0503020204020204" charset="-122"/>
              </a:rPr>
              <a:t>检测碰撞</a:t>
            </a:r>
            <a:r>
              <a:rPr lang="zh-CN" altLang="en-US" sz="2000" dirty="0">
                <a:latin typeface="微软雅黑" panose="020B0503020204020204" charset="-122"/>
                <a:ea typeface="微软雅黑" panose="020B0503020204020204" charset="-122"/>
              </a:rPr>
              <a:t>强度，</a:t>
            </a:r>
            <a:r>
              <a:rPr lang="zh-CN" altLang="en-US" sz="2000" dirty="0" smtClean="0">
                <a:latin typeface="微软雅黑" panose="020B0503020204020204" charset="-122"/>
                <a:ea typeface="微软雅黑" panose="020B0503020204020204" charset="-122"/>
              </a:rPr>
              <a:t>并向</a:t>
            </a:r>
            <a:r>
              <a:rPr lang="en-US" altLang="zh-CN" sz="2000" dirty="0">
                <a:latin typeface="微软雅黑" panose="020B0503020204020204" charset="-122"/>
                <a:ea typeface="微软雅黑" panose="020B0503020204020204" charset="-122"/>
              </a:rPr>
              <a:t>BCM</a:t>
            </a:r>
            <a:r>
              <a:rPr lang="zh-CN" altLang="en-US" sz="2000" dirty="0">
                <a:latin typeface="微软雅黑" panose="020B0503020204020204" charset="-122"/>
                <a:ea typeface="微软雅黑" panose="020B0503020204020204" charset="-122"/>
              </a:rPr>
              <a:t>发出碰撞</a:t>
            </a:r>
            <a:r>
              <a:rPr lang="zh-CN" altLang="en-US" sz="2000" dirty="0" smtClean="0">
                <a:latin typeface="微软雅黑" panose="020B0503020204020204" charset="-122"/>
                <a:ea typeface="微软雅黑" panose="020B0503020204020204" charset="-122"/>
              </a:rPr>
              <a:t>信号，同时监测系统工作是否正常。</a:t>
            </a:r>
            <a:endParaRPr lang="en-US" altLang="zh-CN" sz="2000" dirty="0" smtClean="0">
              <a:latin typeface="微软雅黑" panose="020B0503020204020204" charset="-122"/>
              <a:ea typeface="微软雅黑" panose="020B0503020204020204" charset="-122"/>
            </a:endParaRPr>
          </a:p>
          <a:p>
            <a:pPr marL="212725" indent="-212725">
              <a:lnSpc>
                <a:spcPct val="200000"/>
              </a:lnSpc>
              <a:buFont typeface="Wingdings" panose="05000000000000000000" pitchFamily="2" charset="2"/>
              <a:buChar char="Ø"/>
            </a:pPr>
            <a:r>
              <a:rPr lang="zh-CN" altLang="en-US" sz="2000" dirty="0" smtClean="0">
                <a:latin typeface="微软雅黑" panose="020B0503020204020204" charset="-122"/>
                <a:ea typeface="微软雅黑" panose="020B0503020204020204" charset="-122"/>
              </a:rPr>
              <a:t>安装时注意安装</a:t>
            </a:r>
            <a:r>
              <a:rPr lang="zh-CN" altLang="en-US" sz="2000" dirty="0">
                <a:latin typeface="微软雅黑" panose="020B0503020204020204" charset="-122"/>
                <a:ea typeface="微软雅黑" panose="020B0503020204020204" charset="-122"/>
              </a:rPr>
              <a:t>方向，使控制器保持水平。</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4" name="组合 3"/>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4"/>
          <a:stretch>
            <a:fillRect/>
          </a:stretch>
        </p:blipFill>
        <p:spPr>
          <a:xfrm>
            <a:off x="10511315" y="3556000"/>
            <a:ext cx="539689" cy="731295"/>
          </a:xfrm>
          <a:prstGeom prst="rect">
            <a:avLst/>
          </a:prstGeom>
        </p:spPr>
      </p:pic>
      <p:sp>
        <p:nvSpPr>
          <p:cNvPr id="15" name="文本框 14"/>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常见故障</a:t>
            </a:r>
            <a:endParaRPr lang="zh-CN" altLang="en-US" sz="3600" dirty="0">
              <a:solidFill>
                <a:srgbClr val="0070C0"/>
              </a:solidFill>
              <a:latin typeface="微软雅黑" panose="020B0503020204020204" charset="-122"/>
              <a:ea typeface="微软雅黑" panose="020B0503020204020204" charset="-122"/>
            </a:endParaRPr>
          </a:p>
        </p:txBody>
      </p:sp>
      <p:graphicFrame>
        <p:nvGraphicFramePr>
          <p:cNvPr id="8" name="表格 7"/>
          <p:cNvGraphicFramePr>
            <a:graphicFrameLocks noGrp="1"/>
          </p:cNvGraphicFramePr>
          <p:nvPr/>
        </p:nvGraphicFramePr>
        <p:xfrm>
          <a:off x="1169670" y="1511935"/>
          <a:ext cx="9233535" cy="4578350"/>
        </p:xfrm>
        <a:graphic>
          <a:graphicData uri="http://schemas.openxmlformats.org/drawingml/2006/table">
            <a:tbl>
              <a:tblPr firstRow="1" bandRow="1">
                <a:tableStyleId>{93296810-A885-4BE3-A3E7-6D5BEEA58F35}</a:tableStyleId>
              </a:tblPr>
              <a:tblGrid>
                <a:gridCol w="3382010"/>
                <a:gridCol w="5851525"/>
              </a:tblGrid>
              <a:tr h="654050">
                <a:tc>
                  <a:txBody>
                    <a:bodyPr/>
                    <a:lstStyle/>
                    <a:p>
                      <a:pPr algn="ctr"/>
                      <a:r>
                        <a:rPr lang="zh-CN" altLang="en-US" sz="2400" dirty="0" smtClean="0">
                          <a:solidFill>
                            <a:schemeClr val="tx1"/>
                          </a:solidFill>
                          <a:latin typeface="微软雅黑" panose="020B0503020204020204" charset="-122"/>
                          <a:ea typeface="微软雅黑" panose="020B0503020204020204" charset="-122"/>
                        </a:rPr>
                        <a:t>故障现象</a:t>
                      </a:r>
                    </a:p>
                  </a:txBody>
                  <a:tcPr anchor="ctr"/>
                </a:tc>
                <a:tc>
                  <a:txBody>
                    <a:bodyPr/>
                    <a:lstStyle/>
                    <a:p>
                      <a:pPr algn="ctr"/>
                      <a:r>
                        <a:rPr lang="zh-CN" altLang="en-US" sz="2400" dirty="0" smtClean="0">
                          <a:solidFill>
                            <a:schemeClr val="tx1"/>
                          </a:solidFill>
                          <a:latin typeface="微软雅黑" panose="020B0503020204020204" charset="-122"/>
                          <a:ea typeface="微软雅黑" panose="020B0503020204020204" charset="-122"/>
                        </a:rPr>
                        <a:t>可疑部位</a:t>
                      </a:r>
                    </a:p>
                  </a:txBody>
                  <a:tcPr anchor="ctr"/>
                </a:tc>
              </a:tr>
              <a:tr h="654050">
                <a:tc rowSpan="3">
                  <a:txBody>
                    <a:bodyPr/>
                    <a:lstStyle/>
                    <a:p>
                      <a:pPr algn="ctr"/>
                      <a:r>
                        <a:rPr lang="zh-CN" altLang="en-US" sz="2000" dirty="0" smtClean="0">
                          <a:latin typeface="微软雅黑" panose="020B0503020204020204" charset="-122"/>
                          <a:ea typeface="微软雅黑" panose="020B0503020204020204" charset="-122"/>
                        </a:rPr>
                        <a:t>诊断仪不能正常工作</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保险丝（熔断）</a:t>
                      </a:r>
                    </a:p>
                  </a:txBody>
                  <a:tcPr anchor="ctr"/>
                </a:tc>
              </a:tr>
              <a:tr h="654050">
                <a:tc vMerge="1">
                  <a:txBody>
                    <a:bodyPr/>
                    <a:lstStyle/>
                    <a:p>
                      <a:endParaRPr lang="zh-CN"/>
                    </a:p>
                  </a:txBody>
                  <a:tcPr anchor="ctr"/>
                </a:tc>
                <a:tc>
                  <a:txBody>
                    <a:bodyPr/>
                    <a:lstStyle/>
                    <a:p>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线束（断路或开路）或接插件（接触不良、虚接）</a:t>
                      </a:r>
                    </a:p>
                  </a:txBody>
                  <a:tcPr anchor="ctr"/>
                </a:tc>
              </a:tr>
              <a:tr h="654050">
                <a:tc vMerge="1">
                  <a:txBody>
                    <a:bodyPr/>
                    <a:lstStyle/>
                    <a:p>
                      <a:endParaRPr lang="zh-CN"/>
                    </a:p>
                  </a:txBody>
                  <a:tcPr anchor="ctr"/>
                </a:tc>
                <a:tc>
                  <a:txBody>
                    <a:bodyPr/>
                    <a:lstStyle/>
                    <a:p>
                      <a:r>
                        <a:rPr lang="en-US" altLang="zh-CN" sz="2000" dirty="0" smtClean="0">
                          <a:latin typeface="微软雅黑" panose="020B0503020204020204" charset="-122"/>
                          <a:ea typeface="微软雅黑" panose="020B0503020204020204" charset="-122"/>
                        </a:rPr>
                        <a:t>3.CAN</a:t>
                      </a:r>
                      <a:r>
                        <a:rPr lang="zh-CN" altLang="en-US" sz="2000" dirty="0" smtClean="0">
                          <a:latin typeface="微软雅黑" panose="020B0503020204020204" charset="-122"/>
                          <a:ea typeface="微软雅黑" panose="020B0503020204020204" charset="-122"/>
                        </a:rPr>
                        <a:t>总线故障</a:t>
                      </a:r>
                    </a:p>
                  </a:txBody>
                  <a:tcPr anchor="ctr"/>
                </a:tc>
              </a:tr>
              <a:tr h="654050">
                <a:tc rowSpan="3">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en-US" altLang="zh-CN" sz="2000" kern="1200" baseline="0" dirty="0" smtClean="0">
                          <a:solidFill>
                            <a:schemeClr val="dk1"/>
                          </a:solidFill>
                          <a:latin typeface="微软雅黑" panose="020B0503020204020204" charset="-122"/>
                          <a:ea typeface="微软雅黑" panose="020B0503020204020204" charset="-122"/>
                          <a:cs typeface="+mn-cs"/>
                        </a:rPr>
                        <a:t>CAN</a:t>
                      </a:r>
                      <a:r>
                        <a:rPr lang="zh-CN" altLang="en-US" sz="2000" kern="1200" baseline="0" dirty="0" smtClean="0">
                          <a:solidFill>
                            <a:schemeClr val="dk1"/>
                          </a:solidFill>
                          <a:latin typeface="微软雅黑" panose="020B0503020204020204" charset="-122"/>
                          <a:ea typeface="微软雅黑" panose="020B0503020204020204" charset="-122"/>
                          <a:cs typeface="+mn-cs"/>
                        </a:rPr>
                        <a:t>总线通讯系统故障</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线束（断路或开路）或接插件（接触不良、虚接）</a:t>
                      </a:r>
                    </a:p>
                  </a:txBody>
                  <a:tcPr anchor="ctr"/>
                </a:tc>
              </a:tr>
              <a:tr h="654050">
                <a:tc vMerge="1">
                  <a:txBody>
                    <a:bodyPr/>
                    <a:lstStyle/>
                    <a:p>
                      <a:endParaRPr lang="zh-CN"/>
                    </a:p>
                  </a:txBody>
                  <a:tcPr anchor="ctr"/>
                </a:tc>
                <a:tc>
                  <a:txBody>
                    <a:bodyPr/>
                    <a:lstStyle/>
                    <a:p>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控制模块（损坏）</a:t>
                      </a:r>
                    </a:p>
                  </a:txBody>
                  <a:tcPr anchor="ctr"/>
                </a:tc>
              </a:tr>
              <a:tr h="65405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3.</a:t>
                      </a:r>
                      <a:r>
                        <a:rPr lang="zh-CN" altLang="en-US" sz="2000" dirty="0" smtClean="0">
                          <a:latin typeface="微软雅黑" panose="020B0503020204020204" charset="-122"/>
                          <a:ea typeface="微软雅黑" panose="020B0503020204020204" charset="-122"/>
                        </a:rPr>
                        <a:t>网关（故障）</a:t>
                      </a:r>
                    </a:p>
                  </a:txBody>
                  <a:tcPr anchor="ctr"/>
                </a:tc>
              </a:tr>
            </a:tbl>
          </a:graphicData>
        </a:graphic>
      </p:graphicFrame>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安全气囊</a:t>
            </a:r>
            <a:endParaRPr lang="zh-CN" altLang="en-US" sz="3600" dirty="0">
              <a:solidFill>
                <a:srgbClr val="0070C0"/>
              </a:solidFill>
              <a:latin typeface="微软雅黑" panose="020B0503020204020204" charset="-122"/>
              <a:ea typeface="微软雅黑" panose="020B0503020204020204" charset="-122"/>
            </a:endParaRPr>
          </a:p>
        </p:txBody>
      </p:sp>
      <p:sp>
        <p:nvSpPr>
          <p:cNvPr id="67" name="Text Box 4"/>
          <p:cNvSpPr txBox="1">
            <a:spLocks noChangeArrowheads="1"/>
          </p:cNvSpPr>
          <p:nvPr/>
        </p:nvSpPr>
        <p:spPr bwMode="auto">
          <a:xfrm>
            <a:off x="515178" y="1369591"/>
            <a:ext cx="842327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r>
              <a:rPr lang="zh-CN" altLang="en-US" sz="2000" dirty="0" smtClean="0">
                <a:latin typeface="微软雅黑" panose="020B0503020204020204" charset="-122"/>
                <a:ea typeface="微软雅黑" panose="020B0503020204020204" charset="-122"/>
                <a:sym typeface="Arial" panose="020B0604020202020204" pitchFamily="34" charset="0"/>
              </a:rPr>
              <a:t>安全带未系提醒</a:t>
            </a:r>
          </a:p>
        </p:txBody>
      </p:sp>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1925" y="1823085"/>
            <a:ext cx="3600450" cy="4480560"/>
          </a:xfrm>
          <a:prstGeom prst="rect">
            <a:avLst/>
          </a:prstGeom>
        </p:spPr>
      </p:pic>
      <p:graphicFrame>
        <p:nvGraphicFramePr>
          <p:cNvPr id="6" name="表格 5"/>
          <p:cNvGraphicFramePr>
            <a:graphicFrameLocks noGrp="1"/>
          </p:cNvGraphicFramePr>
          <p:nvPr/>
        </p:nvGraphicFramePr>
        <p:xfrm>
          <a:off x="5515744" y="1940012"/>
          <a:ext cx="4320480" cy="1376680"/>
        </p:xfrm>
        <a:graphic>
          <a:graphicData uri="http://schemas.openxmlformats.org/drawingml/2006/table">
            <a:tbl>
              <a:tblPr firstRow="1" bandRow="1">
                <a:tableStyleId>{5940675A-B579-460E-94D1-54222C63F5DA}</a:tableStyleId>
              </a:tblPr>
              <a:tblGrid>
                <a:gridCol w="1116124"/>
                <a:gridCol w="1764196"/>
                <a:gridCol w="1440160"/>
              </a:tblGrid>
              <a:tr h="640080">
                <a:tc>
                  <a:txBody>
                    <a:bodyPr/>
                    <a:lstStyle/>
                    <a:p>
                      <a:pPr algn="ctr"/>
                      <a:r>
                        <a:rPr lang="zh-CN" altLang="en-US" dirty="0" smtClean="0">
                          <a:latin typeface="微软雅黑" panose="020B0503020204020204" charset="-122"/>
                          <a:ea typeface="微软雅黑" panose="020B0503020204020204" charset="-122"/>
                        </a:rPr>
                        <a:t>车速</a:t>
                      </a:r>
                      <a:endParaRPr lang="zh-CN" altLang="en-US" dirty="0">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smtClean="0">
                          <a:latin typeface="微软雅黑" panose="020B0503020204020204" charset="-122"/>
                          <a:ea typeface="微软雅黑" panose="020B0503020204020204" charset="-122"/>
                        </a:rPr>
                        <a:t>0-25km/h</a:t>
                      </a:r>
                      <a:endParaRPr lang="zh-CN" altLang="en-US" dirty="0">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en-US" altLang="zh-CN" dirty="0" smtClean="0">
                          <a:latin typeface="微软雅黑" panose="020B0503020204020204" charset="-122"/>
                          <a:ea typeface="微软雅黑" panose="020B0503020204020204" charset="-122"/>
                        </a:rPr>
                        <a:t>25km/h</a:t>
                      </a:r>
                      <a:r>
                        <a:rPr lang="zh-CN" altLang="en-US" dirty="0" smtClean="0">
                          <a:latin typeface="微软雅黑" panose="020B0503020204020204" charset="-122"/>
                          <a:ea typeface="微软雅黑" panose="020B0503020204020204" charset="-122"/>
                        </a:rPr>
                        <a:t>以上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zh-CN" altLang="en-US" dirty="0" smtClean="0">
                          <a:latin typeface="微软雅黑" panose="020B0503020204020204" charset="-122"/>
                          <a:ea typeface="微软雅黑" panose="020B0503020204020204" charset="-122"/>
                        </a:rPr>
                        <a:t>指示灯</a:t>
                      </a:r>
                      <a:endParaRPr lang="zh-CN" altLang="en-US" dirty="0">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dirty="0" smtClean="0">
                          <a:latin typeface="微软雅黑" panose="020B0503020204020204" charset="-122"/>
                          <a:ea typeface="微软雅黑" panose="020B0503020204020204" charset="-122"/>
                        </a:rPr>
                        <a:t>闪烁（</a:t>
                      </a:r>
                      <a:r>
                        <a:rPr lang="en-US" altLang="zh-CN" dirty="0" smtClean="0">
                          <a:latin typeface="微软雅黑" panose="020B0503020204020204" charset="-122"/>
                          <a:ea typeface="微软雅黑" panose="020B0503020204020204" charset="-122"/>
                        </a:rPr>
                        <a:t>1Hz</a:t>
                      </a:r>
                      <a:r>
                        <a:rPr lang="zh-CN" altLang="en-US" dirty="0" smtClean="0">
                          <a:latin typeface="微软雅黑" panose="020B0503020204020204" charset="-122"/>
                          <a:ea typeface="微软雅黑" panose="020B0503020204020204" charset="-122"/>
                        </a:rPr>
                        <a:t>）</a:t>
                      </a:r>
                      <a:endParaRPr lang="zh-CN" altLang="en-US" dirty="0">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dirty="0" smtClean="0">
                          <a:latin typeface="微软雅黑" panose="020B0503020204020204" charset="-122"/>
                          <a:ea typeface="微软雅黑" panose="020B0503020204020204" charset="-122"/>
                        </a:rPr>
                        <a:t>闪烁（</a:t>
                      </a:r>
                      <a:r>
                        <a:rPr lang="en-US" altLang="zh-CN" dirty="0" smtClean="0">
                          <a:latin typeface="微软雅黑" panose="020B0503020204020204" charset="-122"/>
                          <a:ea typeface="微软雅黑" panose="020B0503020204020204" charset="-122"/>
                        </a:rPr>
                        <a:t>1Hz</a:t>
                      </a:r>
                      <a:r>
                        <a:rPr lang="zh-CN" altLang="en-US" dirty="0" smtClean="0">
                          <a:latin typeface="微软雅黑" panose="020B0503020204020204" charset="-122"/>
                          <a:ea typeface="微软雅黑" panose="020B0503020204020204" charset="-122"/>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5760">
                <a:tc>
                  <a:txBody>
                    <a:bodyPr/>
                    <a:lstStyle/>
                    <a:p>
                      <a:pPr algn="ctr"/>
                      <a:r>
                        <a:rPr lang="zh-CN" altLang="en-US" dirty="0" smtClean="0">
                          <a:latin typeface="微软雅黑" panose="020B0503020204020204" charset="-122"/>
                          <a:ea typeface="微软雅黑" panose="020B0503020204020204" charset="-122"/>
                        </a:rPr>
                        <a:t>蜂鸣器</a:t>
                      </a:r>
                      <a:endParaRPr lang="zh-CN" altLang="en-US" dirty="0">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dirty="0" smtClean="0">
                          <a:latin typeface="微软雅黑" panose="020B0503020204020204" charset="-122"/>
                          <a:ea typeface="微软雅黑" panose="020B0503020204020204" charset="-122"/>
                        </a:rPr>
                        <a:t>不蜂鸣</a:t>
                      </a:r>
                      <a:endParaRPr lang="zh-CN" altLang="en-US" dirty="0">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dirty="0" smtClean="0">
                          <a:latin typeface="微软雅黑" panose="020B0503020204020204" charset="-122"/>
                          <a:ea typeface="微软雅黑" panose="020B0503020204020204" charset="-122"/>
                        </a:rPr>
                        <a:t>蜂鸣</a:t>
                      </a:r>
                      <a:endParaRPr lang="zh-CN" altLang="en-US" dirty="0">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5649" y="3660775"/>
            <a:ext cx="3722914" cy="1789430"/>
          </a:xfrm>
          <a:prstGeom prst="rect">
            <a:avLst/>
          </a:prstGeo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常见故障</a:t>
            </a:r>
            <a:endParaRPr lang="zh-CN" altLang="en-US" sz="3600" dirty="0">
              <a:solidFill>
                <a:srgbClr val="0070C0"/>
              </a:solidFill>
              <a:latin typeface="微软雅黑" panose="020B0503020204020204" charset="-122"/>
              <a:ea typeface="微软雅黑" panose="020B0503020204020204" charset="-122"/>
            </a:endParaRPr>
          </a:p>
        </p:txBody>
      </p:sp>
      <p:graphicFrame>
        <p:nvGraphicFramePr>
          <p:cNvPr id="6" name="表格 5"/>
          <p:cNvGraphicFramePr>
            <a:graphicFrameLocks noGrp="1"/>
          </p:cNvGraphicFramePr>
          <p:nvPr/>
        </p:nvGraphicFramePr>
        <p:xfrm>
          <a:off x="1253490" y="1456055"/>
          <a:ext cx="9024620" cy="4556125"/>
        </p:xfrm>
        <a:graphic>
          <a:graphicData uri="http://schemas.openxmlformats.org/drawingml/2006/table">
            <a:tbl>
              <a:tblPr firstRow="1" bandRow="1">
                <a:tableStyleId>{93296810-A885-4BE3-A3E7-6D5BEEA58F35}</a:tableStyleId>
              </a:tblPr>
              <a:tblGrid>
                <a:gridCol w="3305175"/>
                <a:gridCol w="5719445"/>
              </a:tblGrid>
              <a:tr h="650875">
                <a:tc>
                  <a:txBody>
                    <a:bodyPr/>
                    <a:lstStyle/>
                    <a:p>
                      <a:pPr algn="ctr"/>
                      <a:r>
                        <a:rPr lang="zh-CN" altLang="en-US" sz="2000" dirty="0" smtClean="0">
                          <a:solidFill>
                            <a:schemeClr val="tx1"/>
                          </a:solidFill>
                          <a:latin typeface="微软雅黑" panose="020B0503020204020204" charset="-122"/>
                          <a:ea typeface="微软雅黑" panose="020B0503020204020204" charset="-122"/>
                        </a:rPr>
                        <a:t>故障现象</a:t>
                      </a:r>
                    </a:p>
                  </a:txBody>
                  <a:tcPr anchor="ctr"/>
                </a:tc>
                <a:tc>
                  <a:txBody>
                    <a:bodyPr/>
                    <a:lstStyle/>
                    <a:p>
                      <a:pPr algn="ctr"/>
                      <a:r>
                        <a:rPr lang="zh-CN" altLang="en-US" sz="2000" dirty="0" smtClean="0">
                          <a:solidFill>
                            <a:schemeClr val="tx1"/>
                          </a:solidFill>
                          <a:latin typeface="微软雅黑" panose="020B0503020204020204" charset="-122"/>
                          <a:ea typeface="微软雅黑" panose="020B0503020204020204" charset="-122"/>
                        </a:rPr>
                        <a:t>可疑部位</a:t>
                      </a:r>
                    </a:p>
                  </a:txBody>
                  <a:tcPr anchor="ctr"/>
                </a:tc>
              </a:tr>
              <a:tr h="650875">
                <a:tc rowSpan="6">
                  <a:txBody>
                    <a:bodyPr/>
                    <a:lstStyle/>
                    <a:p>
                      <a:pPr marL="0" marR="0" indent="0" algn="ctr" defTabSz="914400" rtl="0" eaLnBrk="1" fontAlgn="ctr" latinLnBrk="0" hangingPunct="1">
                        <a:lnSpc>
                          <a:spcPct val="150000"/>
                        </a:lnSpc>
                        <a:spcBef>
                          <a:spcPts val="0"/>
                        </a:spcBef>
                        <a:spcAft>
                          <a:spcPts val="0"/>
                        </a:spcAft>
                        <a:buClrTx/>
                        <a:buSzTx/>
                        <a:buFontTx/>
                        <a:buNone/>
                        <a:defRPr/>
                      </a:pPr>
                      <a:r>
                        <a:rPr lang="zh-CN" altLang="en-US" sz="2000" kern="100" dirty="0" smtClean="0">
                          <a:latin typeface="微软雅黑" panose="020B0503020204020204" charset="-122"/>
                          <a:ea typeface="微软雅黑" panose="020B0503020204020204" charset="-122"/>
                        </a:rPr>
                        <a:t>安全气囊故障报警灯常亮</a:t>
                      </a:r>
                    </a:p>
                  </a:txBody>
                  <a:tcPr anchor="ctr"/>
                </a:tc>
                <a:tc>
                  <a:txBody>
                    <a:bodyPr/>
                    <a:lstStyle/>
                    <a:p>
                      <a:pPr algn="l">
                        <a:lnSpc>
                          <a:spcPct val="150000"/>
                        </a:lnSpc>
                        <a:spcAft>
                          <a:spcPts val="0"/>
                        </a:spcAft>
                      </a:pPr>
                      <a:r>
                        <a:rPr lang="en-US" altLang="zh-CN" sz="2000" kern="100" dirty="0" smtClean="0">
                          <a:latin typeface="微软雅黑" panose="020B0503020204020204" charset="-122"/>
                          <a:ea typeface="微软雅黑" panose="020B0503020204020204" charset="-122"/>
                        </a:rPr>
                        <a:t>1.</a:t>
                      </a:r>
                      <a:r>
                        <a:rPr lang="zh-CN" altLang="en-US" sz="2000" kern="100" dirty="0" smtClean="0">
                          <a:latin typeface="微软雅黑" panose="020B0503020204020204" charset="-122"/>
                          <a:ea typeface="微软雅黑" panose="020B0503020204020204" charset="-122"/>
                        </a:rPr>
                        <a:t>保险丝（熔断）</a:t>
                      </a:r>
                      <a:endParaRPr lang="zh-CN" altLang="en-US" sz="2000" kern="100" dirty="0" smtClean="0">
                        <a:latin typeface="微软雅黑" panose="020B0503020204020204" charset="-122"/>
                        <a:ea typeface="微软雅黑" panose="020B0503020204020204" charset="-122"/>
                        <a:cs typeface="Times New Roman" panose="02020603050405020304"/>
                      </a:endParaRPr>
                    </a:p>
                  </a:txBody>
                  <a:tcPr marL="68578" marR="68578" marT="0" marB="0" anchor="ctr"/>
                </a:tc>
              </a:tr>
              <a:tr h="650875">
                <a:tc vMerge="1">
                  <a:txBody>
                    <a:bodyPr/>
                    <a:lstStyle/>
                    <a:p>
                      <a:endParaRPr lang="zh-CN"/>
                    </a:p>
                  </a:txBody>
                  <a:tcPr/>
                </a:tc>
                <a:tc>
                  <a:txBody>
                    <a:bodyPr/>
                    <a:lstStyle/>
                    <a:p>
                      <a:pPr algn="l">
                        <a:lnSpc>
                          <a:spcPct val="150000"/>
                        </a:lnSpc>
                        <a:spcAft>
                          <a:spcPts val="0"/>
                        </a:spcAft>
                      </a:pPr>
                      <a:r>
                        <a:rPr lang="en-US" altLang="zh-CN" sz="2000" kern="100" dirty="0" smtClean="0">
                          <a:latin typeface="微软雅黑" panose="020B0503020204020204" charset="-122"/>
                          <a:ea typeface="微软雅黑" panose="020B0503020204020204" charset="-122"/>
                        </a:rPr>
                        <a:t>2.</a:t>
                      </a:r>
                      <a:r>
                        <a:rPr lang="zh-CN" altLang="en-US" sz="2000" kern="100" dirty="0" smtClean="0">
                          <a:latin typeface="微软雅黑" panose="020B0503020204020204" charset="-122"/>
                          <a:ea typeface="微软雅黑" panose="020B0503020204020204" charset="-122"/>
                        </a:rPr>
                        <a:t>时钟弹簧（损坏）</a:t>
                      </a:r>
                      <a:endParaRPr lang="zh-CN" altLang="en-US" sz="2000" kern="100" dirty="0" smtClean="0">
                        <a:latin typeface="微软雅黑" panose="020B0503020204020204" charset="-122"/>
                        <a:ea typeface="微软雅黑" panose="020B0503020204020204" charset="-122"/>
                        <a:cs typeface="Times New Roman" panose="02020603050405020304"/>
                      </a:endParaRPr>
                    </a:p>
                  </a:txBody>
                  <a:tcPr marL="68578" marR="68578" marT="0" marB="0" anchor="ctr"/>
                </a:tc>
              </a:tr>
              <a:tr h="650875">
                <a:tc vMerge="1">
                  <a:txBody>
                    <a:bodyPr/>
                    <a:lstStyle/>
                    <a:p>
                      <a:endParaRPr lang="zh-CN"/>
                    </a:p>
                  </a:txBody>
                  <a:tcPr/>
                </a:tc>
                <a:tc>
                  <a:txBody>
                    <a:bodyPr/>
                    <a:lstStyle/>
                    <a:p>
                      <a:pPr algn="l">
                        <a:lnSpc>
                          <a:spcPct val="150000"/>
                        </a:lnSpc>
                        <a:spcAft>
                          <a:spcPts val="0"/>
                        </a:spcAft>
                      </a:pPr>
                      <a:r>
                        <a:rPr lang="en-US" altLang="zh-CN" sz="2000" kern="100" dirty="0" smtClean="0">
                          <a:latin typeface="微软雅黑" panose="020B0503020204020204" charset="-122"/>
                          <a:ea typeface="微软雅黑" panose="020B0503020204020204" charset="-122"/>
                        </a:rPr>
                        <a:t>3.</a:t>
                      </a:r>
                      <a:r>
                        <a:rPr lang="zh-CN" altLang="en-US" sz="2000" kern="100" dirty="0" smtClean="0">
                          <a:latin typeface="微软雅黑" panose="020B0503020204020204" charset="-122"/>
                          <a:ea typeface="微软雅黑" panose="020B0503020204020204" charset="-122"/>
                        </a:rPr>
                        <a:t>某一安全气囊（故障）</a:t>
                      </a:r>
                      <a:endParaRPr lang="zh-CN" altLang="en-US" sz="2000" kern="100" dirty="0" smtClean="0">
                        <a:latin typeface="微软雅黑" panose="020B0503020204020204" charset="-122"/>
                        <a:ea typeface="微软雅黑" panose="020B0503020204020204" charset="-122"/>
                        <a:cs typeface="Times New Roman" panose="02020603050405020304"/>
                      </a:endParaRPr>
                    </a:p>
                  </a:txBody>
                  <a:tcPr marL="68578" marR="68578" marT="0" marB="0" anchor="ctr"/>
                </a:tc>
              </a:tr>
              <a:tr h="650875">
                <a:tc vMerge="1">
                  <a:txBody>
                    <a:bodyPr/>
                    <a:lstStyle/>
                    <a:p>
                      <a:endParaRPr lang="zh-CN"/>
                    </a:p>
                  </a:txBody>
                  <a:tcPr/>
                </a:tc>
                <a:tc>
                  <a:txBody>
                    <a:bodyPr/>
                    <a:lstStyle/>
                    <a:p>
                      <a:pPr marL="0" marR="0" indent="0" algn="l" defTabSz="342900" rtl="0" eaLnBrk="1" fontAlgn="auto" latinLnBrk="0" hangingPunct="1">
                        <a:lnSpc>
                          <a:spcPct val="15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4.</a:t>
                      </a:r>
                      <a:r>
                        <a:rPr lang="zh-CN" altLang="en-US" sz="2000" dirty="0" smtClean="0">
                          <a:latin typeface="微软雅黑" panose="020B0503020204020204" charset="-122"/>
                          <a:ea typeface="微软雅黑" panose="020B0503020204020204" charset="-122"/>
                        </a:rPr>
                        <a:t>线路（断路、短路或接插件接触不良、虚接）</a:t>
                      </a:r>
                    </a:p>
                  </a:txBody>
                  <a:tcPr marL="68578" marR="68578" marT="0" marB="0" anchor="ctr"/>
                </a:tc>
              </a:tr>
              <a:tr h="650875">
                <a:tc vMerge="1">
                  <a:txBody>
                    <a:bodyPr/>
                    <a:lstStyle/>
                    <a:p>
                      <a:endParaRPr lang="zh-CN"/>
                    </a:p>
                  </a:txBody>
                  <a:tcPr/>
                </a:tc>
                <a:tc>
                  <a:txBody>
                    <a:bodyPr/>
                    <a:lstStyle/>
                    <a:p>
                      <a:pPr algn="l">
                        <a:lnSpc>
                          <a:spcPct val="150000"/>
                        </a:lnSpc>
                        <a:spcAft>
                          <a:spcPts val="0"/>
                        </a:spcAft>
                      </a:pPr>
                      <a:r>
                        <a:rPr lang="en-US" altLang="zh-CN" sz="2000" kern="100" dirty="0" smtClean="0">
                          <a:latin typeface="微软雅黑" panose="020B0503020204020204" charset="-122"/>
                          <a:ea typeface="微软雅黑" panose="020B0503020204020204" charset="-122"/>
                        </a:rPr>
                        <a:t>5.</a:t>
                      </a:r>
                      <a:r>
                        <a:rPr lang="zh-CN" altLang="en-US" sz="2000" kern="100" dirty="0" smtClean="0">
                          <a:latin typeface="微软雅黑" panose="020B0503020204020204" charset="-122"/>
                          <a:ea typeface="微软雅黑" panose="020B0503020204020204" charset="-122"/>
                        </a:rPr>
                        <a:t>组合仪表故障</a:t>
                      </a:r>
                      <a:endParaRPr lang="zh-CN" altLang="en-US" sz="2000" kern="100" dirty="0" smtClean="0">
                        <a:latin typeface="微软雅黑" panose="020B0503020204020204" charset="-122"/>
                        <a:ea typeface="微软雅黑" panose="020B0503020204020204" charset="-122"/>
                        <a:cs typeface="Times New Roman" panose="02020603050405020304"/>
                      </a:endParaRPr>
                    </a:p>
                  </a:txBody>
                  <a:tcPr marL="68578" marR="68578" marT="0" marB="0" anchor="ctr"/>
                </a:tc>
              </a:tr>
              <a:tr h="650875">
                <a:tc vMerge="1">
                  <a:txBody>
                    <a:bodyPr/>
                    <a:lstStyle/>
                    <a:p>
                      <a:endParaRPr lang="zh-CN"/>
                    </a:p>
                  </a:txBody>
                  <a:tcPr/>
                </a:tc>
                <a:tc>
                  <a:txBody>
                    <a:bodyPr/>
                    <a:lstStyle/>
                    <a:p>
                      <a:pPr algn="l">
                        <a:lnSpc>
                          <a:spcPct val="150000"/>
                        </a:lnSpc>
                        <a:spcAft>
                          <a:spcPts val="0"/>
                        </a:spcAft>
                      </a:pPr>
                      <a:r>
                        <a:rPr lang="en-US" altLang="zh-CN" sz="2000" kern="100" dirty="0" smtClean="0">
                          <a:latin typeface="微软雅黑" panose="020B0503020204020204" charset="-122"/>
                          <a:ea typeface="微软雅黑" panose="020B0503020204020204" charset="-122"/>
                        </a:rPr>
                        <a:t>6.</a:t>
                      </a:r>
                      <a:r>
                        <a:rPr lang="zh-CN" altLang="en-US" sz="2000" kern="100" dirty="0" smtClean="0">
                          <a:latin typeface="微软雅黑" panose="020B0503020204020204" charset="-122"/>
                          <a:ea typeface="微软雅黑" panose="020B0503020204020204" charset="-122"/>
                        </a:rPr>
                        <a:t>安全气囊控制器损坏</a:t>
                      </a:r>
                      <a:endParaRPr lang="zh-CN" altLang="en-US" sz="2000" kern="100" dirty="0" smtClean="0">
                        <a:latin typeface="微软雅黑" panose="020B0503020204020204" charset="-122"/>
                        <a:ea typeface="微软雅黑" panose="020B0503020204020204" charset="-122"/>
                        <a:cs typeface="Times New Roman" panose="02020603050405020304"/>
                      </a:endParaRPr>
                    </a:p>
                  </a:txBody>
                  <a:tcPr marL="68578" marR="68578" marT="0" marB="0" anchor="ctr"/>
                </a:tc>
              </a:tr>
            </a:tbl>
          </a:graphicData>
        </a:graphic>
      </p:graphicFrame>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安全气囊</a:t>
            </a:r>
            <a:endParaRPr lang="zh-CN" altLang="en-US" sz="3600" dirty="0">
              <a:solidFill>
                <a:srgbClr val="0070C0"/>
              </a:solidFill>
              <a:latin typeface="微软雅黑" panose="020B0503020204020204" charset="-122"/>
              <a:ea typeface="微软雅黑" panose="020B0503020204020204" charset="-122"/>
            </a:endParaRPr>
          </a:p>
        </p:txBody>
      </p:sp>
      <p:sp>
        <p:nvSpPr>
          <p:cNvPr id="67" name="Text Box 4"/>
          <p:cNvSpPr txBox="1">
            <a:spLocks noChangeArrowheads="1"/>
          </p:cNvSpPr>
          <p:nvPr/>
        </p:nvSpPr>
        <p:spPr bwMode="auto">
          <a:xfrm>
            <a:off x="779973" y="1229003"/>
            <a:ext cx="842327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r>
              <a:rPr lang="zh-CN" altLang="en-US" sz="2000" dirty="0" smtClean="0">
                <a:latin typeface="微软雅黑" panose="020B0503020204020204" charset="-122"/>
                <a:ea typeface="微软雅黑" panose="020B0503020204020204" charset="-122"/>
                <a:sym typeface="宋体" panose="02010600030101010101" pitchFamily="2" charset="-122"/>
              </a:rPr>
              <a:t>维修注意事项</a:t>
            </a:r>
          </a:p>
        </p:txBody>
      </p:sp>
      <p:pic>
        <p:nvPicPr>
          <p:cNvPr id="4" name="Picture 2" descr="DSC00291"/>
          <p:cNvPicPr>
            <a:picLocks noChangeAspect="1" noChangeArrowheads="1"/>
          </p:cNvPicPr>
          <p:nvPr/>
        </p:nvPicPr>
        <p:blipFill>
          <a:blip r:embed="rId6"/>
          <a:srcRect/>
          <a:stretch>
            <a:fillRect/>
          </a:stretch>
        </p:blipFill>
        <p:spPr bwMode="auto">
          <a:xfrm>
            <a:off x="4426070" y="3773491"/>
            <a:ext cx="2073275" cy="1433513"/>
          </a:xfrm>
          <a:prstGeom prst="rect">
            <a:avLst/>
          </a:prstGeom>
          <a:noFill/>
          <a:ln w="25400">
            <a:solidFill>
              <a:srgbClr val="FF9900"/>
            </a:solidFill>
            <a:miter lim="800000"/>
            <a:headEnd/>
            <a:tailEnd/>
          </a:ln>
        </p:spPr>
      </p:pic>
      <p:pic>
        <p:nvPicPr>
          <p:cNvPr id="5" name="Picture 3" descr="DSC00350"/>
          <p:cNvPicPr>
            <a:picLocks noChangeAspect="1" noChangeArrowheads="1"/>
          </p:cNvPicPr>
          <p:nvPr/>
        </p:nvPicPr>
        <p:blipFill>
          <a:blip r:embed="rId7"/>
          <a:srcRect/>
          <a:stretch>
            <a:fillRect/>
          </a:stretch>
        </p:blipFill>
        <p:spPr bwMode="auto">
          <a:xfrm>
            <a:off x="1980374" y="1916103"/>
            <a:ext cx="2073275" cy="1435100"/>
          </a:xfrm>
          <a:prstGeom prst="rect">
            <a:avLst/>
          </a:prstGeom>
          <a:noFill/>
          <a:ln w="25400">
            <a:solidFill>
              <a:srgbClr val="FFC000"/>
            </a:solidFill>
            <a:miter lim="800000"/>
            <a:headEnd/>
            <a:tailEnd/>
          </a:ln>
        </p:spPr>
      </p:pic>
      <p:pic>
        <p:nvPicPr>
          <p:cNvPr id="6" name="Picture 4" descr="DSC00352"/>
          <p:cNvPicPr>
            <a:picLocks noChangeAspect="1" noChangeArrowheads="1"/>
          </p:cNvPicPr>
          <p:nvPr/>
        </p:nvPicPr>
        <p:blipFill>
          <a:blip r:embed="rId8"/>
          <a:srcRect/>
          <a:stretch>
            <a:fillRect/>
          </a:stretch>
        </p:blipFill>
        <p:spPr bwMode="auto">
          <a:xfrm>
            <a:off x="1980374" y="3773491"/>
            <a:ext cx="2073275" cy="1435100"/>
          </a:xfrm>
          <a:prstGeom prst="rect">
            <a:avLst/>
          </a:prstGeom>
          <a:noFill/>
          <a:ln w="25400">
            <a:solidFill>
              <a:srgbClr val="FF9900"/>
            </a:solidFill>
            <a:miter lim="800000"/>
            <a:headEnd/>
            <a:tailEnd/>
          </a:ln>
        </p:spPr>
      </p:pic>
      <p:pic>
        <p:nvPicPr>
          <p:cNvPr id="7" name="Picture 5" descr="DSC00354"/>
          <p:cNvPicPr>
            <a:picLocks noChangeAspect="1" noChangeArrowheads="1"/>
          </p:cNvPicPr>
          <p:nvPr/>
        </p:nvPicPr>
        <p:blipFill>
          <a:blip r:embed="rId9"/>
          <a:srcRect/>
          <a:stretch>
            <a:fillRect/>
          </a:stretch>
        </p:blipFill>
        <p:spPr bwMode="auto">
          <a:xfrm>
            <a:off x="6908497" y="1916103"/>
            <a:ext cx="2070100" cy="1435100"/>
          </a:xfrm>
          <a:prstGeom prst="rect">
            <a:avLst/>
          </a:prstGeom>
          <a:noFill/>
          <a:ln w="25400">
            <a:solidFill>
              <a:srgbClr val="FF9900"/>
            </a:solidFill>
            <a:miter lim="800000"/>
            <a:headEnd/>
            <a:tailEnd/>
          </a:ln>
        </p:spPr>
      </p:pic>
      <p:pic>
        <p:nvPicPr>
          <p:cNvPr id="19" name="Picture 6" descr="DSC00361"/>
          <p:cNvPicPr>
            <a:picLocks noChangeAspect="1" noChangeArrowheads="1"/>
          </p:cNvPicPr>
          <p:nvPr/>
        </p:nvPicPr>
        <p:blipFill>
          <a:blip r:embed="rId10"/>
          <a:srcRect/>
          <a:stretch>
            <a:fillRect/>
          </a:stretch>
        </p:blipFill>
        <p:spPr bwMode="auto">
          <a:xfrm>
            <a:off x="4427657" y="1916103"/>
            <a:ext cx="2070100" cy="1435100"/>
          </a:xfrm>
          <a:prstGeom prst="rect">
            <a:avLst/>
          </a:prstGeom>
          <a:noFill/>
          <a:ln w="25400">
            <a:solidFill>
              <a:srgbClr val="FF9900"/>
            </a:solidFill>
            <a:miter lim="800000"/>
            <a:headEnd/>
            <a:tailEnd/>
          </a:ln>
        </p:spPr>
      </p:pic>
      <p:sp>
        <p:nvSpPr>
          <p:cNvPr id="8" name="Rectangle 8"/>
          <p:cNvSpPr>
            <a:spLocks noChangeArrowheads="1"/>
          </p:cNvSpPr>
          <p:nvPr/>
        </p:nvSpPr>
        <p:spPr bwMode="auto">
          <a:xfrm>
            <a:off x="7230437" y="3416301"/>
            <a:ext cx="1426220" cy="276999"/>
          </a:xfrm>
          <a:prstGeom prst="rect">
            <a:avLst/>
          </a:prstGeom>
          <a:noFill/>
          <a:ln w="9525">
            <a:noFill/>
            <a:miter lim="800000"/>
          </a:ln>
        </p:spPr>
        <p:txBody>
          <a:bodyPr wrap="square">
            <a:spAutoFit/>
          </a:bodyPr>
          <a:lstStyle/>
          <a:p>
            <a:r>
              <a:rPr lang="zh-CN" altLang="en-US" sz="1200" dirty="0">
                <a:latin typeface="微软雅黑" panose="020B0503020204020204" charset="-122"/>
                <a:ea typeface="微软雅黑" panose="020B0503020204020204" charset="-122"/>
                <a:sym typeface="Arial" panose="020B0604020202020204" pitchFamily="34" charset="0"/>
              </a:rPr>
              <a:t>禁止对气囊通电 </a:t>
            </a:r>
          </a:p>
        </p:txBody>
      </p:sp>
      <p:sp>
        <p:nvSpPr>
          <p:cNvPr id="9" name="Rectangle 9"/>
          <p:cNvSpPr>
            <a:spLocks noChangeArrowheads="1"/>
          </p:cNvSpPr>
          <p:nvPr/>
        </p:nvSpPr>
        <p:spPr bwMode="auto">
          <a:xfrm>
            <a:off x="2252327" y="3416301"/>
            <a:ext cx="2063750" cy="276999"/>
          </a:xfrm>
          <a:prstGeom prst="rect">
            <a:avLst/>
          </a:prstGeom>
          <a:noFill/>
          <a:ln w="9525">
            <a:noFill/>
            <a:miter lim="800000"/>
          </a:ln>
        </p:spPr>
        <p:txBody>
          <a:bodyPr>
            <a:spAutoFit/>
          </a:bodyPr>
          <a:lstStyle/>
          <a:p>
            <a:r>
              <a:rPr lang="zh-CN" altLang="en-US" sz="1200" dirty="0">
                <a:latin typeface="微软雅黑" panose="020B0503020204020204" charset="-122"/>
                <a:ea typeface="微软雅黑" panose="020B0503020204020204" charset="-122"/>
              </a:rPr>
              <a:t>禁止破坏气体发生器 </a:t>
            </a:r>
          </a:p>
        </p:txBody>
      </p:sp>
      <p:sp>
        <p:nvSpPr>
          <p:cNvPr id="11" name="Rectangle 10"/>
          <p:cNvSpPr>
            <a:spLocks noChangeArrowheads="1"/>
          </p:cNvSpPr>
          <p:nvPr/>
        </p:nvSpPr>
        <p:spPr bwMode="auto">
          <a:xfrm>
            <a:off x="4761032" y="3416301"/>
            <a:ext cx="1403350" cy="276999"/>
          </a:xfrm>
          <a:prstGeom prst="rect">
            <a:avLst/>
          </a:prstGeom>
          <a:noFill/>
          <a:ln w="9525">
            <a:noFill/>
            <a:miter lim="800000"/>
          </a:ln>
        </p:spPr>
        <p:txBody>
          <a:bodyPr>
            <a:spAutoFit/>
          </a:bodyPr>
          <a:lstStyle/>
          <a:p>
            <a:r>
              <a:rPr lang="zh-CN" altLang="en-US" sz="1200" dirty="0">
                <a:latin typeface="微软雅黑" panose="020B0503020204020204" charset="-122"/>
                <a:ea typeface="微软雅黑" panose="020B0503020204020204" charset="-122"/>
                <a:sym typeface="Arial" panose="020B0604020202020204" pitchFamily="34" charset="0"/>
              </a:rPr>
              <a:t>禁止拖拽线束 </a:t>
            </a:r>
          </a:p>
        </p:txBody>
      </p:sp>
      <p:pic>
        <p:nvPicPr>
          <p:cNvPr id="26" name="Picture 15" descr="DSC08962"/>
          <p:cNvPicPr>
            <a:picLocks noChangeAspect="1" noChangeArrowheads="1"/>
          </p:cNvPicPr>
          <p:nvPr/>
        </p:nvPicPr>
        <p:blipFill>
          <a:blip r:embed="rId11"/>
          <a:srcRect/>
          <a:stretch>
            <a:fillRect/>
          </a:stretch>
        </p:blipFill>
        <p:spPr bwMode="auto">
          <a:xfrm>
            <a:off x="6844997" y="3773491"/>
            <a:ext cx="2197100" cy="1460500"/>
          </a:xfrm>
          <a:prstGeom prst="rect">
            <a:avLst/>
          </a:prstGeom>
          <a:noFill/>
          <a:ln w="25400">
            <a:solidFill>
              <a:srgbClr val="FF9900"/>
            </a:solidFill>
            <a:miter lim="800000"/>
            <a:headEnd/>
            <a:tailEnd/>
          </a:ln>
        </p:spPr>
      </p:pic>
      <p:sp>
        <p:nvSpPr>
          <p:cNvPr id="12" name="AutoShape 25"/>
          <p:cNvSpPr/>
          <p:nvPr/>
        </p:nvSpPr>
        <p:spPr bwMode="auto">
          <a:xfrm>
            <a:off x="2477261" y="2319089"/>
            <a:ext cx="1079500" cy="522288"/>
          </a:xfrm>
          <a:custGeom>
            <a:avLst/>
            <a:gdLst>
              <a:gd name="T0" fmla="*/ 0 w 21600"/>
              <a:gd name="T1" fmla="*/ 10800 h 21600"/>
              <a:gd name="T2" fmla="*/ 10800 w 21600"/>
              <a:gd name="T3" fmla="*/ 0 h 21600"/>
              <a:gd name="T4" fmla="*/ 21600 w 21600"/>
              <a:gd name="T5" fmla="*/ 10800 h 21600"/>
              <a:gd name="T6" fmla="*/ 10800 w 21600"/>
              <a:gd name="T7" fmla="*/ 21600 h 21600"/>
              <a:gd name="T8" fmla="*/ 0 w 21600"/>
              <a:gd name="T9" fmla="*/ 10800 h 21600"/>
              <a:gd name="T10" fmla="*/ 17401 w 21600"/>
              <a:gd name="T11" fmla="*/ 15493 h 21600"/>
              <a:gd name="T12" fmla="*/ 18900 w 21600"/>
              <a:gd name="T13" fmla="*/ 10800 h 21600"/>
              <a:gd name="T14" fmla="*/ 10800 w 21600"/>
              <a:gd name="T15" fmla="*/ 2700 h 21600"/>
              <a:gd name="T16" fmla="*/ 6106 w 21600"/>
              <a:gd name="T17" fmla="*/ 4198 h 21600"/>
              <a:gd name="T18" fmla="*/ 17401 w 21600"/>
              <a:gd name="T19" fmla="*/ 15493 h 21600"/>
              <a:gd name="T20" fmla="*/ 4198 w 21600"/>
              <a:gd name="T21" fmla="*/ 6106 h 21600"/>
              <a:gd name="T22" fmla="*/ 2700 w 21600"/>
              <a:gd name="T23" fmla="*/ 10799 h 21600"/>
              <a:gd name="T24" fmla="*/ 10800 w 21600"/>
              <a:gd name="T25" fmla="*/ 18900 h 21600"/>
              <a:gd name="T26" fmla="*/ 15493 w 21600"/>
              <a:gd name="T27" fmla="*/ 17401 h 21600"/>
              <a:gd name="T28" fmla="*/ 4198 w 21600"/>
              <a:gd name="T29" fmla="*/ 6106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noFill/>
          <a:ln w="25400">
            <a:solidFill>
              <a:srgbClr val="FF0000"/>
            </a:solidFill>
            <a:round/>
          </a:ln>
        </p:spPr>
        <p:txBody>
          <a:bodyPr/>
          <a:lstStyle/>
          <a:p>
            <a:endParaRPr lang="zh-CN" altLang="en-US"/>
          </a:p>
        </p:txBody>
      </p:sp>
      <p:sp>
        <p:nvSpPr>
          <p:cNvPr id="25" name="AutoShape 25"/>
          <p:cNvSpPr/>
          <p:nvPr/>
        </p:nvSpPr>
        <p:spPr bwMode="auto">
          <a:xfrm>
            <a:off x="4922957" y="2319090"/>
            <a:ext cx="1079500" cy="522287"/>
          </a:xfrm>
          <a:custGeom>
            <a:avLst/>
            <a:gdLst>
              <a:gd name="T0" fmla="*/ 0 w 21600"/>
              <a:gd name="T1" fmla="*/ 10800 h 21600"/>
              <a:gd name="T2" fmla="*/ 10800 w 21600"/>
              <a:gd name="T3" fmla="*/ 0 h 21600"/>
              <a:gd name="T4" fmla="*/ 21600 w 21600"/>
              <a:gd name="T5" fmla="*/ 10800 h 21600"/>
              <a:gd name="T6" fmla="*/ 10800 w 21600"/>
              <a:gd name="T7" fmla="*/ 21600 h 21600"/>
              <a:gd name="T8" fmla="*/ 0 w 21600"/>
              <a:gd name="T9" fmla="*/ 10800 h 21600"/>
              <a:gd name="T10" fmla="*/ 17401 w 21600"/>
              <a:gd name="T11" fmla="*/ 15493 h 21600"/>
              <a:gd name="T12" fmla="*/ 18900 w 21600"/>
              <a:gd name="T13" fmla="*/ 10800 h 21600"/>
              <a:gd name="T14" fmla="*/ 10800 w 21600"/>
              <a:gd name="T15" fmla="*/ 2700 h 21600"/>
              <a:gd name="T16" fmla="*/ 6106 w 21600"/>
              <a:gd name="T17" fmla="*/ 4198 h 21600"/>
              <a:gd name="T18" fmla="*/ 17401 w 21600"/>
              <a:gd name="T19" fmla="*/ 15493 h 21600"/>
              <a:gd name="T20" fmla="*/ 4198 w 21600"/>
              <a:gd name="T21" fmla="*/ 6106 h 21600"/>
              <a:gd name="T22" fmla="*/ 2700 w 21600"/>
              <a:gd name="T23" fmla="*/ 10799 h 21600"/>
              <a:gd name="T24" fmla="*/ 10800 w 21600"/>
              <a:gd name="T25" fmla="*/ 18900 h 21600"/>
              <a:gd name="T26" fmla="*/ 15493 w 21600"/>
              <a:gd name="T27" fmla="*/ 17401 h 21600"/>
              <a:gd name="T28" fmla="*/ 4198 w 21600"/>
              <a:gd name="T29" fmla="*/ 6106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noFill/>
          <a:ln w="25400">
            <a:solidFill>
              <a:srgbClr val="FF0000"/>
            </a:solidFill>
            <a:round/>
          </a:ln>
        </p:spPr>
        <p:txBody>
          <a:bodyPr/>
          <a:lstStyle/>
          <a:p>
            <a:endParaRPr lang="zh-CN" altLang="en-US"/>
          </a:p>
        </p:txBody>
      </p:sp>
      <p:sp>
        <p:nvSpPr>
          <p:cNvPr id="33" name="AutoShape 25"/>
          <p:cNvSpPr/>
          <p:nvPr/>
        </p:nvSpPr>
        <p:spPr bwMode="auto">
          <a:xfrm>
            <a:off x="7403797" y="2319090"/>
            <a:ext cx="1079500" cy="522287"/>
          </a:xfrm>
          <a:custGeom>
            <a:avLst/>
            <a:gdLst>
              <a:gd name="T0" fmla="*/ 0 w 21600"/>
              <a:gd name="T1" fmla="*/ 10800 h 21600"/>
              <a:gd name="T2" fmla="*/ 10800 w 21600"/>
              <a:gd name="T3" fmla="*/ 0 h 21600"/>
              <a:gd name="T4" fmla="*/ 21600 w 21600"/>
              <a:gd name="T5" fmla="*/ 10800 h 21600"/>
              <a:gd name="T6" fmla="*/ 10800 w 21600"/>
              <a:gd name="T7" fmla="*/ 21600 h 21600"/>
              <a:gd name="T8" fmla="*/ 0 w 21600"/>
              <a:gd name="T9" fmla="*/ 10800 h 21600"/>
              <a:gd name="T10" fmla="*/ 17401 w 21600"/>
              <a:gd name="T11" fmla="*/ 15493 h 21600"/>
              <a:gd name="T12" fmla="*/ 18900 w 21600"/>
              <a:gd name="T13" fmla="*/ 10800 h 21600"/>
              <a:gd name="T14" fmla="*/ 10800 w 21600"/>
              <a:gd name="T15" fmla="*/ 2700 h 21600"/>
              <a:gd name="T16" fmla="*/ 6106 w 21600"/>
              <a:gd name="T17" fmla="*/ 4198 h 21600"/>
              <a:gd name="T18" fmla="*/ 17401 w 21600"/>
              <a:gd name="T19" fmla="*/ 15493 h 21600"/>
              <a:gd name="T20" fmla="*/ 4198 w 21600"/>
              <a:gd name="T21" fmla="*/ 6106 h 21600"/>
              <a:gd name="T22" fmla="*/ 2700 w 21600"/>
              <a:gd name="T23" fmla="*/ 10799 h 21600"/>
              <a:gd name="T24" fmla="*/ 10800 w 21600"/>
              <a:gd name="T25" fmla="*/ 18900 h 21600"/>
              <a:gd name="T26" fmla="*/ 15493 w 21600"/>
              <a:gd name="T27" fmla="*/ 17401 h 21600"/>
              <a:gd name="T28" fmla="*/ 4198 w 21600"/>
              <a:gd name="T29" fmla="*/ 6106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noFill/>
          <a:ln w="25400">
            <a:solidFill>
              <a:srgbClr val="FF0000"/>
            </a:solidFill>
            <a:round/>
          </a:ln>
        </p:spPr>
        <p:txBody>
          <a:bodyPr/>
          <a:lstStyle/>
          <a:p>
            <a:endParaRPr lang="zh-CN" altLang="en-US"/>
          </a:p>
        </p:txBody>
      </p:sp>
      <p:sp>
        <p:nvSpPr>
          <p:cNvPr id="34" name="AutoShape 25"/>
          <p:cNvSpPr/>
          <p:nvPr/>
        </p:nvSpPr>
        <p:spPr bwMode="auto">
          <a:xfrm>
            <a:off x="2477261" y="4191297"/>
            <a:ext cx="1079500" cy="522288"/>
          </a:xfrm>
          <a:custGeom>
            <a:avLst/>
            <a:gdLst>
              <a:gd name="T0" fmla="*/ 0 w 21600"/>
              <a:gd name="T1" fmla="*/ 10800 h 21600"/>
              <a:gd name="T2" fmla="*/ 10800 w 21600"/>
              <a:gd name="T3" fmla="*/ 0 h 21600"/>
              <a:gd name="T4" fmla="*/ 21600 w 21600"/>
              <a:gd name="T5" fmla="*/ 10800 h 21600"/>
              <a:gd name="T6" fmla="*/ 10800 w 21600"/>
              <a:gd name="T7" fmla="*/ 21600 h 21600"/>
              <a:gd name="T8" fmla="*/ 0 w 21600"/>
              <a:gd name="T9" fmla="*/ 10800 h 21600"/>
              <a:gd name="T10" fmla="*/ 17401 w 21600"/>
              <a:gd name="T11" fmla="*/ 15493 h 21600"/>
              <a:gd name="T12" fmla="*/ 18900 w 21600"/>
              <a:gd name="T13" fmla="*/ 10800 h 21600"/>
              <a:gd name="T14" fmla="*/ 10800 w 21600"/>
              <a:gd name="T15" fmla="*/ 2700 h 21600"/>
              <a:gd name="T16" fmla="*/ 6106 w 21600"/>
              <a:gd name="T17" fmla="*/ 4198 h 21600"/>
              <a:gd name="T18" fmla="*/ 17401 w 21600"/>
              <a:gd name="T19" fmla="*/ 15493 h 21600"/>
              <a:gd name="T20" fmla="*/ 4198 w 21600"/>
              <a:gd name="T21" fmla="*/ 6106 h 21600"/>
              <a:gd name="T22" fmla="*/ 2700 w 21600"/>
              <a:gd name="T23" fmla="*/ 10799 h 21600"/>
              <a:gd name="T24" fmla="*/ 10800 w 21600"/>
              <a:gd name="T25" fmla="*/ 18900 h 21600"/>
              <a:gd name="T26" fmla="*/ 15493 w 21600"/>
              <a:gd name="T27" fmla="*/ 17401 h 21600"/>
              <a:gd name="T28" fmla="*/ 4198 w 21600"/>
              <a:gd name="T29" fmla="*/ 6106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noFill/>
          <a:ln w="25400">
            <a:solidFill>
              <a:srgbClr val="FF0000"/>
            </a:solidFill>
            <a:round/>
          </a:ln>
        </p:spPr>
        <p:txBody>
          <a:bodyPr/>
          <a:lstStyle/>
          <a:p>
            <a:endParaRPr lang="zh-CN" altLang="en-US"/>
          </a:p>
        </p:txBody>
      </p:sp>
      <p:sp>
        <p:nvSpPr>
          <p:cNvPr id="35" name="AutoShape 25"/>
          <p:cNvSpPr/>
          <p:nvPr/>
        </p:nvSpPr>
        <p:spPr bwMode="auto">
          <a:xfrm>
            <a:off x="4922164" y="4191297"/>
            <a:ext cx="1081087" cy="522288"/>
          </a:xfrm>
          <a:custGeom>
            <a:avLst/>
            <a:gdLst>
              <a:gd name="T0" fmla="*/ 0 w 21600"/>
              <a:gd name="T1" fmla="*/ 10800 h 21600"/>
              <a:gd name="T2" fmla="*/ 10800 w 21600"/>
              <a:gd name="T3" fmla="*/ 0 h 21600"/>
              <a:gd name="T4" fmla="*/ 21600 w 21600"/>
              <a:gd name="T5" fmla="*/ 10800 h 21600"/>
              <a:gd name="T6" fmla="*/ 10800 w 21600"/>
              <a:gd name="T7" fmla="*/ 21600 h 21600"/>
              <a:gd name="T8" fmla="*/ 0 w 21600"/>
              <a:gd name="T9" fmla="*/ 10800 h 21600"/>
              <a:gd name="T10" fmla="*/ 17401 w 21600"/>
              <a:gd name="T11" fmla="*/ 15493 h 21600"/>
              <a:gd name="T12" fmla="*/ 18900 w 21600"/>
              <a:gd name="T13" fmla="*/ 10800 h 21600"/>
              <a:gd name="T14" fmla="*/ 10800 w 21600"/>
              <a:gd name="T15" fmla="*/ 2700 h 21600"/>
              <a:gd name="T16" fmla="*/ 6106 w 21600"/>
              <a:gd name="T17" fmla="*/ 4198 h 21600"/>
              <a:gd name="T18" fmla="*/ 17401 w 21600"/>
              <a:gd name="T19" fmla="*/ 15493 h 21600"/>
              <a:gd name="T20" fmla="*/ 4198 w 21600"/>
              <a:gd name="T21" fmla="*/ 6106 h 21600"/>
              <a:gd name="T22" fmla="*/ 2700 w 21600"/>
              <a:gd name="T23" fmla="*/ 10799 h 21600"/>
              <a:gd name="T24" fmla="*/ 10800 w 21600"/>
              <a:gd name="T25" fmla="*/ 18900 h 21600"/>
              <a:gd name="T26" fmla="*/ 15493 w 21600"/>
              <a:gd name="T27" fmla="*/ 17401 h 21600"/>
              <a:gd name="T28" fmla="*/ 4198 w 21600"/>
              <a:gd name="T29" fmla="*/ 6106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noFill/>
          <a:ln w="25400">
            <a:solidFill>
              <a:srgbClr val="FF0000"/>
            </a:solidFill>
            <a:round/>
          </a:ln>
        </p:spPr>
        <p:txBody>
          <a:bodyPr/>
          <a:lstStyle/>
          <a:p>
            <a:endParaRPr lang="zh-CN" altLang="en-US"/>
          </a:p>
        </p:txBody>
      </p:sp>
      <p:sp>
        <p:nvSpPr>
          <p:cNvPr id="36" name="AutoShape 25"/>
          <p:cNvSpPr/>
          <p:nvPr/>
        </p:nvSpPr>
        <p:spPr bwMode="auto">
          <a:xfrm>
            <a:off x="7403797" y="4191297"/>
            <a:ext cx="1079500" cy="522288"/>
          </a:xfrm>
          <a:custGeom>
            <a:avLst/>
            <a:gdLst>
              <a:gd name="T0" fmla="*/ 0 w 21600"/>
              <a:gd name="T1" fmla="*/ 10800 h 21600"/>
              <a:gd name="T2" fmla="*/ 10800 w 21600"/>
              <a:gd name="T3" fmla="*/ 0 h 21600"/>
              <a:gd name="T4" fmla="*/ 21600 w 21600"/>
              <a:gd name="T5" fmla="*/ 10800 h 21600"/>
              <a:gd name="T6" fmla="*/ 10800 w 21600"/>
              <a:gd name="T7" fmla="*/ 21600 h 21600"/>
              <a:gd name="T8" fmla="*/ 0 w 21600"/>
              <a:gd name="T9" fmla="*/ 10800 h 21600"/>
              <a:gd name="T10" fmla="*/ 17401 w 21600"/>
              <a:gd name="T11" fmla="*/ 15493 h 21600"/>
              <a:gd name="T12" fmla="*/ 18900 w 21600"/>
              <a:gd name="T13" fmla="*/ 10800 h 21600"/>
              <a:gd name="T14" fmla="*/ 10800 w 21600"/>
              <a:gd name="T15" fmla="*/ 2700 h 21600"/>
              <a:gd name="T16" fmla="*/ 6106 w 21600"/>
              <a:gd name="T17" fmla="*/ 4198 h 21600"/>
              <a:gd name="T18" fmla="*/ 17401 w 21600"/>
              <a:gd name="T19" fmla="*/ 15493 h 21600"/>
              <a:gd name="T20" fmla="*/ 4198 w 21600"/>
              <a:gd name="T21" fmla="*/ 6106 h 21600"/>
              <a:gd name="T22" fmla="*/ 2700 w 21600"/>
              <a:gd name="T23" fmla="*/ 10799 h 21600"/>
              <a:gd name="T24" fmla="*/ 10800 w 21600"/>
              <a:gd name="T25" fmla="*/ 18900 h 21600"/>
              <a:gd name="T26" fmla="*/ 15493 w 21600"/>
              <a:gd name="T27" fmla="*/ 17401 h 21600"/>
              <a:gd name="T28" fmla="*/ 4198 w 21600"/>
              <a:gd name="T29" fmla="*/ 6106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noFill/>
          <a:ln w="25400">
            <a:solidFill>
              <a:srgbClr val="FF0000"/>
            </a:solidFill>
            <a:round/>
          </a:ln>
        </p:spPr>
        <p:txBody>
          <a:bodyPr/>
          <a:lstStyle/>
          <a:p>
            <a:endParaRPr lang="zh-CN" altLang="en-US"/>
          </a:p>
        </p:txBody>
      </p:sp>
      <p:sp>
        <p:nvSpPr>
          <p:cNvPr id="37" name="Rectangle 7"/>
          <p:cNvSpPr>
            <a:spLocks noChangeArrowheads="1"/>
          </p:cNvSpPr>
          <p:nvPr/>
        </p:nvSpPr>
        <p:spPr bwMode="auto">
          <a:xfrm>
            <a:off x="2123090" y="5287024"/>
            <a:ext cx="1789112" cy="461665"/>
          </a:xfrm>
          <a:prstGeom prst="rect">
            <a:avLst/>
          </a:prstGeom>
          <a:noFill/>
          <a:ln w="9525">
            <a:noFill/>
            <a:miter lim="800000"/>
          </a:ln>
        </p:spPr>
        <p:txBody>
          <a:bodyPr>
            <a:spAutoFit/>
          </a:bodyPr>
          <a:lstStyle/>
          <a:p>
            <a:r>
              <a:rPr lang="zh-CN" altLang="en-US" sz="1200" dirty="0">
                <a:latin typeface="微软雅黑" panose="020B0503020204020204" charset="-122"/>
                <a:ea typeface="微软雅黑" panose="020B0503020204020204" charset="-122"/>
                <a:sym typeface="Arial" panose="020B0604020202020204" pitchFamily="34" charset="0"/>
              </a:rPr>
              <a:t>禁止如此测量接插件或对接插件通电 </a:t>
            </a:r>
          </a:p>
        </p:txBody>
      </p:sp>
      <p:sp>
        <p:nvSpPr>
          <p:cNvPr id="38" name="Rectangle 11"/>
          <p:cNvSpPr>
            <a:spLocks noChangeArrowheads="1"/>
          </p:cNvSpPr>
          <p:nvPr/>
        </p:nvSpPr>
        <p:spPr bwMode="auto">
          <a:xfrm>
            <a:off x="4761032" y="5287109"/>
            <a:ext cx="1365250" cy="461665"/>
          </a:xfrm>
          <a:prstGeom prst="rect">
            <a:avLst/>
          </a:prstGeom>
          <a:noFill/>
          <a:ln w="9525">
            <a:noFill/>
            <a:miter lim="800000"/>
          </a:ln>
        </p:spPr>
        <p:txBody>
          <a:bodyPr>
            <a:spAutoFit/>
          </a:bodyPr>
          <a:lstStyle/>
          <a:p>
            <a:r>
              <a:rPr lang="zh-CN" altLang="en-US" sz="1200" dirty="0">
                <a:latin typeface="微软雅黑" panose="020B0503020204020204" charset="-122"/>
                <a:ea typeface="微软雅黑" panose="020B0503020204020204" charset="-122"/>
                <a:sym typeface="Arial" panose="020B0604020202020204" pitchFamily="34" charset="0"/>
              </a:rPr>
              <a:t>禁止切割导线或破坏接线头 </a:t>
            </a:r>
          </a:p>
        </p:txBody>
      </p:sp>
      <p:sp>
        <p:nvSpPr>
          <p:cNvPr id="39" name="Rectangle 12"/>
          <p:cNvSpPr>
            <a:spLocks noChangeArrowheads="1"/>
          </p:cNvSpPr>
          <p:nvPr/>
        </p:nvSpPr>
        <p:spPr bwMode="auto">
          <a:xfrm>
            <a:off x="6982316" y="5287024"/>
            <a:ext cx="1674812" cy="461665"/>
          </a:xfrm>
          <a:prstGeom prst="rect">
            <a:avLst/>
          </a:prstGeom>
          <a:noFill/>
          <a:ln w="9525">
            <a:noFill/>
            <a:miter lim="800000"/>
          </a:ln>
        </p:spPr>
        <p:txBody>
          <a:bodyPr>
            <a:spAutoFit/>
          </a:bodyPr>
          <a:lstStyle/>
          <a:p>
            <a:r>
              <a:rPr lang="zh-CN" altLang="en-US" sz="1200" dirty="0">
                <a:latin typeface="微软雅黑" panose="020B0503020204020204" charset="-122"/>
                <a:ea typeface="微软雅黑" panose="020B0503020204020204" charset="-122"/>
                <a:sym typeface="Arial" panose="020B0604020202020204" pitchFamily="34" charset="0"/>
              </a:rPr>
              <a:t>禁止气囊总成的端面向下放置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安全气囊</a:t>
            </a:r>
            <a:endParaRPr lang="zh-CN" altLang="en-US" sz="3600" dirty="0">
              <a:solidFill>
                <a:srgbClr val="0070C0"/>
              </a:solidFill>
              <a:latin typeface="微软雅黑" panose="020B0503020204020204" charset="-122"/>
              <a:ea typeface="微软雅黑" panose="020B0503020204020204" charset="-122"/>
            </a:endParaRPr>
          </a:p>
        </p:txBody>
      </p:sp>
      <p:sp>
        <p:nvSpPr>
          <p:cNvPr id="3" name="文本框 2"/>
          <p:cNvSpPr txBox="1"/>
          <p:nvPr/>
        </p:nvSpPr>
        <p:spPr>
          <a:xfrm>
            <a:off x="779780" y="1377315"/>
            <a:ext cx="1706880" cy="398780"/>
          </a:xfrm>
          <a:prstGeom prst="rect">
            <a:avLst/>
          </a:prstGeom>
          <a:noFill/>
        </p:spPr>
        <p:txBody>
          <a:bodyPr wrap="none" rtlCol="0" anchor="t">
            <a:spAutoFit/>
          </a:bodyPr>
          <a:lstStyle/>
          <a:p>
            <a:r>
              <a:rPr lang="zh-CN" altLang="en-US" sz="2000" dirty="0" smtClean="0">
                <a:latin typeface="微软雅黑" panose="020B0503020204020204" charset="-122"/>
                <a:ea typeface="微软雅黑" panose="020B0503020204020204" charset="-122"/>
                <a:sym typeface="宋体" panose="02010600030101010101" pitchFamily="2" charset="-122"/>
              </a:rPr>
              <a:t>维修注意事项</a:t>
            </a:r>
          </a:p>
        </p:txBody>
      </p:sp>
      <p:pic>
        <p:nvPicPr>
          <p:cNvPr id="15" name="Picture 2" descr="DSC00357"/>
          <p:cNvPicPr>
            <a:picLocks noChangeAspect="1" noChangeArrowheads="1"/>
          </p:cNvPicPr>
          <p:nvPr/>
        </p:nvPicPr>
        <p:blipFill>
          <a:blip r:embed="rId6"/>
          <a:srcRect/>
          <a:stretch>
            <a:fillRect/>
          </a:stretch>
        </p:blipFill>
        <p:spPr bwMode="auto">
          <a:xfrm>
            <a:off x="2088220" y="2036517"/>
            <a:ext cx="2146300" cy="1485900"/>
          </a:xfrm>
          <a:prstGeom prst="rect">
            <a:avLst/>
          </a:prstGeom>
          <a:noFill/>
          <a:ln w="25400">
            <a:solidFill>
              <a:srgbClr val="FF9900"/>
            </a:solidFill>
            <a:miter lim="800000"/>
            <a:headEnd/>
            <a:tailEnd/>
          </a:ln>
        </p:spPr>
      </p:pic>
      <p:pic>
        <p:nvPicPr>
          <p:cNvPr id="4" name="Picture 3" descr="DSC00297"/>
          <p:cNvPicPr>
            <a:picLocks noChangeAspect="1" noChangeArrowheads="1"/>
          </p:cNvPicPr>
          <p:nvPr/>
        </p:nvPicPr>
        <p:blipFill>
          <a:blip r:embed="rId7"/>
          <a:srcRect/>
          <a:stretch>
            <a:fillRect/>
          </a:stretch>
        </p:blipFill>
        <p:spPr bwMode="auto">
          <a:xfrm>
            <a:off x="4788073" y="2035723"/>
            <a:ext cx="2146300" cy="1487488"/>
          </a:xfrm>
          <a:prstGeom prst="rect">
            <a:avLst/>
          </a:prstGeom>
          <a:noFill/>
          <a:ln w="25400">
            <a:solidFill>
              <a:srgbClr val="FF9900"/>
            </a:solidFill>
            <a:miter lim="800000"/>
            <a:headEnd/>
            <a:tailEnd/>
          </a:ln>
        </p:spPr>
      </p:pic>
      <p:sp>
        <p:nvSpPr>
          <p:cNvPr id="17" name="Rectangle 4"/>
          <p:cNvSpPr>
            <a:spLocks noChangeArrowheads="1"/>
          </p:cNvSpPr>
          <p:nvPr/>
        </p:nvSpPr>
        <p:spPr bwMode="auto">
          <a:xfrm>
            <a:off x="2257698" y="3534411"/>
            <a:ext cx="2228850" cy="276999"/>
          </a:xfrm>
          <a:prstGeom prst="rect">
            <a:avLst/>
          </a:prstGeom>
          <a:noFill/>
          <a:ln w="9525">
            <a:noFill/>
            <a:miter lim="800000"/>
          </a:ln>
        </p:spPr>
        <p:txBody>
          <a:bodyPr>
            <a:spAutoFit/>
          </a:bodyPr>
          <a:lstStyle/>
          <a:p>
            <a:r>
              <a:rPr lang="zh-CN" altLang="en-US" sz="1200" dirty="0">
                <a:latin typeface="微软雅黑" panose="020B0503020204020204" charset="-122"/>
                <a:ea typeface="微软雅黑" panose="020B0503020204020204" charset="-122"/>
                <a:sym typeface="Arial" panose="020B0604020202020204" pitchFamily="34" charset="0"/>
              </a:rPr>
              <a:t>禁止接触水或其它液体 </a:t>
            </a:r>
          </a:p>
        </p:txBody>
      </p:sp>
      <p:sp>
        <p:nvSpPr>
          <p:cNvPr id="5" name="Rectangle 5"/>
          <p:cNvSpPr>
            <a:spLocks noChangeArrowheads="1"/>
          </p:cNvSpPr>
          <p:nvPr/>
        </p:nvSpPr>
        <p:spPr bwMode="auto">
          <a:xfrm>
            <a:off x="4879826" y="3534411"/>
            <a:ext cx="2559050" cy="276999"/>
          </a:xfrm>
          <a:prstGeom prst="rect">
            <a:avLst/>
          </a:prstGeom>
          <a:noFill/>
          <a:ln w="9525">
            <a:noFill/>
            <a:miter lim="800000"/>
          </a:ln>
        </p:spPr>
        <p:txBody>
          <a:bodyPr>
            <a:spAutoFit/>
          </a:bodyPr>
          <a:lstStyle/>
          <a:p>
            <a:r>
              <a:rPr lang="zh-CN" altLang="en-US" sz="1200" dirty="0">
                <a:latin typeface="微软雅黑" panose="020B0503020204020204" charset="-122"/>
                <a:ea typeface="微软雅黑" panose="020B0503020204020204" charset="-122"/>
                <a:sym typeface="Arial" panose="020B0604020202020204" pitchFamily="34" charset="0"/>
              </a:rPr>
              <a:t>禁止切割导线或破坏接线头 </a:t>
            </a:r>
          </a:p>
        </p:txBody>
      </p:sp>
      <p:pic>
        <p:nvPicPr>
          <p:cNvPr id="19" name="Picture 6" descr="4"/>
          <p:cNvPicPr>
            <a:picLocks noChangeAspect="1" noChangeArrowheads="1"/>
          </p:cNvPicPr>
          <p:nvPr/>
        </p:nvPicPr>
        <p:blipFill>
          <a:blip r:embed="rId8"/>
          <a:srcRect/>
          <a:stretch>
            <a:fillRect/>
          </a:stretch>
        </p:blipFill>
        <p:spPr bwMode="auto">
          <a:xfrm>
            <a:off x="7526950" y="2027786"/>
            <a:ext cx="2116138" cy="1503363"/>
          </a:xfrm>
          <a:prstGeom prst="rect">
            <a:avLst/>
          </a:prstGeom>
          <a:noFill/>
          <a:ln w="25400">
            <a:solidFill>
              <a:srgbClr val="FF9900"/>
            </a:solidFill>
            <a:miter lim="800000"/>
            <a:headEnd/>
            <a:tailEnd/>
          </a:ln>
        </p:spPr>
      </p:pic>
      <p:pic>
        <p:nvPicPr>
          <p:cNvPr id="6" name="Picture 7" descr="1"/>
          <p:cNvPicPr>
            <a:picLocks noChangeAspect="1" noChangeArrowheads="1"/>
          </p:cNvPicPr>
          <p:nvPr/>
        </p:nvPicPr>
        <p:blipFill>
          <a:blip r:embed="rId9"/>
          <a:srcRect/>
          <a:stretch>
            <a:fillRect/>
          </a:stretch>
        </p:blipFill>
        <p:spPr bwMode="auto">
          <a:xfrm>
            <a:off x="2046945" y="3863820"/>
            <a:ext cx="2228850" cy="1584325"/>
          </a:xfrm>
          <a:prstGeom prst="rect">
            <a:avLst/>
          </a:prstGeom>
          <a:noFill/>
          <a:ln w="25400">
            <a:solidFill>
              <a:srgbClr val="FF9900"/>
            </a:solidFill>
            <a:miter lim="800000"/>
            <a:headEnd/>
            <a:tailEnd/>
          </a:ln>
        </p:spPr>
      </p:pic>
      <p:sp>
        <p:nvSpPr>
          <p:cNvPr id="7" name="Rectangle 8"/>
          <p:cNvSpPr>
            <a:spLocks noChangeArrowheads="1"/>
          </p:cNvSpPr>
          <p:nvPr/>
        </p:nvSpPr>
        <p:spPr bwMode="auto">
          <a:xfrm>
            <a:off x="7676969" y="3534411"/>
            <a:ext cx="1816100" cy="276999"/>
          </a:xfrm>
          <a:prstGeom prst="rect">
            <a:avLst/>
          </a:prstGeom>
          <a:noFill/>
          <a:ln w="9525">
            <a:noFill/>
            <a:miter lim="800000"/>
          </a:ln>
        </p:spPr>
        <p:txBody>
          <a:bodyPr>
            <a:spAutoFit/>
          </a:bodyPr>
          <a:lstStyle/>
          <a:p>
            <a:r>
              <a:rPr lang="zh-CN" altLang="en-US" sz="1200" dirty="0">
                <a:latin typeface="微软雅黑" panose="020B0503020204020204" charset="-122"/>
                <a:ea typeface="微软雅黑" panose="020B0503020204020204" charset="-122"/>
                <a:sym typeface="Arial" panose="020B0604020202020204" pitchFamily="34" charset="0"/>
              </a:rPr>
              <a:t>禁止靠近高温热源 </a:t>
            </a:r>
          </a:p>
        </p:txBody>
      </p:sp>
      <p:pic>
        <p:nvPicPr>
          <p:cNvPr id="22" name="Picture 9" descr="06"/>
          <p:cNvPicPr>
            <a:picLocks noChangeAspect="1" noChangeArrowheads="1"/>
          </p:cNvPicPr>
          <p:nvPr/>
        </p:nvPicPr>
        <p:blipFill>
          <a:blip r:embed="rId10"/>
          <a:srcRect/>
          <a:stretch>
            <a:fillRect/>
          </a:stretch>
        </p:blipFill>
        <p:spPr bwMode="auto">
          <a:xfrm>
            <a:off x="4643611" y="3855882"/>
            <a:ext cx="2435225" cy="1600200"/>
          </a:xfrm>
          <a:prstGeom prst="rect">
            <a:avLst/>
          </a:prstGeom>
          <a:noFill/>
          <a:ln w="25400">
            <a:solidFill>
              <a:srgbClr val="FF9900"/>
            </a:solidFill>
            <a:miter lim="800000"/>
            <a:headEnd/>
            <a:tailEnd/>
          </a:ln>
        </p:spPr>
      </p:pic>
      <p:pic>
        <p:nvPicPr>
          <p:cNvPr id="23" name="Picture 10" descr="5"/>
          <p:cNvPicPr>
            <a:picLocks noChangeAspect="1" noChangeArrowheads="1"/>
          </p:cNvPicPr>
          <p:nvPr/>
        </p:nvPicPr>
        <p:blipFill>
          <a:blip r:embed="rId11"/>
          <a:srcRect t="-2846" r="4359"/>
          <a:stretch>
            <a:fillRect/>
          </a:stretch>
        </p:blipFill>
        <p:spPr bwMode="auto">
          <a:xfrm>
            <a:off x="7479326" y="3874932"/>
            <a:ext cx="2211387" cy="1562100"/>
          </a:xfrm>
          <a:prstGeom prst="rect">
            <a:avLst/>
          </a:prstGeom>
          <a:noFill/>
          <a:ln w="25400">
            <a:solidFill>
              <a:srgbClr val="FF9900"/>
            </a:solidFill>
            <a:miter lim="800000"/>
            <a:headEnd/>
            <a:tailEnd/>
          </a:ln>
        </p:spPr>
      </p:pic>
      <p:sp>
        <p:nvSpPr>
          <p:cNvPr id="8" name="Rectangle 11"/>
          <p:cNvSpPr>
            <a:spLocks noChangeArrowheads="1"/>
          </p:cNvSpPr>
          <p:nvPr/>
        </p:nvSpPr>
        <p:spPr bwMode="auto">
          <a:xfrm>
            <a:off x="2088220" y="5534675"/>
            <a:ext cx="2146300" cy="276999"/>
          </a:xfrm>
          <a:prstGeom prst="rect">
            <a:avLst/>
          </a:prstGeom>
          <a:noFill/>
          <a:ln w="9525">
            <a:noFill/>
            <a:miter lim="800000"/>
          </a:ln>
        </p:spPr>
        <p:txBody>
          <a:bodyPr>
            <a:spAutoFit/>
          </a:bodyPr>
          <a:lstStyle/>
          <a:p>
            <a:r>
              <a:rPr lang="zh-CN" altLang="en-US" sz="1200" dirty="0">
                <a:latin typeface="微软雅黑" panose="020B0503020204020204" charset="-122"/>
                <a:ea typeface="微软雅黑" panose="020B0503020204020204" charset="-122"/>
                <a:sym typeface="Arial" panose="020B0604020202020204" pitchFamily="34" charset="0"/>
              </a:rPr>
              <a:t>禁止将气囊从高处跌落 </a:t>
            </a:r>
          </a:p>
        </p:txBody>
      </p:sp>
      <p:sp>
        <p:nvSpPr>
          <p:cNvPr id="25" name="Rectangle 12"/>
          <p:cNvSpPr>
            <a:spLocks noChangeArrowheads="1"/>
          </p:cNvSpPr>
          <p:nvPr/>
        </p:nvSpPr>
        <p:spPr bwMode="auto">
          <a:xfrm>
            <a:off x="4678506" y="5562808"/>
            <a:ext cx="2365434" cy="276999"/>
          </a:xfrm>
          <a:prstGeom prst="rect">
            <a:avLst/>
          </a:prstGeom>
          <a:noFill/>
          <a:ln w="9525">
            <a:noFill/>
            <a:miter lim="800000"/>
          </a:ln>
        </p:spPr>
        <p:txBody>
          <a:bodyPr wrap="square">
            <a:spAutoFit/>
          </a:bodyPr>
          <a:lstStyle/>
          <a:p>
            <a:r>
              <a:rPr lang="zh-CN" altLang="en-US" sz="1200" dirty="0">
                <a:latin typeface="微软雅黑" panose="020B0503020204020204" charset="-122"/>
                <a:ea typeface="微软雅黑" panose="020B0503020204020204" charset="-122"/>
                <a:sym typeface="Arial" panose="020B0604020202020204" pitchFamily="34" charset="0"/>
              </a:rPr>
              <a:t>禁止使用扳手或锤子敲击控制器 </a:t>
            </a:r>
          </a:p>
        </p:txBody>
      </p:sp>
      <p:sp>
        <p:nvSpPr>
          <p:cNvPr id="26" name="Rectangle 13"/>
          <p:cNvSpPr>
            <a:spLocks noChangeArrowheads="1"/>
          </p:cNvSpPr>
          <p:nvPr/>
        </p:nvSpPr>
        <p:spPr bwMode="auto">
          <a:xfrm>
            <a:off x="7511869" y="5407759"/>
            <a:ext cx="2146300" cy="461665"/>
          </a:xfrm>
          <a:prstGeom prst="rect">
            <a:avLst/>
          </a:prstGeom>
          <a:noFill/>
          <a:ln w="9525">
            <a:noFill/>
            <a:miter lim="800000"/>
          </a:ln>
        </p:spPr>
        <p:txBody>
          <a:bodyPr>
            <a:spAutoFit/>
          </a:bodyPr>
          <a:lstStyle/>
          <a:p>
            <a:r>
              <a:rPr lang="zh-CN" altLang="en-US" sz="1200" dirty="0">
                <a:latin typeface="微软雅黑" panose="020B0503020204020204" charset="-122"/>
                <a:ea typeface="微软雅黑" panose="020B0503020204020204" charset="-122"/>
                <a:sym typeface="Arial" panose="020B0604020202020204" pitchFamily="34" charset="0"/>
              </a:rPr>
              <a:t>拆卸或更换过程中，禁止将身体正面朝向气囊 </a:t>
            </a:r>
          </a:p>
        </p:txBody>
      </p:sp>
      <p:sp>
        <p:nvSpPr>
          <p:cNvPr id="27" name="AutoShape 25"/>
          <p:cNvSpPr/>
          <p:nvPr/>
        </p:nvSpPr>
        <p:spPr bwMode="auto">
          <a:xfrm>
            <a:off x="2620827" y="2518323"/>
            <a:ext cx="1081087" cy="522288"/>
          </a:xfrm>
          <a:custGeom>
            <a:avLst/>
            <a:gdLst>
              <a:gd name="T0" fmla="*/ 0 w 21600"/>
              <a:gd name="T1" fmla="*/ 10800 h 21600"/>
              <a:gd name="T2" fmla="*/ 10800 w 21600"/>
              <a:gd name="T3" fmla="*/ 0 h 21600"/>
              <a:gd name="T4" fmla="*/ 21600 w 21600"/>
              <a:gd name="T5" fmla="*/ 10800 h 21600"/>
              <a:gd name="T6" fmla="*/ 10800 w 21600"/>
              <a:gd name="T7" fmla="*/ 21600 h 21600"/>
              <a:gd name="T8" fmla="*/ 0 w 21600"/>
              <a:gd name="T9" fmla="*/ 10800 h 21600"/>
              <a:gd name="T10" fmla="*/ 17401 w 21600"/>
              <a:gd name="T11" fmla="*/ 15493 h 21600"/>
              <a:gd name="T12" fmla="*/ 18900 w 21600"/>
              <a:gd name="T13" fmla="*/ 10800 h 21600"/>
              <a:gd name="T14" fmla="*/ 10800 w 21600"/>
              <a:gd name="T15" fmla="*/ 2700 h 21600"/>
              <a:gd name="T16" fmla="*/ 6106 w 21600"/>
              <a:gd name="T17" fmla="*/ 4198 h 21600"/>
              <a:gd name="T18" fmla="*/ 17401 w 21600"/>
              <a:gd name="T19" fmla="*/ 15493 h 21600"/>
              <a:gd name="T20" fmla="*/ 4198 w 21600"/>
              <a:gd name="T21" fmla="*/ 6106 h 21600"/>
              <a:gd name="T22" fmla="*/ 2700 w 21600"/>
              <a:gd name="T23" fmla="*/ 10799 h 21600"/>
              <a:gd name="T24" fmla="*/ 10800 w 21600"/>
              <a:gd name="T25" fmla="*/ 18900 h 21600"/>
              <a:gd name="T26" fmla="*/ 15493 w 21600"/>
              <a:gd name="T27" fmla="*/ 17401 h 21600"/>
              <a:gd name="T28" fmla="*/ 4198 w 21600"/>
              <a:gd name="T29" fmla="*/ 6106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noFill/>
          <a:ln w="25400">
            <a:solidFill>
              <a:srgbClr val="FF0000"/>
            </a:solidFill>
            <a:round/>
          </a:ln>
        </p:spPr>
        <p:txBody>
          <a:bodyPr/>
          <a:lstStyle/>
          <a:p>
            <a:endParaRPr lang="zh-CN" altLang="en-US"/>
          </a:p>
        </p:txBody>
      </p:sp>
      <p:sp>
        <p:nvSpPr>
          <p:cNvPr id="28" name="AutoShape 25"/>
          <p:cNvSpPr/>
          <p:nvPr/>
        </p:nvSpPr>
        <p:spPr bwMode="auto">
          <a:xfrm>
            <a:off x="5320680" y="2518324"/>
            <a:ext cx="1081087" cy="522287"/>
          </a:xfrm>
          <a:custGeom>
            <a:avLst/>
            <a:gdLst>
              <a:gd name="T0" fmla="*/ 0 w 21600"/>
              <a:gd name="T1" fmla="*/ 10800 h 21600"/>
              <a:gd name="T2" fmla="*/ 10800 w 21600"/>
              <a:gd name="T3" fmla="*/ 0 h 21600"/>
              <a:gd name="T4" fmla="*/ 21600 w 21600"/>
              <a:gd name="T5" fmla="*/ 10800 h 21600"/>
              <a:gd name="T6" fmla="*/ 10800 w 21600"/>
              <a:gd name="T7" fmla="*/ 21600 h 21600"/>
              <a:gd name="T8" fmla="*/ 0 w 21600"/>
              <a:gd name="T9" fmla="*/ 10800 h 21600"/>
              <a:gd name="T10" fmla="*/ 17401 w 21600"/>
              <a:gd name="T11" fmla="*/ 15493 h 21600"/>
              <a:gd name="T12" fmla="*/ 18900 w 21600"/>
              <a:gd name="T13" fmla="*/ 10800 h 21600"/>
              <a:gd name="T14" fmla="*/ 10800 w 21600"/>
              <a:gd name="T15" fmla="*/ 2700 h 21600"/>
              <a:gd name="T16" fmla="*/ 6106 w 21600"/>
              <a:gd name="T17" fmla="*/ 4198 h 21600"/>
              <a:gd name="T18" fmla="*/ 17401 w 21600"/>
              <a:gd name="T19" fmla="*/ 15493 h 21600"/>
              <a:gd name="T20" fmla="*/ 4198 w 21600"/>
              <a:gd name="T21" fmla="*/ 6106 h 21600"/>
              <a:gd name="T22" fmla="*/ 2700 w 21600"/>
              <a:gd name="T23" fmla="*/ 10799 h 21600"/>
              <a:gd name="T24" fmla="*/ 10800 w 21600"/>
              <a:gd name="T25" fmla="*/ 18900 h 21600"/>
              <a:gd name="T26" fmla="*/ 15493 w 21600"/>
              <a:gd name="T27" fmla="*/ 17401 h 21600"/>
              <a:gd name="T28" fmla="*/ 4198 w 21600"/>
              <a:gd name="T29" fmla="*/ 6106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noFill/>
          <a:ln w="25400">
            <a:solidFill>
              <a:srgbClr val="FF0000"/>
            </a:solidFill>
            <a:round/>
          </a:ln>
        </p:spPr>
        <p:txBody>
          <a:bodyPr/>
          <a:lstStyle/>
          <a:p>
            <a:endParaRPr lang="zh-CN" altLang="en-US"/>
          </a:p>
        </p:txBody>
      </p:sp>
      <p:sp>
        <p:nvSpPr>
          <p:cNvPr id="29" name="AutoShape 25"/>
          <p:cNvSpPr/>
          <p:nvPr/>
        </p:nvSpPr>
        <p:spPr bwMode="auto">
          <a:xfrm>
            <a:off x="8045269" y="2518323"/>
            <a:ext cx="1079500" cy="522288"/>
          </a:xfrm>
          <a:custGeom>
            <a:avLst/>
            <a:gdLst>
              <a:gd name="T0" fmla="*/ 0 w 21600"/>
              <a:gd name="T1" fmla="*/ 10800 h 21600"/>
              <a:gd name="T2" fmla="*/ 10800 w 21600"/>
              <a:gd name="T3" fmla="*/ 0 h 21600"/>
              <a:gd name="T4" fmla="*/ 21600 w 21600"/>
              <a:gd name="T5" fmla="*/ 10800 h 21600"/>
              <a:gd name="T6" fmla="*/ 10800 w 21600"/>
              <a:gd name="T7" fmla="*/ 21600 h 21600"/>
              <a:gd name="T8" fmla="*/ 0 w 21600"/>
              <a:gd name="T9" fmla="*/ 10800 h 21600"/>
              <a:gd name="T10" fmla="*/ 17401 w 21600"/>
              <a:gd name="T11" fmla="*/ 15493 h 21600"/>
              <a:gd name="T12" fmla="*/ 18900 w 21600"/>
              <a:gd name="T13" fmla="*/ 10800 h 21600"/>
              <a:gd name="T14" fmla="*/ 10800 w 21600"/>
              <a:gd name="T15" fmla="*/ 2700 h 21600"/>
              <a:gd name="T16" fmla="*/ 6106 w 21600"/>
              <a:gd name="T17" fmla="*/ 4198 h 21600"/>
              <a:gd name="T18" fmla="*/ 17401 w 21600"/>
              <a:gd name="T19" fmla="*/ 15493 h 21600"/>
              <a:gd name="T20" fmla="*/ 4198 w 21600"/>
              <a:gd name="T21" fmla="*/ 6106 h 21600"/>
              <a:gd name="T22" fmla="*/ 2700 w 21600"/>
              <a:gd name="T23" fmla="*/ 10799 h 21600"/>
              <a:gd name="T24" fmla="*/ 10800 w 21600"/>
              <a:gd name="T25" fmla="*/ 18900 h 21600"/>
              <a:gd name="T26" fmla="*/ 15493 w 21600"/>
              <a:gd name="T27" fmla="*/ 17401 h 21600"/>
              <a:gd name="T28" fmla="*/ 4198 w 21600"/>
              <a:gd name="T29" fmla="*/ 6106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noFill/>
          <a:ln w="25400">
            <a:solidFill>
              <a:srgbClr val="FF0000"/>
            </a:solidFill>
            <a:round/>
          </a:ln>
        </p:spPr>
        <p:txBody>
          <a:bodyPr/>
          <a:lstStyle/>
          <a:p>
            <a:endParaRPr lang="zh-CN" altLang="en-US"/>
          </a:p>
        </p:txBody>
      </p:sp>
      <p:sp>
        <p:nvSpPr>
          <p:cNvPr id="30" name="AutoShape 25"/>
          <p:cNvSpPr/>
          <p:nvPr/>
        </p:nvSpPr>
        <p:spPr bwMode="auto">
          <a:xfrm>
            <a:off x="2620827" y="4394838"/>
            <a:ext cx="1081087" cy="522288"/>
          </a:xfrm>
          <a:custGeom>
            <a:avLst/>
            <a:gdLst>
              <a:gd name="T0" fmla="*/ 0 w 21600"/>
              <a:gd name="T1" fmla="*/ 10800 h 21600"/>
              <a:gd name="T2" fmla="*/ 10800 w 21600"/>
              <a:gd name="T3" fmla="*/ 0 h 21600"/>
              <a:gd name="T4" fmla="*/ 21600 w 21600"/>
              <a:gd name="T5" fmla="*/ 10800 h 21600"/>
              <a:gd name="T6" fmla="*/ 10800 w 21600"/>
              <a:gd name="T7" fmla="*/ 21600 h 21600"/>
              <a:gd name="T8" fmla="*/ 0 w 21600"/>
              <a:gd name="T9" fmla="*/ 10800 h 21600"/>
              <a:gd name="T10" fmla="*/ 17401 w 21600"/>
              <a:gd name="T11" fmla="*/ 15493 h 21600"/>
              <a:gd name="T12" fmla="*/ 18900 w 21600"/>
              <a:gd name="T13" fmla="*/ 10800 h 21600"/>
              <a:gd name="T14" fmla="*/ 10800 w 21600"/>
              <a:gd name="T15" fmla="*/ 2700 h 21600"/>
              <a:gd name="T16" fmla="*/ 6106 w 21600"/>
              <a:gd name="T17" fmla="*/ 4198 h 21600"/>
              <a:gd name="T18" fmla="*/ 17401 w 21600"/>
              <a:gd name="T19" fmla="*/ 15493 h 21600"/>
              <a:gd name="T20" fmla="*/ 4198 w 21600"/>
              <a:gd name="T21" fmla="*/ 6106 h 21600"/>
              <a:gd name="T22" fmla="*/ 2700 w 21600"/>
              <a:gd name="T23" fmla="*/ 10799 h 21600"/>
              <a:gd name="T24" fmla="*/ 10800 w 21600"/>
              <a:gd name="T25" fmla="*/ 18900 h 21600"/>
              <a:gd name="T26" fmla="*/ 15493 w 21600"/>
              <a:gd name="T27" fmla="*/ 17401 h 21600"/>
              <a:gd name="T28" fmla="*/ 4198 w 21600"/>
              <a:gd name="T29" fmla="*/ 6106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noFill/>
          <a:ln w="25400">
            <a:solidFill>
              <a:srgbClr val="FF0000"/>
            </a:solidFill>
            <a:round/>
          </a:ln>
        </p:spPr>
        <p:txBody>
          <a:bodyPr/>
          <a:lstStyle/>
          <a:p>
            <a:endParaRPr lang="zh-CN" altLang="en-US"/>
          </a:p>
        </p:txBody>
      </p:sp>
      <p:sp>
        <p:nvSpPr>
          <p:cNvPr id="31" name="AutoShape 25"/>
          <p:cNvSpPr/>
          <p:nvPr/>
        </p:nvSpPr>
        <p:spPr bwMode="auto">
          <a:xfrm>
            <a:off x="5321473" y="4394838"/>
            <a:ext cx="1079500" cy="522288"/>
          </a:xfrm>
          <a:custGeom>
            <a:avLst/>
            <a:gdLst>
              <a:gd name="T0" fmla="*/ 0 w 21600"/>
              <a:gd name="T1" fmla="*/ 10800 h 21600"/>
              <a:gd name="T2" fmla="*/ 10800 w 21600"/>
              <a:gd name="T3" fmla="*/ 0 h 21600"/>
              <a:gd name="T4" fmla="*/ 21600 w 21600"/>
              <a:gd name="T5" fmla="*/ 10800 h 21600"/>
              <a:gd name="T6" fmla="*/ 10800 w 21600"/>
              <a:gd name="T7" fmla="*/ 21600 h 21600"/>
              <a:gd name="T8" fmla="*/ 0 w 21600"/>
              <a:gd name="T9" fmla="*/ 10800 h 21600"/>
              <a:gd name="T10" fmla="*/ 17401 w 21600"/>
              <a:gd name="T11" fmla="*/ 15493 h 21600"/>
              <a:gd name="T12" fmla="*/ 18900 w 21600"/>
              <a:gd name="T13" fmla="*/ 10800 h 21600"/>
              <a:gd name="T14" fmla="*/ 10800 w 21600"/>
              <a:gd name="T15" fmla="*/ 2700 h 21600"/>
              <a:gd name="T16" fmla="*/ 6106 w 21600"/>
              <a:gd name="T17" fmla="*/ 4198 h 21600"/>
              <a:gd name="T18" fmla="*/ 17401 w 21600"/>
              <a:gd name="T19" fmla="*/ 15493 h 21600"/>
              <a:gd name="T20" fmla="*/ 4198 w 21600"/>
              <a:gd name="T21" fmla="*/ 6106 h 21600"/>
              <a:gd name="T22" fmla="*/ 2700 w 21600"/>
              <a:gd name="T23" fmla="*/ 10799 h 21600"/>
              <a:gd name="T24" fmla="*/ 10800 w 21600"/>
              <a:gd name="T25" fmla="*/ 18900 h 21600"/>
              <a:gd name="T26" fmla="*/ 15493 w 21600"/>
              <a:gd name="T27" fmla="*/ 17401 h 21600"/>
              <a:gd name="T28" fmla="*/ 4198 w 21600"/>
              <a:gd name="T29" fmla="*/ 6106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noFill/>
          <a:ln w="25400">
            <a:solidFill>
              <a:srgbClr val="FF0000"/>
            </a:solidFill>
            <a:round/>
          </a:ln>
        </p:spPr>
        <p:txBody>
          <a:bodyPr/>
          <a:lstStyle/>
          <a:p>
            <a:endParaRPr lang="zh-CN" altLang="en-US"/>
          </a:p>
        </p:txBody>
      </p:sp>
      <p:sp>
        <p:nvSpPr>
          <p:cNvPr id="32" name="AutoShape 25"/>
          <p:cNvSpPr/>
          <p:nvPr/>
        </p:nvSpPr>
        <p:spPr bwMode="auto">
          <a:xfrm>
            <a:off x="8045269" y="4394839"/>
            <a:ext cx="1079500" cy="522287"/>
          </a:xfrm>
          <a:custGeom>
            <a:avLst/>
            <a:gdLst>
              <a:gd name="T0" fmla="*/ 0 w 21600"/>
              <a:gd name="T1" fmla="*/ 10800 h 21600"/>
              <a:gd name="T2" fmla="*/ 10800 w 21600"/>
              <a:gd name="T3" fmla="*/ 0 h 21600"/>
              <a:gd name="T4" fmla="*/ 21600 w 21600"/>
              <a:gd name="T5" fmla="*/ 10800 h 21600"/>
              <a:gd name="T6" fmla="*/ 10800 w 21600"/>
              <a:gd name="T7" fmla="*/ 21600 h 21600"/>
              <a:gd name="T8" fmla="*/ 0 w 21600"/>
              <a:gd name="T9" fmla="*/ 10800 h 21600"/>
              <a:gd name="T10" fmla="*/ 17401 w 21600"/>
              <a:gd name="T11" fmla="*/ 15493 h 21600"/>
              <a:gd name="T12" fmla="*/ 18900 w 21600"/>
              <a:gd name="T13" fmla="*/ 10800 h 21600"/>
              <a:gd name="T14" fmla="*/ 10800 w 21600"/>
              <a:gd name="T15" fmla="*/ 2700 h 21600"/>
              <a:gd name="T16" fmla="*/ 6106 w 21600"/>
              <a:gd name="T17" fmla="*/ 4198 h 21600"/>
              <a:gd name="T18" fmla="*/ 17401 w 21600"/>
              <a:gd name="T19" fmla="*/ 15493 h 21600"/>
              <a:gd name="T20" fmla="*/ 4198 w 21600"/>
              <a:gd name="T21" fmla="*/ 6106 h 21600"/>
              <a:gd name="T22" fmla="*/ 2700 w 21600"/>
              <a:gd name="T23" fmla="*/ 10799 h 21600"/>
              <a:gd name="T24" fmla="*/ 10800 w 21600"/>
              <a:gd name="T25" fmla="*/ 18900 h 21600"/>
              <a:gd name="T26" fmla="*/ 15493 w 21600"/>
              <a:gd name="T27" fmla="*/ 17401 h 21600"/>
              <a:gd name="T28" fmla="*/ 4198 w 21600"/>
              <a:gd name="T29" fmla="*/ 6106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noFill/>
          <a:ln w="25400">
            <a:solidFill>
              <a:srgbClr val="FF0000"/>
            </a:solidFill>
            <a:round/>
          </a:ln>
        </p:spPr>
        <p:txBody>
          <a:bodyPr/>
          <a:lstStyle/>
          <a:p>
            <a:endParaRPr lang="zh-CN" altLang="en-US"/>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088" y="1431018"/>
            <a:ext cx="2838450" cy="3676650"/>
          </a:xfrm>
          <a:prstGeom prst="rect">
            <a:avLst/>
          </a:prstGeom>
        </p:spPr>
      </p:pic>
      <p:sp>
        <p:nvSpPr>
          <p:cNvPr id="4" name="矩形 3"/>
          <p:cNvSpPr/>
          <p:nvPr/>
        </p:nvSpPr>
        <p:spPr>
          <a:xfrm>
            <a:off x="5565369" y="2909077"/>
            <a:ext cx="5544457" cy="829945"/>
          </a:xfrm>
          <a:prstGeom prst="rect">
            <a:avLst/>
          </a:prstGeom>
        </p:spPr>
        <p:txBody>
          <a:bodyPr wrap="square">
            <a:spAutoFit/>
          </a:bodyPr>
          <a:lstStyle/>
          <a:p>
            <a:pPr lvl="0">
              <a:defRPr/>
            </a:pPr>
            <a:r>
              <a:rPr lang="zh-CN" altLang="en-US" sz="4800" b="1" dirty="0">
                <a:solidFill>
                  <a:srgbClr val="0070C0"/>
                </a:solidFill>
                <a:latin typeface="微软雅黑" panose="020B0503020204020204" charset="-122"/>
                <a:ea typeface="微软雅黑" panose="020B0503020204020204" charset="-122"/>
                <a:sym typeface="+mn-ea"/>
              </a:rPr>
              <a:t>胎压监测系统</a:t>
            </a:r>
            <a:endParaRPr lang="zh-CN" altLang="en-US" sz="4800" b="1" dirty="0">
              <a:solidFill>
                <a:srgbClr val="0070C0"/>
              </a:solidFill>
              <a:latin typeface="微软雅黑" panose="020B0503020204020204" charset="-122"/>
              <a:ea typeface="微软雅黑" panose="020B0503020204020204" charset="-122"/>
            </a:endParaRPr>
          </a:p>
        </p:txBody>
      </p:sp>
      <p:sp>
        <p:nvSpPr>
          <p:cNvPr id="12" name="文本框 11"/>
          <p:cNvSpPr txBox="1"/>
          <p:nvPr/>
        </p:nvSpPr>
        <p:spPr>
          <a:xfrm>
            <a:off x="2187138" y="2909077"/>
            <a:ext cx="3230880" cy="829945"/>
          </a:xfrm>
          <a:prstGeom prst="rect">
            <a:avLst/>
          </a:prstGeom>
          <a:noFill/>
        </p:spPr>
        <p:txBody>
          <a:bodyPr wrap="non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srgbClr val="000000">
                    <a:lumMod val="75000"/>
                    <a:lumOff val="25000"/>
                  </a:srgbClr>
                </a:solidFill>
                <a:effectLst/>
                <a:uLnTx/>
                <a:uFillTx/>
                <a:latin typeface="Arial" panose="020B0604020202020204"/>
                <a:ea typeface="微软雅黑" panose="020B0503020204020204" charset="-122"/>
                <a:cs typeface="+mn-cs"/>
              </a:rPr>
              <a:t>第十二部分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38404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胎压监测系统概述</a:t>
            </a:r>
            <a:endParaRPr lang="zh-CN" altLang="en-US" sz="3600" dirty="0">
              <a:solidFill>
                <a:srgbClr val="0070C0"/>
              </a:solidFill>
              <a:latin typeface="微软雅黑" panose="020B0503020204020204" charset="-122"/>
              <a:ea typeface="微软雅黑" panose="020B0503020204020204" charset="-122"/>
            </a:endParaRPr>
          </a:p>
        </p:txBody>
      </p:sp>
      <p:sp>
        <p:nvSpPr>
          <p:cNvPr id="6" name="Text Box 4"/>
          <p:cNvSpPr txBox="1">
            <a:spLocks noChangeArrowheads="1"/>
          </p:cNvSpPr>
          <p:nvPr/>
        </p:nvSpPr>
        <p:spPr bwMode="auto">
          <a:xfrm>
            <a:off x="1555506" y="1305332"/>
            <a:ext cx="8145587" cy="470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a:lnSpc>
                <a:spcPct val="250000"/>
              </a:lnSpc>
              <a:buFont typeface="Wingdings" panose="05000000000000000000" pitchFamily="2" charset="2"/>
              <a:buChar char="Ø"/>
            </a:pPr>
            <a:r>
              <a:rPr lang="de-DE" altLang="en-US" sz="2000" b="0" dirty="0" smtClean="0">
                <a:latin typeface="微软雅黑" panose="020B0503020204020204" charset="-122"/>
                <a:ea typeface="微软雅黑" panose="020B0503020204020204" charset="-122"/>
              </a:rPr>
              <a:t>胎压监测系统主要用于在汽车行驶时实时对</a:t>
            </a:r>
            <a:r>
              <a:rPr lang="zh-CN" altLang="en-US" sz="2000" b="0" dirty="0" smtClean="0">
                <a:latin typeface="微软雅黑" panose="020B0503020204020204" charset="-122"/>
                <a:ea typeface="微软雅黑" panose="020B0503020204020204" charset="-122"/>
              </a:rPr>
              <a:t>各</a:t>
            </a:r>
            <a:r>
              <a:rPr lang="de-DE" altLang="en-US" sz="2000" b="0" dirty="0" smtClean="0">
                <a:latin typeface="微软雅黑" panose="020B0503020204020204" charset="-122"/>
                <a:ea typeface="微软雅黑" panose="020B0503020204020204" charset="-122"/>
              </a:rPr>
              <a:t>轮胎</a:t>
            </a:r>
            <a:r>
              <a:rPr lang="zh-CN" altLang="en-US" sz="2000" b="0" dirty="0" smtClean="0">
                <a:latin typeface="微软雅黑" panose="020B0503020204020204" charset="-122"/>
                <a:ea typeface="微软雅黑" panose="020B0503020204020204" charset="-122"/>
              </a:rPr>
              <a:t>胎压、温度进行监测</a:t>
            </a:r>
            <a:r>
              <a:rPr lang="de-DE" altLang="en-US" sz="2000" b="0" dirty="0" smtClean="0">
                <a:latin typeface="微软雅黑" panose="020B0503020204020204" charset="-122"/>
                <a:ea typeface="微软雅黑" panose="020B0503020204020204" charset="-122"/>
              </a:rPr>
              <a:t>，以保证行车安全。</a:t>
            </a:r>
          </a:p>
          <a:p>
            <a:pPr>
              <a:lnSpc>
                <a:spcPct val="250000"/>
              </a:lnSpc>
              <a:buFont typeface="Wingdings" panose="05000000000000000000" pitchFamily="2" charset="2"/>
              <a:buChar char="Ø"/>
            </a:pPr>
            <a:r>
              <a:rPr lang="de-DE" altLang="en-US" sz="2000" b="0" dirty="0" smtClean="0">
                <a:latin typeface="微软雅黑" panose="020B0503020204020204" charset="-122"/>
                <a:ea typeface="微软雅黑" panose="020B0503020204020204" charset="-122"/>
              </a:rPr>
              <a:t>利用安装在每一个轮胎里的</a:t>
            </a:r>
            <a:r>
              <a:rPr lang="zh-CN" altLang="en-US" sz="2000" b="0" dirty="0">
                <a:latin typeface="微软雅黑" panose="020B0503020204020204" charset="-122"/>
                <a:ea typeface="微软雅黑" panose="020B0503020204020204" charset="-122"/>
              </a:rPr>
              <a:t>胎压</a:t>
            </a:r>
            <a:r>
              <a:rPr lang="de-DE" altLang="en-US" sz="2000" b="0" dirty="0" smtClean="0">
                <a:latin typeface="微软雅黑" panose="020B0503020204020204" charset="-122"/>
                <a:ea typeface="微软雅黑" panose="020B0503020204020204" charset="-122"/>
              </a:rPr>
              <a:t>传感器来直接测量轮胎气压</a:t>
            </a:r>
            <a:r>
              <a:rPr lang="zh-CN" altLang="en-US" sz="2000" b="0" dirty="0" smtClean="0">
                <a:latin typeface="微软雅黑" panose="020B0503020204020204" charset="-122"/>
                <a:ea typeface="微软雅黑" panose="020B0503020204020204" charset="-122"/>
              </a:rPr>
              <a:t>、</a:t>
            </a:r>
            <a:r>
              <a:rPr lang="de-DE" altLang="en-US" sz="2000" b="0" dirty="0" smtClean="0">
                <a:latin typeface="微软雅黑" panose="020B0503020204020204" charset="-122"/>
                <a:ea typeface="微软雅黑" panose="020B0503020204020204" charset="-122"/>
              </a:rPr>
              <a:t>温度和电池电量，并对各轮胎气压和温度</a:t>
            </a:r>
            <a:r>
              <a:rPr lang="zh-CN" altLang="en-US" sz="2000" b="0" dirty="0" smtClean="0">
                <a:latin typeface="微软雅黑" panose="020B0503020204020204" charset="-122"/>
                <a:ea typeface="微软雅黑" panose="020B0503020204020204" charset="-122"/>
              </a:rPr>
              <a:t>通过显示屏或仪表</a:t>
            </a:r>
            <a:r>
              <a:rPr lang="de-DE" altLang="en-US" sz="2000" b="0" dirty="0" smtClean="0">
                <a:latin typeface="微软雅黑" panose="020B0503020204020204" charset="-122"/>
                <a:ea typeface="微软雅黑" panose="020B0503020204020204" charset="-122"/>
              </a:rPr>
              <a:t>进行显示及监视，当轮胎气压过高、气压过低、快速漏气、温度过高和传感器总成电池电量低时，系统会自动报警。</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47548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胎压监测系统原理框图</a:t>
            </a:r>
            <a:endParaRPr lang="zh-CN" altLang="en-US" sz="3600" dirty="0">
              <a:solidFill>
                <a:srgbClr val="0070C0"/>
              </a:solidFill>
              <a:latin typeface="微软雅黑" panose="020B0503020204020204" charset="-122"/>
              <a:ea typeface="微软雅黑" panose="020B0503020204020204" charset="-122"/>
            </a:endParaRPr>
          </a:p>
        </p:txBody>
      </p:sp>
      <p:grpSp>
        <p:nvGrpSpPr>
          <p:cNvPr id="27" name="组合 26"/>
          <p:cNvGrpSpPr/>
          <p:nvPr/>
        </p:nvGrpSpPr>
        <p:grpSpPr>
          <a:xfrm>
            <a:off x="1394460" y="1228725"/>
            <a:ext cx="8872855" cy="3059430"/>
            <a:chOff x="665927" y="1502663"/>
            <a:chExt cx="7372925" cy="2699643"/>
          </a:xfrm>
        </p:grpSpPr>
        <p:sp>
          <p:nvSpPr>
            <p:cNvPr id="3" name="矩形 2"/>
            <p:cNvSpPr/>
            <p:nvPr/>
          </p:nvSpPr>
          <p:spPr>
            <a:xfrm>
              <a:off x="6411679" y="2518323"/>
              <a:ext cx="1627173" cy="470136"/>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charset="-122"/>
                  <a:ea typeface="微软雅黑" panose="020B0503020204020204" charset="-122"/>
                </a:rPr>
                <a:t>音响主机</a:t>
              </a:r>
            </a:p>
          </p:txBody>
        </p:sp>
        <p:sp>
          <p:nvSpPr>
            <p:cNvPr id="33" name="Rectangle 4"/>
            <p:cNvSpPr>
              <a:spLocks noChangeArrowheads="1"/>
            </p:cNvSpPr>
            <p:nvPr/>
          </p:nvSpPr>
          <p:spPr bwMode="auto">
            <a:xfrm>
              <a:off x="2326480" y="3589004"/>
              <a:ext cx="1440160" cy="422906"/>
            </a:xfrm>
            <a:prstGeom prst="rect">
              <a:avLst/>
            </a:prstGeom>
            <a:solidFill>
              <a:schemeClr val="accent4">
                <a:lumMod val="60000"/>
                <a:lumOff val="40000"/>
              </a:schemeClr>
            </a:solidFill>
            <a:ln w="9525">
              <a:solidFill>
                <a:schemeClr val="accent4">
                  <a:lumMod val="40000"/>
                  <a:lumOff val="60000"/>
                </a:schemeClr>
              </a:solidFill>
              <a:miter lim="800000"/>
            </a:ln>
          </p:spPr>
          <p:txBody>
            <a:bodyPr anchor="ctr"/>
            <a:lstStyle/>
            <a:p>
              <a:pPr algn="ctr"/>
              <a:r>
                <a:rPr lang="zh-CN" altLang="en-US" dirty="0" smtClean="0">
                  <a:latin typeface="微软雅黑" panose="020B0503020204020204" charset="-122"/>
                  <a:ea typeface="微软雅黑" panose="020B0503020204020204" charset="-122"/>
                </a:rPr>
                <a:t>胎压传感器</a:t>
              </a:r>
              <a:r>
                <a:rPr lang="en-US" altLang="zh-CN" dirty="0" smtClean="0">
                  <a:latin typeface="微软雅黑" panose="020B0503020204020204" charset="-122"/>
                  <a:ea typeface="微软雅黑" panose="020B0503020204020204" charset="-122"/>
                </a:rPr>
                <a:t>4</a:t>
              </a:r>
            </a:p>
          </p:txBody>
        </p:sp>
        <p:sp>
          <p:nvSpPr>
            <p:cNvPr id="4" name="Rectangle 4"/>
            <p:cNvSpPr>
              <a:spLocks noChangeArrowheads="1"/>
            </p:cNvSpPr>
            <p:nvPr/>
          </p:nvSpPr>
          <p:spPr bwMode="auto">
            <a:xfrm>
              <a:off x="3851920" y="1502663"/>
              <a:ext cx="1353548" cy="2699643"/>
            </a:xfrm>
            <a:prstGeom prst="rect">
              <a:avLst/>
            </a:prstGeom>
            <a:solidFill>
              <a:srgbClr val="00B0F0"/>
            </a:solidFill>
            <a:ln w="9525">
              <a:noFill/>
              <a:miter lim="800000"/>
            </a:ln>
          </p:spPr>
          <p:txBody>
            <a:bodyPr anchor="ctr"/>
            <a:lstStyle/>
            <a:p>
              <a:pPr algn="ctr"/>
              <a:r>
                <a:rPr lang="zh-CN" altLang="en-US" b="0" dirty="0" smtClean="0">
                  <a:latin typeface="微软雅黑" panose="020B0503020204020204" charset="-122"/>
                  <a:ea typeface="微软雅黑" panose="020B0503020204020204" charset="-122"/>
                </a:rPr>
                <a:t>胎</a:t>
              </a:r>
              <a:endParaRPr lang="en-US" altLang="zh-CN" b="0" dirty="0" smtClean="0">
                <a:latin typeface="微软雅黑" panose="020B0503020204020204" charset="-122"/>
                <a:ea typeface="微软雅黑" panose="020B0503020204020204" charset="-122"/>
              </a:endParaRPr>
            </a:p>
            <a:p>
              <a:pPr algn="ctr"/>
              <a:r>
                <a:rPr lang="zh-CN" altLang="en-US" b="0" dirty="0" smtClean="0">
                  <a:latin typeface="微软雅黑" panose="020B0503020204020204" charset="-122"/>
                  <a:ea typeface="微软雅黑" panose="020B0503020204020204" charset="-122"/>
                </a:rPr>
                <a:t>压</a:t>
              </a:r>
              <a:endParaRPr lang="en-US" altLang="zh-CN" b="0" dirty="0" smtClean="0">
                <a:latin typeface="微软雅黑" panose="020B0503020204020204" charset="-122"/>
                <a:ea typeface="微软雅黑" panose="020B0503020204020204" charset="-122"/>
              </a:endParaRPr>
            </a:p>
            <a:p>
              <a:pPr algn="ctr"/>
              <a:r>
                <a:rPr lang="zh-CN" altLang="en-US" b="0" dirty="0" smtClean="0">
                  <a:latin typeface="微软雅黑" panose="020B0503020204020204" charset="-122"/>
                  <a:ea typeface="微软雅黑" panose="020B0503020204020204" charset="-122"/>
                </a:rPr>
                <a:t>监</a:t>
              </a:r>
              <a:endParaRPr lang="en-US" altLang="zh-CN" b="0" dirty="0" smtClean="0">
                <a:latin typeface="微软雅黑" panose="020B0503020204020204" charset="-122"/>
                <a:ea typeface="微软雅黑" panose="020B0503020204020204" charset="-122"/>
              </a:endParaRPr>
            </a:p>
            <a:p>
              <a:pPr algn="ctr"/>
              <a:r>
                <a:rPr lang="zh-CN" altLang="en-US" b="0" dirty="0" smtClean="0">
                  <a:latin typeface="微软雅黑" panose="020B0503020204020204" charset="-122"/>
                  <a:ea typeface="微软雅黑" panose="020B0503020204020204" charset="-122"/>
                </a:rPr>
                <a:t>测</a:t>
              </a:r>
              <a:endParaRPr lang="en-US" altLang="zh-CN" b="0" dirty="0" smtClean="0">
                <a:latin typeface="微软雅黑" panose="020B0503020204020204" charset="-122"/>
                <a:ea typeface="微软雅黑" panose="020B0503020204020204" charset="-122"/>
              </a:endParaRPr>
            </a:p>
            <a:p>
              <a:pPr algn="ctr"/>
              <a:r>
                <a:rPr lang="zh-CN" altLang="en-US" b="0" dirty="0" smtClean="0">
                  <a:latin typeface="微软雅黑" panose="020B0503020204020204" charset="-122"/>
                  <a:ea typeface="微软雅黑" panose="020B0503020204020204" charset="-122"/>
                </a:rPr>
                <a:t>控</a:t>
              </a:r>
              <a:endParaRPr lang="en-US" altLang="zh-CN" b="0" dirty="0" smtClean="0">
                <a:latin typeface="微软雅黑" panose="020B0503020204020204" charset="-122"/>
                <a:ea typeface="微软雅黑" panose="020B0503020204020204" charset="-122"/>
              </a:endParaRPr>
            </a:p>
            <a:p>
              <a:pPr algn="ctr"/>
              <a:r>
                <a:rPr lang="zh-CN" altLang="en-US" b="0" dirty="0" smtClean="0">
                  <a:latin typeface="微软雅黑" panose="020B0503020204020204" charset="-122"/>
                  <a:ea typeface="微软雅黑" panose="020B0503020204020204" charset="-122"/>
                </a:rPr>
                <a:t>制</a:t>
              </a:r>
              <a:endParaRPr lang="en-US" altLang="zh-CN" b="0" dirty="0" smtClean="0">
                <a:latin typeface="微软雅黑" panose="020B0503020204020204" charset="-122"/>
                <a:ea typeface="微软雅黑" panose="020B0503020204020204" charset="-122"/>
              </a:endParaRPr>
            </a:p>
            <a:p>
              <a:pPr algn="ctr"/>
              <a:r>
                <a:rPr lang="zh-CN" altLang="en-US" b="0" dirty="0" smtClean="0">
                  <a:latin typeface="微软雅黑" panose="020B0503020204020204" charset="-122"/>
                  <a:ea typeface="微软雅黑" panose="020B0503020204020204" charset="-122"/>
                </a:rPr>
                <a:t>器</a:t>
              </a:r>
            </a:p>
          </p:txBody>
        </p:sp>
        <p:sp>
          <p:nvSpPr>
            <p:cNvPr id="54" name="TextBox 53"/>
            <p:cNvSpPr txBox="1"/>
            <p:nvPr/>
          </p:nvSpPr>
          <p:spPr>
            <a:xfrm>
              <a:off x="5436097" y="2756343"/>
              <a:ext cx="864095" cy="569290"/>
            </a:xfrm>
            <a:prstGeom prst="rect">
              <a:avLst/>
            </a:prstGeom>
            <a:noFill/>
          </p:spPr>
          <p:txBody>
            <a:bodyPr wrap="square" rtlCol="0">
              <a:spAutoFit/>
            </a:bodyPr>
            <a:lstStyle/>
            <a:p>
              <a:r>
                <a:rPr lang="en-US" altLang="zh-CN" dirty="0" smtClean="0">
                  <a:latin typeface="微软雅黑" panose="020B0503020204020204" charset="-122"/>
                  <a:ea typeface="微软雅黑" panose="020B0503020204020204" charset="-122"/>
                </a:rPr>
                <a:t>CAN</a:t>
              </a:r>
              <a:r>
                <a:rPr lang="zh-CN" altLang="en-US" dirty="0" smtClean="0">
                  <a:latin typeface="微软雅黑" panose="020B0503020204020204" charset="-122"/>
                  <a:ea typeface="微软雅黑" panose="020B0503020204020204" charset="-122"/>
                </a:rPr>
                <a:t>总线</a:t>
              </a:r>
            </a:p>
          </p:txBody>
        </p:sp>
        <p:cxnSp>
          <p:nvCxnSpPr>
            <p:cNvPr id="67" name="直接箭头连接符 66"/>
            <p:cNvCxnSpPr/>
            <p:nvPr/>
          </p:nvCxnSpPr>
          <p:spPr>
            <a:xfrm rot="10800000">
              <a:off x="701646" y="2859212"/>
              <a:ext cx="3150274" cy="1588"/>
            </a:xfrm>
            <a:prstGeom prst="straightConnector1">
              <a:avLst/>
            </a:prstGeom>
            <a:ln w="31750">
              <a:solidFill>
                <a:srgbClr val="FFC00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sp>
          <p:nvSpPr>
            <p:cNvPr id="68" name="Rectangle 4"/>
            <p:cNvSpPr>
              <a:spLocks noChangeArrowheads="1"/>
            </p:cNvSpPr>
            <p:nvPr/>
          </p:nvSpPr>
          <p:spPr bwMode="auto">
            <a:xfrm>
              <a:off x="665927" y="3589004"/>
              <a:ext cx="1440160" cy="422906"/>
            </a:xfrm>
            <a:prstGeom prst="rect">
              <a:avLst/>
            </a:prstGeom>
            <a:solidFill>
              <a:schemeClr val="accent4">
                <a:lumMod val="60000"/>
                <a:lumOff val="40000"/>
              </a:schemeClr>
            </a:solidFill>
            <a:ln w="9525">
              <a:solidFill>
                <a:schemeClr val="accent4">
                  <a:lumMod val="40000"/>
                  <a:lumOff val="60000"/>
                </a:schemeClr>
              </a:solidFill>
              <a:miter lim="800000"/>
            </a:ln>
          </p:spPr>
          <p:txBody>
            <a:bodyPr anchor="ctr"/>
            <a:lstStyle/>
            <a:p>
              <a:pPr algn="ctr"/>
              <a:r>
                <a:rPr lang="zh-CN" altLang="en-US" dirty="0" smtClean="0">
                  <a:latin typeface="微软雅黑" panose="020B0503020204020204" charset="-122"/>
                  <a:ea typeface="微软雅黑" panose="020B0503020204020204" charset="-122"/>
                </a:rPr>
                <a:t>胎压传感器</a:t>
              </a:r>
              <a:r>
                <a:rPr lang="en-US" altLang="zh-CN" dirty="0" smtClean="0">
                  <a:latin typeface="微软雅黑" panose="020B0503020204020204" charset="-122"/>
                  <a:ea typeface="微软雅黑" panose="020B0503020204020204" charset="-122"/>
                </a:rPr>
                <a:t>3</a:t>
              </a:r>
            </a:p>
          </p:txBody>
        </p:sp>
        <p:sp>
          <p:nvSpPr>
            <p:cNvPr id="98" name="Rectangle 4"/>
            <p:cNvSpPr>
              <a:spLocks noChangeArrowheads="1"/>
            </p:cNvSpPr>
            <p:nvPr/>
          </p:nvSpPr>
          <p:spPr bwMode="auto">
            <a:xfrm>
              <a:off x="665927" y="1707654"/>
              <a:ext cx="1440160" cy="424290"/>
            </a:xfrm>
            <a:prstGeom prst="rect">
              <a:avLst/>
            </a:prstGeom>
            <a:solidFill>
              <a:schemeClr val="accent4">
                <a:lumMod val="60000"/>
                <a:lumOff val="40000"/>
              </a:schemeClr>
            </a:solidFill>
            <a:ln w="9525">
              <a:solidFill>
                <a:schemeClr val="accent4">
                  <a:lumMod val="40000"/>
                  <a:lumOff val="60000"/>
                </a:schemeClr>
              </a:solidFill>
              <a:miter lim="800000"/>
            </a:ln>
          </p:spPr>
          <p:txBody>
            <a:bodyPr anchor="ctr"/>
            <a:lstStyle/>
            <a:p>
              <a:pPr algn="ctr"/>
              <a:r>
                <a:rPr lang="zh-CN" altLang="en-US" dirty="0" smtClean="0">
                  <a:latin typeface="微软雅黑" panose="020B0503020204020204" charset="-122"/>
                  <a:ea typeface="微软雅黑" panose="020B0503020204020204" charset="-122"/>
                </a:rPr>
                <a:t>胎压传感器</a:t>
              </a:r>
              <a:r>
                <a:rPr lang="en-US" altLang="zh-CN" dirty="0" smtClean="0">
                  <a:latin typeface="微软雅黑" panose="020B0503020204020204" charset="-122"/>
                  <a:ea typeface="微软雅黑" panose="020B0503020204020204" charset="-122"/>
                </a:rPr>
                <a:t>1</a:t>
              </a:r>
            </a:p>
          </p:txBody>
        </p:sp>
        <p:cxnSp>
          <p:nvCxnSpPr>
            <p:cNvPr id="112" name="直接箭头连接符 111"/>
            <p:cNvCxnSpPr>
              <a:stCxn id="40" idx="0"/>
              <a:endCxn id="3" idx="2"/>
            </p:cNvCxnSpPr>
            <p:nvPr/>
          </p:nvCxnSpPr>
          <p:spPr>
            <a:xfrm flipV="1">
              <a:off x="7214798" y="2988459"/>
              <a:ext cx="10468" cy="542282"/>
            </a:xfrm>
            <a:prstGeom prst="straightConnector1">
              <a:avLst/>
            </a:prstGeom>
            <a:ln w="31750">
              <a:solidFill>
                <a:schemeClr val="accent3">
                  <a:lumMod val="40000"/>
                  <a:lumOff val="60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45" name="Rectangle 4"/>
            <p:cNvSpPr>
              <a:spLocks noChangeArrowheads="1"/>
            </p:cNvSpPr>
            <p:nvPr/>
          </p:nvSpPr>
          <p:spPr bwMode="auto">
            <a:xfrm>
              <a:off x="2326480" y="1707654"/>
              <a:ext cx="1440160" cy="444461"/>
            </a:xfrm>
            <a:prstGeom prst="rect">
              <a:avLst/>
            </a:prstGeom>
            <a:solidFill>
              <a:schemeClr val="accent4">
                <a:lumMod val="60000"/>
                <a:lumOff val="40000"/>
              </a:schemeClr>
            </a:solidFill>
            <a:ln w="9525">
              <a:solidFill>
                <a:schemeClr val="accent4">
                  <a:lumMod val="40000"/>
                  <a:lumOff val="60000"/>
                </a:schemeClr>
              </a:solidFill>
              <a:miter lim="800000"/>
            </a:ln>
          </p:spPr>
          <p:txBody>
            <a:bodyPr anchor="ctr"/>
            <a:lstStyle/>
            <a:p>
              <a:pPr algn="ctr"/>
              <a:r>
                <a:rPr lang="zh-CN" altLang="en-US" dirty="0" smtClean="0">
                  <a:latin typeface="微软雅黑" panose="020B0503020204020204" charset="-122"/>
                  <a:ea typeface="微软雅黑" panose="020B0503020204020204" charset="-122"/>
                </a:rPr>
                <a:t>胎压传感器</a:t>
              </a:r>
              <a:r>
                <a:rPr lang="en-US" altLang="zh-CN" dirty="0" smtClean="0">
                  <a:latin typeface="微软雅黑" panose="020B0503020204020204" charset="-122"/>
                  <a:ea typeface="微软雅黑" panose="020B0503020204020204" charset="-122"/>
                </a:rPr>
                <a:t>2</a:t>
              </a:r>
            </a:p>
          </p:txBody>
        </p:sp>
        <p:cxnSp>
          <p:nvCxnSpPr>
            <p:cNvPr id="61" name="直接箭头连接符 60"/>
            <p:cNvCxnSpPr>
              <a:endCxn id="98" idx="2"/>
            </p:cNvCxnSpPr>
            <p:nvPr/>
          </p:nvCxnSpPr>
          <p:spPr>
            <a:xfrm flipH="1" flipV="1">
              <a:off x="1386007" y="2131944"/>
              <a:ext cx="6229" cy="728855"/>
            </a:xfrm>
            <a:prstGeom prst="straightConnector1">
              <a:avLst/>
            </a:prstGeom>
            <a:ln w="31750">
              <a:solidFill>
                <a:srgbClr val="FFC00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66" name="直接箭头连接符 65"/>
            <p:cNvCxnSpPr>
              <a:endCxn id="68" idx="0"/>
            </p:cNvCxnSpPr>
            <p:nvPr/>
          </p:nvCxnSpPr>
          <p:spPr>
            <a:xfrm flipH="1">
              <a:off x="1386007" y="2854449"/>
              <a:ext cx="6229" cy="734555"/>
            </a:xfrm>
            <a:prstGeom prst="straightConnector1">
              <a:avLst/>
            </a:prstGeom>
            <a:ln w="31750">
              <a:solidFill>
                <a:srgbClr val="FFC00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1732767" y="2624594"/>
              <a:ext cx="1015712" cy="1057892"/>
            </a:xfrm>
            <a:prstGeom prst="rect">
              <a:avLst/>
            </a:prstGeom>
            <a:noFill/>
          </p:spPr>
          <p:txBody>
            <a:bodyPr wrap="square" rtlCol="0">
              <a:spAutoFit/>
            </a:bodyPr>
            <a:lstStyle/>
            <a:p>
              <a:r>
                <a:rPr lang="en-US" altLang="zh-CN" dirty="0" smtClean="0">
                  <a:latin typeface="微软雅黑" panose="020B0503020204020204" charset="-122"/>
                  <a:ea typeface="微软雅黑" panose="020B0503020204020204" charset="-122"/>
                </a:rPr>
                <a:t>      RF</a:t>
              </a:r>
            </a:p>
            <a:p>
              <a:endParaRPr lang="en-US" altLang="zh-CN" dirty="0" smtClean="0">
                <a:latin typeface="微软雅黑" panose="020B0503020204020204" charset="-122"/>
                <a:ea typeface="微软雅黑" panose="020B0503020204020204" charset="-122"/>
              </a:endParaRPr>
            </a:p>
            <a:p>
              <a:r>
                <a:rPr lang="en-US" altLang="zh-CN" dirty="0" smtClean="0">
                  <a:latin typeface="微软雅黑" panose="020B0503020204020204" charset="-122"/>
                  <a:ea typeface="微软雅黑" panose="020B0503020204020204" charset="-122"/>
                </a:rPr>
                <a:t>433.92MHz</a:t>
              </a:r>
            </a:p>
          </p:txBody>
        </p:sp>
        <p:cxnSp>
          <p:nvCxnSpPr>
            <p:cNvPr id="34" name="直接箭头连接符 33"/>
            <p:cNvCxnSpPr/>
            <p:nvPr/>
          </p:nvCxnSpPr>
          <p:spPr>
            <a:xfrm flipH="1" flipV="1">
              <a:off x="3040331" y="2139702"/>
              <a:ext cx="6229" cy="728855"/>
            </a:xfrm>
            <a:prstGeom prst="straightConnector1">
              <a:avLst/>
            </a:prstGeom>
            <a:ln w="31750">
              <a:solidFill>
                <a:srgbClr val="FFC00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5" name="直接箭头连接符 34"/>
            <p:cNvCxnSpPr/>
            <p:nvPr/>
          </p:nvCxnSpPr>
          <p:spPr>
            <a:xfrm flipH="1">
              <a:off x="3040331" y="2859782"/>
              <a:ext cx="6229" cy="734555"/>
            </a:xfrm>
            <a:prstGeom prst="straightConnector1">
              <a:avLst/>
            </a:prstGeom>
            <a:ln w="31750">
              <a:solidFill>
                <a:srgbClr val="FFC00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sp>
          <p:nvSpPr>
            <p:cNvPr id="36" name="矩形 35"/>
            <p:cNvSpPr/>
            <p:nvPr/>
          </p:nvSpPr>
          <p:spPr>
            <a:xfrm>
              <a:off x="6399078" y="1605569"/>
              <a:ext cx="1627173" cy="470136"/>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charset="-122"/>
                  <a:ea typeface="微软雅黑" panose="020B0503020204020204" charset="-122"/>
                </a:rPr>
                <a:t>组合仪表</a:t>
              </a:r>
            </a:p>
          </p:txBody>
        </p:sp>
        <p:cxnSp>
          <p:nvCxnSpPr>
            <p:cNvPr id="22" name="肘形连接符 21"/>
            <p:cNvCxnSpPr>
              <a:stCxn id="36" idx="1"/>
            </p:cNvCxnSpPr>
            <p:nvPr/>
          </p:nvCxnSpPr>
          <p:spPr>
            <a:xfrm rot="10800000" flipV="1">
              <a:off x="5868144" y="1840637"/>
              <a:ext cx="530934" cy="914168"/>
            </a:xfrm>
            <a:prstGeom prst="bentConnector2">
              <a:avLst/>
            </a:prstGeom>
            <a:ln w="50800">
              <a:solidFill>
                <a:schemeClr val="accent1">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40" name="矩形 39"/>
            <p:cNvSpPr/>
            <p:nvPr/>
          </p:nvSpPr>
          <p:spPr>
            <a:xfrm>
              <a:off x="6401211" y="3530741"/>
              <a:ext cx="1627173" cy="470136"/>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charset="-122"/>
                  <a:ea typeface="微软雅黑" panose="020B0503020204020204" charset="-122"/>
                </a:rPr>
                <a:t>显示屏</a:t>
              </a:r>
            </a:p>
          </p:txBody>
        </p:sp>
        <p:cxnSp>
          <p:nvCxnSpPr>
            <p:cNvPr id="37" name="直接箭头连接符 36"/>
            <p:cNvCxnSpPr/>
            <p:nvPr/>
          </p:nvCxnSpPr>
          <p:spPr>
            <a:xfrm flipH="1">
              <a:off x="5220072" y="2753391"/>
              <a:ext cx="1196737" cy="1414"/>
            </a:xfrm>
            <a:prstGeom prst="straightConnector1">
              <a:avLst/>
            </a:prstGeom>
            <a:ln w="50800">
              <a:solidFill>
                <a:schemeClr val="accent1">
                  <a:lumMod val="60000"/>
                  <a:lumOff val="4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23" name="Text Box 4"/>
          <p:cNvSpPr txBox="1">
            <a:spLocks noChangeArrowheads="1"/>
          </p:cNvSpPr>
          <p:nvPr/>
        </p:nvSpPr>
        <p:spPr bwMode="auto">
          <a:xfrm>
            <a:off x="1394216" y="4287887"/>
            <a:ext cx="8505627"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marL="0" indent="0">
              <a:lnSpc>
                <a:spcPct val="200000"/>
              </a:lnSpc>
            </a:pPr>
            <a:r>
              <a:rPr lang="zh-CN" altLang="en-US" sz="2000" b="0" dirty="0" smtClean="0">
                <a:latin typeface="微软雅黑" panose="020B0503020204020204" charset="-122"/>
                <a:ea typeface="微软雅黑" panose="020B0503020204020204" charset="-122"/>
              </a:rPr>
              <a:t>各胎压传感器发射射频信号给控制器，然后将通过组合仪表或显示屏对各个胎压进行显示，若监测到异常状况，</a:t>
            </a:r>
            <a:r>
              <a:rPr lang="de-DE" altLang="en-US" sz="2000" b="0" dirty="0">
                <a:latin typeface="微软雅黑" panose="020B0503020204020204" charset="-122"/>
                <a:ea typeface="微软雅黑" panose="020B0503020204020204" charset="-122"/>
              </a:rPr>
              <a:t> </a:t>
            </a:r>
            <a:r>
              <a:rPr lang="de-DE" altLang="en-US" sz="2000" b="0" dirty="0" smtClean="0">
                <a:latin typeface="微软雅黑" panose="020B0503020204020204" charset="-122"/>
                <a:ea typeface="微软雅黑" panose="020B0503020204020204" charset="-122"/>
              </a:rPr>
              <a:t>系统自动报警</a:t>
            </a:r>
            <a:r>
              <a:rPr lang="de-DE" altLang="en-US" sz="2000" b="0" dirty="0">
                <a:latin typeface="微软雅黑" panose="020B0503020204020204" charset="-122"/>
                <a:ea typeface="微软雅黑" panose="020B0503020204020204" charset="-122"/>
              </a:rPr>
              <a:t>。</a:t>
            </a:r>
            <a:endParaRPr lang="de-DE" altLang="en-US" sz="2000" b="0" dirty="0" smtClean="0">
              <a:latin typeface="微软雅黑" panose="020B0503020204020204" charset="-122"/>
              <a:ea typeface="微软雅黑" panose="020B0503020204020204" charset="-122"/>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9260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胎压监测系统</a:t>
            </a:r>
            <a:endParaRPr lang="zh-CN" altLang="en-US" sz="3600" dirty="0">
              <a:solidFill>
                <a:srgbClr val="0070C0"/>
              </a:solidFill>
              <a:latin typeface="微软雅黑" panose="020B0503020204020204" charset="-122"/>
              <a:ea typeface="微软雅黑" panose="020B0503020204020204" charset="-122"/>
            </a:endParaRPr>
          </a:p>
        </p:txBody>
      </p:sp>
      <p:sp>
        <p:nvSpPr>
          <p:cNvPr id="11" name="矩形 10"/>
          <p:cNvSpPr/>
          <p:nvPr/>
        </p:nvSpPr>
        <p:spPr>
          <a:xfrm>
            <a:off x="916995" y="1228497"/>
            <a:ext cx="7992888" cy="398780"/>
          </a:xfrm>
          <a:prstGeom prst="rect">
            <a:avLst/>
          </a:prstGeom>
        </p:spPr>
        <p:txBody>
          <a:bodyPr wrap="square">
            <a:spAutoFit/>
          </a:bodyPr>
          <a:lstStyle/>
          <a:p>
            <a:pPr>
              <a:lnSpc>
                <a:spcPct val="100000"/>
              </a:lnSpc>
            </a:pPr>
            <a:r>
              <a:rPr lang="zh-CN" altLang="en-US" sz="2000" b="1" dirty="0" smtClean="0">
                <a:latin typeface="微软雅黑" panose="020B0503020204020204" charset="-122"/>
                <a:ea typeface="微软雅黑" panose="020B0503020204020204" charset="-122"/>
              </a:rPr>
              <a:t>系统元件</a:t>
            </a:r>
          </a:p>
        </p:txBody>
      </p:sp>
      <p:sp>
        <p:nvSpPr>
          <p:cNvPr id="3" name="矩形 2"/>
          <p:cNvSpPr/>
          <p:nvPr/>
        </p:nvSpPr>
        <p:spPr>
          <a:xfrm>
            <a:off x="1344851" y="3334916"/>
            <a:ext cx="1512168" cy="368300"/>
          </a:xfrm>
          <a:prstGeom prst="rect">
            <a:avLst/>
          </a:prstGeom>
        </p:spPr>
        <p:txBody>
          <a:bodyPr wrap="square">
            <a:spAutoFit/>
          </a:bodyPr>
          <a:lstStyle/>
          <a:p>
            <a:r>
              <a:rPr lang="zh-CN" altLang="en-US" dirty="0">
                <a:latin typeface="微软雅黑" panose="020B0503020204020204" charset="-122"/>
                <a:ea typeface="微软雅黑" panose="020B0503020204020204" charset="-122"/>
              </a:rPr>
              <a:t>胎</a:t>
            </a:r>
            <a:r>
              <a:rPr lang="zh-CN" altLang="en-US" dirty="0" smtClean="0">
                <a:latin typeface="微软雅黑" panose="020B0503020204020204" charset="-122"/>
                <a:ea typeface="微软雅黑" panose="020B0503020204020204" charset="-122"/>
              </a:rPr>
              <a:t>压传感器</a:t>
            </a:r>
          </a:p>
        </p:txBody>
      </p:sp>
      <p:pic>
        <p:nvPicPr>
          <p:cNvPr id="4" name="Picture 7"/>
          <p:cNvPicPr>
            <a:picLocks noChangeAspect="1" noChangeArrowheads="1"/>
          </p:cNvPicPr>
          <p:nvPr/>
        </p:nvPicPr>
        <p:blipFill>
          <a:blip r:embed="rId6" cstate="print"/>
          <a:srcRect/>
          <a:stretch>
            <a:fillRect/>
          </a:stretch>
        </p:blipFill>
        <p:spPr bwMode="auto">
          <a:xfrm>
            <a:off x="1020445" y="1715770"/>
            <a:ext cx="2160905" cy="1534160"/>
          </a:xfrm>
          <a:prstGeom prst="rect">
            <a:avLst/>
          </a:prstGeom>
          <a:ln>
            <a:noFill/>
          </a:ln>
          <a:effectLst>
            <a:outerShdw blurRad="190500" algn="tl" rotWithShape="0">
              <a:srgbClr val="000000">
                <a:alpha val="70000"/>
              </a:srgbClr>
            </a:outerShdw>
          </a:effectLst>
        </p:spPr>
      </p:pic>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8570" y="3703320"/>
            <a:ext cx="1771650" cy="1762760"/>
          </a:xfrm>
          <a:prstGeom prst="rect">
            <a:avLst/>
          </a:prstGeom>
          <a:ln>
            <a:noFill/>
          </a:ln>
          <a:effectLst>
            <a:outerShdw blurRad="190500" algn="tl" rotWithShape="0">
              <a:srgbClr val="000000">
                <a:alpha val="70000"/>
              </a:srgbClr>
            </a:outerShdw>
          </a:effectLst>
        </p:spPr>
      </p:pic>
      <p:sp>
        <p:nvSpPr>
          <p:cNvPr id="12" name="矩形 11"/>
          <p:cNvSpPr/>
          <p:nvPr/>
        </p:nvSpPr>
        <p:spPr>
          <a:xfrm>
            <a:off x="3102893" y="3843898"/>
            <a:ext cx="1944216" cy="1200329"/>
          </a:xfrm>
          <a:prstGeom prst="rect">
            <a:avLst/>
          </a:prstGeom>
        </p:spPr>
        <p:txBody>
          <a:bodyPr wrap="square">
            <a:spAutoFit/>
          </a:bodyPr>
          <a:lstStyle/>
          <a:p>
            <a:pPr>
              <a:lnSpc>
                <a:spcPct val="150000"/>
              </a:lnSpc>
            </a:pPr>
            <a:r>
              <a:rPr lang="zh-CN" altLang="en-US" sz="1600" dirty="0">
                <a:latin typeface="微软雅黑" panose="020B0503020204020204" charset="-122"/>
                <a:ea typeface="微软雅黑" panose="020B0503020204020204" charset="-122"/>
              </a:rPr>
              <a:t>胎压监测控制器：</a:t>
            </a:r>
            <a:endParaRPr lang="en-US" altLang="zh-CN" sz="1600" dirty="0" smtClean="0">
              <a:latin typeface="微软雅黑" panose="020B0503020204020204" charset="-122"/>
              <a:ea typeface="微软雅黑" panose="020B0503020204020204" charset="-122"/>
            </a:endParaRPr>
          </a:p>
          <a:p>
            <a:pPr>
              <a:lnSpc>
                <a:spcPct val="150000"/>
              </a:lnSpc>
            </a:pPr>
            <a:r>
              <a:rPr lang="zh-CN" altLang="en-US" sz="1600" dirty="0" smtClean="0">
                <a:latin typeface="微软雅黑" panose="020B0503020204020204" charset="-122"/>
                <a:ea typeface="微软雅黑" panose="020B0503020204020204" charset="-122"/>
              </a:rPr>
              <a:t>左轮</a:t>
            </a:r>
            <a:r>
              <a:rPr lang="zh-CN" altLang="en-US" sz="1600" dirty="0">
                <a:latin typeface="微软雅黑" panose="020B0503020204020204" charset="-122"/>
                <a:ea typeface="微软雅黑" panose="020B0503020204020204" charset="-122"/>
              </a:rPr>
              <a:t>郭上方后排座椅靠背支架</a:t>
            </a:r>
            <a:r>
              <a:rPr lang="zh-CN" altLang="en-US" sz="1600" dirty="0" smtClean="0">
                <a:latin typeface="微软雅黑" panose="020B0503020204020204" charset="-122"/>
                <a:ea typeface="微软雅黑" panose="020B0503020204020204" charset="-122"/>
              </a:rPr>
              <a:t>前面。</a:t>
            </a:r>
            <a:endParaRPr lang="zh-CN" altLang="en-US" sz="1600" dirty="0">
              <a:latin typeface="微软雅黑" panose="020B0503020204020204" charset="-122"/>
              <a:ea typeface="微软雅黑" panose="020B0503020204020204" charset="-122"/>
            </a:endParaRPr>
          </a:p>
        </p:txBody>
      </p:sp>
      <p:pic>
        <p:nvPicPr>
          <p:cNvPr id="6" name="图片 1034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88175" y="1552575"/>
            <a:ext cx="1921510" cy="1782445"/>
          </a:xfrm>
          <a:prstGeom prst="rect">
            <a:avLst/>
          </a:prstGeom>
          <a:noFill/>
          <a:ln w="19050">
            <a:solidFill>
              <a:srgbClr val="00B0F0"/>
            </a:solidFill>
            <a:miter lim="800000"/>
            <a:headEnd/>
            <a:tailEnd/>
          </a:ln>
          <a:extLst>
            <a:ext uri="{909E8E84-426E-40DD-AFC4-6F175D3DCCD1}">
              <a14:hiddenFill xmlns:a14="http://schemas.microsoft.com/office/drawing/2010/main">
                <a:solidFill>
                  <a:srgbClr val="FFFFFF"/>
                </a:solidFill>
              </a14:hiddenFill>
            </a:ext>
          </a:extLst>
        </p:spPr>
      </p:pic>
      <p:sp>
        <p:nvSpPr>
          <p:cNvPr id="9" name="文本框 103426"/>
          <p:cNvSpPr txBox="1">
            <a:spLocks noChangeArrowheads="1"/>
          </p:cNvSpPr>
          <p:nvPr/>
        </p:nvSpPr>
        <p:spPr bwMode="auto">
          <a:xfrm>
            <a:off x="5821933" y="3289811"/>
            <a:ext cx="404279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marL="0" indent="0" eaLnBrk="1" hangingPunct="1">
              <a:lnSpc>
                <a:spcPct val="200000"/>
              </a:lnSpc>
            </a:pPr>
            <a:r>
              <a:rPr lang="de-DE" altLang="en-US" sz="1800" dirty="0">
                <a:latin typeface="微软雅黑" panose="020B0503020204020204" charset="-122"/>
                <a:ea typeface="微软雅黑" panose="020B0503020204020204" charset="-122"/>
                <a:sym typeface="Arial" panose="020B0604020202020204" pitchFamily="34" charset="0"/>
              </a:rPr>
              <a:t>注意</a:t>
            </a:r>
            <a:r>
              <a:rPr lang="de-DE" altLang="en-US" sz="1800" dirty="0" smtClean="0">
                <a:latin typeface="微软雅黑" panose="020B0503020204020204" charset="-122"/>
                <a:ea typeface="微软雅黑" panose="020B0503020204020204" charset="-122"/>
                <a:sym typeface="Arial" panose="020B0604020202020204" pitchFamily="34" charset="0"/>
              </a:rPr>
              <a:t>：</a:t>
            </a:r>
          </a:p>
          <a:p>
            <a:pPr marL="0" indent="0" eaLnBrk="1" hangingPunct="1">
              <a:lnSpc>
                <a:spcPct val="200000"/>
              </a:lnSpc>
            </a:pPr>
            <a:r>
              <a:rPr lang="de-DE" altLang="en-US" sz="1800" b="0" dirty="0" smtClean="0">
                <a:latin typeface="微软雅黑" panose="020B0503020204020204" charset="-122"/>
                <a:ea typeface="微软雅黑" panose="020B0503020204020204" charset="-122"/>
                <a:sym typeface="Arial" panose="020B0604020202020204" pitchFamily="34" charset="0"/>
              </a:rPr>
              <a:t>当出现胎压异常或TPMS系统故障时</a:t>
            </a:r>
            <a:r>
              <a:rPr lang="de-DE" altLang="en-US" sz="1800" b="0" dirty="0">
                <a:latin typeface="微软雅黑" panose="020B0503020204020204" charset="-122"/>
                <a:ea typeface="微软雅黑" panose="020B0503020204020204" charset="-122"/>
                <a:sym typeface="Arial" panose="020B0604020202020204" pitchFamily="34" charset="0"/>
              </a:rPr>
              <a:t>，持续点亮黄色</a:t>
            </a:r>
            <a:r>
              <a:rPr lang="de-DE" altLang="en-US" sz="1800" b="0" dirty="0" smtClean="0">
                <a:latin typeface="微软雅黑" panose="020B0503020204020204" charset="-122"/>
                <a:ea typeface="微软雅黑" panose="020B0503020204020204" charset="-122"/>
                <a:sym typeface="Arial" panose="020B0604020202020204" pitchFamily="34" charset="0"/>
              </a:rPr>
              <a:t>TPMS报警指示灯</a:t>
            </a:r>
            <a:r>
              <a:rPr lang="zh-CN" altLang="en-US" sz="1800" b="0" dirty="0" smtClean="0">
                <a:latin typeface="微软雅黑" panose="020B0503020204020204" charset="-122"/>
                <a:ea typeface="微软雅黑" panose="020B0503020204020204" charset="-122"/>
                <a:sym typeface="Arial" panose="020B0604020202020204" pitchFamily="34" charset="0"/>
              </a:rPr>
              <a:t>，蜂鸣器鸣叫。</a:t>
            </a:r>
            <a:endParaRPr lang="de-DE" altLang="en-US" sz="1800" b="0" dirty="0">
              <a:latin typeface="微软雅黑" panose="020B0503020204020204" charset="-122"/>
              <a:ea typeface="微软雅黑" panose="020B0503020204020204" charset="-122"/>
              <a:sym typeface="Arial" panose="020B0604020202020204" pitchFamily="34" charset="0"/>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088" y="1431018"/>
            <a:ext cx="2838450" cy="3676650"/>
          </a:xfrm>
          <a:prstGeom prst="rect">
            <a:avLst/>
          </a:prstGeom>
        </p:spPr>
      </p:pic>
      <p:sp>
        <p:nvSpPr>
          <p:cNvPr id="4" name="矩形 3"/>
          <p:cNvSpPr/>
          <p:nvPr/>
        </p:nvSpPr>
        <p:spPr>
          <a:xfrm>
            <a:off x="5565369" y="2909077"/>
            <a:ext cx="5544457" cy="829945"/>
          </a:xfrm>
          <a:prstGeom prst="rect">
            <a:avLst/>
          </a:prstGeom>
        </p:spPr>
        <p:txBody>
          <a:bodyPr wrap="square">
            <a:spAutoFit/>
          </a:bodyPr>
          <a:lstStyle/>
          <a:p>
            <a:pPr lvl="0">
              <a:defRPr/>
            </a:pPr>
            <a:r>
              <a:rPr lang="zh-CN" altLang="en-US" sz="4800" b="1" dirty="0">
                <a:solidFill>
                  <a:srgbClr val="0070C0"/>
                </a:solidFill>
                <a:latin typeface="微软雅黑" panose="020B0503020204020204" charset="-122"/>
                <a:ea typeface="微软雅黑" panose="020B0503020204020204" charset="-122"/>
                <a:sym typeface="+mn-ea"/>
              </a:rPr>
              <a:t>行车记录仪</a:t>
            </a:r>
            <a:endParaRPr lang="zh-CN" altLang="en-US" sz="4800" b="1" dirty="0">
              <a:solidFill>
                <a:srgbClr val="0070C0"/>
              </a:solidFill>
              <a:latin typeface="微软雅黑" panose="020B0503020204020204" charset="-122"/>
              <a:ea typeface="微软雅黑" panose="020B0503020204020204" charset="-122"/>
            </a:endParaRPr>
          </a:p>
        </p:txBody>
      </p:sp>
      <p:sp>
        <p:nvSpPr>
          <p:cNvPr id="12" name="文本框 11"/>
          <p:cNvSpPr txBox="1"/>
          <p:nvPr/>
        </p:nvSpPr>
        <p:spPr>
          <a:xfrm>
            <a:off x="2187138" y="2909077"/>
            <a:ext cx="3230880" cy="829945"/>
          </a:xfrm>
          <a:prstGeom prst="rect">
            <a:avLst/>
          </a:prstGeom>
          <a:noFill/>
        </p:spPr>
        <p:txBody>
          <a:bodyPr wrap="non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srgbClr val="000000">
                    <a:lumMod val="75000"/>
                    <a:lumOff val="25000"/>
                  </a:srgbClr>
                </a:solidFill>
                <a:effectLst/>
                <a:uLnTx/>
                <a:uFillTx/>
                <a:latin typeface="Arial" panose="020B0604020202020204"/>
                <a:ea typeface="微软雅黑" panose="020B0503020204020204" charset="-122"/>
                <a:cs typeface="+mn-cs"/>
              </a:rPr>
              <a:t>第十三部分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5" name="文本框 14"/>
          <p:cNvSpPr txBox="1"/>
          <p:nvPr/>
        </p:nvSpPr>
        <p:spPr>
          <a:xfrm>
            <a:off x="1555740" y="527044"/>
            <a:ext cx="33832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行车记录仪概述</a:t>
            </a:r>
            <a:endParaRPr lang="zh-CN" altLang="en-US" sz="3600" dirty="0">
              <a:solidFill>
                <a:srgbClr val="0070C0"/>
              </a:solidFill>
              <a:latin typeface="微软雅黑" panose="020B0503020204020204" charset="-122"/>
              <a:ea typeface="微软雅黑" panose="020B0503020204020204" charset="-122"/>
            </a:endParaRPr>
          </a:p>
        </p:txBody>
      </p:sp>
      <p:sp>
        <p:nvSpPr>
          <p:cNvPr id="4" name="文本框 104"/>
          <p:cNvSpPr txBox="1">
            <a:spLocks noChangeArrowheads="1"/>
          </p:cNvSpPr>
          <p:nvPr/>
        </p:nvSpPr>
        <p:spPr bwMode="auto">
          <a:xfrm>
            <a:off x="1776095" y="1347470"/>
            <a:ext cx="7618730" cy="439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a:lnSpc>
                <a:spcPct val="20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rPr>
              <a:t>行车记录仪</a:t>
            </a:r>
            <a:r>
              <a:rPr lang="zh-CN" altLang="en-US" sz="2000" b="0" dirty="0">
                <a:latin typeface="微软雅黑" panose="020B0503020204020204" charset="-122"/>
                <a:ea typeface="微软雅黑" panose="020B0503020204020204" charset="-122"/>
              </a:rPr>
              <a:t>是对车辆行驶速度、时间、里程以及有关车辆行驶的其他状态信息进行记录、存储并可通过接口实现数据输出的数字式电子记录</a:t>
            </a:r>
            <a:r>
              <a:rPr lang="zh-CN" altLang="en-US" sz="2000" b="0" dirty="0" smtClean="0">
                <a:latin typeface="微软雅黑" panose="020B0503020204020204" charset="-122"/>
                <a:ea typeface="微软雅黑" panose="020B0503020204020204" charset="-122"/>
              </a:rPr>
              <a:t>装置。</a:t>
            </a:r>
            <a:endParaRPr lang="en-US" altLang="zh-CN" sz="2000" b="0" dirty="0" smtClean="0">
              <a:latin typeface="微软雅黑" panose="020B0503020204020204" charset="-122"/>
              <a:ea typeface="微软雅黑" panose="020B0503020204020204" charset="-122"/>
            </a:endParaRPr>
          </a:p>
          <a:p>
            <a:pPr>
              <a:lnSpc>
                <a:spcPct val="20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rPr>
              <a:t>在通电工作时，进行自检，自检正常后显示屏显示车辆状态正常，若有故障会显示故障信息。</a:t>
            </a:r>
            <a:endParaRPr lang="en-US" altLang="zh-CN" sz="2000" b="0" dirty="0" smtClean="0">
              <a:latin typeface="微软雅黑" panose="020B0503020204020204" charset="-122"/>
              <a:ea typeface="微软雅黑" panose="020B0503020204020204" charset="-122"/>
            </a:endParaRPr>
          </a:p>
          <a:p>
            <a:pPr>
              <a:lnSpc>
                <a:spcPct val="20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rPr>
              <a:t>同时，行车记录仪对图像信息进行处理分析，供车道偏移警示系统信息采集。</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088" y="1431018"/>
            <a:ext cx="2838450" cy="3676650"/>
          </a:xfrm>
          <a:prstGeom prst="rect">
            <a:avLst/>
          </a:prstGeom>
        </p:spPr>
      </p:pic>
      <p:sp>
        <p:nvSpPr>
          <p:cNvPr id="5" name="矩形 4"/>
          <p:cNvSpPr/>
          <p:nvPr/>
        </p:nvSpPr>
        <p:spPr>
          <a:xfrm>
            <a:off x="5243424" y="2909077"/>
            <a:ext cx="5544457" cy="829945"/>
          </a:xfrm>
          <a:prstGeom prst="rect">
            <a:avLst/>
          </a:prstGeom>
        </p:spPr>
        <p:txBody>
          <a:bodyPr wrap="square">
            <a:spAutoFit/>
          </a:bodyPr>
          <a:lstStyle/>
          <a:p>
            <a:pPr lvl="0" algn="l">
              <a:defRPr/>
            </a:pPr>
            <a:r>
              <a:rPr lang="zh-CN" altLang="en-US" sz="4800" b="1" dirty="0">
                <a:solidFill>
                  <a:srgbClr val="0070C0"/>
                </a:solidFill>
                <a:latin typeface="微软雅黑" panose="020B0503020204020204" charset="-122"/>
                <a:ea typeface="微软雅黑" panose="020B0503020204020204" charset="-122"/>
                <a:sym typeface="+mn-ea"/>
              </a:rPr>
              <a:t>电源管理</a:t>
            </a:r>
            <a:endParaRPr lang="zh-CN" altLang="en-US" sz="4800" b="1" dirty="0">
              <a:solidFill>
                <a:srgbClr val="0070C0"/>
              </a:solidFill>
              <a:latin typeface="微软雅黑" panose="020B0503020204020204" charset="-122"/>
              <a:ea typeface="微软雅黑" panose="020B0503020204020204" charset="-122"/>
            </a:endParaRPr>
          </a:p>
        </p:txBody>
      </p:sp>
      <p:sp>
        <p:nvSpPr>
          <p:cNvPr id="12" name="文本框 11"/>
          <p:cNvSpPr txBox="1"/>
          <p:nvPr/>
        </p:nvSpPr>
        <p:spPr>
          <a:xfrm>
            <a:off x="2187138" y="2909077"/>
            <a:ext cx="2646878" cy="830997"/>
          </a:xfrm>
          <a:prstGeom prst="rect">
            <a:avLst/>
          </a:prstGeom>
          <a:noFill/>
        </p:spPr>
        <p:txBody>
          <a:bodyPr wrap="non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srgbClr val="000000">
                    <a:lumMod val="75000"/>
                    <a:lumOff val="25000"/>
                  </a:srgbClr>
                </a:solidFill>
                <a:effectLst/>
                <a:uLnTx/>
                <a:uFillTx/>
                <a:latin typeface="Arial" panose="020B0604020202020204"/>
                <a:ea typeface="微软雅黑" panose="020B0503020204020204" charset="-122"/>
                <a:cs typeface="+mn-cs"/>
              </a:rPr>
              <a:t>第二部分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5" name="文本框 14"/>
          <p:cNvSpPr txBox="1"/>
          <p:nvPr/>
        </p:nvSpPr>
        <p:spPr>
          <a:xfrm>
            <a:off x="1555740" y="527044"/>
            <a:ext cx="24688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行车记录仪</a:t>
            </a:r>
            <a:endParaRPr lang="zh-CN" altLang="en-US" sz="3600" dirty="0">
              <a:solidFill>
                <a:srgbClr val="0070C0"/>
              </a:solidFill>
              <a:latin typeface="微软雅黑" panose="020B0503020204020204" charset="-122"/>
              <a:ea typeface="微软雅黑" panose="020B0503020204020204" charset="-122"/>
            </a:endParaRPr>
          </a:p>
        </p:txBody>
      </p:sp>
      <p:sp>
        <p:nvSpPr>
          <p:cNvPr id="3" name="TextBox 9"/>
          <p:cNvSpPr txBox="1"/>
          <p:nvPr/>
        </p:nvSpPr>
        <p:spPr>
          <a:xfrm>
            <a:off x="931982" y="1344677"/>
            <a:ext cx="1605517" cy="460375"/>
          </a:xfrm>
          <a:prstGeom prst="rect">
            <a:avLst/>
          </a:prstGeom>
          <a:noFill/>
        </p:spPr>
        <p:txBody>
          <a:bodyPr wrap="square" rtlCol="0">
            <a:spAutoFit/>
          </a:bodyPr>
          <a:lstStyle/>
          <a:p>
            <a:r>
              <a:rPr lang="zh-CN" altLang="en-US" sz="2400" b="1" dirty="0" smtClean="0">
                <a:latin typeface="微软雅黑" panose="020B0503020204020204" charset="-122"/>
                <a:ea typeface="微软雅黑" panose="020B0503020204020204" charset="-122"/>
              </a:rPr>
              <a:t>系统元件</a:t>
            </a:r>
          </a:p>
        </p:txBody>
      </p:sp>
      <p:sp>
        <p:nvSpPr>
          <p:cNvPr id="11" name="TextBox 10"/>
          <p:cNvSpPr txBox="1"/>
          <p:nvPr/>
        </p:nvSpPr>
        <p:spPr>
          <a:xfrm>
            <a:off x="1658789" y="4549988"/>
            <a:ext cx="1605517" cy="398780"/>
          </a:xfrm>
          <a:prstGeom prst="rect">
            <a:avLst/>
          </a:prstGeom>
          <a:noFill/>
        </p:spPr>
        <p:txBody>
          <a:bodyPr wrap="square" rtlCol="0">
            <a:spAutoFit/>
          </a:bodyPr>
          <a:lstStyle/>
          <a:p>
            <a:r>
              <a:rPr lang="zh-CN" altLang="en-US" sz="2000" dirty="0" smtClean="0">
                <a:latin typeface="微软雅黑" panose="020B0503020204020204" charset="-122"/>
                <a:ea typeface="微软雅黑" panose="020B0503020204020204" charset="-122"/>
              </a:rPr>
              <a:t>行车记录仪</a:t>
            </a:r>
          </a:p>
        </p:txBody>
      </p:sp>
      <p:pic>
        <p:nvPicPr>
          <p:cNvPr id="51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8230" y="2015490"/>
            <a:ext cx="2884170" cy="23793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组合 3"/>
          <p:cNvGrpSpPr/>
          <p:nvPr/>
        </p:nvGrpSpPr>
        <p:grpSpPr>
          <a:xfrm>
            <a:off x="4639310" y="2035175"/>
            <a:ext cx="2095500" cy="2359660"/>
            <a:chOff x="1526322" y="1699518"/>
            <a:chExt cx="1842883" cy="1916832"/>
          </a:xfrm>
        </p:grpSpPr>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7664" y="1707654"/>
              <a:ext cx="1821541" cy="1908696"/>
            </a:xfrm>
            <a:prstGeom prst="rect">
              <a:avLst/>
            </a:prstGeom>
            <a:ln>
              <a:noFill/>
            </a:ln>
            <a:effectLst>
              <a:outerShdw blurRad="190500" algn="tl" rotWithShape="0">
                <a:srgbClr val="000000">
                  <a:alpha val="70000"/>
                </a:srgbClr>
              </a:outerShdw>
            </a:effectLst>
          </p:spPr>
        </p:pic>
        <p:sp>
          <p:nvSpPr>
            <p:cNvPr id="7" name="圆角矩形标注 6"/>
            <p:cNvSpPr/>
            <p:nvPr/>
          </p:nvSpPr>
          <p:spPr>
            <a:xfrm>
              <a:off x="1526322" y="1699518"/>
              <a:ext cx="1029453" cy="872232"/>
            </a:xfrm>
            <a:prstGeom prst="wedgeRoundRectCallout">
              <a:avLst>
                <a:gd name="adj1" fmla="val 54870"/>
                <a:gd name="adj2" fmla="val 86986"/>
                <a:gd name="adj3" fmla="val 16667"/>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1"/>
                </a:solidFill>
              </a:endParaRPr>
            </a:p>
          </p:txBody>
        </p:sp>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0139" y="1793058"/>
              <a:ext cx="741817" cy="685151"/>
            </a:xfrm>
            <a:prstGeom prst="rect">
              <a:avLst/>
            </a:prstGeom>
            <a:ln>
              <a:noFill/>
            </a:ln>
            <a:effectLst>
              <a:outerShdw blurRad="190500" algn="tl" rotWithShape="0">
                <a:srgbClr val="000000">
                  <a:alpha val="70000"/>
                </a:srgbClr>
              </a:outerShdw>
            </a:effectLst>
          </p:spPr>
        </p:pic>
      </p:grpSp>
      <p:sp>
        <p:nvSpPr>
          <p:cNvPr id="9" name="TextBox 8"/>
          <p:cNvSpPr txBox="1"/>
          <p:nvPr/>
        </p:nvSpPr>
        <p:spPr>
          <a:xfrm>
            <a:off x="7025754" y="2158980"/>
            <a:ext cx="2952328" cy="2399665"/>
          </a:xfrm>
          <a:prstGeom prst="rect">
            <a:avLst/>
          </a:prstGeom>
          <a:noFill/>
        </p:spPr>
        <p:txBody>
          <a:bodyPr wrap="square" rtlCol="0">
            <a:spAutoFit/>
          </a:bodyPr>
          <a:lstStyle/>
          <a:p>
            <a:pPr>
              <a:lnSpc>
                <a:spcPct val="150000"/>
              </a:lnSpc>
            </a:pPr>
            <a:r>
              <a:rPr lang="en-US" altLang="zh-CN" sz="2000" dirty="0" smtClean="0">
                <a:latin typeface="微软雅黑" panose="020B0503020204020204" charset="-122"/>
                <a:ea typeface="微软雅黑" panose="020B0503020204020204" charset="-122"/>
              </a:rPr>
              <a:t>REC</a:t>
            </a:r>
            <a:r>
              <a:rPr lang="zh-CN" altLang="en-US" sz="2000" dirty="0" smtClean="0">
                <a:latin typeface="微软雅黑" panose="020B0503020204020204" charset="-122"/>
                <a:ea typeface="微软雅黑" panose="020B0503020204020204" charset="-122"/>
              </a:rPr>
              <a:t>开关：</a:t>
            </a:r>
            <a:endParaRPr lang="zh-CN" altLang="en-US" sz="2000" dirty="0">
              <a:latin typeface="微软雅黑" panose="020B0503020204020204" charset="-122"/>
              <a:ea typeface="微软雅黑" panose="020B0503020204020204" charset="-122"/>
            </a:endParaRPr>
          </a:p>
          <a:p>
            <a:pPr>
              <a:lnSpc>
                <a:spcPct val="150000"/>
              </a:lnSpc>
            </a:pPr>
            <a:r>
              <a:rPr lang="zh-CN" altLang="en-US" sz="2000" dirty="0" smtClean="0">
                <a:latin typeface="微软雅黑" panose="020B0503020204020204" charset="-122"/>
                <a:ea typeface="微软雅黑" panose="020B0503020204020204" charset="-122"/>
              </a:rPr>
              <a:t>点击</a:t>
            </a:r>
            <a:r>
              <a:rPr lang="en-US" altLang="zh-CN" sz="2000" dirty="0" smtClean="0">
                <a:latin typeface="微软雅黑" panose="020B0503020204020204" charset="-122"/>
                <a:ea typeface="微软雅黑" panose="020B0503020204020204" charset="-122"/>
              </a:rPr>
              <a:t>REC</a:t>
            </a:r>
            <a:r>
              <a:rPr lang="zh-CN" altLang="en-US" sz="2000" dirty="0" smtClean="0">
                <a:latin typeface="微软雅黑" panose="020B0503020204020204" charset="-122"/>
                <a:ea typeface="微软雅黑" panose="020B0503020204020204" charset="-122"/>
              </a:rPr>
              <a:t>开关，</a:t>
            </a:r>
            <a:r>
              <a:rPr lang="zh-CN" altLang="en-US" sz="2000" dirty="0">
                <a:latin typeface="微软雅黑" panose="020B0503020204020204" charset="-122"/>
                <a:ea typeface="微软雅黑" panose="020B0503020204020204" charset="-122"/>
              </a:rPr>
              <a:t>图像中会出现一个闪烁的锁的</a:t>
            </a:r>
            <a:r>
              <a:rPr lang="zh-CN" altLang="en-US" sz="2000" dirty="0" smtClean="0">
                <a:latin typeface="微软雅黑" panose="020B0503020204020204" charset="-122"/>
                <a:ea typeface="微软雅黑" panose="020B0503020204020204" charset="-122"/>
              </a:rPr>
              <a:t>图标，表示进入紧急备份状态。</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5" name="文本框 14"/>
          <p:cNvSpPr txBox="1"/>
          <p:nvPr/>
        </p:nvSpPr>
        <p:spPr>
          <a:xfrm>
            <a:off x="1555740" y="527044"/>
            <a:ext cx="24688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行车记录仪</a:t>
            </a:r>
            <a:endParaRPr lang="zh-CN" altLang="en-US" sz="3600" dirty="0">
              <a:solidFill>
                <a:srgbClr val="0070C0"/>
              </a:solidFill>
              <a:latin typeface="微软雅黑" panose="020B0503020204020204" charset="-122"/>
              <a:ea typeface="微软雅黑" panose="020B0503020204020204" charset="-122"/>
            </a:endParaRPr>
          </a:p>
        </p:txBody>
      </p:sp>
      <p:grpSp>
        <p:nvGrpSpPr>
          <p:cNvPr id="45" name="组合 44"/>
          <p:cNvGrpSpPr/>
          <p:nvPr/>
        </p:nvGrpSpPr>
        <p:grpSpPr>
          <a:xfrm>
            <a:off x="1914451" y="1485161"/>
            <a:ext cx="7411064" cy="4032448"/>
            <a:chOff x="755576" y="915566"/>
            <a:chExt cx="7411064" cy="4032448"/>
          </a:xfrm>
        </p:grpSpPr>
        <p:sp>
          <p:nvSpPr>
            <p:cNvPr id="6" name="椭圆 5"/>
            <p:cNvSpPr/>
            <p:nvPr/>
          </p:nvSpPr>
          <p:spPr>
            <a:xfrm>
              <a:off x="755576" y="1923678"/>
              <a:ext cx="432048" cy="432048"/>
            </a:xfrm>
            <a:prstGeom prst="ellipse">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tx1"/>
                  </a:solidFill>
                  <a:latin typeface="微软雅黑" panose="020B0503020204020204" charset="-122"/>
                  <a:ea typeface="微软雅黑" panose="020B0503020204020204" charset="-122"/>
                </a:rPr>
                <a:t>1</a:t>
              </a:r>
              <a:endParaRPr lang="zh-CN" altLang="en-US" dirty="0">
                <a:solidFill>
                  <a:schemeClr val="tx1"/>
                </a:solidFill>
                <a:latin typeface="微软雅黑" panose="020B0503020204020204" charset="-122"/>
                <a:ea typeface="微软雅黑" panose="020B0503020204020204" charset="-122"/>
              </a:endParaRPr>
            </a:p>
          </p:txBody>
        </p:sp>
        <p:grpSp>
          <p:nvGrpSpPr>
            <p:cNvPr id="44" name="组合 43"/>
            <p:cNvGrpSpPr/>
            <p:nvPr/>
          </p:nvGrpSpPr>
          <p:grpSpPr>
            <a:xfrm>
              <a:off x="1187624" y="915566"/>
              <a:ext cx="6979016" cy="4032448"/>
              <a:chOff x="1187624" y="915566"/>
              <a:chExt cx="6979016" cy="4032448"/>
            </a:xfrm>
          </p:grpSpPr>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7765" y="1563638"/>
                <a:ext cx="5279583" cy="2592288"/>
              </a:xfrm>
              <a:prstGeom prst="rect">
                <a:avLst/>
              </a:prstGeom>
              <a:ln>
                <a:noFill/>
              </a:ln>
              <a:effectLst>
                <a:outerShdw blurRad="190500" algn="tl" rotWithShape="0">
                  <a:srgbClr val="000000">
                    <a:alpha val="70000"/>
                  </a:srgbClr>
                </a:outerShdw>
              </a:effectLst>
            </p:spPr>
          </p:pic>
          <p:cxnSp>
            <p:nvCxnSpPr>
              <p:cNvPr id="8" name="直接箭头连接符 7"/>
              <p:cNvCxnSpPr>
                <a:stCxn id="6" idx="6"/>
              </p:cNvCxnSpPr>
              <p:nvPr/>
            </p:nvCxnSpPr>
            <p:spPr>
              <a:xfrm>
                <a:off x="1187624" y="2139702"/>
                <a:ext cx="786328" cy="0"/>
              </a:xfrm>
              <a:prstGeom prst="straightConnector1">
                <a:avLst/>
              </a:prstGeom>
              <a:ln w="3175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直接箭头连接符 11"/>
              <p:cNvCxnSpPr>
                <a:stCxn id="11" idx="0"/>
              </p:cNvCxnSpPr>
              <p:nvPr/>
            </p:nvCxnSpPr>
            <p:spPr>
              <a:xfrm flipV="1">
                <a:off x="2406000" y="4083918"/>
                <a:ext cx="0" cy="432048"/>
              </a:xfrm>
              <a:prstGeom prst="straightConnector1">
                <a:avLst/>
              </a:prstGeom>
              <a:ln w="3175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1" name="椭圆 10"/>
              <p:cNvSpPr/>
              <p:nvPr/>
            </p:nvSpPr>
            <p:spPr>
              <a:xfrm>
                <a:off x="2189976" y="4515966"/>
                <a:ext cx="432048" cy="432048"/>
              </a:xfrm>
              <a:prstGeom prst="ellipse">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tx1"/>
                    </a:solidFill>
                    <a:latin typeface="微软雅黑" panose="020B0503020204020204" charset="-122"/>
                    <a:ea typeface="微软雅黑" panose="020B0503020204020204" charset="-122"/>
                  </a:rPr>
                  <a:t>2</a:t>
                </a:r>
                <a:endParaRPr lang="zh-CN" altLang="en-US" dirty="0">
                  <a:solidFill>
                    <a:schemeClr val="tx1"/>
                  </a:solidFill>
                  <a:latin typeface="微软雅黑" panose="020B0503020204020204" charset="-122"/>
                  <a:ea typeface="微软雅黑" panose="020B0503020204020204" charset="-122"/>
                </a:endParaRPr>
              </a:p>
            </p:txBody>
          </p:sp>
          <p:cxnSp>
            <p:nvCxnSpPr>
              <p:cNvPr id="3" name="直接箭头连接符 2"/>
              <p:cNvCxnSpPr>
                <a:stCxn id="5" idx="0"/>
              </p:cNvCxnSpPr>
              <p:nvPr/>
            </p:nvCxnSpPr>
            <p:spPr>
              <a:xfrm flipV="1">
                <a:off x="3918168" y="4083918"/>
                <a:ext cx="0" cy="432048"/>
              </a:xfrm>
              <a:prstGeom prst="straightConnector1">
                <a:avLst/>
              </a:prstGeom>
              <a:ln w="3175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5" name="椭圆 4"/>
              <p:cNvSpPr/>
              <p:nvPr/>
            </p:nvSpPr>
            <p:spPr>
              <a:xfrm>
                <a:off x="3702144" y="4515966"/>
                <a:ext cx="432048" cy="432048"/>
              </a:xfrm>
              <a:prstGeom prst="ellipse">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tx1"/>
                    </a:solidFill>
                    <a:latin typeface="微软雅黑" panose="020B0503020204020204" charset="-122"/>
                    <a:ea typeface="微软雅黑" panose="020B0503020204020204" charset="-122"/>
                  </a:rPr>
                  <a:t>3</a:t>
                </a:r>
                <a:endParaRPr lang="zh-CN" altLang="en-US" dirty="0">
                  <a:solidFill>
                    <a:schemeClr val="tx1"/>
                  </a:solidFill>
                  <a:latin typeface="微软雅黑" panose="020B0503020204020204" charset="-122"/>
                  <a:ea typeface="微软雅黑" panose="020B0503020204020204" charset="-122"/>
                </a:endParaRPr>
              </a:p>
            </p:txBody>
          </p:sp>
          <p:cxnSp>
            <p:nvCxnSpPr>
              <p:cNvPr id="17" name="直接箭头连接符 16"/>
              <p:cNvCxnSpPr>
                <a:stCxn id="7" idx="0"/>
              </p:cNvCxnSpPr>
              <p:nvPr/>
            </p:nvCxnSpPr>
            <p:spPr>
              <a:xfrm flipV="1">
                <a:off x="4926280" y="4083918"/>
                <a:ext cx="0" cy="432048"/>
              </a:xfrm>
              <a:prstGeom prst="straightConnector1">
                <a:avLst/>
              </a:prstGeom>
              <a:ln w="3175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7" name="椭圆 6"/>
              <p:cNvSpPr/>
              <p:nvPr/>
            </p:nvSpPr>
            <p:spPr>
              <a:xfrm>
                <a:off x="4710256" y="4515966"/>
                <a:ext cx="432048" cy="432048"/>
              </a:xfrm>
              <a:prstGeom prst="ellipse">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tx1"/>
                    </a:solidFill>
                    <a:latin typeface="微软雅黑" panose="020B0503020204020204" charset="-122"/>
                    <a:ea typeface="微软雅黑" panose="020B0503020204020204" charset="-122"/>
                  </a:rPr>
                  <a:t>4</a:t>
                </a:r>
                <a:endParaRPr lang="zh-CN" altLang="en-US" dirty="0">
                  <a:solidFill>
                    <a:schemeClr val="tx1"/>
                  </a:solidFill>
                  <a:latin typeface="微软雅黑" panose="020B0503020204020204" charset="-122"/>
                  <a:ea typeface="微软雅黑" panose="020B0503020204020204" charset="-122"/>
                </a:endParaRPr>
              </a:p>
            </p:txBody>
          </p:sp>
          <p:cxnSp>
            <p:nvCxnSpPr>
              <p:cNvPr id="19" name="直接箭头连接符 18"/>
              <p:cNvCxnSpPr>
                <a:stCxn id="9" idx="0"/>
              </p:cNvCxnSpPr>
              <p:nvPr/>
            </p:nvCxnSpPr>
            <p:spPr>
              <a:xfrm flipV="1">
                <a:off x="6006400" y="3219822"/>
                <a:ext cx="0" cy="1296144"/>
              </a:xfrm>
              <a:prstGeom prst="straightConnector1">
                <a:avLst/>
              </a:prstGeom>
              <a:ln w="3175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9" name="椭圆 8"/>
              <p:cNvSpPr/>
              <p:nvPr/>
            </p:nvSpPr>
            <p:spPr>
              <a:xfrm>
                <a:off x="5790376" y="4515966"/>
                <a:ext cx="432048" cy="432048"/>
              </a:xfrm>
              <a:prstGeom prst="ellipse">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tx1"/>
                    </a:solidFill>
                    <a:latin typeface="微软雅黑" panose="020B0503020204020204" charset="-122"/>
                    <a:ea typeface="微软雅黑" panose="020B0503020204020204" charset="-122"/>
                  </a:rPr>
                  <a:t>5</a:t>
                </a:r>
                <a:endParaRPr lang="zh-CN" altLang="en-US" dirty="0">
                  <a:solidFill>
                    <a:schemeClr val="tx1"/>
                  </a:solidFill>
                  <a:latin typeface="微软雅黑" panose="020B0503020204020204" charset="-122"/>
                  <a:ea typeface="微软雅黑" panose="020B0503020204020204" charset="-122"/>
                </a:endParaRPr>
              </a:p>
            </p:txBody>
          </p:sp>
          <p:cxnSp>
            <p:nvCxnSpPr>
              <p:cNvPr id="22" name="直接箭头连接符 21"/>
              <p:cNvCxnSpPr>
                <a:stCxn id="23" idx="0"/>
              </p:cNvCxnSpPr>
              <p:nvPr/>
            </p:nvCxnSpPr>
            <p:spPr>
              <a:xfrm flipV="1">
                <a:off x="6654472" y="3867894"/>
                <a:ext cx="0" cy="648072"/>
              </a:xfrm>
              <a:prstGeom prst="straightConnector1">
                <a:avLst/>
              </a:prstGeom>
              <a:ln w="3175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23" name="椭圆 22"/>
              <p:cNvSpPr/>
              <p:nvPr/>
            </p:nvSpPr>
            <p:spPr>
              <a:xfrm>
                <a:off x="6438448" y="4515966"/>
                <a:ext cx="432048" cy="432048"/>
              </a:xfrm>
              <a:prstGeom prst="ellipse">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tx1"/>
                    </a:solidFill>
                    <a:latin typeface="微软雅黑" panose="020B0503020204020204" charset="-122"/>
                    <a:ea typeface="微软雅黑" panose="020B0503020204020204" charset="-122"/>
                  </a:rPr>
                  <a:t>6</a:t>
                </a:r>
                <a:endParaRPr lang="zh-CN" altLang="en-US" dirty="0">
                  <a:solidFill>
                    <a:schemeClr val="tx1"/>
                  </a:solidFill>
                  <a:latin typeface="微软雅黑" panose="020B0503020204020204" charset="-122"/>
                  <a:ea typeface="微软雅黑" panose="020B0503020204020204" charset="-122"/>
                </a:endParaRPr>
              </a:p>
            </p:txBody>
          </p:sp>
          <p:sp>
            <p:nvSpPr>
              <p:cNvPr id="25" name="椭圆 24"/>
              <p:cNvSpPr/>
              <p:nvPr/>
            </p:nvSpPr>
            <p:spPr>
              <a:xfrm>
                <a:off x="7734592" y="2874992"/>
                <a:ext cx="432048" cy="432048"/>
              </a:xfrm>
              <a:prstGeom prst="ellipse">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tx1"/>
                    </a:solidFill>
                    <a:latin typeface="微软雅黑" panose="020B0503020204020204" charset="-122"/>
                    <a:ea typeface="微软雅黑" panose="020B0503020204020204" charset="-122"/>
                  </a:rPr>
                  <a:t>7</a:t>
                </a:r>
                <a:endParaRPr lang="zh-CN" altLang="en-US" dirty="0">
                  <a:solidFill>
                    <a:schemeClr val="tx1"/>
                  </a:solidFill>
                  <a:latin typeface="微软雅黑" panose="020B0503020204020204" charset="-122"/>
                  <a:ea typeface="微软雅黑" panose="020B0503020204020204" charset="-122"/>
                </a:endParaRPr>
              </a:p>
            </p:txBody>
          </p:sp>
          <p:cxnSp>
            <p:nvCxnSpPr>
              <p:cNvPr id="26" name="直接箭头连接符 25"/>
              <p:cNvCxnSpPr>
                <a:stCxn id="25" idx="2"/>
              </p:cNvCxnSpPr>
              <p:nvPr/>
            </p:nvCxnSpPr>
            <p:spPr>
              <a:xfrm flipH="1" flipV="1">
                <a:off x="6814904" y="3078480"/>
                <a:ext cx="919688" cy="12536"/>
              </a:xfrm>
              <a:prstGeom prst="straightConnector1">
                <a:avLst/>
              </a:prstGeom>
              <a:ln w="3175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31" name="椭圆 30"/>
              <p:cNvSpPr/>
              <p:nvPr/>
            </p:nvSpPr>
            <p:spPr>
              <a:xfrm>
                <a:off x="7734592" y="2067694"/>
                <a:ext cx="432048" cy="432048"/>
              </a:xfrm>
              <a:prstGeom prst="ellipse">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tx1"/>
                    </a:solidFill>
                    <a:latin typeface="微软雅黑" panose="020B0503020204020204" charset="-122"/>
                    <a:ea typeface="微软雅黑" panose="020B0503020204020204" charset="-122"/>
                  </a:rPr>
                  <a:t>8</a:t>
                </a:r>
                <a:endParaRPr lang="zh-CN" altLang="en-US" dirty="0">
                  <a:solidFill>
                    <a:schemeClr val="tx1"/>
                  </a:solidFill>
                  <a:latin typeface="微软雅黑" panose="020B0503020204020204" charset="-122"/>
                  <a:ea typeface="微软雅黑" panose="020B0503020204020204" charset="-122"/>
                </a:endParaRPr>
              </a:p>
            </p:txBody>
          </p:sp>
          <p:cxnSp>
            <p:nvCxnSpPr>
              <p:cNvPr id="32" name="直接箭头连接符 31"/>
              <p:cNvCxnSpPr>
                <a:stCxn id="31" idx="2"/>
              </p:cNvCxnSpPr>
              <p:nvPr/>
            </p:nvCxnSpPr>
            <p:spPr>
              <a:xfrm flipH="1" flipV="1">
                <a:off x="6845384" y="2270760"/>
                <a:ext cx="889208" cy="12958"/>
              </a:xfrm>
              <a:prstGeom prst="straightConnector1">
                <a:avLst/>
              </a:prstGeom>
              <a:ln w="3175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35" name="椭圆 34"/>
              <p:cNvSpPr/>
              <p:nvPr/>
            </p:nvSpPr>
            <p:spPr>
              <a:xfrm>
                <a:off x="5790376" y="915566"/>
                <a:ext cx="432048" cy="432048"/>
              </a:xfrm>
              <a:prstGeom prst="ellipse">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tx1"/>
                    </a:solidFill>
                    <a:latin typeface="微软雅黑" panose="020B0503020204020204" charset="-122"/>
                    <a:ea typeface="微软雅黑" panose="020B0503020204020204" charset="-122"/>
                  </a:rPr>
                  <a:t>9</a:t>
                </a:r>
                <a:endParaRPr lang="zh-CN" altLang="en-US" dirty="0">
                  <a:solidFill>
                    <a:schemeClr val="tx1"/>
                  </a:solidFill>
                  <a:latin typeface="微软雅黑" panose="020B0503020204020204" charset="-122"/>
                  <a:ea typeface="微软雅黑" panose="020B0503020204020204" charset="-122"/>
                </a:endParaRPr>
              </a:p>
            </p:txBody>
          </p:sp>
          <p:cxnSp>
            <p:nvCxnSpPr>
              <p:cNvPr id="36" name="直接箭头连接符 35"/>
              <p:cNvCxnSpPr>
                <a:stCxn id="35" idx="4"/>
              </p:cNvCxnSpPr>
              <p:nvPr/>
            </p:nvCxnSpPr>
            <p:spPr>
              <a:xfrm>
                <a:off x="6006400" y="1347614"/>
                <a:ext cx="8072" cy="686926"/>
              </a:xfrm>
              <a:prstGeom prst="straightConnector1">
                <a:avLst/>
              </a:prstGeom>
              <a:ln w="3175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40" name="椭圆 39"/>
              <p:cNvSpPr/>
              <p:nvPr/>
            </p:nvSpPr>
            <p:spPr>
              <a:xfrm>
                <a:off x="5116314" y="918741"/>
                <a:ext cx="432048" cy="432048"/>
              </a:xfrm>
              <a:prstGeom prst="ellipse">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solidFill>
                    <a:schemeClr val="tx1"/>
                  </a:solidFill>
                  <a:latin typeface="微软雅黑" panose="020B0503020204020204" charset="-122"/>
                  <a:ea typeface="微软雅黑" panose="020B0503020204020204" charset="-122"/>
                </a:endParaRPr>
              </a:p>
            </p:txBody>
          </p:sp>
          <p:cxnSp>
            <p:nvCxnSpPr>
              <p:cNvPr id="41" name="直接箭头连接符 40"/>
              <p:cNvCxnSpPr>
                <a:stCxn id="40" idx="4"/>
              </p:cNvCxnSpPr>
              <p:nvPr/>
            </p:nvCxnSpPr>
            <p:spPr>
              <a:xfrm>
                <a:off x="5332338" y="1350789"/>
                <a:ext cx="4837" cy="366886"/>
              </a:xfrm>
              <a:prstGeom prst="straightConnector1">
                <a:avLst/>
              </a:prstGeom>
              <a:ln w="3175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5111050" y="954048"/>
                <a:ext cx="498296" cy="369332"/>
              </a:xfrm>
              <a:prstGeom prst="rect">
                <a:avLst/>
              </a:prstGeom>
              <a:noFill/>
            </p:spPr>
            <p:txBody>
              <a:bodyPr wrap="square" rtlCol="0">
                <a:spAutoFit/>
              </a:bodyPr>
              <a:lstStyle/>
              <a:p>
                <a:r>
                  <a:rPr lang="en-US" altLang="zh-CN" dirty="0" smtClean="0">
                    <a:latin typeface="微软雅黑" panose="020B0503020204020204" charset="-122"/>
                    <a:ea typeface="微软雅黑" panose="020B0503020204020204" charset="-122"/>
                  </a:rPr>
                  <a:t>10</a:t>
                </a:r>
                <a:endParaRPr lang="zh-CN" altLang="en-US" dirty="0">
                  <a:latin typeface="微软雅黑" panose="020B0503020204020204" charset="-122"/>
                  <a:ea typeface="微软雅黑" panose="020B0503020204020204" charset="-122"/>
                </a:endParaRPr>
              </a:p>
            </p:txBody>
          </p:sp>
        </p:grpSp>
      </p:gr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5" name="文本框 14"/>
          <p:cNvSpPr txBox="1"/>
          <p:nvPr/>
        </p:nvSpPr>
        <p:spPr>
          <a:xfrm>
            <a:off x="1555740" y="527044"/>
            <a:ext cx="24688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行车记录仪</a:t>
            </a:r>
            <a:endParaRPr lang="zh-CN" altLang="en-US" sz="3600" dirty="0">
              <a:solidFill>
                <a:srgbClr val="0070C0"/>
              </a:solidFill>
              <a:latin typeface="微软雅黑" panose="020B0503020204020204" charset="-122"/>
              <a:ea typeface="微软雅黑" panose="020B0503020204020204" charset="-122"/>
            </a:endParaRPr>
          </a:p>
        </p:txBody>
      </p:sp>
      <p:graphicFrame>
        <p:nvGraphicFramePr>
          <p:cNvPr id="3" name="表格 2"/>
          <p:cNvGraphicFramePr>
            <a:graphicFrameLocks noGrp="1"/>
          </p:cNvGraphicFramePr>
          <p:nvPr/>
        </p:nvGraphicFramePr>
        <p:xfrm>
          <a:off x="1318895" y="1420495"/>
          <a:ext cx="8907145" cy="4502785"/>
        </p:xfrm>
        <a:graphic>
          <a:graphicData uri="http://schemas.openxmlformats.org/drawingml/2006/table">
            <a:tbl>
              <a:tblPr firstRow="1" bandRow="1">
                <a:tableStyleId>{F5AB1C69-6EDB-4FF4-983F-18BD219EF322}</a:tableStyleId>
              </a:tblPr>
              <a:tblGrid>
                <a:gridCol w="690245"/>
                <a:gridCol w="3429635"/>
                <a:gridCol w="753745"/>
                <a:gridCol w="4033520"/>
              </a:tblGrid>
              <a:tr h="643255">
                <a:tc>
                  <a:txBody>
                    <a:bodyPr/>
                    <a:lstStyle/>
                    <a:p>
                      <a:pPr algn="ctr"/>
                      <a:r>
                        <a:rPr lang="zh-CN" altLang="en-US" sz="1800" b="1" dirty="0" smtClean="0">
                          <a:latin typeface="微软雅黑" panose="020B0503020204020204" charset="-122"/>
                          <a:ea typeface="微软雅黑" panose="020B0503020204020204" charset="-122"/>
                        </a:rPr>
                        <a:t>序号</a:t>
                      </a:r>
                    </a:p>
                  </a:txBody>
                  <a:tcPr anchor="ctr"/>
                </a:tc>
                <a:tc>
                  <a:txBody>
                    <a:bodyPr/>
                    <a:lstStyle/>
                    <a:p>
                      <a:pPr algn="ctr"/>
                      <a:r>
                        <a:rPr lang="zh-CN" altLang="en-US" sz="1800" b="1" dirty="0" smtClean="0">
                          <a:latin typeface="微软雅黑" panose="020B0503020204020204" charset="-122"/>
                          <a:ea typeface="微软雅黑" panose="020B0503020204020204" charset="-122"/>
                        </a:rPr>
                        <a:t>功能定义</a:t>
                      </a:r>
                    </a:p>
                  </a:txBody>
                  <a:tcPr anchor="ctr"/>
                </a:tc>
                <a:tc>
                  <a:txBody>
                    <a:bodyPr/>
                    <a:lstStyle/>
                    <a:p>
                      <a:pPr algn="ctr"/>
                      <a:r>
                        <a:rPr lang="zh-CN" altLang="en-US" sz="1800" b="1" dirty="0" smtClean="0">
                          <a:latin typeface="微软雅黑" panose="020B0503020204020204" charset="-122"/>
                          <a:ea typeface="微软雅黑" panose="020B0503020204020204" charset="-122"/>
                        </a:rPr>
                        <a:t>序号</a:t>
                      </a:r>
                    </a:p>
                  </a:txBody>
                  <a:tcPr anchor="ctr"/>
                </a:tc>
                <a:tc>
                  <a:txBody>
                    <a:bodyPr/>
                    <a:lstStyle/>
                    <a:p>
                      <a:pPr algn="ctr"/>
                      <a:r>
                        <a:rPr lang="zh-CN" altLang="en-US" sz="1800" b="1" dirty="0" smtClean="0">
                          <a:latin typeface="微软雅黑" panose="020B0503020204020204" charset="-122"/>
                          <a:ea typeface="微软雅黑" panose="020B0503020204020204" charset="-122"/>
                        </a:rPr>
                        <a:t>功能定义</a:t>
                      </a:r>
                    </a:p>
                  </a:txBody>
                  <a:tcPr anchor="ctr"/>
                </a:tc>
              </a:tr>
              <a:tr h="643255">
                <a:tc>
                  <a:txBody>
                    <a:bodyPr/>
                    <a:lstStyle/>
                    <a:p>
                      <a:pPr algn="ctr"/>
                      <a:r>
                        <a:rPr lang="en-US" altLang="zh-CN" sz="1800" dirty="0" smtClean="0">
                          <a:latin typeface="微软雅黑" panose="020B0503020204020204" charset="-122"/>
                          <a:ea typeface="微软雅黑" panose="020B0503020204020204" charset="-122"/>
                        </a:rPr>
                        <a:t>1</a:t>
                      </a:r>
                    </a:p>
                  </a:txBody>
                  <a:tcPr anchor="ctr"/>
                </a:tc>
                <a:tc>
                  <a:txBody>
                    <a:bodyPr/>
                    <a:lstStyle/>
                    <a:p>
                      <a:pPr algn="ctr"/>
                      <a:r>
                        <a:rPr lang="zh-CN" altLang="en-US" sz="1800" dirty="0" smtClean="0">
                          <a:latin typeface="微软雅黑" panose="020B0503020204020204" charset="-122"/>
                          <a:ea typeface="微软雅黑" panose="020B0503020204020204" charset="-122"/>
                        </a:rPr>
                        <a:t>循环录像时间</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en-US" altLang="zh-CN" sz="1800" dirty="0" smtClean="0">
                          <a:latin typeface="微软雅黑" panose="020B0503020204020204" charset="-122"/>
                          <a:ea typeface="微软雅黑" panose="020B0503020204020204" charset="-122"/>
                        </a:rPr>
                        <a:t>6</a:t>
                      </a:r>
                    </a:p>
                  </a:txBody>
                  <a:tcPr anchor="ctr"/>
                </a:tc>
                <a:tc>
                  <a:txBody>
                    <a:bodyPr/>
                    <a:lstStyle/>
                    <a:p>
                      <a:pPr algn="ctr"/>
                      <a:r>
                        <a:rPr lang="zh-CN" altLang="en-US" sz="1800" dirty="0" smtClean="0">
                          <a:latin typeface="微软雅黑" panose="020B0503020204020204" charset="-122"/>
                          <a:ea typeface="微软雅黑" panose="020B0503020204020204" charset="-122"/>
                        </a:rPr>
                        <a:t>确认设置播放</a:t>
                      </a:r>
                    </a:p>
                  </a:txBody>
                  <a:tcPr anchor="ctr"/>
                </a:tc>
              </a:tr>
              <a:tr h="643255">
                <a:tc>
                  <a:txBody>
                    <a:bodyPr/>
                    <a:lstStyle/>
                    <a:p>
                      <a:pPr algn="ctr"/>
                      <a:r>
                        <a:rPr lang="en-US" altLang="zh-CN" sz="1800" dirty="0" smtClean="0">
                          <a:latin typeface="微软雅黑" panose="020B0503020204020204" charset="-122"/>
                          <a:ea typeface="微软雅黑" panose="020B0503020204020204" charset="-122"/>
                        </a:rPr>
                        <a:t>2</a:t>
                      </a:r>
                    </a:p>
                  </a:txBody>
                  <a:tcPr anchor="ctr"/>
                </a:tc>
                <a:tc>
                  <a:txBody>
                    <a:bodyPr/>
                    <a:lstStyle/>
                    <a:p>
                      <a:pPr algn="ctr"/>
                      <a:r>
                        <a:rPr lang="zh-CN" altLang="en-US" sz="1800" dirty="0" smtClean="0">
                          <a:latin typeface="微软雅黑" panose="020B0503020204020204" charset="-122"/>
                          <a:ea typeface="微软雅黑" panose="020B0503020204020204" charset="-122"/>
                        </a:rPr>
                        <a:t>当前分辨率</a:t>
                      </a:r>
                    </a:p>
                  </a:txBody>
                  <a:tcPr anchor="ctr"/>
                </a:tc>
                <a:tc rowSpan="2">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en-US" altLang="zh-CN" sz="1800" dirty="0" smtClean="0">
                          <a:latin typeface="微软雅黑" panose="020B0503020204020204" charset="-122"/>
                          <a:ea typeface="微软雅黑" panose="020B0503020204020204" charset="-122"/>
                        </a:rPr>
                        <a:t>7</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800" dirty="0" smtClean="0">
                          <a:latin typeface="微软雅黑" panose="020B0503020204020204" charset="-122"/>
                          <a:ea typeface="微软雅黑" panose="020B0503020204020204" charset="-122"/>
                        </a:rPr>
                        <a:t>下一个文件</a:t>
                      </a:r>
                      <a:r>
                        <a:rPr lang="en-US" altLang="zh-CN" sz="1800" dirty="0" smtClean="0">
                          <a:latin typeface="微软雅黑" panose="020B0503020204020204" charset="-122"/>
                          <a:ea typeface="微软雅黑" panose="020B0503020204020204" charset="-122"/>
                        </a:rPr>
                        <a:t>/</a:t>
                      </a:r>
                      <a:r>
                        <a:rPr lang="zh-CN" altLang="en-US" sz="1800" dirty="0" smtClean="0">
                          <a:latin typeface="微软雅黑" panose="020B0503020204020204" charset="-122"/>
                          <a:ea typeface="微软雅黑" panose="020B0503020204020204" charset="-122"/>
                        </a:rPr>
                        <a:t>光标下移</a:t>
                      </a:r>
                    </a:p>
                  </a:txBody>
                  <a:tcPr anchor="ctr"/>
                </a:tc>
              </a:tr>
              <a:tr h="643255">
                <a:tc>
                  <a:txBody>
                    <a:bodyPr/>
                    <a:lstStyle/>
                    <a:p>
                      <a:pPr algn="ctr"/>
                      <a:r>
                        <a:rPr lang="en-US" altLang="zh-CN" sz="1800" dirty="0" smtClean="0">
                          <a:latin typeface="微软雅黑" panose="020B0503020204020204" charset="-122"/>
                          <a:ea typeface="微软雅黑" panose="020B0503020204020204" charset="-122"/>
                        </a:rPr>
                        <a:t>3</a:t>
                      </a:r>
                    </a:p>
                  </a:txBody>
                  <a:tcPr anchor="ctr"/>
                </a:tc>
                <a:tc>
                  <a:txBody>
                    <a:bodyPr/>
                    <a:lstStyle/>
                    <a:p>
                      <a:pPr algn="ctr"/>
                      <a:r>
                        <a:rPr lang="zh-CN" altLang="en-US" sz="1800" dirty="0" smtClean="0">
                          <a:latin typeface="微软雅黑" panose="020B0503020204020204" charset="-122"/>
                          <a:ea typeface="微软雅黑" panose="020B0503020204020204" charset="-122"/>
                        </a:rPr>
                        <a:t>当前录制日期</a:t>
                      </a:r>
                    </a:p>
                  </a:txBody>
                  <a:tcPr anchor="ctr"/>
                </a:tc>
                <a:tc vMerge="1">
                  <a:txBody>
                    <a:bodyPr/>
                    <a:lstStyle/>
                    <a:p>
                      <a:endParaRPr lang="zh-CN"/>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800" dirty="0" smtClean="0">
                          <a:latin typeface="微软雅黑" panose="020B0503020204020204" charset="-122"/>
                          <a:ea typeface="微软雅黑" panose="020B0503020204020204" charset="-122"/>
                        </a:rPr>
                        <a:t>快退（</a:t>
                      </a:r>
                      <a:r>
                        <a:rPr lang="en-US" altLang="zh-CN" sz="1800" dirty="0" smtClean="0">
                          <a:latin typeface="微软雅黑" panose="020B0503020204020204" charset="-122"/>
                          <a:ea typeface="微软雅黑" panose="020B0503020204020204" charset="-122"/>
                        </a:rPr>
                        <a:t>x2</a:t>
                      </a:r>
                      <a:r>
                        <a:rPr lang="zh-CN" altLang="en-US" sz="1800" dirty="0" smtClean="0">
                          <a:latin typeface="微软雅黑" panose="020B0503020204020204" charset="-122"/>
                          <a:ea typeface="微软雅黑" panose="020B0503020204020204" charset="-122"/>
                        </a:rPr>
                        <a:t>、</a:t>
                      </a:r>
                      <a:r>
                        <a:rPr lang="en-US" altLang="zh-CN" sz="1800" dirty="0" smtClean="0">
                          <a:latin typeface="微软雅黑" panose="020B0503020204020204" charset="-122"/>
                          <a:ea typeface="微软雅黑" panose="020B0503020204020204" charset="-122"/>
                        </a:rPr>
                        <a:t>x4</a:t>
                      </a:r>
                      <a:r>
                        <a:rPr lang="zh-CN" altLang="en-US" sz="1800" dirty="0" smtClean="0">
                          <a:latin typeface="微软雅黑" panose="020B0503020204020204" charset="-122"/>
                          <a:ea typeface="微软雅黑" panose="020B0503020204020204" charset="-122"/>
                        </a:rPr>
                        <a:t>、</a:t>
                      </a:r>
                      <a:r>
                        <a:rPr lang="en-US" altLang="zh-CN" sz="1800" dirty="0" smtClean="0">
                          <a:latin typeface="微软雅黑" panose="020B0503020204020204" charset="-122"/>
                          <a:ea typeface="微软雅黑" panose="020B0503020204020204" charset="-122"/>
                        </a:rPr>
                        <a:t>x8</a:t>
                      </a:r>
                      <a:r>
                        <a:rPr lang="zh-CN" altLang="en-US" sz="1800" dirty="0" smtClean="0">
                          <a:latin typeface="微软雅黑" panose="020B0503020204020204" charset="-122"/>
                          <a:ea typeface="微软雅黑" panose="020B0503020204020204" charset="-122"/>
                        </a:rPr>
                        <a:t>）</a:t>
                      </a:r>
                    </a:p>
                  </a:txBody>
                  <a:tcPr anchor="ctr"/>
                </a:tc>
              </a:tr>
              <a:tr h="643255">
                <a:tc>
                  <a:txBody>
                    <a:bodyPr/>
                    <a:lstStyle/>
                    <a:p>
                      <a:pPr algn="ctr"/>
                      <a:r>
                        <a:rPr lang="en-US" altLang="zh-CN" sz="1800" dirty="0" smtClean="0">
                          <a:latin typeface="微软雅黑" panose="020B0503020204020204" charset="-122"/>
                          <a:ea typeface="微软雅黑" panose="020B0503020204020204" charset="-122"/>
                        </a:rPr>
                        <a:t>4</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800" dirty="0" smtClean="0">
                          <a:latin typeface="微软雅黑" panose="020B0503020204020204" charset="-122"/>
                          <a:ea typeface="微软雅黑" panose="020B0503020204020204" charset="-122"/>
                        </a:rPr>
                        <a:t>当前录制时间</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en-US" altLang="zh-CN" sz="1800" dirty="0" smtClean="0">
                          <a:latin typeface="微软雅黑" panose="020B0503020204020204" charset="-122"/>
                          <a:ea typeface="微软雅黑" panose="020B0503020204020204" charset="-122"/>
                        </a:rPr>
                        <a:t>8</a:t>
                      </a:r>
                    </a:p>
                  </a:txBody>
                  <a:tcPr anchor="ctr"/>
                </a:tc>
                <a:tc>
                  <a:txBody>
                    <a:bodyPr/>
                    <a:lstStyle/>
                    <a:p>
                      <a:pPr algn="ctr"/>
                      <a:r>
                        <a:rPr lang="zh-CN" altLang="en-US" sz="1800" dirty="0" smtClean="0">
                          <a:latin typeface="微软雅黑" panose="020B0503020204020204" charset="-122"/>
                          <a:ea typeface="微软雅黑" panose="020B0503020204020204" charset="-122"/>
                        </a:rPr>
                        <a:t>录像</a:t>
                      </a:r>
                      <a:r>
                        <a:rPr lang="en-US" altLang="zh-CN" sz="1800" dirty="0" smtClean="0">
                          <a:latin typeface="微软雅黑" panose="020B0503020204020204" charset="-122"/>
                          <a:ea typeface="微软雅黑" panose="020B0503020204020204" charset="-122"/>
                        </a:rPr>
                        <a:t>/</a:t>
                      </a:r>
                      <a:r>
                        <a:rPr lang="zh-CN" altLang="en-US" sz="1800" dirty="0" smtClean="0">
                          <a:latin typeface="微软雅黑" panose="020B0503020204020204" charset="-122"/>
                          <a:ea typeface="微软雅黑" panose="020B0503020204020204" charset="-122"/>
                        </a:rPr>
                        <a:t>播放模式</a:t>
                      </a:r>
                    </a:p>
                  </a:txBody>
                  <a:tcPr anchor="ctr"/>
                </a:tc>
              </a:tr>
              <a:tr h="643255">
                <a:tc rowSpan="2">
                  <a:txBody>
                    <a:bodyPr/>
                    <a:lstStyle/>
                    <a:p>
                      <a:pPr algn="ctr"/>
                      <a:r>
                        <a:rPr lang="en-US" altLang="zh-CN" sz="1800" dirty="0" smtClean="0">
                          <a:latin typeface="微软雅黑" panose="020B0503020204020204" charset="-122"/>
                          <a:ea typeface="微软雅黑" panose="020B0503020204020204" charset="-122"/>
                        </a:rPr>
                        <a:t>5</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800" dirty="0" smtClean="0">
                          <a:latin typeface="微软雅黑" panose="020B0503020204020204" charset="-122"/>
                          <a:ea typeface="微软雅黑" panose="020B0503020204020204" charset="-122"/>
                        </a:rPr>
                        <a:t>上一个文件</a:t>
                      </a:r>
                      <a:r>
                        <a:rPr lang="en-US" altLang="zh-CN" sz="1800" dirty="0" smtClean="0">
                          <a:latin typeface="微软雅黑" panose="020B0503020204020204" charset="-122"/>
                          <a:ea typeface="微软雅黑" panose="020B0503020204020204" charset="-122"/>
                        </a:rPr>
                        <a:t>/</a:t>
                      </a:r>
                      <a:r>
                        <a:rPr lang="zh-CN" altLang="en-US" sz="1800" dirty="0" smtClean="0">
                          <a:latin typeface="微软雅黑" panose="020B0503020204020204" charset="-122"/>
                          <a:ea typeface="微软雅黑" panose="020B0503020204020204" charset="-122"/>
                        </a:rPr>
                        <a:t>光标上移</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en-US" altLang="zh-CN" sz="1800" dirty="0" smtClean="0">
                          <a:latin typeface="微软雅黑" panose="020B0503020204020204" charset="-122"/>
                          <a:ea typeface="微软雅黑" panose="020B0503020204020204" charset="-122"/>
                        </a:rPr>
                        <a:t>9</a:t>
                      </a:r>
                    </a:p>
                  </a:txBody>
                  <a:tcPr anchor="ctr"/>
                </a:tc>
                <a:tc>
                  <a:txBody>
                    <a:bodyPr/>
                    <a:lstStyle/>
                    <a:p>
                      <a:pPr algn="ctr"/>
                      <a:r>
                        <a:rPr lang="zh-CN" altLang="en-US" sz="1800" dirty="0" smtClean="0">
                          <a:latin typeface="微软雅黑" panose="020B0503020204020204" charset="-122"/>
                          <a:ea typeface="微软雅黑" panose="020B0503020204020204" charset="-122"/>
                        </a:rPr>
                        <a:t>设置菜单（</a:t>
                      </a:r>
                      <a:r>
                        <a:rPr lang="en-US" altLang="zh-CN" sz="1800" dirty="0" smtClean="0">
                          <a:latin typeface="微软雅黑" panose="020B0503020204020204" charset="-122"/>
                          <a:ea typeface="微软雅黑" panose="020B0503020204020204" charset="-122"/>
                        </a:rPr>
                        <a:t>10s</a:t>
                      </a:r>
                      <a:r>
                        <a:rPr lang="zh-CN" altLang="en-US" sz="1800" dirty="0" smtClean="0">
                          <a:latin typeface="微软雅黑" panose="020B0503020204020204" charset="-122"/>
                          <a:ea typeface="微软雅黑" panose="020B0503020204020204" charset="-122"/>
                        </a:rPr>
                        <a:t>无操作退回录制）</a:t>
                      </a:r>
                    </a:p>
                  </a:txBody>
                  <a:tcPr anchor="ctr"/>
                </a:tc>
              </a:tr>
              <a:tr h="643255">
                <a:tc vMerge="1">
                  <a:txBody>
                    <a:bodyPr/>
                    <a:lstStyle/>
                    <a:p>
                      <a:endParaRPr lang="zh-CN"/>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800" dirty="0" smtClean="0">
                          <a:latin typeface="微软雅黑" panose="020B0503020204020204" charset="-122"/>
                          <a:ea typeface="微软雅黑" panose="020B0503020204020204" charset="-122"/>
                        </a:rPr>
                        <a:t>快进（</a:t>
                      </a:r>
                      <a:r>
                        <a:rPr lang="en-US" altLang="zh-CN" sz="1800" dirty="0" smtClean="0">
                          <a:latin typeface="微软雅黑" panose="020B0503020204020204" charset="-122"/>
                          <a:ea typeface="微软雅黑" panose="020B0503020204020204" charset="-122"/>
                        </a:rPr>
                        <a:t>x2</a:t>
                      </a:r>
                      <a:r>
                        <a:rPr lang="zh-CN" altLang="en-US" sz="1800" dirty="0" smtClean="0">
                          <a:latin typeface="微软雅黑" panose="020B0503020204020204" charset="-122"/>
                          <a:ea typeface="微软雅黑" panose="020B0503020204020204" charset="-122"/>
                        </a:rPr>
                        <a:t>、</a:t>
                      </a:r>
                      <a:r>
                        <a:rPr lang="en-US" altLang="zh-CN" sz="1800" dirty="0" smtClean="0">
                          <a:latin typeface="微软雅黑" panose="020B0503020204020204" charset="-122"/>
                          <a:ea typeface="微软雅黑" panose="020B0503020204020204" charset="-122"/>
                        </a:rPr>
                        <a:t>x4</a:t>
                      </a:r>
                      <a:r>
                        <a:rPr lang="zh-CN" altLang="en-US" sz="1800" dirty="0" smtClean="0">
                          <a:latin typeface="微软雅黑" panose="020B0503020204020204" charset="-122"/>
                          <a:ea typeface="微软雅黑" panose="020B0503020204020204" charset="-122"/>
                        </a:rPr>
                        <a:t>、</a:t>
                      </a:r>
                      <a:r>
                        <a:rPr lang="en-US" altLang="zh-CN" sz="1800" dirty="0" smtClean="0">
                          <a:latin typeface="微软雅黑" panose="020B0503020204020204" charset="-122"/>
                          <a:ea typeface="微软雅黑" panose="020B0503020204020204" charset="-122"/>
                        </a:rPr>
                        <a:t>x8</a:t>
                      </a:r>
                      <a:r>
                        <a:rPr lang="zh-CN" altLang="en-US" sz="1800" dirty="0" smtClean="0">
                          <a:latin typeface="微软雅黑" panose="020B0503020204020204" charset="-122"/>
                          <a:ea typeface="微软雅黑" panose="020B0503020204020204" charset="-122"/>
                        </a:rPr>
                        <a:t>）</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en-US" altLang="zh-CN" sz="1800" dirty="0" smtClean="0">
                          <a:latin typeface="微软雅黑" panose="020B0503020204020204" charset="-122"/>
                          <a:ea typeface="微软雅黑" panose="020B0503020204020204" charset="-122"/>
                        </a:rPr>
                        <a:t>10</a:t>
                      </a:r>
                    </a:p>
                  </a:txBody>
                  <a:tcPr anchor="ctr"/>
                </a:tc>
                <a:tc>
                  <a:txBody>
                    <a:bodyPr/>
                    <a:lstStyle/>
                    <a:p>
                      <a:pPr algn="ctr"/>
                      <a:r>
                        <a:rPr lang="zh-CN" altLang="en-US" sz="1800" dirty="0" smtClean="0">
                          <a:latin typeface="微软雅黑" panose="020B0503020204020204" charset="-122"/>
                          <a:ea typeface="微软雅黑" panose="020B0503020204020204" charset="-122"/>
                        </a:rPr>
                        <a:t>录音</a:t>
                      </a:r>
                    </a:p>
                  </a:txBody>
                  <a:tcPr anchor="ctr"/>
                </a:tc>
              </a:tr>
            </a:tbl>
          </a:graphicData>
        </a:graphic>
      </p:graphicFrame>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5" name="文本框 14"/>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常见故障</a:t>
            </a:r>
            <a:endParaRPr lang="zh-CN" altLang="en-US" sz="3600" dirty="0">
              <a:solidFill>
                <a:srgbClr val="0070C0"/>
              </a:solidFill>
              <a:latin typeface="微软雅黑" panose="020B0503020204020204" charset="-122"/>
              <a:ea typeface="微软雅黑" panose="020B0503020204020204" charset="-122"/>
            </a:endParaRPr>
          </a:p>
        </p:txBody>
      </p:sp>
      <p:graphicFrame>
        <p:nvGraphicFramePr>
          <p:cNvPr id="5" name="表格 4"/>
          <p:cNvGraphicFramePr>
            <a:graphicFrameLocks noGrp="1"/>
          </p:cNvGraphicFramePr>
          <p:nvPr/>
        </p:nvGraphicFramePr>
        <p:xfrm>
          <a:off x="1494790" y="1421130"/>
          <a:ext cx="8693785" cy="4462780"/>
        </p:xfrm>
        <a:graphic>
          <a:graphicData uri="http://schemas.openxmlformats.org/drawingml/2006/table">
            <a:tbl>
              <a:tblPr firstRow="1" bandRow="1">
                <a:tableStyleId>{93296810-A885-4BE3-A3E7-6D5BEEA58F35}</a:tableStyleId>
              </a:tblPr>
              <a:tblGrid>
                <a:gridCol w="3183890"/>
                <a:gridCol w="5509895"/>
              </a:tblGrid>
              <a:tr h="637540">
                <a:tc>
                  <a:txBody>
                    <a:bodyPr/>
                    <a:lstStyle/>
                    <a:p>
                      <a:pPr algn="ctr"/>
                      <a:r>
                        <a:rPr lang="zh-CN" altLang="en-US" sz="2000" dirty="0" smtClean="0">
                          <a:solidFill>
                            <a:schemeClr val="tx1"/>
                          </a:solidFill>
                          <a:latin typeface="微软雅黑" panose="020B0503020204020204" charset="-122"/>
                          <a:ea typeface="微软雅黑" panose="020B0503020204020204" charset="-122"/>
                        </a:rPr>
                        <a:t>故障现象</a:t>
                      </a:r>
                    </a:p>
                  </a:txBody>
                  <a:tcPr anchor="ctr"/>
                </a:tc>
                <a:tc>
                  <a:txBody>
                    <a:bodyPr/>
                    <a:lstStyle/>
                    <a:p>
                      <a:pPr algn="ctr"/>
                      <a:r>
                        <a:rPr lang="zh-CN" altLang="en-US" sz="2000" dirty="0" smtClean="0">
                          <a:solidFill>
                            <a:schemeClr val="tx1"/>
                          </a:solidFill>
                          <a:latin typeface="微软雅黑" panose="020B0503020204020204" charset="-122"/>
                          <a:ea typeface="微软雅黑" panose="020B0503020204020204" charset="-122"/>
                        </a:rPr>
                        <a:t>可疑部位</a:t>
                      </a:r>
                    </a:p>
                  </a:txBody>
                  <a:tcPr anchor="ctr"/>
                </a:tc>
              </a:tr>
              <a:tr h="637540">
                <a:tc rowSpan="3">
                  <a:txBody>
                    <a:bodyPr/>
                    <a:lstStyle/>
                    <a:p>
                      <a:pPr algn="ctr" fontAlgn="ctr"/>
                      <a:r>
                        <a:rPr lang="zh-CN" altLang="en-US" sz="2000" b="0" i="0" u="none" strike="noStrike" dirty="0" smtClean="0">
                          <a:solidFill>
                            <a:srgbClr val="000000"/>
                          </a:solidFill>
                          <a:effectLst/>
                          <a:latin typeface="微软雅黑" panose="020B0503020204020204" charset="-122"/>
                          <a:ea typeface="微软雅黑" panose="020B0503020204020204" charset="-122"/>
                        </a:rPr>
                        <a:t>行车记录仪不工作</a:t>
                      </a:r>
                    </a:p>
                  </a:txBody>
                  <a:tcPr anchor="ctr"/>
                </a:tc>
                <a:tc>
                  <a:txBody>
                    <a:bodyPr/>
                    <a:lstStyle/>
                    <a:p>
                      <a:pPr marL="0" marR="0" indent="0" algn="just"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保险丝（熔断）</a:t>
                      </a:r>
                    </a:p>
                  </a:txBody>
                  <a:tcPr marL="68578" marR="68578" marT="0" marB="0" anchor="ctr"/>
                </a:tc>
              </a:tr>
              <a:tr h="637540">
                <a:tc vMerge="1">
                  <a:txBody>
                    <a:bodyPr/>
                    <a:lstStyle/>
                    <a:p>
                      <a:endParaRPr lang="zh-CN"/>
                    </a:p>
                  </a:txBody>
                  <a:tcPr/>
                </a:tc>
                <a:tc>
                  <a:txBody>
                    <a:bodyPr/>
                    <a:lstStyle/>
                    <a:p>
                      <a:pPr marL="0" marR="0" indent="0" algn="just" defTabSz="342900" rtl="0" eaLnBrk="1" fontAlgn="auto" latinLnBrk="0" hangingPunct="1">
                        <a:lnSpc>
                          <a:spcPct val="100000"/>
                        </a:lnSpc>
                        <a:spcBef>
                          <a:spcPts val="0"/>
                        </a:spcBef>
                        <a:spcAft>
                          <a:spcPts val="0"/>
                        </a:spcAft>
                        <a:buClrTx/>
                        <a:buSzTx/>
                        <a:buFontTx/>
                        <a:buNone/>
                        <a:defRPr/>
                      </a:pPr>
                      <a:r>
                        <a:rPr lang="en-US" altLang="zh-CN" sz="2000" kern="100" dirty="0" smtClean="0">
                          <a:latin typeface="微软雅黑" panose="020B0503020204020204" charset="-122"/>
                          <a:ea typeface="微软雅黑" panose="020B0503020204020204" charset="-122"/>
                          <a:cs typeface="Times New Roman" panose="02020603050405020304"/>
                        </a:rPr>
                        <a:t>2.</a:t>
                      </a:r>
                      <a:r>
                        <a:rPr lang="zh-CN" altLang="en-US" sz="2000" kern="100" dirty="0" smtClean="0">
                          <a:latin typeface="微软雅黑" panose="020B0503020204020204" charset="-122"/>
                          <a:ea typeface="微软雅黑" panose="020B0503020204020204" charset="-122"/>
                          <a:cs typeface="Times New Roman" panose="02020603050405020304"/>
                        </a:rPr>
                        <a:t>行车记录仪</a:t>
                      </a:r>
                      <a:r>
                        <a:rPr lang="zh-CN" altLang="en-US" sz="2000" kern="100" dirty="0" smtClean="0">
                          <a:latin typeface="微软雅黑" panose="020B0503020204020204" charset="-122"/>
                          <a:ea typeface="微软雅黑" panose="020B0503020204020204" charset="-122"/>
                          <a:cs typeface="Arial" panose="020B0604020202020204" pitchFamily="34" charset="0"/>
                        </a:rPr>
                        <a:t>（故障）</a:t>
                      </a:r>
                    </a:p>
                  </a:txBody>
                  <a:tcPr marL="68578" marR="68578" marT="0" marB="0" anchor="ctr"/>
                </a:tc>
              </a:tr>
              <a:tr h="637540">
                <a:tc vMerge="1">
                  <a:txBody>
                    <a:bodyPr/>
                    <a:lstStyle/>
                    <a:p>
                      <a:endParaRPr lang="zh-CN"/>
                    </a:p>
                  </a:txBody>
                  <a:tcPr anchor="ctr"/>
                </a:tc>
                <a:tc>
                  <a:txBody>
                    <a:bodyPr/>
                    <a:lstStyle/>
                    <a:p>
                      <a:pPr marL="0" marR="0" indent="0" algn="just"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3.</a:t>
                      </a:r>
                      <a:r>
                        <a:rPr lang="zh-CN" altLang="en-US" sz="2000" dirty="0" smtClean="0">
                          <a:latin typeface="微软雅黑" panose="020B0503020204020204" charset="-122"/>
                          <a:ea typeface="微软雅黑" panose="020B0503020204020204" charset="-122"/>
                        </a:rPr>
                        <a:t>线路（断路、短路或接插件接触不良、虚接）</a:t>
                      </a:r>
                    </a:p>
                  </a:txBody>
                  <a:tcPr marL="68578" marR="68578" marT="0" marB="0" anchor="ctr"/>
                </a:tc>
              </a:tr>
              <a:tr h="637540">
                <a:tc rowSpan="3">
                  <a:txBody>
                    <a:bodyPr/>
                    <a:lstStyle/>
                    <a:p>
                      <a:pPr algn="ctr" fontAlgn="ctr"/>
                      <a:r>
                        <a:rPr lang="zh-CN" altLang="en-US" sz="2000" b="0" i="0" u="none" strike="noStrike" dirty="0" smtClean="0">
                          <a:solidFill>
                            <a:srgbClr val="000000"/>
                          </a:solidFill>
                          <a:effectLst/>
                          <a:latin typeface="微软雅黑" panose="020B0503020204020204" charset="-122"/>
                          <a:ea typeface="微软雅黑" panose="020B0503020204020204" charset="-122"/>
                        </a:rPr>
                        <a:t>行车记录仪能开机但卡死或不能录像</a:t>
                      </a:r>
                    </a:p>
                  </a:txBody>
                  <a:tcPr anchor="ctr"/>
                </a:tc>
                <a:tc>
                  <a:txBody>
                    <a:bodyPr/>
                    <a:lstStyle/>
                    <a:p>
                      <a:pPr marL="0" marR="0" indent="0" algn="just" defTabSz="342900" rtl="0" eaLnBrk="1" fontAlgn="auto" latinLnBrk="0" hangingPunct="1">
                        <a:lnSpc>
                          <a:spcPct val="100000"/>
                        </a:lnSpc>
                        <a:spcBef>
                          <a:spcPts val="0"/>
                        </a:spcBef>
                        <a:spcAft>
                          <a:spcPts val="0"/>
                        </a:spcAft>
                        <a:buClrTx/>
                        <a:buSzTx/>
                        <a:buFontTx/>
                        <a:buNone/>
                        <a:defRPr/>
                      </a:pPr>
                      <a:r>
                        <a:rPr lang="en-US" altLang="zh-CN" sz="2000" kern="100" dirty="0" smtClean="0">
                          <a:latin typeface="微软雅黑" panose="020B0503020204020204" charset="-122"/>
                          <a:ea typeface="微软雅黑" panose="020B0503020204020204" charset="-122"/>
                          <a:cs typeface="Times New Roman" panose="02020603050405020304"/>
                        </a:rPr>
                        <a:t>1.</a:t>
                      </a:r>
                      <a:r>
                        <a:rPr lang="zh-CN" altLang="en-US" sz="2000" kern="100" dirty="0" smtClean="0">
                          <a:latin typeface="微软雅黑" panose="020B0503020204020204" charset="-122"/>
                          <a:ea typeface="微软雅黑" panose="020B0503020204020204" charset="-122"/>
                          <a:cs typeface="Times New Roman" panose="02020603050405020304"/>
                        </a:rPr>
                        <a:t>操作错误</a:t>
                      </a:r>
                    </a:p>
                  </a:txBody>
                  <a:tcPr marL="68578" marR="68578" marT="0" marB="0" anchor="ctr"/>
                </a:tc>
              </a:tr>
              <a:tr h="637540">
                <a:tc vMerge="1">
                  <a:txBody>
                    <a:bodyPr/>
                    <a:lstStyle/>
                    <a:p>
                      <a:endParaRPr lang="zh-CN"/>
                    </a:p>
                  </a:txBody>
                  <a:tcPr anchor="ctr"/>
                </a:tc>
                <a:tc>
                  <a:txBody>
                    <a:bodyPr/>
                    <a:lstStyle/>
                    <a:p>
                      <a:pPr marL="0" marR="0" indent="0" algn="just"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2.TF</a:t>
                      </a:r>
                      <a:r>
                        <a:rPr lang="zh-CN" altLang="en-US" sz="2000" dirty="0" smtClean="0">
                          <a:latin typeface="微软雅黑" panose="020B0503020204020204" charset="-122"/>
                          <a:ea typeface="微软雅黑" panose="020B0503020204020204" charset="-122"/>
                        </a:rPr>
                        <a:t>卡</a:t>
                      </a:r>
                      <a:r>
                        <a:rPr lang="zh-CN" altLang="en-US" sz="2000" kern="100" dirty="0" smtClean="0">
                          <a:latin typeface="微软雅黑" panose="020B0503020204020204" charset="-122"/>
                          <a:ea typeface="微软雅黑" panose="020B0503020204020204" charset="-122"/>
                          <a:cs typeface="Arial" panose="020B0604020202020204" pitchFamily="34" charset="0"/>
                        </a:rPr>
                        <a:t>（损坏、不兼容或内存不足）</a:t>
                      </a:r>
                    </a:p>
                  </a:txBody>
                  <a:tcPr marL="68578" marR="68578" marT="0" marB="0" anchor="ctr"/>
                </a:tc>
              </a:tr>
              <a:tr h="637540">
                <a:tc vMerge="1">
                  <a:txBody>
                    <a:bodyPr/>
                    <a:lstStyle/>
                    <a:p>
                      <a:endParaRPr lang="zh-CN"/>
                    </a:p>
                  </a:txBody>
                  <a:tcPr anchor="ctr"/>
                </a:tc>
                <a:tc>
                  <a:txBody>
                    <a:bodyPr/>
                    <a:lstStyle/>
                    <a:p>
                      <a:pPr marL="0" marR="0" indent="0" algn="just"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3.</a:t>
                      </a:r>
                      <a:r>
                        <a:rPr lang="zh-CN" altLang="en-US" sz="2000" kern="100" dirty="0" smtClean="0">
                          <a:latin typeface="微软雅黑" panose="020B0503020204020204" charset="-122"/>
                          <a:ea typeface="微软雅黑" panose="020B0503020204020204" charset="-122"/>
                          <a:cs typeface="Times New Roman" panose="02020603050405020304"/>
                        </a:rPr>
                        <a:t>行车记录仪</a:t>
                      </a:r>
                      <a:r>
                        <a:rPr lang="zh-CN" altLang="en-US" sz="2000" kern="100" dirty="0" smtClean="0">
                          <a:latin typeface="微软雅黑" panose="020B0503020204020204" charset="-122"/>
                          <a:ea typeface="微软雅黑" panose="020B0503020204020204" charset="-122"/>
                          <a:cs typeface="Arial" panose="020B0604020202020204" pitchFamily="34" charset="0"/>
                        </a:rPr>
                        <a:t>（故障）</a:t>
                      </a:r>
                    </a:p>
                  </a:txBody>
                  <a:tcPr marL="68578" marR="68578" marT="0" marB="0" anchor="ctr"/>
                </a:tc>
              </a:tr>
            </a:tbl>
          </a:graphicData>
        </a:graphic>
      </p:graphicFrame>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3584" y="3462063"/>
            <a:ext cx="3248416" cy="3394686"/>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8" y="0"/>
            <a:ext cx="7804408" cy="2790335"/>
          </a:xfrm>
          <a:prstGeom prst="rect">
            <a:avLst/>
          </a:prstGeom>
        </p:spPr>
      </p:pic>
      <p:grpSp>
        <p:nvGrpSpPr>
          <p:cNvPr id="2" name="组合 1"/>
          <p:cNvGrpSpPr/>
          <p:nvPr/>
        </p:nvGrpSpPr>
        <p:grpSpPr>
          <a:xfrm>
            <a:off x="937712" y="418439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714766" y="5430075"/>
            <a:ext cx="1043626" cy="966321"/>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05316" y="452284"/>
            <a:ext cx="891382" cy="825354"/>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3" name="空心弧 22"/>
          <p:cNvSpPr/>
          <p:nvPr/>
        </p:nvSpPr>
        <p:spPr>
          <a:xfrm rot="11214627">
            <a:off x="5127978" y="2362905"/>
            <a:ext cx="570953" cy="528661"/>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8141091" y="1527889"/>
            <a:ext cx="1030313" cy="1396105"/>
          </a:xfrm>
          <a:prstGeom prst="rect">
            <a:avLst/>
          </a:prstGeom>
        </p:spPr>
      </p:pic>
      <p:sp>
        <p:nvSpPr>
          <p:cNvPr id="17" name="文本框 16"/>
          <p:cNvSpPr txBox="1"/>
          <p:nvPr/>
        </p:nvSpPr>
        <p:spPr>
          <a:xfrm>
            <a:off x="837732" y="3302567"/>
            <a:ext cx="4493538" cy="830997"/>
          </a:xfrm>
          <a:prstGeom prst="rect">
            <a:avLst/>
          </a:prstGeom>
          <a:noFill/>
        </p:spPr>
        <p:txBody>
          <a:bodyPr wrap="non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srgbClr val="000000">
                    <a:lumMod val="75000"/>
                    <a:lumOff val="25000"/>
                  </a:srgbClr>
                </a:solidFill>
                <a:effectLst/>
                <a:uLnTx/>
                <a:uFillTx/>
                <a:latin typeface="Arial" panose="020B0604020202020204"/>
                <a:ea typeface="微软雅黑" panose="020B0503020204020204" charset="-122"/>
                <a:cs typeface="+mn-cs"/>
              </a:rPr>
              <a:t>感谢您的聆听！</a:t>
            </a:r>
          </a:p>
        </p:txBody>
      </p:sp>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6156" y="3271274"/>
            <a:ext cx="5299517" cy="35308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par>
                                <p:cTn id="14" presetID="53" presetClass="entr" presetSubtype="16" fill="hold" grpId="0" nodeType="withEffect">
                                  <p:stCondLst>
                                    <p:cond delay="50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fltVal val="0"/>
                                          </p:val>
                                        </p:tav>
                                        <p:tav tm="100000">
                                          <p:val>
                                            <p:strVal val="#ppt_w"/>
                                          </p:val>
                                        </p:tav>
                                      </p:tavLst>
                                    </p:anim>
                                    <p:anim calcmode="lin" valueType="num">
                                      <p:cBhvr>
                                        <p:cTn id="17" dur="500" fill="hold"/>
                                        <p:tgtEl>
                                          <p:spTgt spid="21"/>
                                        </p:tgtEl>
                                        <p:attrNameLst>
                                          <p:attrName>ppt_h</p:attrName>
                                        </p:attrNameLst>
                                      </p:cBhvr>
                                      <p:tavLst>
                                        <p:tav tm="0">
                                          <p:val>
                                            <p:fltVal val="0"/>
                                          </p:val>
                                        </p:tav>
                                        <p:tav tm="100000">
                                          <p:val>
                                            <p:strVal val="#ppt_h"/>
                                          </p:val>
                                        </p:tav>
                                      </p:tavLst>
                                    </p:anim>
                                    <p:animEffect transition="in" filter="fade">
                                      <p:cBhvr>
                                        <p:cTn id="18" dur="500"/>
                                        <p:tgtEl>
                                          <p:spTgt spid="21"/>
                                        </p:tgtEl>
                                      </p:cBhvr>
                                    </p:animEffect>
                                  </p:childTnLst>
                                </p:cTn>
                              </p:par>
                              <p:par>
                                <p:cTn id="19" presetID="53" presetClass="entr" presetSubtype="16"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par>
                                <p:cTn id="24" presetID="53" presetClass="entr" presetSubtype="16" fill="hold" grpId="0" nodeType="withEffect">
                                  <p:stCondLst>
                                    <p:cond delay="75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par>
                          <p:cTn id="38" fill="hold">
                            <p:stCondLst>
                              <p:cond delay="1000"/>
                            </p:stCondLst>
                            <p:childTnLst>
                              <p:par>
                                <p:cTn id="39" presetID="31"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1000" fill="hold"/>
                                        <p:tgtEl>
                                          <p:spTgt spid="17"/>
                                        </p:tgtEl>
                                        <p:attrNameLst>
                                          <p:attrName>ppt_w</p:attrName>
                                        </p:attrNameLst>
                                      </p:cBhvr>
                                      <p:tavLst>
                                        <p:tav tm="0">
                                          <p:val>
                                            <p:fltVal val="0"/>
                                          </p:val>
                                        </p:tav>
                                        <p:tav tm="100000">
                                          <p:val>
                                            <p:strVal val="#ppt_w"/>
                                          </p:val>
                                        </p:tav>
                                      </p:tavLst>
                                    </p:anim>
                                    <p:anim calcmode="lin" valueType="num">
                                      <p:cBhvr>
                                        <p:cTn id="42" dur="1000" fill="hold"/>
                                        <p:tgtEl>
                                          <p:spTgt spid="17"/>
                                        </p:tgtEl>
                                        <p:attrNameLst>
                                          <p:attrName>ppt_h</p:attrName>
                                        </p:attrNameLst>
                                      </p:cBhvr>
                                      <p:tavLst>
                                        <p:tav tm="0">
                                          <p:val>
                                            <p:fltVal val="0"/>
                                          </p:val>
                                        </p:tav>
                                        <p:tav tm="100000">
                                          <p:val>
                                            <p:strVal val="#ppt_h"/>
                                          </p:val>
                                        </p:tav>
                                      </p:tavLst>
                                    </p:anim>
                                    <p:anim calcmode="lin" valueType="num">
                                      <p:cBhvr>
                                        <p:cTn id="43" dur="1000" fill="hold"/>
                                        <p:tgtEl>
                                          <p:spTgt spid="17"/>
                                        </p:tgtEl>
                                        <p:attrNameLst>
                                          <p:attrName>style.rotation</p:attrName>
                                        </p:attrNameLst>
                                      </p:cBhvr>
                                      <p:tavLst>
                                        <p:tav tm="0">
                                          <p:val>
                                            <p:fltVal val="90"/>
                                          </p:val>
                                        </p:tav>
                                        <p:tav tm="100000">
                                          <p:val>
                                            <p:fltVal val="0"/>
                                          </p:val>
                                        </p:tav>
                                      </p:tavLst>
                                    </p:anim>
                                    <p:animEffect transition="in" filter="fade">
                                      <p:cBhvr>
                                        <p:cTn id="4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4" name="组合 3"/>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4"/>
          <a:stretch>
            <a:fillRect/>
          </a:stretch>
        </p:blipFill>
        <p:spPr>
          <a:xfrm>
            <a:off x="10511315" y="3556000"/>
            <a:ext cx="539689" cy="731295"/>
          </a:xfrm>
          <a:prstGeom prst="rect">
            <a:avLst/>
          </a:prstGeom>
        </p:spPr>
      </p:pic>
      <p:sp>
        <p:nvSpPr>
          <p:cNvPr id="15" name="文本框 14"/>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系统简介</a:t>
            </a:r>
            <a:endParaRPr lang="zh-CN" altLang="en-US" sz="3600" dirty="0">
              <a:solidFill>
                <a:srgbClr val="0070C0"/>
              </a:solidFill>
              <a:latin typeface="微软雅黑" panose="020B0503020204020204" charset="-122"/>
              <a:ea typeface="微软雅黑" panose="020B0503020204020204" charset="-122"/>
            </a:endParaRPr>
          </a:p>
        </p:txBody>
      </p:sp>
      <p:sp>
        <p:nvSpPr>
          <p:cNvPr id="7" name="Rectangle 2"/>
          <p:cNvSpPr>
            <a:spLocks noChangeArrowheads="1"/>
          </p:cNvSpPr>
          <p:nvPr/>
        </p:nvSpPr>
        <p:spPr bwMode="auto">
          <a:xfrm>
            <a:off x="1155037" y="1372541"/>
            <a:ext cx="8064500"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12725" indent="-212725">
              <a:lnSpc>
                <a:spcPct val="150000"/>
              </a:lnSpc>
              <a:buFont typeface="Wingdings" panose="05000000000000000000" pitchFamily="2" charset="2"/>
              <a:buChar char="Ø"/>
            </a:pPr>
            <a:r>
              <a:rPr lang="zh-CN" altLang="en-US" sz="2000" dirty="0" smtClean="0">
                <a:latin typeface="微软雅黑" panose="020B0503020204020204" charset="-122"/>
                <a:ea typeface="微软雅黑" panose="020B0503020204020204" charset="-122"/>
                <a:sym typeface="Arial" panose="020B0604020202020204" pitchFamily="34" charset="0"/>
              </a:rPr>
              <a:t>当车辆识别到智能钥匙合法时，通过操作一键启动开关可以使车辆电源系统处于以下几种状态：</a:t>
            </a:r>
          </a:p>
        </p:txBody>
      </p:sp>
      <p:graphicFrame>
        <p:nvGraphicFramePr>
          <p:cNvPr id="5" name="表格 4"/>
          <p:cNvGraphicFramePr>
            <a:graphicFrameLocks noGrp="1"/>
          </p:cNvGraphicFramePr>
          <p:nvPr/>
        </p:nvGraphicFramePr>
        <p:xfrm>
          <a:off x="2840355" y="2476500"/>
          <a:ext cx="5048885" cy="3204210"/>
        </p:xfrm>
        <a:graphic>
          <a:graphicData uri="http://schemas.openxmlformats.org/drawingml/2006/table">
            <a:tbl>
              <a:tblPr bandRow="1">
                <a:effectLst>
                  <a:outerShdw blurRad="63500" sx="102000" sy="102000" algn="ctr" rotWithShape="0">
                    <a:prstClr val="black">
                      <a:alpha val="40000"/>
                    </a:prstClr>
                  </a:outerShdw>
                </a:effectLst>
                <a:tableStyleId>{8A107856-5554-42FB-B03E-39F5DBC370BA}</a:tableStyleId>
              </a:tblPr>
              <a:tblGrid>
                <a:gridCol w="1518285"/>
                <a:gridCol w="3530600"/>
              </a:tblGrid>
              <a:tr h="828040">
                <a:tc>
                  <a:txBody>
                    <a:bodyPr/>
                    <a:lstStyle/>
                    <a:p>
                      <a:pPr algn="ctr"/>
                      <a:r>
                        <a:rPr lang="en-US" altLang="zh-CN" sz="1800" dirty="0" smtClean="0">
                          <a:solidFill>
                            <a:srgbClr val="C00000"/>
                          </a:solidFill>
                          <a:latin typeface="微软雅黑" panose="020B0503020204020204" charset="-122"/>
                          <a:ea typeface="微软雅黑" panose="020B0503020204020204" charset="-122"/>
                        </a:rPr>
                        <a:t>OFF</a:t>
                      </a:r>
                      <a:r>
                        <a:rPr lang="zh-CN" altLang="en-US" sz="1800" dirty="0" smtClean="0">
                          <a:solidFill>
                            <a:srgbClr val="C00000"/>
                          </a:solidFill>
                          <a:latin typeface="微软雅黑" panose="020B0503020204020204" charset="-122"/>
                          <a:ea typeface="微软雅黑" panose="020B0503020204020204" charset="-122"/>
                        </a:rPr>
                        <a:t>状态</a:t>
                      </a:r>
                      <a:endParaRPr lang="zh-CN" altLang="en-US" sz="1800" dirty="0">
                        <a:solidFill>
                          <a:srgbClr val="C00000"/>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ltLang="zh-CN" sz="1800" dirty="0" smtClean="0">
                          <a:solidFill>
                            <a:srgbClr val="C00000"/>
                          </a:solidFill>
                          <a:latin typeface="微软雅黑" panose="020B0503020204020204" charset="-122"/>
                          <a:ea typeface="微软雅黑" panose="020B0503020204020204" charset="-122"/>
                        </a:rPr>
                        <a:t>BAT+</a:t>
                      </a:r>
                      <a:r>
                        <a:rPr lang="zh-CN" altLang="en-US" sz="1800" dirty="0" smtClean="0">
                          <a:solidFill>
                            <a:srgbClr val="C00000"/>
                          </a:solidFill>
                          <a:latin typeface="微软雅黑" panose="020B0503020204020204" charset="-122"/>
                          <a:ea typeface="微软雅黑" panose="020B0503020204020204" charset="-122"/>
                        </a:rPr>
                        <a:t>通电</a:t>
                      </a:r>
                      <a:endParaRPr lang="zh-CN" altLang="en-US" sz="1800" dirty="0">
                        <a:solidFill>
                          <a:srgbClr val="C00000"/>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36600">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en-US" altLang="zh-CN" sz="1800" dirty="0" smtClean="0">
                          <a:solidFill>
                            <a:srgbClr val="C00000"/>
                          </a:solidFill>
                          <a:latin typeface="微软雅黑" panose="020B0503020204020204" charset="-122"/>
                          <a:ea typeface="微软雅黑" panose="020B0503020204020204" charset="-122"/>
                        </a:rPr>
                        <a:t>ACC</a:t>
                      </a:r>
                      <a:r>
                        <a:rPr lang="zh-CN" altLang="en-US" sz="1800" dirty="0" smtClean="0">
                          <a:solidFill>
                            <a:srgbClr val="C00000"/>
                          </a:solidFill>
                          <a:latin typeface="微软雅黑" panose="020B0503020204020204" charset="-122"/>
                          <a:ea typeface="微软雅黑" panose="020B0503020204020204" charset="-122"/>
                        </a:rPr>
                        <a:t>状态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1800" dirty="0" smtClean="0">
                          <a:solidFill>
                            <a:srgbClr val="C00000"/>
                          </a:solidFill>
                          <a:latin typeface="微软雅黑" panose="020B0503020204020204" charset="-122"/>
                          <a:ea typeface="微软雅黑" panose="020B0503020204020204" charset="-122"/>
                        </a:rPr>
                        <a:t>BAT+</a:t>
                      </a:r>
                      <a:r>
                        <a:rPr lang="zh-CN" altLang="en-US" sz="1800" dirty="0" smtClean="0">
                          <a:solidFill>
                            <a:srgbClr val="C00000"/>
                          </a:solidFill>
                          <a:latin typeface="微软雅黑" panose="020B0503020204020204" charset="-122"/>
                          <a:ea typeface="微软雅黑" panose="020B0503020204020204" charset="-122"/>
                        </a:rPr>
                        <a:t>、</a:t>
                      </a:r>
                      <a:r>
                        <a:rPr lang="en-US" altLang="zh-CN" sz="1800" dirty="0" smtClean="0">
                          <a:solidFill>
                            <a:srgbClr val="C00000"/>
                          </a:solidFill>
                          <a:latin typeface="微软雅黑" panose="020B0503020204020204" charset="-122"/>
                          <a:ea typeface="微软雅黑" panose="020B0503020204020204" charset="-122"/>
                        </a:rPr>
                        <a:t>ACC</a:t>
                      </a:r>
                      <a:r>
                        <a:rPr lang="zh-CN" altLang="en-US" sz="1800" dirty="0" smtClean="0">
                          <a:solidFill>
                            <a:srgbClr val="C00000"/>
                          </a:solidFill>
                          <a:latin typeface="微软雅黑" panose="020B0503020204020204" charset="-122"/>
                          <a:ea typeface="微软雅黑" panose="020B0503020204020204" charset="-122"/>
                        </a:rPr>
                        <a:t>通电</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35330">
                <a:tc>
                  <a:txBody>
                    <a:bodyPr/>
                    <a:lstStyle/>
                    <a:p>
                      <a:pPr algn="ctr"/>
                      <a:r>
                        <a:rPr lang="en-US" altLang="zh-CN" sz="1800" dirty="0" smtClean="0">
                          <a:solidFill>
                            <a:srgbClr val="C00000"/>
                          </a:solidFill>
                          <a:latin typeface="微软雅黑" panose="020B0503020204020204" charset="-122"/>
                          <a:ea typeface="微软雅黑" panose="020B0503020204020204" charset="-122"/>
                        </a:rPr>
                        <a:t>ON</a:t>
                      </a:r>
                      <a:r>
                        <a:rPr lang="zh-CN" altLang="en-US" sz="1800" dirty="0" smtClean="0">
                          <a:solidFill>
                            <a:srgbClr val="C00000"/>
                          </a:solidFill>
                          <a:latin typeface="微软雅黑" panose="020B0503020204020204" charset="-122"/>
                          <a:ea typeface="微软雅黑" panose="020B0503020204020204" charset="-122"/>
                        </a:rPr>
                        <a:t>状态</a:t>
                      </a:r>
                      <a:endParaRPr lang="zh-CN" altLang="en-US" sz="1800" dirty="0">
                        <a:solidFill>
                          <a:srgbClr val="C00000"/>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1800" dirty="0" smtClean="0">
                          <a:solidFill>
                            <a:srgbClr val="C00000"/>
                          </a:solidFill>
                          <a:latin typeface="微软雅黑" panose="020B0503020204020204" charset="-122"/>
                          <a:ea typeface="微软雅黑" panose="020B0503020204020204" charset="-122"/>
                        </a:rPr>
                        <a:t>BAT+</a:t>
                      </a:r>
                      <a:r>
                        <a:rPr lang="zh-CN" altLang="en-US" sz="1800" dirty="0" smtClean="0">
                          <a:solidFill>
                            <a:srgbClr val="C00000"/>
                          </a:solidFill>
                          <a:latin typeface="微软雅黑" panose="020B0503020204020204" charset="-122"/>
                          <a:ea typeface="微软雅黑" panose="020B0503020204020204" charset="-122"/>
                        </a:rPr>
                        <a:t>、</a:t>
                      </a:r>
                      <a:r>
                        <a:rPr lang="en-US" altLang="zh-CN" sz="1800" dirty="0" smtClean="0">
                          <a:solidFill>
                            <a:srgbClr val="C00000"/>
                          </a:solidFill>
                          <a:latin typeface="微软雅黑" panose="020B0503020204020204" charset="-122"/>
                          <a:ea typeface="微软雅黑" panose="020B0503020204020204" charset="-122"/>
                        </a:rPr>
                        <a:t>ACC</a:t>
                      </a:r>
                      <a:r>
                        <a:rPr lang="zh-CN" altLang="en-US" sz="1800" dirty="0" smtClean="0">
                          <a:solidFill>
                            <a:srgbClr val="C00000"/>
                          </a:solidFill>
                          <a:latin typeface="微软雅黑" panose="020B0503020204020204" charset="-122"/>
                          <a:ea typeface="微软雅黑" panose="020B0503020204020204" charset="-122"/>
                        </a:rPr>
                        <a:t>、</a:t>
                      </a:r>
                      <a:r>
                        <a:rPr lang="en-US" altLang="zh-CN" sz="1800" dirty="0" smtClean="0">
                          <a:solidFill>
                            <a:srgbClr val="C00000"/>
                          </a:solidFill>
                          <a:latin typeface="微软雅黑" panose="020B0503020204020204" charset="-122"/>
                          <a:ea typeface="微软雅黑" panose="020B0503020204020204" charset="-122"/>
                        </a:rPr>
                        <a:t>IGN</a:t>
                      </a:r>
                      <a:r>
                        <a:rPr lang="zh-CN" altLang="en-US" sz="1800" dirty="0" smtClean="0">
                          <a:solidFill>
                            <a:srgbClr val="C00000"/>
                          </a:solidFill>
                          <a:latin typeface="微软雅黑" panose="020B0503020204020204" charset="-122"/>
                          <a:ea typeface="微软雅黑" panose="020B0503020204020204" charset="-122"/>
                        </a:rPr>
                        <a:t>通电</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04240">
                <a:tc>
                  <a:txBody>
                    <a:bodyPr/>
                    <a:lstStyle/>
                    <a:p>
                      <a:pPr algn="ctr"/>
                      <a:r>
                        <a:rPr lang="en-US" altLang="zh-CN" sz="1800" dirty="0" smtClean="0">
                          <a:solidFill>
                            <a:srgbClr val="C00000"/>
                          </a:solidFill>
                          <a:latin typeface="微软雅黑" panose="020B0503020204020204" charset="-122"/>
                          <a:ea typeface="微软雅黑" panose="020B0503020204020204" charset="-122"/>
                        </a:rPr>
                        <a:t>START</a:t>
                      </a:r>
                      <a:r>
                        <a:rPr lang="zh-CN" altLang="en-US" sz="1800" dirty="0" smtClean="0">
                          <a:solidFill>
                            <a:srgbClr val="C00000"/>
                          </a:solidFill>
                          <a:latin typeface="微软雅黑" panose="020B0503020204020204" charset="-122"/>
                          <a:ea typeface="微软雅黑" panose="020B0503020204020204" charset="-122"/>
                        </a:rPr>
                        <a:t>状态</a:t>
                      </a:r>
                      <a:endParaRPr lang="zh-CN" altLang="en-US" sz="1800" dirty="0">
                        <a:solidFill>
                          <a:srgbClr val="C00000"/>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1800" dirty="0" smtClean="0">
                          <a:solidFill>
                            <a:srgbClr val="C00000"/>
                          </a:solidFill>
                          <a:latin typeface="微软雅黑" panose="020B0503020204020204" charset="-122"/>
                          <a:ea typeface="微软雅黑" panose="020B0503020204020204" charset="-122"/>
                        </a:rPr>
                        <a:t>BAT+</a:t>
                      </a:r>
                      <a:r>
                        <a:rPr lang="zh-CN" altLang="en-US" sz="1800" dirty="0" smtClean="0">
                          <a:solidFill>
                            <a:srgbClr val="C00000"/>
                          </a:solidFill>
                          <a:latin typeface="微软雅黑" panose="020B0503020204020204" charset="-122"/>
                          <a:ea typeface="微软雅黑" panose="020B0503020204020204" charset="-122"/>
                        </a:rPr>
                        <a:t>、</a:t>
                      </a:r>
                      <a:r>
                        <a:rPr lang="en-US" altLang="zh-CN" sz="1800" dirty="0" smtClean="0">
                          <a:solidFill>
                            <a:srgbClr val="C00000"/>
                          </a:solidFill>
                          <a:latin typeface="微软雅黑" panose="020B0503020204020204" charset="-122"/>
                          <a:ea typeface="微软雅黑" panose="020B0503020204020204" charset="-122"/>
                        </a:rPr>
                        <a:t>IGN</a:t>
                      </a:r>
                      <a:r>
                        <a:rPr lang="zh-CN" altLang="en-US" sz="1800" dirty="0" smtClean="0">
                          <a:solidFill>
                            <a:srgbClr val="C00000"/>
                          </a:solidFill>
                          <a:latin typeface="微软雅黑" panose="020B0503020204020204" charset="-122"/>
                          <a:ea typeface="微软雅黑" panose="020B0503020204020204" charset="-122"/>
                        </a:rPr>
                        <a:t>通电</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55580" y="4919057"/>
            <a:ext cx="1854200" cy="1937691"/>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4" name="组合 3"/>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4"/>
          <a:stretch>
            <a:fillRect/>
          </a:stretch>
        </p:blipFill>
        <p:spPr>
          <a:xfrm>
            <a:off x="10511315" y="3556000"/>
            <a:ext cx="539689" cy="731295"/>
          </a:xfrm>
          <a:prstGeom prst="rect">
            <a:avLst/>
          </a:prstGeom>
        </p:spPr>
      </p:pic>
      <p:sp>
        <p:nvSpPr>
          <p:cNvPr id="15" name="文本框 14"/>
          <p:cNvSpPr txBox="1"/>
          <p:nvPr/>
        </p:nvSpPr>
        <p:spPr>
          <a:xfrm>
            <a:off x="1555740" y="527044"/>
            <a:ext cx="15544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电器盒</a:t>
            </a:r>
            <a:endParaRPr lang="zh-CN" altLang="en-US" sz="3600" dirty="0">
              <a:solidFill>
                <a:srgbClr val="0070C0"/>
              </a:solidFill>
              <a:latin typeface="微软雅黑" panose="020B0503020204020204" charset="-122"/>
              <a:ea typeface="微软雅黑" panose="020B0503020204020204" charset="-122"/>
            </a:endParaRPr>
          </a:p>
        </p:txBody>
      </p:sp>
      <p:sp>
        <p:nvSpPr>
          <p:cNvPr id="5" name="Text Box 4"/>
          <p:cNvSpPr txBox="1">
            <a:spLocks noChangeArrowheads="1"/>
          </p:cNvSpPr>
          <p:nvPr/>
        </p:nvSpPr>
        <p:spPr bwMode="auto">
          <a:xfrm>
            <a:off x="564064" y="1123942"/>
            <a:ext cx="6143667" cy="645160"/>
          </a:xfrm>
          <a:prstGeom prst="rect">
            <a:avLst/>
          </a:prstGeom>
          <a:noFill/>
          <a:ln w="9525">
            <a:noFill/>
            <a:miter lim="800000"/>
          </a:ln>
        </p:spPr>
        <p:txBody>
          <a:bodyPr wrap="square">
            <a:spAutoFit/>
          </a:bodyPr>
          <a:lstStyle/>
          <a:p>
            <a:pPr>
              <a:lnSpc>
                <a:spcPct val="150000"/>
              </a:lnSpc>
              <a:buFont typeface="Wingdings" panose="05000000000000000000" pitchFamily="2" charset="2"/>
              <a:buNone/>
            </a:pPr>
            <a:r>
              <a:rPr lang="zh-CN" altLang="en-US" sz="2400" b="1" dirty="0">
                <a:latin typeface="微软雅黑" panose="020B0503020204020204" charset="-122"/>
                <a:ea typeface="微软雅黑" panose="020B0503020204020204" charset="-122"/>
                <a:sym typeface="Arial" panose="020B0604020202020204" pitchFamily="34" charset="0"/>
              </a:rPr>
              <a:t>前舱电器</a:t>
            </a:r>
            <a:r>
              <a:rPr lang="zh-CN" altLang="en-US" sz="2400" b="1" dirty="0" smtClean="0">
                <a:latin typeface="微软雅黑" panose="020B0503020204020204" charset="-122"/>
                <a:ea typeface="微软雅黑" panose="020B0503020204020204" charset="-122"/>
                <a:sym typeface="Arial" panose="020B0604020202020204" pitchFamily="34" charset="0"/>
              </a:rPr>
              <a:t>盒</a:t>
            </a: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2980" y="1520890"/>
            <a:ext cx="6745706" cy="471226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4" name="组合 3"/>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4"/>
          <a:stretch>
            <a:fillRect/>
          </a:stretch>
        </p:blipFill>
        <p:spPr>
          <a:xfrm>
            <a:off x="10511315" y="3556000"/>
            <a:ext cx="539689" cy="731295"/>
          </a:xfrm>
          <a:prstGeom prst="rect">
            <a:avLst/>
          </a:prstGeom>
        </p:spPr>
      </p:pic>
      <p:sp>
        <p:nvSpPr>
          <p:cNvPr id="15" name="文本框 14"/>
          <p:cNvSpPr txBox="1"/>
          <p:nvPr/>
        </p:nvSpPr>
        <p:spPr>
          <a:xfrm>
            <a:off x="1555740" y="527044"/>
            <a:ext cx="15544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电器盒</a:t>
            </a:r>
            <a:endParaRPr lang="zh-CN" altLang="en-US" sz="3600" dirty="0">
              <a:solidFill>
                <a:srgbClr val="0070C0"/>
              </a:solidFill>
              <a:latin typeface="微软雅黑" panose="020B0503020204020204" charset="-122"/>
              <a:ea typeface="微软雅黑" panose="020B0503020204020204" charset="-122"/>
            </a:endParaRPr>
          </a:p>
        </p:txBody>
      </p:sp>
      <p:sp>
        <p:nvSpPr>
          <p:cNvPr id="5" name="Text Box 4"/>
          <p:cNvSpPr txBox="1">
            <a:spLocks noChangeArrowheads="1"/>
          </p:cNvSpPr>
          <p:nvPr/>
        </p:nvSpPr>
        <p:spPr bwMode="auto">
          <a:xfrm>
            <a:off x="564064" y="1123942"/>
            <a:ext cx="6143667" cy="645160"/>
          </a:xfrm>
          <a:prstGeom prst="rect">
            <a:avLst/>
          </a:prstGeom>
          <a:noFill/>
          <a:ln w="9525">
            <a:noFill/>
            <a:miter lim="800000"/>
          </a:ln>
        </p:spPr>
        <p:txBody>
          <a:bodyPr wrap="square">
            <a:spAutoFit/>
          </a:bodyPr>
          <a:lstStyle/>
          <a:p>
            <a:pPr>
              <a:lnSpc>
                <a:spcPct val="150000"/>
              </a:lnSpc>
              <a:buFont typeface="Wingdings" panose="05000000000000000000" pitchFamily="2" charset="2"/>
              <a:buNone/>
            </a:pPr>
            <a:r>
              <a:rPr lang="zh-CN" altLang="en-US" sz="2400" b="1" dirty="0">
                <a:latin typeface="微软雅黑" panose="020B0503020204020204" charset="-122"/>
                <a:ea typeface="微软雅黑" panose="020B0503020204020204" charset="-122"/>
                <a:sym typeface="Arial" panose="020B0604020202020204" pitchFamily="34" charset="0"/>
              </a:rPr>
              <a:t>前舱电器</a:t>
            </a:r>
            <a:r>
              <a:rPr lang="zh-CN" altLang="en-US" sz="2400" b="1" dirty="0" smtClean="0">
                <a:latin typeface="微软雅黑" panose="020B0503020204020204" charset="-122"/>
                <a:ea typeface="微软雅黑" panose="020B0503020204020204" charset="-122"/>
                <a:sym typeface="Arial" panose="020B0604020202020204" pitchFamily="34" charset="0"/>
              </a:rPr>
              <a:t>盒</a:t>
            </a:r>
          </a:p>
        </p:txBody>
      </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2980" y="1307694"/>
            <a:ext cx="7436498" cy="492272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088" y="1431018"/>
            <a:ext cx="2838450" cy="3676650"/>
          </a:xfrm>
          <a:prstGeom prst="rect">
            <a:avLst/>
          </a:prstGeom>
        </p:spPr>
      </p:pic>
      <p:grpSp>
        <p:nvGrpSpPr>
          <p:cNvPr id="2" name="组合 1"/>
          <p:cNvGrpSpPr/>
          <p:nvPr/>
        </p:nvGrpSpPr>
        <p:grpSpPr>
          <a:xfrm>
            <a:off x="4680857" y="194824"/>
            <a:ext cx="6625771" cy="971163"/>
            <a:chOff x="4680857" y="1561721"/>
            <a:chExt cx="6625771" cy="971163"/>
          </a:xfrm>
        </p:grpSpPr>
        <p:sp>
          <p:nvSpPr>
            <p:cNvPr id="4" name="矩形 3"/>
            <p:cNvSpPr/>
            <p:nvPr/>
          </p:nvSpPr>
          <p:spPr>
            <a:xfrm>
              <a:off x="5762171" y="1883399"/>
              <a:ext cx="5544457" cy="460375"/>
            </a:xfrm>
            <a:prstGeom prst="rect">
              <a:avLst/>
            </a:prstGeom>
          </p:spPr>
          <p:txBody>
            <a:bodyPr wrap="square">
              <a:spAutoFit/>
            </a:bodyPr>
            <a:lstStyle/>
            <a:p>
              <a:pPr marL="0" marR="0" lvl="0" indent="0" algn="l" defTabSz="914400" rtl="0" eaLnBrk="1" fontAlgn="auto" latinLnBrk="0" hangingPunct="1">
                <a:spcBef>
                  <a:spcPts val="0"/>
                </a:spcBef>
                <a:spcAft>
                  <a:spcPts val="0"/>
                </a:spcAft>
                <a:buClrTx/>
                <a:buSzTx/>
                <a:buFontTx/>
                <a:buNone/>
                <a:defRPr/>
              </a:pPr>
              <a:r>
                <a:rPr lang="en-US" altLang="zh-CN" sz="2400" dirty="0" smtClean="0">
                  <a:latin typeface="微软雅黑" panose="020B0503020204020204" charset="-122"/>
                  <a:ea typeface="微软雅黑" panose="020B0503020204020204" charset="-122"/>
                  <a:sym typeface="+mn-ea"/>
                </a:rPr>
                <a:t>CAN</a:t>
              </a:r>
              <a:r>
                <a:rPr lang="zh-CN" altLang="en-US" sz="2400" dirty="0" smtClean="0">
                  <a:latin typeface="微软雅黑" panose="020B0503020204020204" charset="-122"/>
                  <a:ea typeface="微软雅黑" panose="020B0503020204020204" charset="-122"/>
                  <a:sym typeface="+mn-ea"/>
                </a:rPr>
                <a:t>通讯系统</a:t>
              </a:r>
              <a:endParaRPr kumimoji="0" lang="zh-CN" altLang="en-US" sz="2400" b="0"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mn-cs"/>
              </a:endParaRPr>
            </a:p>
          </p:txBody>
        </p:sp>
        <p:sp>
          <p:nvSpPr>
            <p:cNvPr id="5" name="矩形 4"/>
            <p:cNvSpPr/>
            <p:nvPr/>
          </p:nvSpPr>
          <p:spPr>
            <a:xfrm>
              <a:off x="4680857" y="1561721"/>
              <a:ext cx="805543" cy="9711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0070C0"/>
                  </a:solidFill>
                  <a:effectLst/>
                  <a:uLnTx/>
                  <a:uFillTx/>
                  <a:latin typeface="Impact" panose="020B0806030902050204" pitchFamily="34" charset="0"/>
                  <a:ea typeface="等线" panose="02010600030101010101" charset="-122"/>
                  <a:cs typeface="Arial" panose="020B0604020202020204" pitchFamily="34" charset="0"/>
                </a:rPr>
                <a:t>01</a:t>
              </a:r>
              <a:endParaRPr kumimoji="0" lang="zh-CN" altLang="en-US" sz="4400" b="0" i="0" u="none" strike="noStrike" kern="1200" cap="none" spc="0" normalizeH="0" baseline="0" noProof="0" dirty="0">
                <a:ln>
                  <a:noFill/>
                </a:ln>
                <a:solidFill>
                  <a:srgbClr val="0070C0"/>
                </a:solidFill>
                <a:effectLst/>
                <a:uLnTx/>
                <a:uFillTx/>
                <a:latin typeface="Impact" panose="020B0806030902050204" pitchFamily="34" charset="0"/>
                <a:ea typeface="等线" panose="02010600030101010101" charset="-122"/>
                <a:cs typeface="Arial" panose="020B0604020202020204" pitchFamily="34" charset="0"/>
              </a:endParaRPr>
            </a:p>
          </p:txBody>
        </p:sp>
      </p:grpSp>
      <p:grpSp>
        <p:nvGrpSpPr>
          <p:cNvPr id="10" name="组合 9"/>
          <p:cNvGrpSpPr/>
          <p:nvPr/>
        </p:nvGrpSpPr>
        <p:grpSpPr>
          <a:xfrm>
            <a:off x="4680857" y="943168"/>
            <a:ext cx="6625771" cy="971163"/>
            <a:chOff x="4680857" y="2838995"/>
            <a:chExt cx="6625771" cy="971163"/>
          </a:xfrm>
        </p:grpSpPr>
        <p:sp>
          <p:nvSpPr>
            <p:cNvPr id="6" name="矩形 5"/>
            <p:cNvSpPr/>
            <p:nvPr/>
          </p:nvSpPr>
          <p:spPr>
            <a:xfrm>
              <a:off x="5762171" y="3165460"/>
              <a:ext cx="5544457" cy="460375"/>
            </a:xfrm>
            <a:prstGeom prst="rect">
              <a:avLst/>
            </a:prstGeom>
          </p:spPr>
          <p:txBody>
            <a:bodyPr wrap="square">
              <a:spAutoFit/>
            </a:bodyPr>
            <a:lstStyle/>
            <a:p>
              <a:pPr>
                <a:defRPr/>
              </a:pPr>
              <a:r>
                <a:rPr lang="zh-CN" altLang="en-US" sz="2400" dirty="0" smtClean="0">
                  <a:latin typeface="微软雅黑" panose="020B0503020204020204" charset="-122"/>
                  <a:ea typeface="微软雅黑" panose="020B0503020204020204" charset="-122"/>
                  <a:sym typeface="+mn-ea"/>
                </a:rPr>
                <a:t>电源管理</a:t>
              </a:r>
              <a:endParaRPr lang="zh-CN" altLang="en-US" sz="2400" dirty="0">
                <a:solidFill>
                  <a:schemeClr val="tx1">
                    <a:lumMod val="65000"/>
                    <a:lumOff val="35000"/>
                  </a:schemeClr>
                </a:solidFill>
                <a:latin typeface="微软雅黑" panose="020B0503020204020204" charset="-122"/>
                <a:ea typeface="微软雅黑" panose="020B0503020204020204" charset="-122"/>
              </a:endParaRPr>
            </a:p>
          </p:txBody>
        </p:sp>
        <p:sp>
          <p:nvSpPr>
            <p:cNvPr id="8" name="矩形 7"/>
            <p:cNvSpPr/>
            <p:nvPr/>
          </p:nvSpPr>
          <p:spPr>
            <a:xfrm>
              <a:off x="4680857" y="2838995"/>
              <a:ext cx="805543" cy="9711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0070C0"/>
                  </a:solidFill>
                  <a:effectLst/>
                  <a:uLnTx/>
                  <a:uFillTx/>
                  <a:latin typeface="Impact" panose="020B0806030902050204" pitchFamily="34" charset="0"/>
                  <a:ea typeface="等线" panose="02010600030101010101" charset="-122"/>
                  <a:cs typeface="Arial" panose="020B0604020202020204" pitchFamily="34" charset="0"/>
                </a:rPr>
                <a:t>02</a:t>
              </a:r>
              <a:endParaRPr kumimoji="0" lang="zh-CN" altLang="en-US" sz="4400" b="0" i="0" u="none" strike="noStrike" kern="1200" cap="none" spc="0" normalizeH="0" baseline="0" noProof="0" dirty="0">
                <a:ln>
                  <a:noFill/>
                </a:ln>
                <a:solidFill>
                  <a:srgbClr val="0070C0"/>
                </a:solidFill>
                <a:effectLst/>
                <a:uLnTx/>
                <a:uFillTx/>
                <a:latin typeface="Impact" panose="020B0806030902050204" pitchFamily="34" charset="0"/>
                <a:ea typeface="等线" panose="02010600030101010101" charset="-122"/>
                <a:cs typeface="Arial" panose="020B0604020202020204" pitchFamily="34" charset="0"/>
              </a:endParaRPr>
            </a:p>
          </p:txBody>
        </p:sp>
      </p:grpSp>
      <p:grpSp>
        <p:nvGrpSpPr>
          <p:cNvPr id="11" name="组合 10"/>
          <p:cNvGrpSpPr/>
          <p:nvPr/>
        </p:nvGrpSpPr>
        <p:grpSpPr>
          <a:xfrm>
            <a:off x="4680857" y="1706358"/>
            <a:ext cx="6625771" cy="971163"/>
            <a:chOff x="4680857" y="4224831"/>
            <a:chExt cx="6625771" cy="971163"/>
          </a:xfrm>
        </p:grpSpPr>
        <p:sp>
          <p:nvSpPr>
            <p:cNvPr id="7" name="矩形 6"/>
            <p:cNvSpPr/>
            <p:nvPr/>
          </p:nvSpPr>
          <p:spPr>
            <a:xfrm>
              <a:off x="5762171" y="4579208"/>
              <a:ext cx="5544457" cy="460375"/>
            </a:xfrm>
            <a:prstGeom prst="rect">
              <a:avLst/>
            </a:prstGeom>
          </p:spPr>
          <p:txBody>
            <a:bodyPr wrap="square">
              <a:spAutoFit/>
            </a:bodyPr>
            <a:lstStyle/>
            <a:p>
              <a:pPr marR="0" lvl="0" indent="0" fontAlgn="auto">
                <a:spcBef>
                  <a:spcPts val="0"/>
                </a:spcBef>
                <a:spcAft>
                  <a:spcPts val="0"/>
                </a:spcAft>
                <a:buClrTx/>
                <a:buSzTx/>
                <a:buFontTx/>
                <a:buNone/>
                <a:defRPr/>
              </a:pPr>
              <a:r>
                <a:rPr lang="en-US" altLang="zh-CN" sz="2400" dirty="0" smtClean="0">
                  <a:latin typeface="微软雅黑" panose="020B0503020204020204" charset="-122"/>
                  <a:ea typeface="微软雅黑" panose="020B0503020204020204" charset="-122"/>
                  <a:sym typeface="+mn-ea"/>
                </a:rPr>
                <a:t>PEPS</a:t>
              </a:r>
              <a:r>
                <a:rPr lang="zh-CN" altLang="en-US" sz="2400" dirty="0" smtClean="0">
                  <a:latin typeface="微软雅黑" panose="020B0503020204020204" charset="-122"/>
                  <a:ea typeface="微软雅黑" panose="020B0503020204020204" charset="-122"/>
                  <a:sym typeface="+mn-ea"/>
                </a:rPr>
                <a:t>系统</a:t>
              </a:r>
              <a:endParaRPr lang="zh-CN" altLang="en-US" sz="2400" dirty="0">
                <a:solidFill>
                  <a:schemeClr val="tx1">
                    <a:lumMod val="65000"/>
                    <a:lumOff val="35000"/>
                  </a:schemeClr>
                </a:solidFill>
                <a:latin typeface="微软雅黑" panose="020B0503020204020204" charset="-122"/>
                <a:ea typeface="微软雅黑" panose="020B0503020204020204" charset="-122"/>
              </a:endParaRPr>
            </a:p>
          </p:txBody>
        </p:sp>
        <p:sp>
          <p:nvSpPr>
            <p:cNvPr id="9" name="矩形 8"/>
            <p:cNvSpPr/>
            <p:nvPr/>
          </p:nvSpPr>
          <p:spPr>
            <a:xfrm>
              <a:off x="4680857" y="4224831"/>
              <a:ext cx="805543" cy="9711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0070C0"/>
                  </a:solidFill>
                  <a:effectLst/>
                  <a:uLnTx/>
                  <a:uFillTx/>
                  <a:latin typeface="Impact" panose="020B0806030902050204" pitchFamily="34" charset="0"/>
                  <a:ea typeface="等线" panose="02010600030101010101" charset="-122"/>
                  <a:cs typeface="Arial" panose="020B0604020202020204" pitchFamily="34" charset="0"/>
                </a:rPr>
                <a:t>03</a:t>
              </a:r>
              <a:endParaRPr kumimoji="0" lang="zh-CN" altLang="en-US" sz="4400" b="0" i="0" u="none" strike="noStrike" kern="1200" cap="none" spc="0" normalizeH="0" baseline="0" noProof="0" dirty="0">
                <a:ln>
                  <a:noFill/>
                </a:ln>
                <a:solidFill>
                  <a:srgbClr val="0070C0"/>
                </a:solidFill>
                <a:effectLst/>
                <a:uLnTx/>
                <a:uFillTx/>
                <a:latin typeface="Impact" panose="020B0806030902050204" pitchFamily="34" charset="0"/>
                <a:ea typeface="等线" panose="02010600030101010101" charset="-122"/>
                <a:cs typeface="Arial" panose="020B0604020202020204" pitchFamily="34" charset="0"/>
              </a:endParaRPr>
            </a:p>
          </p:txBody>
        </p:sp>
      </p:grpSp>
      <p:sp>
        <p:nvSpPr>
          <p:cNvPr id="12" name="文本框 11"/>
          <p:cNvSpPr txBox="1"/>
          <p:nvPr/>
        </p:nvSpPr>
        <p:spPr>
          <a:xfrm>
            <a:off x="2187138" y="2909077"/>
            <a:ext cx="1415772" cy="830997"/>
          </a:xfrm>
          <a:prstGeom prst="rect">
            <a:avLst/>
          </a:prstGeom>
          <a:noFill/>
        </p:spPr>
        <p:txBody>
          <a:bodyPr wrap="non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srgbClr val="000000">
                    <a:lumMod val="75000"/>
                    <a:lumOff val="25000"/>
                  </a:srgbClr>
                </a:solidFill>
                <a:effectLst/>
                <a:uLnTx/>
                <a:uFillTx/>
                <a:latin typeface="Arial" panose="020B0604020202020204"/>
                <a:ea typeface="微软雅黑" panose="020B0503020204020204" charset="-122"/>
                <a:cs typeface="+mn-cs"/>
              </a:rPr>
              <a:t>目录</a:t>
            </a:r>
          </a:p>
        </p:txBody>
      </p:sp>
      <p:grpSp>
        <p:nvGrpSpPr>
          <p:cNvPr id="13" name="组合 12"/>
          <p:cNvGrpSpPr/>
          <p:nvPr/>
        </p:nvGrpSpPr>
        <p:grpSpPr>
          <a:xfrm>
            <a:off x="4680857" y="2515348"/>
            <a:ext cx="6625771" cy="1106805"/>
            <a:chOff x="4680857" y="4224831"/>
            <a:chExt cx="6625771" cy="1106805"/>
          </a:xfrm>
        </p:grpSpPr>
        <p:sp>
          <p:nvSpPr>
            <p:cNvPr id="14" name="矩形 13"/>
            <p:cNvSpPr/>
            <p:nvPr/>
          </p:nvSpPr>
          <p:spPr>
            <a:xfrm>
              <a:off x="5762171" y="4579208"/>
              <a:ext cx="5544457" cy="460375"/>
            </a:xfrm>
            <a:prstGeom prst="rect">
              <a:avLst/>
            </a:prstGeom>
          </p:spPr>
          <p:txBody>
            <a:bodyPr wrap="square">
              <a:spAutoFit/>
            </a:bodyPr>
            <a:lstStyle/>
            <a:p>
              <a:pPr marR="0" lvl="0" indent="0" fontAlgn="auto">
                <a:spcBef>
                  <a:spcPts val="0"/>
                </a:spcBef>
                <a:spcAft>
                  <a:spcPts val="0"/>
                </a:spcAft>
                <a:buClrTx/>
                <a:buSzTx/>
                <a:buFontTx/>
                <a:buNone/>
                <a:defRPr/>
              </a:pPr>
              <a:r>
                <a:rPr lang="zh-CN" altLang="en-US" sz="2400" dirty="0" smtClean="0">
                  <a:latin typeface="微软雅黑" panose="020B0503020204020204" charset="-122"/>
                  <a:ea typeface="微软雅黑" panose="020B0503020204020204" charset="-122"/>
                  <a:sym typeface="+mn-ea"/>
                </a:rPr>
                <a:t>车身控制器</a:t>
              </a:r>
              <a:endParaRPr lang="zh-CN" altLang="en-US" sz="2400" dirty="0">
                <a:solidFill>
                  <a:schemeClr val="tx1">
                    <a:lumMod val="65000"/>
                    <a:lumOff val="35000"/>
                  </a:schemeClr>
                </a:solidFill>
                <a:latin typeface="微软雅黑" panose="020B0503020204020204" charset="-122"/>
                <a:ea typeface="微软雅黑" panose="020B0503020204020204" charset="-122"/>
              </a:endParaRPr>
            </a:p>
          </p:txBody>
        </p:sp>
        <p:sp>
          <p:nvSpPr>
            <p:cNvPr id="15" name="矩形 14"/>
            <p:cNvSpPr/>
            <p:nvPr/>
          </p:nvSpPr>
          <p:spPr>
            <a:xfrm>
              <a:off x="4680857" y="4224831"/>
              <a:ext cx="805543" cy="110680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0070C0"/>
                  </a:solidFill>
                  <a:effectLst/>
                  <a:uLnTx/>
                  <a:uFillTx/>
                  <a:latin typeface="Impact" panose="020B0806030902050204" pitchFamily="34" charset="0"/>
                  <a:ea typeface="等线" panose="02010600030101010101" charset="-122"/>
                  <a:cs typeface="Arial" panose="020B0604020202020204" pitchFamily="34" charset="0"/>
                </a:rPr>
                <a:t>0</a:t>
              </a:r>
              <a:r>
                <a:rPr kumimoji="0" lang="en-US" sz="4400" b="0" i="0" u="none" strike="noStrike" kern="1200" cap="none" spc="0" normalizeH="0" baseline="0" noProof="0" dirty="0">
                  <a:ln>
                    <a:noFill/>
                  </a:ln>
                  <a:solidFill>
                    <a:srgbClr val="0070C0"/>
                  </a:solidFill>
                  <a:effectLst/>
                  <a:uLnTx/>
                  <a:uFillTx/>
                  <a:latin typeface="Impact" panose="020B0806030902050204" pitchFamily="34" charset="0"/>
                  <a:ea typeface="等线" panose="02010600030101010101" charset="-122"/>
                  <a:cs typeface="Arial" panose="020B0604020202020204" pitchFamily="34" charset="0"/>
                </a:rPr>
                <a:t>4</a:t>
              </a:r>
            </a:p>
          </p:txBody>
        </p:sp>
      </p:grpSp>
      <p:grpSp>
        <p:nvGrpSpPr>
          <p:cNvPr id="16" name="组合 15"/>
          <p:cNvGrpSpPr/>
          <p:nvPr/>
        </p:nvGrpSpPr>
        <p:grpSpPr>
          <a:xfrm>
            <a:off x="4680857" y="3281793"/>
            <a:ext cx="6625771" cy="1106805"/>
            <a:chOff x="4680857" y="4224831"/>
            <a:chExt cx="6625771" cy="1106805"/>
          </a:xfrm>
        </p:grpSpPr>
        <p:sp>
          <p:nvSpPr>
            <p:cNvPr id="17" name="矩形 16"/>
            <p:cNvSpPr/>
            <p:nvPr/>
          </p:nvSpPr>
          <p:spPr>
            <a:xfrm>
              <a:off x="5762171" y="4579208"/>
              <a:ext cx="5544457" cy="460375"/>
            </a:xfrm>
            <a:prstGeom prst="rect">
              <a:avLst/>
            </a:prstGeom>
          </p:spPr>
          <p:txBody>
            <a:bodyPr wrap="square">
              <a:spAutoFit/>
            </a:bodyPr>
            <a:lstStyle/>
            <a:p>
              <a:pPr marR="0" lvl="0" indent="0" fontAlgn="auto">
                <a:spcBef>
                  <a:spcPts val="0"/>
                </a:spcBef>
                <a:spcAft>
                  <a:spcPts val="0"/>
                </a:spcAft>
                <a:buClrTx/>
                <a:buSzTx/>
                <a:buFontTx/>
                <a:buNone/>
                <a:defRPr/>
              </a:pPr>
              <a:r>
                <a:rPr lang="zh-CN" altLang="en-US" sz="2400" dirty="0" smtClean="0">
                  <a:latin typeface="微软雅黑" panose="020B0503020204020204" charset="-122"/>
                  <a:ea typeface="微软雅黑" panose="020B0503020204020204" charset="-122"/>
                  <a:sym typeface="+mn-ea"/>
                </a:rPr>
                <a:t>天窗</a:t>
              </a:r>
              <a:endParaRPr lang="zh-CN" altLang="en-US" sz="2400" dirty="0">
                <a:solidFill>
                  <a:schemeClr val="tx1">
                    <a:lumMod val="65000"/>
                    <a:lumOff val="35000"/>
                  </a:schemeClr>
                </a:solidFill>
                <a:latin typeface="微软雅黑" panose="020B0503020204020204" charset="-122"/>
                <a:ea typeface="微软雅黑" panose="020B0503020204020204" charset="-122"/>
              </a:endParaRPr>
            </a:p>
          </p:txBody>
        </p:sp>
        <p:sp>
          <p:nvSpPr>
            <p:cNvPr id="18" name="矩形 17"/>
            <p:cNvSpPr/>
            <p:nvPr/>
          </p:nvSpPr>
          <p:spPr>
            <a:xfrm>
              <a:off x="4680857" y="4224831"/>
              <a:ext cx="805543" cy="110680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0070C0"/>
                  </a:solidFill>
                  <a:effectLst/>
                  <a:uLnTx/>
                  <a:uFillTx/>
                  <a:latin typeface="Impact" panose="020B0806030902050204" pitchFamily="34" charset="0"/>
                  <a:ea typeface="等线" panose="02010600030101010101" charset="-122"/>
                  <a:cs typeface="Arial" panose="020B0604020202020204" pitchFamily="34" charset="0"/>
                </a:rPr>
                <a:t>0</a:t>
              </a:r>
              <a:r>
                <a:rPr kumimoji="0" lang="en-US" sz="4400" b="0" i="0" u="none" strike="noStrike" kern="1200" cap="none" spc="0" normalizeH="0" baseline="0" noProof="0" dirty="0">
                  <a:ln>
                    <a:noFill/>
                  </a:ln>
                  <a:solidFill>
                    <a:srgbClr val="0070C0"/>
                  </a:solidFill>
                  <a:effectLst/>
                  <a:uLnTx/>
                  <a:uFillTx/>
                  <a:latin typeface="Impact" panose="020B0806030902050204" pitchFamily="34" charset="0"/>
                  <a:ea typeface="等线" panose="02010600030101010101" charset="-122"/>
                  <a:cs typeface="Arial" panose="020B0604020202020204" pitchFamily="34" charset="0"/>
                </a:rPr>
                <a:t>5</a:t>
              </a:r>
            </a:p>
          </p:txBody>
        </p:sp>
      </p:grpSp>
      <p:grpSp>
        <p:nvGrpSpPr>
          <p:cNvPr id="19" name="组合 18"/>
          <p:cNvGrpSpPr/>
          <p:nvPr/>
        </p:nvGrpSpPr>
        <p:grpSpPr>
          <a:xfrm>
            <a:off x="4712607" y="3999343"/>
            <a:ext cx="6625771" cy="1106805"/>
            <a:chOff x="4680857" y="4224831"/>
            <a:chExt cx="6625771" cy="1106805"/>
          </a:xfrm>
        </p:grpSpPr>
        <p:sp>
          <p:nvSpPr>
            <p:cNvPr id="20" name="矩形 19"/>
            <p:cNvSpPr/>
            <p:nvPr/>
          </p:nvSpPr>
          <p:spPr>
            <a:xfrm>
              <a:off x="5762171" y="4579208"/>
              <a:ext cx="5544457" cy="460375"/>
            </a:xfrm>
            <a:prstGeom prst="rect">
              <a:avLst/>
            </a:prstGeom>
          </p:spPr>
          <p:txBody>
            <a:bodyPr wrap="square">
              <a:spAutoFit/>
            </a:bodyPr>
            <a:lstStyle/>
            <a:p>
              <a:pPr marR="0" lvl="0" indent="0" fontAlgn="auto">
                <a:spcBef>
                  <a:spcPts val="0"/>
                </a:spcBef>
                <a:spcAft>
                  <a:spcPts val="0"/>
                </a:spcAft>
                <a:buClrTx/>
                <a:buSzTx/>
                <a:buFontTx/>
                <a:buNone/>
                <a:defRPr/>
              </a:pPr>
              <a:r>
                <a:rPr lang="zh-CN" altLang="en-US" sz="2400" dirty="0" smtClean="0">
                  <a:latin typeface="微软雅黑" panose="020B0503020204020204" charset="-122"/>
                  <a:ea typeface="微软雅黑" panose="020B0503020204020204" charset="-122"/>
                  <a:sym typeface="+mn-ea"/>
                </a:rPr>
                <a:t>组合仪表</a:t>
              </a:r>
              <a:endParaRPr lang="zh-CN" altLang="en-US" sz="2400" dirty="0">
                <a:solidFill>
                  <a:schemeClr val="tx1">
                    <a:lumMod val="65000"/>
                    <a:lumOff val="35000"/>
                  </a:schemeClr>
                </a:solidFill>
                <a:latin typeface="微软雅黑" panose="020B0503020204020204" charset="-122"/>
                <a:ea typeface="微软雅黑" panose="020B0503020204020204" charset="-122"/>
              </a:endParaRPr>
            </a:p>
          </p:txBody>
        </p:sp>
        <p:sp>
          <p:nvSpPr>
            <p:cNvPr id="21" name="矩形 20"/>
            <p:cNvSpPr/>
            <p:nvPr/>
          </p:nvSpPr>
          <p:spPr>
            <a:xfrm>
              <a:off x="4680857" y="4224831"/>
              <a:ext cx="805543" cy="110680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0070C0"/>
                  </a:solidFill>
                  <a:effectLst/>
                  <a:uLnTx/>
                  <a:uFillTx/>
                  <a:latin typeface="Impact" panose="020B0806030902050204" pitchFamily="34" charset="0"/>
                  <a:ea typeface="等线" panose="02010600030101010101" charset="-122"/>
                  <a:cs typeface="Arial" panose="020B0604020202020204" pitchFamily="34" charset="0"/>
                </a:rPr>
                <a:t>06</a:t>
              </a:r>
              <a:endParaRPr kumimoji="0" lang="zh-CN" altLang="en-US" sz="4400" b="0" i="0" u="none" strike="noStrike" kern="1200" cap="none" spc="0" normalizeH="0" baseline="0" noProof="0" dirty="0">
                <a:ln>
                  <a:noFill/>
                </a:ln>
                <a:solidFill>
                  <a:srgbClr val="0070C0"/>
                </a:solidFill>
                <a:effectLst/>
                <a:uLnTx/>
                <a:uFillTx/>
                <a:latin typeface="Impact" panose="020B0806030902050204" pitchFamily="34" charset="0"/>
                <a:ea typeface="等线" panose="02010600030101010101" charset="-122"/>
                <a:cs typeface="Arial" panose="020B0604020202020204" pitchFamily="34" charset="0"/>
              </a:endParaRPr>
            </a:p>
          </p:txBody>
        </p:sp>
      </p:grpSp>
      <p:grpSp>
        <p:nvGrpSpPr>
          <p:cNvPr id="22" name="组合 21"/>
          <p:cNvGrpSpPr/>
          <p:nvPr/>
        </p:nvGrpSpPr>
        <p:grpSpPr>
          <a:xfrm>
            <a:off x="4725307" y="4707368"/>
            <a:ext cx="6625771" cy="1106805"/>
            <a:chOff x="4680857" y="4224831"/>
            <a:chExt cx="6625771" cy="1106805"/>
          </a:xfrm>
        </p:grpSpPr>
        <p:sp>
          <p:nvSpPr>
            <p:cNvPr id="23" name="矩形 22"/>
            <p:cNvSpPr/>
            <p:nvPr/>
          </p:nvSpPr>
          <p:spPr>
            <a:xfrm>
              <a:off x="5762171" y="4579208"/>
              <a:ext cx="5544457" cy="460375"/>
            </a:xfrm>
            <a:prstGeom prst="rect">
              <a:avLst/>
            </a:prstGeom>
          </p:spPr>
          <p:txBody>
            <a:bodyPr wrap="square">
              <a:spAutoFit/>
            </a:bodyPr>
            <a:lstStyle/>
            <a:p>
              <a:pPr marR="0" lvl="0" indent="0" fontAlgn="auto">
                <a:spcBef>
                  <a:spcPts val="0"/>
                </a:spcBef>
                <a:spcAft>
                  <a:spcPts val="0"/>
                </a:spcAft>
                <a:buClrTx/>
                <a:buSzTx/>
                <a:buFontTx/>
                <a:buNone/>
                <a:defRPr/>
              </a:pPr>
              <a:r>
                <a:rPr lang="zh-CN" altLang="en-US" sz="2400" dirty="0" smtClean="0">
                  <a:latin typeface="微软雅黑" panose="020B0503020204020204" charset="-122"/>
                  <a:ea typeface="微软雅黑" panose="020B0503020204020204" charset="-122"/>
                  <a:sym typeface="+mn-ea"/>
                </a:rPr>
                <a:t>多媒体</a:t>
              </a:r>
              <a:endParaRPr lang="zh-CN" altLang="en-US" sz="2400" dirty="0">
                <a:solidFill>
                  <a:schemeClr val="tx1">
                    <a:lumMod val="65000"/>
                    <a:lumOff val="35000"/>
                  </a:schemeClr>
                </a:solidFill>
                <a:latin typeface="微软雅黑" panose="020B0503020204020204" charset="-122"/>
                <a:ea typeface="微软雅黑" panose="020B0503020204020204" charset="-122"/>
              </a:endParaRPr>
            </a:p>
          </p:txBody>
        </p:sp>
        <p:sp>
          <p:nvSpPr>
            <p:cNvPr id="24" name="矩形 23"/>
            <p:cNvSpPr/>
            <p:nvPr/>
          </p:nvSpPr>
          <p:spPr>
            <a:xfrm>
              <a:off x="4680857" y="4224831"/>
              <a:ext cx="805543" cy="110680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0070C0"/>
                  </a:solidFill>
                  <a:effectLst/>
                  <a:uLnTx/>
                  <a:uFillTx/>
                  <a:latin typeface="Impact" panose="020B0806030902050204" pitchFamily="34" charset="0"/>
                  <a:ea typeface="等线" panose="02010600030101010101" charset="-122"/>
                  <a:cs typeface="Arial" panose="020B0604020202020204" pitchFamily="34" charset="0"/>
                </a:rPr>
                <a:t>07</a:t>
              </a:r>
              <a:endParaRPr kumimoji="0" lang="zh-CN" altLang="en-US" sz="4400" b="0" i="0" u="none" strike="noStrike" kern="1200" cap="none" spc="0" normalizeH="0" baseline="0" noProof="0" dirty="0">
                <a:ln>
                  <a:noFill/>
                </a:ln>
                <a:solidFill>
                  <a:srgbClr val="0070C0"/>
                </a:solidFill>
                <a:effectLst/>
                <a:uLnTx/>
                <a:uFillTx/>
                <a:latin typeface="Impact" panose="020B0806030902050204" pitchFamily="34" charset="0"/>
                <a:ea typeface="等线" panose="02010600030101010101" charset="-122"/>
                <a:cs typeface="Arial" panose="020B0604020202020204" pitchFamily="34" charset="0"/>
              </a:endParaRPr>
            </a:p>
          </p:txBody>
        </p:sp>
      </p:grpSp>
      <p:grpSp>
        <p:nvGrpSpPr>
          <p:cNvPr id="25" name="组合 24"/>
          <p:cNvGrpSpPr/>
          <p:nvPr/>
        </p:nvGrpSpPr>
        <p:grpSpPr>
          <a:xfrm>
            <a:off x="4728482" y="5358243"/>
            <a:ext cx="6625771" cy="1106805"/>
            <a:chOff x="4680857" y="4224831"/>
            <a:chExt cx="6625771" cy="1106805"/>
          </a:xfrm>
        </p:grpSpPr>
        <p:sp>
          <p:nvSpPr>
            <p:cNvPr id="26" name="矩形 25"/>
            <p:cNvSpPr/>
            <p:nvPr/>
          </p:nvSpPr>
          <p:spPr>
            <a:xfrm>
              <a:off x="5762171" y="4579208"/>
              <a:ext cx="5544457" cy="645160"/>
            </a:xfrm>
            <a:prstGeom prst="rect">
              <a:avLst/>
            </a:prstGeom>
          </p:spPr>
          <p:txBody>
            <a:bodyPr wrap="square">
              <a:spAutoFit/>
            </a:bodyPr>
            <a:lstStyle/>
            <a:p>
              <a:pPr>
                <a:lnSpc>
                  <a:spcPct val="150000"/>
                </a:lnSpc>
              </a:pPr>
              <a:r>
                <a:rPr lang="zh-CN" altLang="en-US" sz="2400" dirty="0" smtClean="0">
                  <a:latin typeface="微软雅黑" panose="020B0503020204020204" charset="-122"/>
                  <a:ea typeface="微软雅黑" panose="020B0503020204020204" charset="-122"/>
                  <a:sym typeface="+mn-ea"/>
                </a:rPr>
                <a:t>停车辅助系统</a:t>
              </a:r>
              <a:endParaRPr lang="zh-CN" altLang="en-US" sz="2400" dirty="0">
                <a:solidFill>
                  <a:schemeClr val="tx1">
                    <a:lumMod val="65000"/>
                    <a:lumOff val="35000"/>
                  </a:schemeClr>
                </a:solidFill>
                <a:latin typeface="微软雅黑" panose="020B0503020204020204" charset="-122"/>
                <a:ea typeface="微软雅黑" panose="020B0503020204020204" charset="-122"/>
              </a:endParaRPr>
            </a:p>
          </p:txBody>
        </p:sp>
        <p:sp>
          <p:nvSpPr>
            <p:cNvPr id="27" name="矩形 26"/>
            <p:cNvSpPr/>
            <p:nvPr/>
          </p:nvSpPr>
          <p:spPr>
            <a:xfrm>
              <a:off x="4680857" y="4224831"/>
              <a:ext cx="805543" cy="110680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0070C0"/>
                  </a:solidFill>
                  <a:effectLst/>
                  <a:uLnTx/>
                  <a:uFillTx/>
                  <a:latin typeface="Impact" panose="020B0806030902050204" pitchFamily="34" charset="0"/>
                  <a:ea typeface="等线" panose="02010600030101010101" charset="-122"/>
                  <a:cs typeface="Arial" panose="020B0604020202020204" pitchFamily="34" charset="0"/>
                </a:rPr>
                <a:t>0</a:t>
              </a:r>
              <a:r>
                <a:rPr kumimoji="0" lang="en-US" sz="4400" b="0" i="0" u="none" strike="noStrike" kern="1200" cap="none" spc="0" normalizeH="0" baseline="0" noProof="0" dirty="0">
                  <a:ln>
                    <a:noFill/>
                  </a:ln>
                  <a:solidFill>
                    <a:srgbClr val="0070C0"/>
                  </a:solidFill>
                  <a:effectLst/>
                  <a:uLnTx/>
                  <a:uFillTx/>
                  <a:latin typeface="Impact" panose="020B0806030902050204" pitchFamily="34" charset="0"/>
                  <a:ea typeface="等线" panose="02010600030101010101" charset="-122"/>
                  <a:cs typeface="Arial" panose="020B0604020202020204" pitchFamily="34" charset="0"/>
                </a:rPr>
                <a:t>8</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600" fill="hold"/>
                                        <p:tgtEl>
                                          <p:spTgt spid="11"/>
                                        </p:tgtEl>
                                        <p:attrNameLst>
                                          <p:attrName>ppt_x</p:attrName>
                                        </p:attrNameLst>
                                      </p:cBhvr>
                                      <p:tavLst>
                                        <p:tav tm="0">
                                          <p:val>
                                            <p:strVal val="1+#ppt_w/2"/>
                                          </p:val>
                                        </p:tav>
                                        <p:tav tm="100000">
                                          <p:val>
                                            <p:strVal val="#ppt_x"/>
                                          </p:val>
                                        </p:tav>
                                      </p:tavLst>
                                    </p:anim>
                                    <p:anim calcmode="lin" valueType="num">
                                      <p:cBhvr additive="base">
                                        <p:cTn id="30" dur="6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600" fill="hold"/>
                                        <p:tgtEl>
                                          <p:spTgt spid="13"/>
                                        </p:tgtEl>
                                        <p:attrNameLst>
                                          <p:attrName>ppt_x</p:attrName>
                                        </p:attrNameLst>
                                      </p:cBhvr>
                                      <p:tavLst>
                                        <p:tav tm="0">
                                          <p:val>
                                            <p:strVal val="1+#ppt_w/2"/>
                                          </p:val>
                                        </p:tav>
                                        <p:tav tm="100000">
                                          <p:val>
                                            <p:strVal val="#ppt_x"/>
                                          </p:val>
                                        </p:tav>
                                      </p:tavLst>
                                    </p:anim>
                                    <p:anim calcmode="lin" valueType="num">
                                      <p:cBhvr additive="base">
                                        <p:cTn id="36" dur="6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600" fill="hold"/>
                                        <p:tgtEl>
                                          <p:spTgt spid="16"/>
                                        </p:tgtEl>
                                        <p:attrNameLst>
                                          <p:attrName>ppt_x</p:attrName>
                                        </p:attrNameLst>
                                      </p:cBhvr>
                                      <p:tavLst>
                                        <p:tav tm="0">
                                          <p:val>
                                            <p:strVal val="1+#ppt_w/2"/>
                                          </p:val>
                                        </p:tav>
                                        <p:tav tm="100000">
                                          <p:val>
                                            <p:strVal val="#ppt_x"/>
                                          </p:val>
                                        </p:tav>
                                      </p:tavLst>
                                    </p:anim>
                                    <p:anim calcmode="lin" valueType="num">
                                      <p:cBhvr additive="base">
                                        <p:cTn id="42" dur="6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600" fill="hold"/>
                                        <p:tgtEl>
                                          <p:spTgt spid="19"/>
                                        </p:tgtEl>
                                        <p:attrNameLst>
                                          <p:attrName>ppt_x</p:attrName>
                                        </p:attrNameLst>
                                      </p:cBhvr>
                                      <p:tavLst>
                                        <p:tav tm="0">
                                          <p:val>
                                            <p:strVal val="1+#ppt_w/2"/>
                                          </p:val>
                                        </p:tav>
                                        <p:tav tm="100000">
                                          <p:val>
                                            <p:strVal val="#ppt_x"/>
                                          </p:val>
                                        </p:tav>
                                      </p:tavLst>
                                    </p:anim>
                                    <p:anim calcmode="lin" valueType="num">
                                      <p:cBhvr additive="base">
                                        <p:cTn id="48" dur="6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600" fill="hold"/>
                                        <p:tgtEl>
                                          <p:spTgt spid="22"/>
                                        </p:tgtEl>
                                        <p:attrNameLst>
                                          <p:attrName>ppt_x</p:attrName>
                                        </p:attrNameLst>
                                      </p:cBhvr>
                                      <p:tavLst>
                                        <p:tav tm="0">
                                          <p:val>
                                            <p:strVal val="1+#ppt_w/2"/>
                                          </p:val>
                                        </p:tav>
                                        <p:tav tm="100000">
                                          <p:val>
                                            <p:strVal val="#ppt_x"/>
                                          </p:val>
                                        </p:tav>
                                      </p:tavLst>
                                    </p:anim>
                                    <p:anim calcmode="lin" valueType="num">
                                      <p:cBhvr additive="base">
                                        <p:cTn id="54" dur="6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600" fill="hold"/>
                                        <p:tgtEl>
                                          <p:spTgt spid="25"/>
                                        </p:tgtEl>
                                        <p:attrNameLst>
                                          <p:attrName>ppt_x</p:attrName>
                                        </p:attrNameLst>
                                      </p:cBhvr>
                                      <p:tavLst>
                                        <p:tav tm="0">
                                          <p:val>
                                            <p:strVal val="1+#ppt_w/2"/>
                                          </p:val>
                                        </p:tav>
                                        <p:tav tm="100000">
                                          <p:val>
                                            <p:strVal val="#ppt_x"/>
                                          </p:val>
                                        </p:tav>
                                      </p:tavLst>
                                    </p:anim>
                                    <p:anim calcmode="lin" valueType="num">
                                      <p:cBhvr additive="base">
                                        <p:cTn id="60" dur="6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4" name="组合 3"/>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4"/>
          <a:stretch>
            <a:fillRect/>
          </a:stretch>
        </p:blipFill>
        <p:spPr>
          <a:xfrm>
            <a:off x="10511315" y="3556000"/>
            <a:ext cx="539689" cy="731295"/>
          </a:xfrm>
          <a:prstGeom prst="rect">
            <a:avLst/>
          </a:prstGeom>
        </p:spPr>
      </p:pic>
      <p:sp>
        <p:nvSpPr>
          <p:cNvPr id="15" name="文本框 14"/>
          <p:cNvSpPr txBox="1"/>
          <p:nvPr/>
        </p:nvSpPr>
        <p:spPr>
          <a:xfrm>
            <a:off x="1555740" y="527044"/>
            <a:ext cx="1554480" cy="645160"/>
          </a:xfrm>
          <a:prstGeom prst="rect">
            <a:avLst/>
          </a:prstGeom>
          <a:noFill/>
        </p:spPr>
        <p:txBody>
          <a:bodyPr wrap="none" rtlCol="0">
            <a:spAutoFit/>
            <a:scene3d>
              <a:camera prst="orthographicFront"/>
              <a:lightRig rig="threePt" dir="t"/>
            </a:scene3d>
            <a:sp3d contourW="12700"/>
          </a:bodyPr>
          <a:lstStyle/>
          <a:p>
            <a:pPr lvl="0" algn="l" defTabSz="342900">
              <a:spcBef>
                <a:spcPct val="0"/>
              </a:spcBef>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电器盒</a:t>
            </a:r>
            <a:endParaRPr lang="zh-CN" altLang="en-US" sz="3600" dirty="0">
              <a:solidFill>
                <a:srgbClr val="0070C0"/>
              </a:solidFill>
              <a:latin typeface="微软雅黑" panose="020B0503020204020204" charset="-122"/>
              <a:ea typeface="微软雅黑" panose="020B0503020204020204" charset="-122"/>
            </a:endParaRPr>
          </a:p>
        </p:txBody>
      </p:sp>
      <p:sp>
        <p:nvSpPr>
          <p:cNvPr id="5" name="Text Box 4"/>
          <p:cNvSpPr txBox="1">
            <a:spLocks noChangeArrowheads="1"/>
          </p:cNvSpPr>
          <p:nvPr/>
        </p:nvSpPr>
        <p:spPr bwMode="auto">
          <a:xfrm>
            <a:off x="458019" y="1307872"/>
            <a:ext cx="6143667" cy="560705"/>
          </a:xfrm>
          <a:prstGeom prst="rect">
            <a:avLst/>
          </a:prstGeom>
          <a:noFill/>
          <a:ln w="9525">
            <a:noFill/>
            <a:miter lim="800000"/>
          </a:ln>
        </p:spPr>
        <p:txBody>
          <a:bodyPr wrap="square">
            <a:spAutoFit/>
          </a:bodyPr>
          <a:lstStyle/>
          <a:p>
            <a:pPr>
              <a:lnSpc>
                <a:spcPct val="150000"/>
              </a:lnSpc>
              <a:buFont typeface="Wingdings" panose="05000000000000000000" pitchFamily="2" charset="2"/>
              <a:buChar char="Ø"/>
            </a:pPr>
            <a:endParaRPr lang="zh-CN" altLang="en-US" sz="700" b="0" dirty="0">
              <a:latin typeface="微软雅黑" panose="020B0503020204020204" charset="-122"/>
              <a:ea typeface="微软雅黑" panose="020B0503020204020204" charset="-122"/>
              <a:sym typeface="Arial" panose="020B0604020202020204" pitchFamily="34" charset="0"/>
            </a:endParaRPr>
          </a:p>
          <a:p>
            <a:pPr>
              <a:lnSpc>
                <a:spcPct val="100000"/>
              </a:lnSpc>
              <a:buFont typeface="Wingdings" panose="05000000000000000000" pitchFamily="2" charset="2"/>
              <a:buNone/>
            </a:pPr>
            <a:r>
              <a:rPr lang="zh-CN" altLang="en-US" sz="2000" b="1" dirty="0">
                <a:latin typeface="微软雅黑" panose="020B0503020204020204" charset="-122"/>
                <a:ea typeface="微软雅黑" panose="020B0503020204020204" charset="-122"/>
                <a:sym typeface="Arial" panose="020B0604020202020204" pitchFamily="34" charset="0"/>
              </a:rPr>
              <a:t>仪表板电器</a:t>
            </a:r>
            <a:r>
              <a:rPr lang="zh-CN" altLang="en-US" sz="2000" b="1" dirty="0" smtClean="0">
                <a:latin typeface="微软雅黑" panose="020B0503020204020204" charset="-122"/>
                <a:ea typeface="微软雅黑" panose="020B0503020204020204" charset="-122"/>
                <a:sym typeface="Arial" panose="020B0604020202020204" pitchFamily="34" charset="0"/>
              </a:rPr>
              <a:t>盒</a:t>
            </a:r>
          </a:p>
        </p:txBody>
      </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455" y="2145030"/>
            <a:ext cx="7016115" cy="2567305"/>
          </a:xfrm>
          <a:prstGeom prst="rect">
            <a:avLst/>
          </a:prstGeom>
        </p:spPr>
      </p:pic>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27950" y="2145030"/>
            <a:ext cx="3721735" cy="25673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4" name="组合 3"/>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4"/>
          <a:stretch>
            <a:fillRect/>
          </a:stretch>
        </p:blipFill>
        <p:spPr>
          <a:xfrm>
            <a:off x="10511315" y="3556000"/>
            <a:ext cx="539689" cy="731295"/>
          </a:xfrm>
          <a:prstGeom prst="rect">
            <a:avLst/>
          </a:prstGeom>
        </p:spPr>
      </p:pic>
      <p:sp>
        <p:nvSpPr>
          <p:cNvPr id="15" name="文本框 14"/>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defTabSz="342900">
              <a:spcBef>
                <a:spcPct val="0"/>
              </a:spcBef>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充电控制</a:t>
            </a:r>
            <a:endParaRPr lang="zh-CN" altLang="en-US" sz="3600" dirty="0">
              <a:solidFill>
                <a:srgbClr val="0070C0"/>
              </a:solidFill>
              <a:latin typeface="微软雅黑" panose="020B0503020204020204" charset="-122"/>
              <a:ea typeface="微软雅黑" panose="020B0503020204020204" charset="-122"/>
            </a:endParaRPr>
          </a:p>
        </p:txBody>
      </p:sp>
      <p:sp>
        <p:nvSpPr>
          <p:cNvPr id="31" name="Text Box 5"/>
          <p:cNvSpPr txBox="1">
            <a:spLocks noChangeArrowheads="1"/>
          </p:cNvSpPr>
          <p:nvPr/>
        </p:nvSpPr>
        <p:spPr bwMode="auto">
          <a:xfrm>
            <a:off x="645795" y="1386840"/>
            <a:ext cx="9865360" cy="1938020"/>
          </a:xfrm>
          <a:prstGeom prst="rect">
            <a:avLst/>
          </a:prstGeom>
          <a:noFill/>
          <a:ln w="9525">
            <a:noFill/>
            <a:miter lim="800000"/>
          </a:ln>
        </p:spPr>
        <p:txBody>
          <a:bodyPr wrap="square">
            <a:spAutoFit/>
          </a:bodyPr>
          <a:lstStyle/>
          <a:p>
            <a:pPr marL="285750" indent="-285750">
              <a:lnSpc>
                <a:spcPct val="200000"/>
              </a:lnSpc>
              <a:buFont typeface="Wingdings" panose="05000000000000000000" pitchFamily="2" charset="2"/>
              <a:buChar char="Ø"/>
            </a:pPr>
            <a:r>
              <a:rPr lang="en-US" altLang="zh-CN" sz="2000" b="0" dirty="0" smtClean="0">
                <a:latin typeface="微软雅黑" panose="020B0503020204020204" charset="-122"/>
                <a:ea typeface="微软雅黑" panose="020B0503020204020204" charset="-122"/>
                <a:sym typeface="Arial" panose="020B0604020202020204" pitchFamily="34" charset="0"/>
              </a:rPr>
              <a:t>B15H</a:t>
            </a:r>
            <a:r>
              <a:rPr lang="zh-CN" altLang="en-US" sz="2000" b="0" dirty="0" smtClean="0">
                <a:latin typeface="微软雅黑" panose="020B0503020204020204" charset="-122"/>
                <a:ea typeface="微软雅黑" panose="020B0503020204020204" charset="-122"/>
                <a:sym typeface="Arial" panose="020B0604020202020204" pitchFamily="34" charset="0"/>
              </a:rPr>
              <a:t>没有装备为</a:t>
            </a:r>
            <a:r>
              <a:rPr lang="en-US" altLang="zh-CN" sz="2000" b="0" dirty="0" smtClean="0">
                <a:latin typeface="微软雅黑" panose="020B0503020204020204" charset="-122"/>
                <a:ea typeface="微软雅黑" panose="020B0503020204020204" charset="-122"/>
                <a:sym typeface="Arial" panose="020B0604020202020204" pitchFamily="34" charset="0"/>
              </a:rPr>
              <a:t>12V</a:t>
            </a:r>
            <a:r>
              <a:rPr lang="zh-CN" altLang="en-US" sz="2000" b="0" dirty="0" smtClean="0">
                <a:latin typeface="微软雅黑" panose="020B0503020204020204" charset="-122"/>
                <a:ea typeface="微软雅黑" panose="020B0503020204020204" charset="-122"/>
                <a:sym typeface="Arial" panose="020B0604020202020204" pitchFamily="34" charset="0"/>
              </a:rPr>
              <a:t>蓄电池充电的发电机，</a:t>
            </a:r>
            <a:r>
              <a:rPr lang="zh-CN" altLang="en-US" sz="2000" dirty="0" smtClean="0">
                <a:latin typeface="微软雅黑" panose="020B0503020204020204" charset="-122"/>
                <a:ea typeface="微软雅黑" panose="020B0503020204020204" charset="-122"/>
                <a:sym typeface="Arial" panose="020B0604020202020204" pitchFamily="34" charset="0"/>
              </a:rPr>
              <a:t>而</a:t>
            </a:r>
            <a:r>
              <a:rPr lang="zh-CN" altLang="en-US" sz="2000" b="0" dirty="0" smtClean="0">
                <a:latin typeface="微软雅黑" panose="020B0503020204020204" charset="-122"/>
                <a:ea typeface="微软雅黑" panose="020B0503020204020204" charset="-122"/>
                <a:sym typeface="Arial" panose="020B0604020202020204" pitchFamily="34" charset="0"/>
              </a:rPr>
              <a:t>蓄电池需要动力电池为其充电。</a:t>
            </a:r>
            <a:endParaRPr lang="en-US" altLang="zh-CN" sz="2000" dirty="0">
              <a:latin typeface="微软雅黑" panose="020B0503020204020204" charset="-122"/>
              <a:ea typeface="微软雅黑" panose="020B0503020204020204" charset="-122"/>
              <a:sym typeface="Arial" panose="020B0604020202020204" pitchFamily="34" charset="0"/>
            </a:endParaRPr>
          </a:p>
          <a:p>
            <a:pPr marL="285750" indent="-285750">
              <a:lnSpc>
                <a:spcPct val="200000"/>
              </a:lnSpc>
              <a:buFont typeface="Wingdings" panose="05000000000000000000" pitchFamily="2" charset="2"/>
              <a:buChar char="Ø"/>
            </a:pPr>
            <a:r>
              <a:rPr lang="zh-CN" altLang="en-US" sz="2000" dirty="0">
                <a:latin typeface="微软雅黑" panose="020B0503020204020204" charset="-122"/>
                <a:ea typeface="微软雅黑" panose="020B0503020204020204" charset="-122"/>
                <a:sym typeface="Arial" panose="020B0604020202020204" pitchFamily="34" charset="0"/>
              </a:rPr>
              <a:t>当动力</a:t>
            </a:r>
            <a:r>
              <a:rPr lang="zh-CN" altLang="en-US" sz="2000" dirty="0" smtClean="0">
                <a:latin typeface="微软雅黑" panose="020B0503020204020204" charset="-122"/>
                <a:ea typeface="微软雅黑" panose="020B0503020204020204" charset="-122"/>
                <a:sym typeface="Arial" panose="020B0604020202020204" pitchFamily="34" charset="0"/>
              </a:rPr>
              <a:t>电池电量充足且无故障，电源状态</a:t>
            </a:r>
            <a:r>
              <a:rPr lang="en-US" altLang="zh-CN" sz="2000" dirty="0" smtClean="0">
                <a:latin typeface="微软雅黑" panose="020B0503020204020204" charset="-122"/>
                <a:ea typeface="微软雅黑" panose="020B0503020204020204" charset="-122"/>
                <a:sym typeface="Arial" panose="020B0604020202020204" pitchFamily="34" charset="0"/>
              </a:rPr>
              <a:t>ON</a:t>
            </a:r>
            <a:r>
              <a:rPr lang="zh-CN" altLang="en-US" sz="2000" dirty="0" smtClean="0">
                <a:latin typeface="微软雅黑" panose="020B0503020204020204" charset="-122"/>
                <a:ea typeface="微软雅黑" panose="020B0503020204020204" charset="-122"/>
                <a:sym typeface="Arial" panose="020B0604020202020204" pitchFamily="34" charset="0"/>
              </a:rPr>
              <a:t>时，</a:t>
            </a:r>
            <a:r>
              <a:rPr lang="en-US" altLang="zh-CN" sz="2000" dirty="0" smtClean="0">
                <a:latin typeface="微软雅黑" panose="020B0503020204020204" charset="-122"/>
                <a:ea typeface="微软雅黑" panose="020B0503020204020204" charset="-122"/>
                <a:sym typeface="Arial" panose="020B0604020202020204" pitchFamily="34" charset="0"/>
              </a:rPr>
              <a:t>DCDC</a:t>
            </a:r>
            <a:r>
              <a:rPr lang="zh-CN" altLang="en-US" sz="2000" dirty="0" smtClean="0">
                <a:latin typeface="微软雅黑" panose="020B0503020204020204" charset="-122"/>
                <a:ea typeface="微软雅黑" panose="020B0503020204020204" charset="-122"/>
                <a:sym typeface="Arial" panose="020B0604020202020204" pitchFamily="34" charset="0"/>
              </a:rPr>
              <a:t>（集成在</a:t>
            </a:r>
            <a:r>
              <a:rPr lang="en-US" altLang="zh-CN" sz="2000" dirty="0" smtClean="0">
                <a:latin typeface="微软雅黑" panose="020B0503020204020204" charset="-122"/>
                <a:ea typeface="微软雅黑" panose="020B0503020204020204" charset="-122"/>
                <a:sym typeface="Arial" panose="020B0604020202020204" pitchFamily="34" charset="0"/>
              </a:rPr>
              <a:t>PEU</a:t>
            </a:r>
            <a:r>
              <a:rPr lang="zh-CN" altLang="en-US" sz="2000" dirty="0" smtClean="0">
                <a:latin typeface="微软雅黑" panose="020B0503020204020204" charset="-122"/>
                <a:ea typeface="微软雅黑" panose="020B0503020204020204" charset="-122"/>
                <a:sym typeface="Arial" panose="020B0604020202020204" pitchFamily="34" charset="0"/>
              </a:rPr>
              <a:t>内部）工作为蓄电池充电，此时仪表中指示灯熄灭；若存在故障，则点亮。</a:t>
            </a:r>
            <a:endParaRPr lang="zh-CN" altLang="en-US" sz="2000" b="0" dirty="0" smtClean="0">
              <a:latin typeface="微软雅黑" panose="020B0503020204020204" charset="-122"/>
              <a:ea typeface="微软雅黑" panose="020B0503020204020204" charset="-122"/>
              <a:sym typeface="Arial" panose="020B0604020202020204" pitchFamily="34" charset="0"/>
            </a:endParaRPr>
          </a:p>
        </p:txBody>
      </p:sp>
      <p:grpSp>
        <p:nvGrpSpPr>
          <p:cNvPr id="5" name="组合 4"/>
          <p:cNvGrpSpPr/>
          <p:nvPr/>
        </p:nvGrpSpPr>
        <p:grpSpPr>
          <a:xfrm>
            <a:off x="1594485" y="3392170"/>
            <a:ext cx="8604885" cy="2577465"/>
            <a:chOff x="971600" y="3075806"/>
            <a:chExt cx="6336704" cy="1728192"/>
          </a:xfrm>
        </p:grpSpPr>
        <p:sp>
          <p:nvSpPr>
            <p:cNvPr id="6" name="Line 10"/>
            <p:cNvSpPr>
              <a:spLocks noChangeShapeType="1"/>
            </p:cNvSpPr>
            <p:nvPr/>
          </p:nvSpPr>
          <p:spPr bwMode="auto">
            <a:xfrm flipV="1">
              <a:off x="2510971" y="3651870"/>
              <a:ext cx="0" cy="384150"/>
            </a:xfrm>
            <a:prstGeom prst="line">
              <a:avLst/>
            </a:prstGeom>
            <a:noFill/>
            <a:ln w="76200">
              <a:solidFill>
                <a:srgbClr val="FF0000"/>
              </a:solidFill>
              <a:round/>
              <a:headEnd type="none" w="med" len="med"/>
              <a:tailEnd type="none" w="med" len="med"/>
            </a:ln>
          </p:spPr>
          <p:txBody>
            <a:bodyPr/>
            <a:lstStyle/>
            <a:p>
              <a:endParaRPr lang="zh-CN" altLang="en-US"/>
            </a:p>
          </p:txBody>
        </p:sp>
        <p:sp>
          <p:nvSpPr>
            <p:cNvPr id="12" name="Text Box 9"/>
            <p:cNvSpPr txBox="1">
              <a:spLocks noChangeArrowheads="1"/>
            </p:cNvSpPr>
            <p:nvPr/>
          </p:nvSpPr>
          <p:spPr bwMode="auto">
            <a:xfrm>
              <a:off x="1473696" y="3717304"/>
              <a:ext cx="882650" cy="226083"/>
            </a:xfrm>
            <a:prstGeom prst="rect">
              <a:avLst/>
            </a:prstGeom>
            <a:noFill/>
            <a:ln w="9525">
              <a:noFill/>
              <a:miter lim="800000"/>
            </a:ln>
          </p:spPr>
          <p:txBody>
            <a:bodyPr>
              <a:spAutoFit/>
            </a:bodyPr>
            <a:lstStyle/>
            <a:p>
              <a:r>
                <a:rPr lang="en-US" altLang="zh-CN" sz="1600" dirty="0" smtClean="0">
                  <a:latin typeface="微软雅黑" panose="020B0503020204020204" charset="-122"/>
                  <a:ea typeface="微软雅黑" panose="020B0503020204020204" charset="-122"/>
                </a:rPr>
                <a:t>CAN3</a:t>
              </a:r>
              <a:endParaRPr lang="zh-CN" altLang="en-US" sz="1600" dirty="0">
                <a:latin typeface="微软雅黑" panose="020B0503020204020204" charset="-122"/>
                <a:ea typeface="微软雅黑" panose="020B0503020204020204" charset="-122"/>
              </a:endParaRPr>
            </a:p>
          </p:txBody>
        </p:sp>
        <p:sp>
          <p:nvSpPr>
            <p:cNvPr id="7" name="Line 10"/>
            <p:cNvSpPr>
              <a:spLocks noChangeShapeType="1"/>
            </p:cNvSpPr>
            <p:nvPr/>
          </p:nvSpPr>
          <p:spPr bwMode="auto">
            <a:xfrm>
              <a:off x="3554072" y="3219822"/>
              <a:ext cx="675490" cy="0"/>
            </a:xfrm>
            <a:prstGeom prst="line">
              <a:avLst/>
            </a:prstGeom>
            <a:noFill/>
            <a:ln w="57150">
              <a:solidFill>
                <a:srgbClr val="FF0000"/>
              </a:solidFill>
              <a:round/>
              <a:headEnd type="none" w="med" len="med"/>
              <a:tailEnd type="triangle" w="med" len="med"/>
            </a:ln>
          </p:spPr>
          <p:txBody>
            <a:bodyPr/>
            <a:lstStyle/>
            <a:p>
              <a:endParaRPr lang="zh-CN" altLang="en-US"/>
            </a:p>
          </p:txBody>
        </p:sp>
        <p:sp>
          <p:nvSpPr>
            <p:cNvPr id="8" name="矩形 7"/>
            <p:cNvSpPr/>
            <p:nvPr/>
          </p:nvSpPr>
          <p:spPr>
            <a:xfrm>
              <a:off x="1475656" y="3075806"/>
              <a:ext cx="2070630" cy="5760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charset="-122"/>
                  <a:ea typeface="微软雅黑" panose="020B0503020204020204" charset="-122"/>
                </a:rPr>
                <a:t>动力电池</a:t>
              </a:r>
              <a:endParaRPr lang="en-US" altLang="zh-CN" dirty="0" smtClean="0">
                <a:solidFill>
                  <a:schemeClr val="tx1"/>
                </a:solidFill>
                <a:latin typeface="微软雅黑" panose="020B0503020204020204" charset="-122"/>
                <a:ea typeface="微软雅黑" panose="020B0503020204020204" charset="-122"/>
              </a:endParaRPr>
            </a:p>
            <a:p>
              <a:pPr algn="ctr"/>
              <a:r>
                <a:rPr lang="en-US" altLang="zh-CN" dirty="0" smtClean="0">
                  <a:solidFill>
                    <a:schemeClr val="tx1"/>
                  </a:solidFill>
                  <a:latin typeface="微软雅黑" panose="020B0503020204020204" charset="-122"/>
                  <a:ea typeface="微软雅黑" panose="020B0503020204020204" charset="-122"/>
                </a:rPr>
                <a:t>(BMS)</a:t>
              </a:r>
              <a:endParaRPr lang="zh-CN" altLang="en-US" dirty="0">
                <a:solidFill>
                  <a:schemeClr val="tx1"/>
                </a:solidFill>
                <a:latin typeface="微软雅黑" panose="020B0503020204020204" charset="-122"/>
                <a:ea typeface="微软雅黑" panose="020B0503020204020204" charset="-122"/>
              </a:endParaRPr>
            </a:p>
          </p:txBody>
        </p:sp>
        <p:sp>
          <p:nvSpPr>
            <p:cNvPr id="19" name="矩形 18"/>
            <p:cNvSpPr/>
            <p:nvPr/>
          </p:nvSpPr>
          <p:spPr>
            <a:xfrm>
              <a:off x="4229562" y="3075806"/>
              <a:ext cx="1206534" cy="576064"/>
            </a:xfrm>
            <a:prstGeom prst="rect">
              <a:avLst/>
            </a:prstGeom>
            <a:solidFill>
              <a:srgbClr val="29EFD7"/>
            </a:solidFill>
            <a:ln>
              <a:solidFill>
                <a:srgbClr val="29EFD7"/>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tx1"/>
                  </a:solidFill>
                  <a:latin typeface="微软雅黑" panose="020B0503020204020204" charset="-122"/>
                  <a:ea typeface="微软雅黑" panose="020B0503020204020204" charset="-122"/>
                </a:rPr>
                <a:t>PEU</a:t>
              </a:r>
            </a:p>
            <a:p>
              <a:pPr algn="ctr"/>
              <a:r>
                <a:rPr lang="en-US" altLang="zh-CN" dirty="0" smtClean="0">
                  <a:solidFill>
                    <a:schemeClr val="tx1"/>
                  </a:solidFill>
                  <a:latin typeface="微软雅黑" panose="020B0503020204020204" charset="-122"/>
                  <a:ea typeface="微软雅黑" panose="020B0503020204020204" charset="-122"/>
                </a:rPr>
                <a:t>(DCDC)</a:t>
              </a:r>
              <a:endParaRPr lang="zh-CN" altLang="en-US" dirty="0">
                <a:solidFill>
                  <a:schemeClr val="tx1"/>
                </a:solidFill>
                <a:latin typeface="微软雅黑" panose="020B0503020204020204" charset="-122"/>
                <a:ea typeface="微软雅黑" panose="020B0503020204020204" charset="-122"/>
              </a:endParaRPr>
            </a:p>
          </p:txBody>
        </p:sp>
        <p:sp>
          <p:nvSpPr>
            <p:cNvPr id="9" name="Line 10"/>
            <p:cNvSpPr>
              <a:spLocks noChangeShapeType="1"/>
            </p:cNvSpPr>
            <p:nvPr/>
          </p:nvSpPr>
          <p:spPr bwMode="auto">
            <a:xfrm>
              <a:off x="3563888" y="3507854"/>
              <a:ext cx="675490" cy="0"/>
            </a:xfrm>
            <a:prstGeom prst="line">
              <a:avLst/>
            </a:prstGeom>
            <a:noFill/>
            <a:ln w="57150">
              <a:solidFill>
                <a:schemeClr val="tx2">
                  <a:lumMod val="60000"/>
                  <a:lumOff val="40000"/>
                </a:schemeClr>
              </a:solidFill>
              <a:round/>
              <a:headEnd type="none" w="med" len="med"/>
              <a:tailEnd type="triangle" w="med" len="med"/>
            </a:ln>
          </p:spPr>
          <p:txBody>
            <a:bodyPr/>
            <a:lstStyle/>
            <a:p>
              <a:endParaRPr lang="zh-CN" altLang="en-US"/>
            </a:p>
          </p:txBody>
        </p:sp>
        <p:sp>
          <p:nvSpPr>
            <p:cNvPr id="23" name="矩形 22"/>
            <p:cNvSpPr/>
            <p:nvPr/>
          </p:nvSpPr>
          <p:spPr>
            <a:xfrm>
              <a:off x="6101770" y="3075806"/>
              <a:ext cx="1206534" cy="576064"/>
            </a:xfrm>
            <a:prstGeom prst="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charset="-122"/>
                  <a:ea typeface="微软雅黑" panose="020B0503020204020204" charset="-122"/>
                </a:rPr>
                <a:t>蓄电池</a:t>
              </a:r>
              <a:endParaRPr lang="zh-CN" altLang="en-US" dirty="0">
                <a:solidFill>
                  <a:schemeClr val="tx1"/>
                </a:solidFill>
                <a:latin typeface="微软雅黑" panose="020B0503020204020204" charset="-122"/>
                <a:ea typeface="微软雅黑" panose="020B0503020204020204" charset="-122"/>
              </a:endParaRPr>
            </a:p>
          </p:txBody>
        </p:sp>
        <p:sp>
          <p:nvSpPr>
            <p:cNvPr id="11" name="Line 10"/>
            <p:cNvSpPr>
              <a:spLocks noChangeShapeType="1"/>
            </p:cNvSpPr>
            <p:nvPr/>
          </p:nvSpPr>
          <p:spPr bwMode="auto">
            <a:xfrm>
              <a:off x="5436096" y="3372222"/>
              <a:ext cx="675490" cy="0"/>
            </a:xfrm>
            <a:prstGeom prst="line">
              <a:avLst/>
            </a:prstGeom>
            <a:noFill/>
            <a:ln w="57150">
              <a:solidFill>
                <a:srgbClr val="FF0000"/>
              </a:solidFill>
              <a:round/>
              <a:headEnd type="none" w="med" len="med"/>
              <a:tailEnd type="triangle" w="med" len="med"/>
            </a:ln>
          </p:spPr>
          <p:txBody>
            <a:bodyPr/>
            <a:lstStyle/>
            <a:p>
              <a:endParaRPr lang="zh-CN" altLang="en-US"/>
            </a:p>
          </p:txBody>
        </p:sp>
        <p:sp>
          <p:nvSpPr>
            <p:cNvPr id="14" name="矩形 13"/>
            <p:cNvSpPr/>
            <p:nvPr/>
          </p:nvSpPr>
          <p:spPr>
            <a:xfrm>
              <a:off x="4337574" y="4371950"/>
              <a:ext cx="990510" cy="432048"/>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charset="-122"/>
                  <a:ea typeface="微软雅黑" panose="020B0503020204020204" charset="-122"/>
                </a:rPr>
                <a:t>网关</a:t>
              </a:r>
              <a:endParaRPr lang="zh-CN" altLang="en-US" dirty="0">
                <a:solidFill>
                  <a:schemeClr val="tx1"/>
                </a:solidFill>
                <a:latin typeface="微软雅黑" panose="020B0503020204020204" charset="-122"/>
                <a:ea typeface="微软雅黑" panose="020B0503020204020204" charset="-122"/>
              </a:endParaRPr>
            </a:p>
          </p:txBody>
        </p:sp>
        <p:sp>
          <p:nvSpPr>
            <p:cNvPr id="17" name="Line 10"/>
            <p:cNvSpPr>
              <a:spLocks noChangeShapeType="1"/>
            </p:cNvSpPr>
            <p:nvPr/>
          </p:nvSpPr>
          <p:spPr bwMode="auto">
            <a:xfrm>
              <a:off x="971600" y="4036020"/>
              <a:ext cx="4489400" cy="0"/>
            </a:xfrm>
            <a:prstGeom prst="line">
              <a:avLst/>
            </a:prstGeom>
            <a:noFill/>
            <a:ln w="76200">
              <a:solidFill>
                <a:srgbClr val="FF0000"/>
              </a:solidFill>
              <a:round/>
              <a:headEnd type="none" w="med" len="med"/>
              <a:tailEnd type="none" w="med" len="med"/>
            </a:ln>
          </p:spPr>
          <p:txBody>
            <a:bodyPr/>
            <a:lstStyle/>
            <a:p>
              <a:endParaRPr lang="zh-CN" altLang="en-US"/>
            </a:p>
          </p:txBody>
        </p:sp>
        <p:sp>
          <p:nvSpPr>
            <p:cNvPr id="22" name="Line 10"/>
            <p:cNvSpPr>
              <a:spLocks noChangeShapeType="1"/>
            </p:cNvSpPr>
            <p:nvPr/>
          </p:nvSpPr>
          <p:spPr bwMode="auto">
            <a:xfrm flipH="1" flipV="1">
              <a:off x="4832829" y="3651870"/>
              <a:ext cx="0" cy="720080"/>
            </a:xfrm>
            <a:prstGeom prst="line">
              <a:avLst/>
            </a:prstGeom>
            <a:noFill/>
            <a:ln w="76200">
              <a:solidFill>
                <a:srgbClr val="FF0000"/>
              </a:solidFill>
              <a:round/>
              <a:headEnd type="none" w="med" len="med"/>
              <a:tailEnd type="none" w="med" len="med"/>
            </a:ln>
          </p:spPr>
          <p:txBody>
            <a:bodyPr/>
            <a:lstStyle/>
            <a:p>
              <a:endParaRPr lang="zh-CN" altLang="en-US"/>
            </a:p>
          </p:txBody>
        </p:sp>
        <p:sp>
          <p:nvSpPr>
            <p:cNvPr id="25" name="Line 10"/>
            <p:cNvSpPr>
              <a:spLocks noChangeShapeType="1"/>
            </p:cNvSpPr>
            <p:nvPr/>
          </p:nvSpPr>
          <p:spPr bwMode="auto">
            <a:xfrm flipV="1">
              <a:off x="5328084" y="4587974"/>
              <a:ext cx="783502" cy="0"/>
            </a:xfrm>
            <a:prstGeom prst="line">
              <a:avLst/>
            </a:prstGeom>
            <a:noFill/>
            <a:ln w="76200">
              <a:solidFill>
                <a:srgbClr val="FF0000"/>
              </a:solidFill>
              <a:round/>
              <a:headEnd type="none" w="med" len="med"/>
              <a:tailEnd type="none" w="med" len="med"/>
            </a:ln>
          </p:spPr>
          <p:txBody>
            <a:bodyPr/>
            <a:lstStyle/>
            <a:p>
              <a:endParaRPr lang="zh-CN" altLang="en-US"/>
            </a:p>
          </p:txBody>
        </p:sp>
        <p:sp>
          <p:nvSpPr>
            <p:cNvPr id="26" name="矩形 25"/>
            <p:cNvSpPr/>
            <p:nvPr/>
          </p:nvSpPr>
          <p:spPr>
            <a:xfrm>
              <a:off x="6111586" y="4371950"/>
              <a:ext cx="1196718" cy="432048"/>
            </a:xfrm>
            <a:prstGeom prst="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charset="-122"/>
                  <a:ea typeface="微软雅黑" panose="020B0503020204020204" charset="-122"/>
                </a:rPr>
                <a:t>组合仪表</a:t>
              </a:r>
              <a:endParaRPr lang="zh-CN" altLang="en-US" dirty="0">
                <a:solidFill>
                  <a:schemeClr val="tx1"/>
                </a:solidFill>
                <a:latin typeface="微软雅黑" panose="020B0503020204020204" charset="-122"/>
                <a:ea typeface="微软雅黑" panose="020B0503020204020204" charset="-122"/>
              </a:endParaRPr>
            </a:p>
          </p:txBody>
        </p:sp>
        <p:sp>
          <p:nvSpPr>
            <p:cNvPr id="27" name="Text Box 9"/>
            <p:cNvSpPr txBox="1">
              <a:spLocks noChangeArrowheads="1"/>
            </p:cNvSpPr>
            <p:nvPr/>
          </p:nvSpPr>
          <p:spPr bwMode="auto">
            <a:xfrm>
              <a:off x="5345534" y="4249836"/>
              <a:ext cx="882650" cy="226083"/>
            </a:xfrm>
            <a:prstGeom prst="rect">
              <a:avLst/>
            </a:prstGeom>
            <a:noFill/>
            <a:ln w="9525">
              <a:noFill/>
              <a:miter lim="800000"/>
            </a:ln>
          </p:spPr>
          <p:txBody>
            <a:bodyPr>
              <a:spAutoFit/>
            </a:bodyPr>
            <a:lstStyle/>
            <a:p>
              <a:r>
                <a:rPr lang="en-US" altLang="zh-CN" sz="1600" dirty="0" smtClean="0">
                  <a:latin typeface="微软雅黑" panose="020B0503020204020204" charset="-122"/>
                  <a:ea typeface="微软雅黑" panose="020B0503020204020204" charset="-122"/>
                </a:rPr>
                <a:t>CAN2</a:t>
              </a:r>
              <a:endParaRPr lang="zh-CN" altLang="en-US" sz="1600" dirty="0">
                <a:latin typeface="微软雅黑" panose="020B0503020204020204" charset="-122"/>
                <a:ea typeface="微软雅黑" panose="020B0503020204020204" charset="-122"/>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4" name="组合 3"/>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4"/>
          <a:stretch>
            <a:fillRect/>
          </a:stretch>
        </p:blipFill>
        <p:spPr>
          <a:xfrm>
            <a:off x="10511315" y="3556000"/>
            <a:ext cx="539689" cy="731295"/>
          </a:xfrm>
          <a:prstGeom prst="rect">
            <a:avLst/>
          </a:prstGeom>
        </p:spPr>
      </p:pic>
      <p:sp>
        <p:nvSpPr>
          <p:cNvPr id="15" name="文本框 14"/>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defTabSz="342900">
              <a:spcBef>
                <a:spcPct val="0"/>
              </a:spcBef>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常见故障</a:t>
            </a:r>
            <a:endParaRPr lang="zh-CN" altLang="en-US" sz="3600" dirty="0">
              <a:solidFill>
                <a:srgbClr val="0070C0"/>
              </a:solidFill>
              <a:latin typeface="微软雅黑" panose="020B0503020204020204" charset="-122"/>
              <a:ea typeface="微软雅黑" panose="020B0503020204020204" charset="-122"/>
            </a:endParaRPr>
          </a:p>
        </p:txBody>
      </p:sp>
      <p:graphicFrame>
        <p:nvGraphicFramePr>
          <p:cNvPr id="5" name="表格 4"/>
          <p:cNvGraphicFramePr>
            <a:graphicFrameLocks noGrp="1"/>
          </p:cNvGraphicFramePr>
          <p:nvPr/>
        </p:nvGraphicFramePr>
        <p:xfrm>
          <a:off x="885825" y="1501775"/>
          <a:ext cx="9625330" cy="4179570"/>
        </p:xfrm>
        <a:graphic>
          <a:graphicData uri="http://schemas.openxmlformats.org/drawingml/2006/table">
            <a:tbl>
              <a:tblPr firstRow="1" bandRow="1">
                <a:tableStyleId>{93296810-A885-4BE3-A3E7-6D5BEEA58F35}</a:tableStyleId>
              </a:tblPr>
              <a:tblGrid>
                <a:gridCol w="3524885"/>
                <a:gridCol w="6100445"/>
              </a:tblGrid>
              <a:tr h="696595">
                <a:tc>
                  <a:txBody>
                    <a:bodyPr/>
                    <a:lstStyle/>
                    <a:p>
                      <a:pPr algn="ctr"/>
                      <a:r>
                        <a:rPr lang="zh-CN" altLang="en-US" sz="2000" dirty="0" smtClean="0">
                          <a:solidFill>
                            <a:schemeClr val="tx1"/>
                          </a:solidFill>
                          <a:latin typeface="微软雅黑" panose="020B0503020204020204" charset="-122"/>
                          <a:ea typeface="微软雅黑" panose="020B0503020204020204" charset="-122"/>
                        </a:rPr>
                        <a:t>故障现象</a:t>
                      </a:r>
                    </a:p>
                  </a:txBody>
                  <a:tcPr anchor="ctr"/>
                </a:tc>
                <a:tc>
                  <a:txBody>
                    <a:bodyPr/>
                    <a:lstStyle/>
                    <a:p>
                      <a:pPr algn="ctr"/>
                      <a:r>
                        <a:rPr lang="zh-CN" altLang="en-US" sz="2000" dirty="0" smtClean="0">
                          <a:solidFill>
                            <a:schemeClr val="tx1"/>
                          </a:solidFill>
                          <a:latin typeface="微软雅黑" panose="020B0503020204020204" charset="-122"/>
                          <a:ea typeface="微软雅黑" panose="020B0503020204020204" charset="-122"/>
                        </a:rPr>
                        <a:t>可疑部位</a:t>
                      </a:r>
                    </a:p>
                  </a:txBody>
                  <a:tcPr anchor="ctr"/>
                </a:tc>
              </a:tr>
              <a:tr h="696595">
                <a:tc rowSpan="5">
                  <a:txBody>
                    <a:bodyPr/>
                    <a:lstStyle/>
                    <a:p>
                      <a:pPr algn="ctr"/>
                      <a:r>
                        <a:rPr lang="zh-CN" altLang="en-US" sz="2000" dirty="0" smtClean="0">
                          <a:latin typeface="微软雅黑" panose="020B0503020204020204" charset="-122"/>
                          <a:ea typeface="微软雅黑" panose="020B0503020204020204" charset="-122"/>
                        </a:rPr>
                        <a:t>充电指示灯常亮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线束（断路或开路）或接插件（接触不良、虚接）</a:t>
                      </a:r>
                    </a:p>
                  </a:txBody>
                  <a:tcPr anchor="ctr"/>
                </a:tc>
              </a:tr>
              <a:tr h="696595">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2.CAN</a:t>
                      </a:r>
                      <a:r>
                        <a:rPr lang="zh-CN" altLang="en-US" sz="2000" dirty="0" smtClean="0">
                          <a:latin typeface="微软雅黑" panose="020B0503020204020204" charset="-122"/>
                          <a:ea typeface="微软雅黑" panose="020B0503020204020204" charset="-122"/>
                        </a:rPr>
                        <a:t>通讯（故障）</a:t>
                      </a:r>
                    </a:p>
                  </a:txBody>
                  <a:tcPr anchor="ctr"/>
                </a:tc>
              </a:tr>
              <a:tr h="696595">
                <a:tc vMerge="1">
                  <a:txBody>
                    <a:bodyPr/>
                    <a:lstStyle/>
                    <a:p>
                      <a:endParaRPr lang="zh-CN"/>
                    </a:p>
                  </a:txBody>
                  <a:tcPr anchor="ctr"/>
                </a:tc>
                <a:tc>
                  <a:txBody>
                    <a:bodyPr/>
                    <a:lstStyle/>
                    <a:p>
                      <a:r>
                        <a:rPr lang="en-US" altLang="zh-CN" sz="2000" dirty="0" smtClean="0">
                          <a:latin typeface="微软雅黑" panose="020B0503020204020204" charset="-122"/>
                          <a:ea typeface="微软雅黑" panose="020B0503020204020204" charset="-122"/>
                        </a:rPr>
                        <a:t>3.PEU</a:t>
                      </a:r>
                      <a:r>
                        <a:rPr lang="zh-CN" altLang="en-US" sz="2000" dirty="0" smtClean="0">
                          <a:latin typeface="微软雅黑" panose="020B0503020204020204" charset="-122"/>
                          <a:ea typeface="微软雅黑" panose="020B0503020204020204" charset="-122"/>
                        </a:rPr>
                        <a:t>（内部故障）</a:t>
                      </a:r>
                    </a:p>
                  </a:txBody>
                  <a:tcPr anchor="ctr"/>
                </a:tc>
              </a:tr>
              <a:tr h="696595">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4.</a:t>
                      </a:r>
                      <a:r>
                        <a:rPr lang="zh-CN" altLang="en-US" sz="2000" dirty="0" smtClean="0">
                          <a:latin typeface="微软雅黑" panose="020B0503020204020204" charset="-122"/>
                          <a:ea typeface="微软雅黑" panose="020B0503020204020204" charset="-122"/>
                        </a:rPr>
                        <a:t>动力电池（内部故障）</a:t>
                      </a:r>
                    </a:p>
                  </a:txBody>
                  <a:tcPr anchor="ctr"/>
                </a:tc>
              </a:tr>
              <a:tr h="696595">
                <a:tc vMerge="1">
                  <a:txBody>
                    <a:bodyPr/>
                    <a:lstStyle/>
                    <a:p>
                      <a:endParaRPr lang="zh-CN"/>
                    </a:p>
                  </a:txBody>
                  <a:tcPr anchor="ctr"/>
                </a:tc>
                <a:tc>
                  <a:txBody>
                    <a:bodyPr/>
                    <a:lstStyle/>
                    <a:p>
                      <a:r>
                        <a:rPr lang="en-US" altLang="zh-CN" sz="2000" dirty="0" smtClean="0">
                          <a:latin typeface="微软雅黑" panose="020B0503020204020204" charset="-122"/>
                          <a:ea typeface="微软雅黑" panose="020B0503020204020204" charset="-122"/>
                        </a:rPr>
                        <a:t>5.</a:t>
                      </a:r>
                      <a:r>
                        <a:rPr lang="zh-CN" altLang="en-US" sz="2000" dirty="0" smtClean="0">
                          <a:latin typeface="微软雅黑" panose="020B0503020204020204" charset="-122"/>
                          <a:ea typeface="微软雅黑" panose="020B0503020204020204" charset="-122"/>
                        </a:rPr>
                        <a:t>组合仪表（内部故障）</a:t>
                      </a:r>
                    </a:p>
                  </a:txBody>
                  <a:tcPr anchor="ct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088" y="1431018"/>
            <a:ext cx="2838450" cy="3676650"/>
          </a:xfrm>
          <a:prstGeom prst="rect">
            <a:avLst/>
          </a:prstGeom>
        </p:spPr>
      </p:pic>
      <p:sp>
        <p:nvSpPr>
          <p:cNvPr id="4" name="矩形 3"/>
          <p:cNvSpPr/>
          <p:nvPr/>
        </p:nvSpPr>
        <p:spPr>
          <a:xfrm>
            <a:off x="5243424" y="2909077"/>
            <a:ext cx="5544457" cy="829945"/>
          </a:xfrm>
          <a:prstGeom prst="rect">
            <a:avLst/>
          </a:prstGeom>
        </p:spPr>
        <p:txBody>
          <a:bodyPr wrap="square">
            <a:spAutoFit/>
          </a:bodyPr>
          <a:lstStyle/>
          <a:p>
            <a:pPr lvl="0">
              <a:defRPr/>
            </a:pPr>
            <a:r>
              <a:rPr lang="zh-CN" altLang="en-US" sz="4800" b="1" dirty="0">
                <a:solidFill>
                  <a:srgbClr val="0070C0"/>
                </a:solidFill>
                <a:latin typeface="微软雅黑" panose="020B0503020204020204" charset="-122"/>
                <a:ea typeface="微软雅黑" panose="020B0503020204020204" charset="-122"/>
                <a:sym typeface="+mn-ea"/>
              </a:rPr>
              <a:t>PEPS系统</a:t>
            </a:r>
            <a:endParaRPr lang="zh-CN" altLang="en-US" sz="4800" b="1" dirty="0">
              <a:solidFill>
                <a:srgbClr val="0070C0"/>
              </a:solidFill>
              <a:latin typeface="微软雅黑" panose="020B0503020204020204" charset="-122"/>
              <a:ea typeface="微软雅黑" panose="020B0503020204020204" charset="-122"/>
            </a:endParaRPr>
          </a:p>
        </p:txBody>
      </p:sp>
      <p:sp>
        <p:nvSpPr>
          <p:cNvPr id="12" name="文本框 11"/>
          <p:cNvSpPr txBox="1"/>
          <p:nvPr/>
        </p:nvSpPr>
        <p:spPr>
          <a:xfrm>
            <a:off x="2187138" y="2909077"/>
            <a:ext cx="2621280" cy="829945"/>
          </a:xfrm>
          <a:prstGeom prst="rect">
            <a:avLst/>
          </a:prstGeom>
          <a:noFill/>
        </p:spPr>
        <p:txBody>
          <a:bodyPr wrap="non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srgbClr val="000000">
                    <a:lumMod val="75000"/>
                    <a:lumOff val="25000"/>
                  </a:srgbClr>
                </a:solidFill>
                <a:effectLst/>
                <a:uLnTx/>
                <a:uFillTx/>
                <a:latin typeface="Arial" panose="020B0604020202020204"/>
                <a:ea typeface="微软雅黑" panose="020B0503020204020204" charset="-122"/>
                <a:cs typeface="+mn-cs"/>
              </a:rPr>
              <a:t>第三部分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4" name="组合 3"/>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4"/>
          <a:stretch>
            <a:fillRect/>
          </a:stretch>
        </p:blipFill>
        <p:spPr>
          <a:xfrm>
            <a:off x="10511315" y="3556000"/>
            <a:ext cx="539689" cy="731295"/>
          </a:xfrm>
          <a:prstGeom prst="rect">
            <a:avLst/>
          </a:prstGeom>
        </p:spPr>
      </p:pic>
      <p:sp>
        <p:nvSpPr>
          <p:cNvPr id="15" name="文本框 14"/>
          <p:cNvSpPr txBox="1"/>
          <p:nvPr/>
        </p:nvSpPr>
        <p:spPr>
          <a:xfrm>
            <a:off x="1555740" y="527044"/>
            <a:ext cx="33832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系统组成与功能</a:t>
            </a:r>
            <a:endParaRPr lang="zh-CN" altLang="en-US" sz="3600" dirty="0">
              <a:solidFill>
                <a:srgbClr val="0070C0"/>
              </a:solidFill>
              <a:latin typeface="微软雅黑" panose="020B0503020204020204" charset="-122"/>
              <a:ea typeface="微软雅黑" panose="020B0503020204020204" charset="-122"/>
            </a:endParaRPr>
          </a:p>
        </p:txBody>
      </p:sp>
      <p:sp>
        <p:nvSpPr>
          <p:cNvPr id="5" name="Text Box 1676"/>
          <p:cNvSpPr txBox="1">
            <a:spLocks noChangeArrowheads="1"/>
          </p:cNvSpPr>
          <p:nvPr/>
        </p:nvSpPr>
        <p:spPr bwMode="auto">
          <a:xfrm>
            <a:off x="1633220" y="1456690"/>
            <a:ext cx="4090670" cy="378460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lnSpc>
                <a:spcPct val="200000"/>
              </a:lnSpc>
              <a:spcBef>
                <a:spcPct val="0"/>
              </a:spcBef>
              <a:spcAft>
                <a:spcPct val="0"/>
              </a:spcAft>
            </a:pPr>
            <a:r>
              <a:rPr lang="en-US" altLang="zh-CN" sz="2400" b="1" dirty="0" smtClean="0">
                <a:solidFill>
                  <a:srgbClr val="000000"/>
                </a:solidFill>
                <a:latin typeface="微软雅黑" panose="020B0503020204020204" charset="-122"/>
                <a:ea typeface="微软雅黑" panose="020B0503020204020204" charset="-122"/>
              </a:rPr>
              <a:t>PEPS</a:t>
            </a:r>
            <a:r>
              <a:rPr lang="zh-CN" altLang="en-US" sz="2400" b="1" dirty="0" smtClean="0">
                <a:solidFill>
                  <a:srgbClr val="000000"/>
                </a:solidFill>
                <a:latin typeface="微软雅黑" panose="020B0503020204020204" charset="-122"/>
                <a:ea typeface="微软雅黑" panose="020B0503020204020204" charset="-122"/>
              </a:rPr>
              <a:t>系统具有以下功能</a:t>
            </a:r>
            <a:endParaRPr lang="en-US" altLang="zh-CN" sz="2400" b="1" dirty="0" smtClean="0">
              <a:solidFill>
                <a:srgbClr val="000000"/>
              </a:solidFill>
              <a:latin typeface="微软雅黑" panose="020B0503020204020204" charset="-122"/>
              <a:ea typeface="微软雅黑" panose="020B0503020204020204" charset="-122"/>
            </a:endParaRPr>
          </a:p>
          <a:p>
            <a:pPr eaLnBrk="0" fontAlgn="base" hangingPunct="0">
              <a:lnSpc>
                <a:spcPct val="200000"/>
              </a:lnSpc>
              <a:spcBef>
                <a:spcPct val="0"/>
              </a:spcBef>
              <a:spcAft>
                <a:spcPct val="0"/>
              </a:spcAft>
              <a:buFont typeface="Wingdings" panose="05000000000000000000" pitchFamily="2" charset="2"/>
              <a:buChar char="l"/>
            </a:pPr>
            <a:r>
              <a:rPr lang="zh-CN" altLang="en-US" sz="2400" dirty="0" smtClean="0">
                <a:solidFill>
                  <a:srgbClr val="000000"/>
                </a:solidFill>
                <a:latin typeface="微软雅黑" panose="020B0503020204020204" charset="-122"/>
                <a:ea typeface="微软雅黑" panose="020B0503020204020204" charset="-122"/>
              </a:rPr>
              <a:t>遥控开闭锁功能（</a:t>
            </a:r>
            <a:r>
              <a:rPr lang="en-US" altLang="zh-CN" sz="2400" dirty="0" smtClean="0">
                <a:solidFill>
                  <a:srgbClr val="000000"/>
                </a:solidFill>
                <a:latin typeface="微软雅黑" panose="020B0503020204020204" charset="-122"/>
                <a:ea typeface="微软雅黑" panose="020B0503020204020204" charset="-122"/>
              </a:rPr>
              <a:t>RKE</a:t>
            </a:r>
            <a:r>
              <a:rPr lang="zh-CN" altLang="en-US" sz="2400" dirty="0" smtClean="0">
                <a:solidFill>
                  <a:srgbClr val="000000"/>
                </a:solidFill>
                <a:latin typeface="微软雅黑" panose="020B0503020204020204" charset="-122"/>
                <a:ea typeface="微软雅黑" panose="020B0503020204020204" charset="-122"/>
              </a:rPr>
              <a:t>）</a:t>
            </a:r>
          </a:p>
          <a:p>
            <a:pPr eaLnBrk="0" fontAlgn="base" hangingPunct="0">
              <a:lnSpc>
                <a:spcPct val="200000"/>
              </a:lnSpc>
              <a:spcBef>
                <a:spcPct val="0"/>
              </a:spcBef>
              <a:spcAft>
                <a:spcPct val="0"/>
              </a:spcAft>
              <a:buFont typeface="Wingdings" panose="05000000000000000000" pitchFamily="2" charset="2"/>
              <a:buChar char="l"/>
            </a:pPr>
            <a:r>
              <a:rPr lang="zh-CN" altLang="en-US" sz="2400" dirty="0" smtClean="0">
                <a:solidFill>
                  <a:srgbClr val="000000"/>
                </a:solidFill>
                <a:latin typeface="微软雅黑" panose="020B0503020204020204" charset="-122"/>
                <a:ea typeface="微软雅黑" panose="020B0503020204020204" charset="-122"/>
              </a:rPr>
              <a:t>无钥匙进入功能（</a:t>
            </a:r>
            <a:r>
              <a:rPr lang="en-US" altLang="zh-CN" sz="2400" dirty="0" smtClean="0">
                <a:solidFill>
                  <a:srgbClr val="000000"/>
                </a:solidFill>
                <a:latin typeface="微软雅黑" panose="020B0503020204020204" charset="-122"/>
                <a:ea typeface="微软雅黑" panose="020B0503020204020204" charset="-122"/>
              </a:rPr>
              <a:t>PKE</a:t>
            </a:r>
            <a:r>
              <a:rPr lang="zh-CN" altLang="en-US" sz="2400" dirty="0" smtClean="0">
                <a:solidFill>
                  <a:srgbClr val="000000"/>
                </a:solidFill>
                <a:latin typeface="微软雅黑" panose="020B0503020204020204" charset="-122"/>
                <a:ea typeface="微软雅黑" panose="020B0503020204020204" charset="-122"/>
              </a:rPr>
              <a:t>）</a:t>
            </a:r>
            <a:endParaRPr lang="en-US" altLang="zh-CN" sz="2400" dirty="0" smtClean="0">
              <a:solidFill>
                <a:srgbClr val="000000"/>
              </a:solidFill>
              <a:latin typeface="微软雅黑" panose="020B0503020204020204" charset="-122"/>
              <a:ea typeface="微软雅黑" panose="020B0503020204020204" charset="-122"/>
            </a:endParaRPr>
          </a:p>
          <a:p>
            <a:pPr eaLnBrk="0" fontAlgn="base" hangingPunct="0">
              <a:lnSpc>
                <a:spcPct val="200000"/>
              </a:lnSpc>
              <a:spcBef>
                <a:spcPct val="0"/>
              </a:spcBef>
              <a:spcAft>
                <a:spcPct val="0"/>
              </a:spcAft>
              <a:buFont typeface="Wingdings" panose="05000000000000000000" pitchFamily="2" charset="2"/>
              <a:buChar char="l"/>
            </a:pPr>
            <a:r>
              <a:rPr lang="zh-CN" altLang="en-US" sz="2400" dirty="0" smtClean="0">
                <a:solidFill>
                  <a:srgbClr val="000000"/>
                </a:solidFill>
                <a:latin typeface="微软雅黑" panose="020B0503020204020204" charset="-122"/>
                <a:ea typeface="微软雅黑" panose="020B0503020204020204" charset="-122"/>
              </a:rPr>
              <a:t>无钥匙启动功能（</a:t>
            </a:r>
            <a:r>
              <a:rPr lang="en-US" altLang="zh-CN" sz="2400" dirty="0" smtClean="0">
                <a:solidFill>
                  <a:srgbClr val="000000"/>
                </a:solidFill>
                <a:latin typeface="微软雅黑" panose="020B0503020204020204" charset="-122"/>
                <a:ea typeface="微软雅黑" panose="020B0503020204020204" charset="-122"/>
              </a:rPr>
              <a:t>PKS</a:t>
            </a:r>
            <a:r>
              <a:rPr lang="zh-CN" altLang="en-US" sz="2400" dirty="0" smtClean="0">
                <a:solidFill>
                  <a:srgbClr val="000000"/>
                </a:solidFill>
                <a:latin typeface="微软雅黑" panose="020B0503020204020204" charset="-122"/>
                <a:ea typeface="微软雅黑" panose="020B0503020204020204" charset="-122"/>
              </a:rPr>
              <a:t>）</a:t>
            </a:r>
          </a:p>
          <a:p>
            <a:pPr eaLnBrk="0" fontAlgn="base" hangingPunct="0">
              <a:lnSpc>
                <a:spcPct val="200000"/>
              </a:lnSpc>
              <a:spcBef>
                <a:spcPct val="0"/>
              </a:spcBef>
              <a:spcAft>
                <a:spcPct val="0"/>
              </a:spcAft>
              <a:buFont typeface="Wingdings" panose="05000000000000000000" pitchFamily="2" charset="2"/>
              <a:buChar char="l"/>
            </a:pPr>
            <a:r>
              <a:rPr lang="zh-CN" altLang="en-US" sz="2400" dirty="0" smtClean="0">
                <a:solidFill>
                  <a:srgbClr val="000000"/>
                </a:solidFill>
                <a:latin typeface="微软雅黑" panose="020B0503020204020204" charset="-122"/>
                <a:ea typeface="微软雅黑" panose="020B0503020204020204" charset="-122"/>
              </a:rPr>
              <a:t>电源挡位切换（</a:t>
            </a:r>
            <a:r>
              <a:rPr lang="en-US" altLang="zh-CN" sz="2400" dirty="0" smtClean="0">
                <a:solidFill>
                  <a:srgbClr val="000000"/>
                </a:solidFill>
                <a:latin typeface="微软雅黑" panose="020B0503020204020204" charset="-122"/>
                <a:ea typeface="微软雅黑" panose="020B0503020204020204" charset="-122"/>
              </a:rPr>
              <a:t>PDU</a:t>
            </a:r>
            <a:r>
              <a:rPr lang="zh-CN" altLang="en-US" sz="2400" dirty="0" smtClean="0">
                <a:solidFill>
                  <a:srgbClr val="000000"/>
                </a:solidFill>
                <a:latin typeface="微软雅黑" panose="020B0503020204020204" charset="-122"/>
                <a:ea typeface="微软雅黑" panose="020B0503020204020204" charset="-122"/>
              </a:rPr>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4" name="组合 3"/>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4"/>
          <a:stretch>
            <a:fillRect/>
          </a:stretch>
        </p:blipFill>
        <p:spPr>
          <a:xfrm>
            <a:off x="10511315" y="3556000"/>
            <a:ext cx="539689" cy="731295"/>
          </a:xfrm>
          <a:prstGeom prst="rect">
            <a:avLst/>
          </a:prstGeom>
        </p:spPr>
      </p:pic>
      <p:sp>
        <p:nvSpPr>
          <p:cNvPr id="15" name="文本框 14"/>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智能钥匙</a:t>
            </a:r>
            <a:endParaRPr lang="zh-CN" altLang="en-US" sz="3600" dirty="0">
              <a:solidFill>
                <a:srgbClr val="0070C0"/>
              </a:solidFill>
              <a:latin typeface="微软雅黑" panose="020B0503020204020204" charset="-122"/>
              <a:ea typeface="微软雅黑" panose="020B0503020204020204" charset="-122"/>
            </a:endParaRPr>
          </a:p>
        </p:txBody>
      </p:sp>
      <p:grpSp>
        <p:nvGrpSpPr>
          <p:cNvPr id="25" name="组合 24"/>
          <p:cNvGrpSpPr/>
          <p:nvPr/>
        </p:nvGrpSpPr>
        <p:grpSpPr>
          <a:xfrm>
            <a:off x="2456815" y="2078213"/>
            <a:ext cx="1661160" cy="1109428"/>
            <a:chOff x="2260494" y="1722057"/>
            <a:chExt cx="1591426" cy="921701"/>
          </a:xfrm>
        </p:grpSpPr>
        <p:sp>
          <p:nvSpPr>
            <p:cNvPr id="7" name="圆角矩形 6"/>
            <p:cNvSpPr/>
            <p:nvPr/>
          </p:nvSpPr>
          <p:spPr>
            <a:xfrm>
              <a:off x="2987824" y="1722057"/>
              <a:ext cx="864096" cy="36004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1600" dirty="0">
                  <a:latin typeface="微软雅黑" panose="020B0503020204020204" charset="-122"/>
                  <a:ea typeface="微软雅黑" panose="020B0503020204020204" charset="-122"/>
                  <a:sym typeface="+mn-ea"/>
                </a:rPr>
                <a:t>闭</a:t>
              </a:r>
              <a:r>
                <a:rPr lang="zh-CN" altLang="en-US" sz="1600" dirty="0" smtClean="0">
                  <a:latin typeface="微软雅黑" panose="020B0503020204020204" charset="-122"/>
                  <a:ea typeface="微软雅黑" panose="020B0503020204020204" charset="-122"/>
                </a:rPr>
                <a:t>锁键</a:t>
              </a:r>
              <a:endParaRPr lang="zh-CN" altLang="en-US" sz="1600" dirty="0">
                <a:latin typeface="微软雅黑" panose="020B0503020204020204" charset="-122"/>
                <a:ea typeface="微软雅黑" panose="020B0503020204020204" charset="-122"/>
              </a:endParaRPr>
            </a:p>
          </p:txBody>
        </p:sp>
        <p:sp>
          <p:nvSpPr>
            <p:cNvPr id="5" name="圆角矩形 4"/>
            <p:cNvSpPr/>
            <p:nvPr/>
          </p:nvSpPr>
          <p:spPr>
            <a:xfrm>
              <a:off x="2987824" y="2283718"/>
              <a:ext cx="864096" cy="36004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1600" dirty="0" smtClean="0">
                  <a:latin typeface="微软雅黑" panose="020B0503020204020204" charset="-122"/>
                  <a:ea typeface="微软雅黑" panose="020B0503020204020204" charset="-122"/>
                  <a:sym typeface="+mn-ea"/>
                </a:rPr>
                <a:t>解</a:t>
              </a:r>
              <a:r>
                <a:rPr lang="zh-CN" altLang="en-US" sz="1600" dirty="0" smtClean="0">
                  <a:latin typeface="微软雅黑" panose="020B0503020204020204" charset="-122"/>
                  <a:ea typeface="微软雅黑" panose="020B0503020204020204" charset="-122"/>
                </a:rPr>
                <a:t>锁键</a:t>
              </a:r>
              <a:endParaRPr lang="zh-CN" altLang="en-US" sz="1600" dirty="0">
                <a:latin typeface="微软雅黑" panose="020B0503020204020204" charset="-122"/>
                <a:ea typeface="微软雅黑" panose="020B0503020204020204" charset="-122"/>
              </a:endParaRPr>
            </a:p>
          </p:txBody>
        </p:sp>
        <p:cxnSp>
          <p:nvCxnSpPr>
            <p:cNvPr id="19" name="直接箭头连接符 18"/>
            <p:cNvCxnSpPr/>
            <p:nvPr/>
          </p:nvCxnSpPr>
          <p:spPr>
            <a:xfrm flipH="1">
              <a:off x="2260494" y="1895740"/>
              <a:ext cx="727579" cy="5803"/>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直接箭头连接符 21"/>
            <p:cNvCxnSpPr/>
            <p:nvPr/>
          </p:nvCxnSpPr>
          <p:spPr>
            <a:xfrm flipH="1">
              <a:off x="2267744" y="2463738"/>
              <a:ext cx="720080" cy="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8" name="文本框 7"/>
          <p:cNvSpPr txBox="1"/>
          <p:nvPr/>
        </p:nvSpPr>
        <p:spPr>
          <a:xfrm>
            <a:off x="4977765" y="1391285"/>
            <a:ext cx="1198880" cy="398780"/>
          </a:xfrm>
          <a:prstGeom prst="rect">
            <a:avLst/>
          </a:prstGeom>
          <a:noFill/>
        </p:spPr>
        <p:txBody>
          <a:bodyPr wrap="none" rtlCol="0" anchor="t">
            <a:spAutoFit/>
          </a:bodyPr>
          <a:lstStyle/>
          <a:p>
            <a:r>
              <a:rPr lang="zh-CN" altLang="en-US" sz="2000" b="1" dirty="0" smtClean="0">
                <a:latin typeface="微软雅黑" panose="020B0503020204020204" charset="-122"/>
                <a:ea typeface="微软雅黑" panose="020B0503020204020204" charset="-122"/>
                <a:sym typeface="Arial" panose="020B0604020202020204" pitchFamily="34" charset="0"/>
              </a:rPr>
              <a:t>技术参数</a:t>
            </a:r>
          </a:p>
        </p:txBody>
      </p:sp>
      <p:graphicFrame>
        <p:nvGraphicFramePr>
          <p:cNvPr id="9" name="表格 8"/>
          <p:cNvGraphicFramePr>
            <a:graphicFrameLocks noGrp="1"/>
          </p:cNvGraphicFramePr>
          <p:nvPr/>
        </p:nvGraphicFramePr>
        <p:xfrm>
          <a:off x="4556125" y="1858645"/>
          <a:ext cx="5503545" cy="1451610"/>
        </p:xfrm>
        <a:graphic>
          <a:graphicData uri="http://schemas.openxmlformats.org/drawingml/2006/table">
            <a:tbl>
              <a:tblPr firstRow="1" bandRow="1">
                <a:tableStyleId>{C4B1156A-380E-4F78-BDF5-A606A8083BF9}</a:tableStyleId>
              </a:tblPr>
              <a:tblGrid>
                <a:gridCol w="2880360"/>
                <a:gridCol w="2623185"/>
              </a:tblGrid>
              <a:tr h="483870">
                <a:tc>
                  <a:txBody>
                    <a:bodyPr/>
                    <a:lstStyle/>
                    <a:p>
                      <a:pPr algn="ctr"/>
                      <a:r>
                        <a:rPr lang="zh-CN" altLang="en-US" sz="2000" dirty="0" smtClean="0"/>
                        <a:t>项目</a:t>
                      </a:r>
                      <a:endParaRPr lang="zh-CN" altLang="en-US" sz="2000" b="0" dirty="0" smtClean="0">
                        <a:latin typeface="微软雅黑" panose="020B0503020204020204" charset="-122"/>
                        <a:ea typeface="微软雅黑" panose="020B0503020204020204" charset="-122"/>
                      </a:endParaRPr>
                    </a:p>
                  </a:txBody>
                  <a:tcPr anchor="ctr"/>
                </a:tc>
                <a:tc>
                  <a:txBody>
                    <a:bodyPr/>
                    <a:lstStyle/>
                    <a:p>
                      <a:pPr algn="ctr"/>
                      <a:r>
                        <a:rPr lang="zh-CN" altLang="en-US" sz="2000" dirty="0" smtClean="0"/>
                        <a:t>说明</a:t>
                      </a:r>
                      <a:endParaRPr lang="zh-CN" altLang="en-US" sz="2000" b="0" dirty="0" smtClean="0">
                        <a:latin typeface="微软雅黑" panose="020B0503020204020204" charset="-122"/>
                        <a:ea typeface="微软雅黑" panose="020B0503020204020204" charset="-122"/>
                      </a:endParaRPr>
                    </a:p>
                  </a:txBody>
                  <a:tcPr anchor="ctr"/>
                </a:tc>
              </a:tr>
              <a:tr h="483870">
                <a:tc>
                  <a:txBody>
                    <a:bodyPr/>
                    <a:lstStyle/>
                    <a:p>
                      <a:pPr algn="ctr"/>
                      <a:r>
                        <a:rPr lang="zh-CN" altLang="en-US" sz="2000" dirty="0" smtClean="0"/>
                        <a:t>智能钥匙遥控有效距离</a:t>
                      </a:r>
                      <a:endParaRPr lang="zh-CN" altLang="en-US" sz="2000" b="0" dirty="0" smtClean="0">
                        <a:latin typeface="微软雅黑" panose="020B0503020204020204" charset="-122"/>
                        <a:ea typeface="微软雅黑" panose="020B0503020204020204" charset="-122"/>
                      </a:endParaRPr>
                    </a:p>
                  </a:txBody>
                  <a:tcPr anchor="ctr"/>
                </a:tc>
                <a:tc>
                  <a:txBody>
                    <a:bodyPr/>
                    <a:lstStyle/>
                    <a:p>
                      <a:pPr algn="ctr"/>
                      <a:r>
                        <a:rPr lang="en-US" altLang="zh-CN" sz="2000" dirty="0" smtClean="0"/>
                        <a:t>10m</a:t>
                      </a:r>
                      <a:endParaRPr lang="en-US" altLang="zh-CN" sz="2000" b="0" dirty="0" smtClean="0">
                        <a:latin typeface="微软雅黑" panose="020B0503020204020204" charset="-122"/>
                        <a:ea typeface="微软雅黑" panose="020B0503020204020204" charset="-122"/>
                      </a:endParaRPr>
                    </a:p>
                  </a:txBody>
                  <a:tcPr anchor="ctr"/>
                </a:tc>
              </a:tr>
              <a:tr h="483870">
                <a:tc>
                  <a:txBody>
                    <a:bodyPr/>
                    <a:lstStyle/>
                    <a:p>
                      <a:pPr algn="ctr"/>
                      <a:r>
                        <a:rPr lang="zh-CN" altLang="en-US" sz="2000" dirty="0" smtClean="0"/>
                        <a:t>无钥匙进入有效距离</a:t>
                      </a:r>
                      <a:endParaRPr lang="zh-CN" altLang="en-US" sz="2000" b="0" dirty="0" smtClean="0">
                        <a:latin typeface="微软雅黑" panose="020B0503020204020204" charset="-122"/>
                        <a:ea typeface="微软雅黑" panose="020B0503020204020204" charset="-122"/>
                      </a:endParaRPr>
                    </a:p>
                  </a:txBody>
                  <a:tcPr anchor="ctr"/>
                </a:tc>
                <a:tc>
                  <a:txBody>
                    <a:bodyPr/>
                    <a:lstStyle/>
                    <a:p>
                      <a:pPr algn="ctr"/>
                      <a:r>
                        <a:rPr lang="en-US" altLang="zh-CN" sz="2000" dirty="0" smtClean="0"/>
                        <a:t>1m</a:t>
                      </a:r>
                      <a:endParaRPr lang="en-US" altLang="zh-CN" sz="2000" b="0" dirty="0" smtClean="0">
                        <a:latin typeface="微软雅黑" panose="020B0503020204020204" charset="-122"/>
                        <a:ea typeface="微软雅黑" panose="020B0503020204020204" charset="-122"/>
                      </a:endParaRPr>
                    </a:p>
                  </a:txBody>
                  <a:tcPr anchor="ctr"/>
                </a:tc>
              </a:tr>
            </a:tbl>
          </a:graphicData>
        </a:graphic>
      </p:graphicFrame>
      <p:sp>
        <p:nvSpPr>
          <p:cNvPr id="11" name="Text Box 4"/>
          <p:cNvSpPr txBox="1">
            <a:spLocks noChangeArrowheads="1"/>
          </p:cNvSpPr>
          <p:nvPr/>
        </p:nvSpPr>
        <p:spPr bwMode="auto">
          <a:xfrm>
            <a:off x="4556120" y="3580636"/>
            <a:ext cx="4889505" cy="1476375"/>
          </a:xfrm>
          <a:prstGeom prst="rect">
            <a:avLst/>
          </a:prstGeom>
          <a:noFill/>
          <a:ln w="9525">
            <a:noFill/>
            <a:miter lim="800000"/>
          </a:ln>
        </p:spPr>
        <p:txBody>
          <a:bodyPr wrap="square">
            <a:spAutoFit/>
          </a:bodyPr>
          <a:lstStyle/>
          <a:p>
            <a:pPr>
              <a:lnSpc>
                <a:spcPct val="150000"/>
              </a:lnSpc>
              <a:buFont typeface="Wingdings" panose="05000000000000000000" pitchFamily="2" charset="2"/>
              <a:buNone/>
            </a:pPr>
            <a:r>
              <a:rPr lang="zh-CN" altLang="en-US" sz="2000" b="1" dirty="0" smtClean="0">
                <a:latin typeface="微软雅黑" panose="020B0503020204020204" charset="-122"/>
                <a:ea typeface="微软雅黑" panose="020B0503020204020204" charset="-122"/>
                <a:sym typeface="Arial" panose="020B0604020202020204" pitchFamily="34" charset="0"/>
              </a:rPr>
              <a:t>功</a:t>
            </a:r>
            <a:r>
              <a:rPr lang="zh-CN" altLang="en-US" sz="2000" b="1" dirty="0">
                <a:latin typeface="微软雅黑" panose="020B0503020204020204" charset="-122"/>
                <a:ea typeface="微软雅黑" panose="020B0503020204020204" charset="-122"/>
                <a:sym typeface="Arial" panose="020B0604020202020204" pitchFamily="34" charset="0"/>
              </a:rPr>
              <a:t>能</a:t>
            </a:r>
          </a:p>
          <a:p>
            <a:pPr marL="285750" indent="-285750">
              <a:lnSpc>
                <a:spcPct val="15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sym typeface="Arial" panose="020B0604020202020204" pitchFamily="34" charset="0"/>
              </a:rPr>
              <a:t>内部集成转发器，</a:t>
            </a:r>
            <a:r>
              <a:rPr lang="zh-CN" altLang="zh-CN" sz="2000" dirty="0">
                <a:latin typeface="微软雅黑" panose="020B0503020204020204" charset="-122"/>
                <a:ea typeface="微软雅黑" panose="020B0503020204020204" charset="-122"/>
              </a:rPr>
              <a:t>发出</a:t>
            </a:r>
            <a:r>
              <a:rPr lang="en-US" altLang="zh-CN" sz="2000" dirty="0">
                <a:latin typeface="微软雅黑" panose="020B0503020204020204" charset="-122"/>
                <a:ea typeface="微软雅黑" panose="020B0503020204020204" charset="-122"/>
              </a:rPr>
              <a:t>125KHz</a:t>
            </a:r>
            <a:r>
              <a:rPr lang="zh-CN" altLang="zh-CN" sz="2000" dirty="0">
                <a:latin typeface="微软雅黑" panose="020B0503020204020204" charset="-122"/>
                <a:ea typeface="微软雅黑" panose="020B0503020204020204" charset="-122"/>
              </a:rPr>
              <a:t>的低频信号，与无钥匙控制模块进行通讯</a:t>
            </a:r>
            <a:r>
              <a:rPr lang="zh-CN" altLang="zh-CN" sz="2000" dirty="0" smtClean="0">
                <a:latin typeface="微软雅黑" panose="020B0503020204020204" charset="-122"/>
                <a:ea typeface="微软雅黑" panose="020B0503020204020204" charset="-122"/>
              </a:rPr>
              <a:t>。</a:t>
            </a:r>
          </a:p>
        </p:txBody>
      </p:sp>
      <p:pic>
        <p:nvPicPr>
          <p:cNvPr id="2" name="图片 1"/>
          <p:cNvPicPr>
            <a:picLocks noChangeAspect="1"/>
          </p:cNvPicPr>
          <p:nvPr/>
        </p:nvPicPr>
        <p:blipFill>
          <a:blip r:embed="rId5"/>
          <a:stretch>
            <a:fillRect/>
          </a:stretch>
        </p:blipFill>
        <p:spPr>
          <a:xfrm rot="5400000">
            <a:off x="35560" y="2376170"/>
            <a:ext cx="3466465" cy="139065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4" name="组合 3"/>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4"/>
          <a:stretch>
            <a:fillRect/>
          </a:stretch>
        </p:blipFill>
        <p:spPr>
          <a:xfrm>
            <a:off x="10511315" y="3556000"/>
            <a:ext cx="539689" cy="731295"/>
          </a:xfrm>
          <a:prstGeom prst="rect">
            <a:avLst/>
          </a:prstGeom>
        </p:spPr>
      </p:pic>
      <p:sp>
        <p:nvSpPr>
          <p:cNvPr id="15" name="文本框 14"/>
          <p:cNvSpPr txBox="1"/>
          <p:nvPr/>
        </p:nvSpPr>
        <p:spPr>
          <a:xfrm>
            <a:off x="1555740" y="527044"/>
            <a:ext cx="2234565" cy="645160"/>
          </a:xfrm>
          <a:prstGeom prst="rect">
            <a:avLst/>
          </a:prstGeom>
          <a:noFill/>
        </p:spPr>
        <p:txBody>
          <a:bodyPr wrap="none" rtlCol="0">
            <a:spAutoFit/>
            <a:scene3d>
              <a:camera prst="orthographicFront"/>
              <a:lightRig rig="threePt" dir="t"/>
            </a:scene3d>
            <a:sp3d contourW="12700"/>
          </a:bodyPr>
          <a:lstStyle/>
          <a:p>
            <a:pPr lvl="0" algn="l" defTabSz="342900">
              <a:spcBef>
                <a:spcPct val="0"/>
              </a:spcBef>
            </a:pPr>
            <a:r>
              <a:rPr kumimoji="1" lang="en-US" altLang="zh-CN"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PEPS</a:t>
            </a: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模块</a:t>
            </a:r>
            <a:endParaRPr lang="zh-CN" altLang="en-US" sz="3600" dirty="0">
              <a:solidFill>
                <a:srgbClr val="0070C0"/>
              </a:solidFill>
              <a:latin typeface="微软雅黑" panose="020B0503020204020204" charset="-122"/>
              <a:ea typeface="微软雅黑" panose="020B0503020204020204" charset="-122"/>
            </a:endParaRPr>
          </a:p>
        </p:txBody>
      </p:sp>
      <p:sp>
        <p:nvSpPr>
          <p:cNvPr id="8" name="文本框 1"/>
          <p:cNvSpPr txBox="1"/>
          <p:nvPr/>
        </p:nvSpPr>
        <p:spPr>
          <a:xfrm>
            <a:off x="817216" y="4334829"/>
            <a:ext cx="3286148" cy="1014730"/>
          </a:xfrm>
          <a:prstGeom prst="rect">
            <a:avLst/>
          </a:prstGeom>
          <a:noFill/>
        </p:spPr>
        <p:txBody>
          <a:bodyPr wrap="square" rtlCol="0" anchor="t">
            <a:spAutoFit/>
          </a:bodyPr>
          <a:lstStyle/>
          <a:p>
            <a:pPr>
              <a:lnSpc>
                <a:spcPct val="150000"/>
              </a:lnSpc>
            </a:pPr>
            <a:r>
              <a:rPr lang="zh-CN" altLang="en-US" sz="2000" dirty="0" smtClean="0">
                <a:latin typeface="微软雅黑" panose="020B0503020204020204" charset="-122"/>
                <a:ea typeface="微软雅黑" panose="020B0503020204020204" charset="-122"/>
              </a:rPr>
              <a:t>位</a:t>
            </a:r>
            <a:r>
              <a:rPr lang="zh-CN" altLang="en-US" sz="2000" dirty="0">
                <a:latin typeface="微软雅黑" panose="020B0503020204020204" charset="-122"/>
                <a:ea typeface="微软雅黑" panose="020B0503020204020204" charset="-122"/>
              </a:rPr>
              <a:t>于仪表台手套箱后面靠左的仪表台横梁上</a:t>
            </a:r>
          </a:p>
        </p:txBody>
      </p:sp>
      <p:sp>
        <p:nvSpPr>
          <p:cNvPr id="7" name="Text Box 4"/>
          <p:cNvSpPr txBox="1">
            <a:spLocks noChangeArrowheads="1"/>
          </p:cNvSpPr>
          <p:nvPr/>
        </p:nvSpPr>
        <p:spPr bwMode="auto">
          <a:xfrm>
            <a:off x="5074285" y="1353185"/>
            <a:ext cx="6034405" cy="4246245"/>
          </a:xfrm>
          <a:prstGeom prst="rect">
            <a:avLst/>
          </a:prstGeom>
          <a:noFill/>
          <a:ln w="9525">
            <a:noFill/>
            <a:miter lim="800000"/>
          </a:ln>
        </p:spPr>
        <p:txBody>
          <a:bodyPr wrap="square">
            <a:spAutoFit/>
          </a:bodyPr>
          <a:lstStyle/>
          <a:p>
            <a:pPr>
              <a:lnSpc>
                <a:spcPct val="150000"/>
              </a:lnSpc>
              <a:buFont typeface="Wingdings" panose="05000000000000000000" pitchFamily="2" charset="2"/>
              <a:buNone/>
            </a:pPr>
            <a:r>
              <a:rPr lang="zh-CN" altLang="en-US" sz="2000" b="1" dirty="0" smtClean="0">
                <a:latin typeface="微软雅黑" panose="020B0503020204020204" charset="-122"/>
                <a:ea typeface="微软雅黑" panose="020B0503020204020204" charset="-122"/>
                <a:sym typeface="Arial" panose="020B0604020202020204" pitchFamily="34" charset="0"/>
              </a:rPr>
              <a:t>功</a:t>
            </a:r>
            <a:r>
              <a:rPr lang="zh-CN" altLang="en-US" sz="2000" b="1" dirty="0">
                <a:latin typeface="微软雅黑" panose="020B0503020204020204" charset="-122"/>
                <a:ea typeface="微软雅黑" panose="020B0503020204020204" charset="-122"/>
                <a:sym typeface="Arial" panose="020B0604020202020204" pitchFamily="34" charset="0"/>
              </a:rPr>
              <a:t>能</a:t>
            </a:r>
          </a:p>
          <a:p>
            <a:pPr>
              <a:lnSpc>
                <a:spcPct val="15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sym typeface="Arial" panose="020B0604020202020204" pitchFamily="34" charset="0"/>
              </a:rPr>
              <a:t>  接收智</a:t>
            </a:r>
            <a:r>
              <a:rPr lang="zh-CN" altLang="en-US" sz="2000" b="0" dirty="0">
                <a:latin typeface="微软雅黑" panose="020B0503020204020204" charset="-122"/>
                <a:ea typeface="微软雅黑" panose="020B0503020204020204" charset="-122"/>
                <a:sym typeface="Arial" panose="020B0604020202020204" pitchFamily="34" charset="0"/>
              </a:rPr>
              <a:t>能钥</a:t>
            </a:r>
            <a:r>
              <a:rPr lang="zh-CN" altLang="en-US" sz="2000" b="0" dirty="0" smtClean="0">
                <a:latin typeface="微软雅黑" panose="020B0503020204020204" charset="-122"/>
                <a:ea typeface="微软雅黑" panose="020B0503020204020204" charset="-122"/>
                <a:sym typeface="Arial" panose="020B0604020202020204" pitchFamily="34" charset="0"/>
              </a:rPr>
              <a:t>匙信</a:t>
            </a:r>
            <a:r>
              <a:rPr lang="zh-CN" altLang="en-US" sz="2000" b="0" dirty="0">
                <a:latin typeface="微软雅黑" panose="020B0503020204020204" charset="-122"/>
                <a:ea typeface="微软雅黑" panose="020B0503020204020204" charset="-122"/>
                <a:sym typeface="Arial" panose="020B0604020202020204" pitchFamily="34" charset="0"/>
              </a:rPr>
              <a:t>号，判断智能钥匙的状态</a:t>
            </a:r>
            <a:r>
              <a:rPr lang="zh-CN" altLang="en-US" sz="2000" b="0" dirty="0" smtClean="0">
                <a:latin typeface="微软雅黑" panose="020B0503020204020204" charset="-122"/>
                <a:ea typeface="微软雅黑" panose="020B0503020204020204" charset="-122"/>
                <a:sym typeface="Arial" panose="020B0604020202020204" pitchFamily="34" charset="0"/>
              </a:rPr>
              <a:t>、</a:t>
            </a:r>
            <a:endParaRPr lang="en-US" altLang="zh-CN" sz="2000" b="0" dirty="0" smtClean="0">
              <a:latin typeface="微软雅黑" panose="020B0503020204020204" charset="-122"/>
              <a:ea typeface="微软雅黑" panose="020B0503020204020204" charset="-122"/>
              <a:sym typeface="Arial" panose="020B0604020202020204" pitchFamily="34" charset="0"/>
            </a:endParaRPr>
          </a:p>
          <a:p>
            <a:pPr>
              <a:lnSpc>
                <a:spcPct val="150000"/>
              </a:lnSpc>
            </a:pPr>
            <a:r>
              <a:rPr lang="en-US" altLang="zh-CN" sz="2000" dirty="0" smtClean="0">
                <a:latin typeface="微软雅黑" panose="020B0503020204020204" charset="-122"/>
                <a:ea typeface="微软雅黑" panose="020B0503020204020204" charset="-122"/>
                <a:sym typeface="Arial" panose="020B0604020202020204" pitchFamily="34" charset="0"/>
              </a:rPr>
              <a:t>     </a:t>
            </a:r>
            <a:r>
              <a:rPr lang="zh-CN" altLang="en-US" sz="2000" b="0" dirty="0" smtClean="0">
                <a:latin typeface="微软雅黑" panose="020B0503020204020204" charset="-122"/>
                <a:ea typeface="微软雅黑" panose="020B0503020204020204" charset="-122"/>
                <a:sym typeface="Arial" panose="020B0604020202020204" pitchFamily="34" charset="0"/>
              </a:rPr>
              <a:t>位</a:t>
            </a:r>
            <a:r>
              <a:rPr lang="zh-CN" altLang="en-US" sz="2000" b="0" dirty="0">
                <a:latin typeface="微软雅黑" panose="020B0503020204020204" charset="-122"/>
                <a:ea typeface="微软雅黑" panose="020B0503020204020204" charset="-122"/>
                <a:sym typeface="Arial" panose="020B0604020202020204" pitchFamily="34" charset="0"/>
              </a:rPr>
              <a:t>置及相关操作信息。</a:t>
            </a:r>
          </a:p>
          <a:p>
            <a:pPr>
              <a:lnSpc>
                <a:spcPct val="15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sym typeface="Arial" panose="020B0604020202020204" pitchFamily="34" charset="0"/>
              </a:rPr>
              <a:t>  通</a:t>
            </a:r>
            <a:r>
              <a:rPr lang="zh-CN" altLang="en-US" sz="2000" b="0" dirty="0">
                <a:latin typeface="微软雅黑" panose="020B0503020204020204" charset="-122"/>
                <a:ea typeface="微软雅黑" panose="020B0503020204020204" charset="-122"/>
                <a:sym typeface="Arial" panose="020B0604020202020204" pitchFamily="34" charset="0"/>
              </a:rPr>
              <a:t>过CAN数据传输向相关系统发送相关状</a:t>
            </a:r>
            <a:r>
              <a:rPr lang="zh-CN" altLang="en-US" sz="2000" b="0" dirty="0" smtClean="0">
                <a:latin typeface="微软雅黑" panose="020B0503020204020204" charset="-122"/>
                <a:ea typeface="微软雅黑" panose="020B0503020204020204" charset="-122"/>
                <a:sym typeface="Arial" panose="020B0604020202020204" pitchFamily="34" charset="0"/>
              </a:rPr>
              <a:t>态</a:t>
            </a:r>
            <a:endParaRPr lang="en-US" altLang="zh-CN" sz="2000" b="0" dirty="0" smtClean="0">
              <a:latin typeface="微软雅黑" panose="020B0503020204020204" charset="-122"/>
              <a:ea typeface="微软雅黑" panose="020B0503020204020204" charset="-122"/>
              <a:sym typeface="Arial" panose="020B0604020202020204" pitchFamily="34" charset="0"/>
            </a:endParaRPr>
          </a:p>
          <a:p>
            <a:pPr>
              <a:lnSpc>
                <a:spcPct val="150000"/>
              </a:lnSpc>
            </a:pPr>
            <a:r>
              <a:rPr lang="en-US" altLang="zh-CN" sz="2000" b="0" dirty="0" smtClean="0">
                <a:latin typeface="微软雅黑" panose="020B0503020204020204" charset="-122"/>
                <a:ea typeface="微软雅黑" panose="020B0503020204020204" charset="-122"/>
                <a:sym typeface="Arial" panose="020B0604020202020204" pitchFamily="34" charset="0"/>
              </a:rPr>
              <a:t>     </a:t>
            </a:r>
            <a:r>
              <a:rPr lang="zh-CN" altLang="en-US" sz="2000" b="0" dirty="0" smtClean="0">
                <a:latin typeface="微软雅黑" panose="020B0503020204020204" charset="-122"/>
                <a:ea typeface="微软雅黑" panose="020B0503020204020204" charset="-122"/>
                <a:sym typeface="Arial" panose="020B0604020202020204" pitchFamily="34" charset="0"/>
              </a:rPr>
              <a:t>或</a:t>
            </a:r>
            <a:r>
              <a:rPr lang="zh-CN" altLang="en-US" sz="2000" b="0" dirty="0">
                <a:latin typeface="微软雅黑" panose="020B0503020204020204" charset="-122"/>
                <a:ea typeface="微软雅黑" panose="020B0503020204020204" charset="-122"/>
                <a:sym typeface="Arial" panose="020B0604020202020204" pitchFamily="34" charset="0"/>
              </a:rPr>
              <a:t>控制信号</a:t>
            </a:r>
            <a:r>
              <a:rPr lang="zh-CN" altLang="en-US" sz="2000" b="0" dirty="0" smtClean="0">
                <a:latin typeface="微软雅黑" panose="020B0503020204020204" charset="-122"/>
                <a:ea typeface="微软雅黑" panose="020B0503020204020204" charset="-122"/>
                <a:sym typeface="Arial" panose="020B0604020202020204" pitchFamily="34" charset="0"/>
              </a:rPr>
              <a:t>。</a:t>
            </a:r>
            <a:endParaRPr lang="en-US" altLang="zh-CN" sz="2000" b="0" dirty="0" smtClean="0">
              <a:latin typeface="微软雅黑" panose="020B0503020204020204" charset="-122"/>
              <a:ea typeface="微软雅黑" panose="020B0503020204020204" charset="-122"/>
              <a:sym typeface="Arial" panose="020B0604020202020204" pitchFamily="34" charset="0"/>
            </a:endParaRPr>
          </a:p>
          <a:p>
            <a:pPr>
              <a:lnSpc>
                <a:spcPct val="150000"/>
              </a:lnSpc>
              <a:buFont typeface="Wingdings" panose="05000000000000000000" pitchFamily="2" charset="2"/>
              <a:buChar char="Ø"/>
            </a:pPr>
            <a:r>
              <a:rPr lang="en-US" altLang="zh-CN" sz="2000" dirty="0" smtClean="0">
                <a:latin typeface="微软雅黑" panose="020B0503020204020204" charset="-122"/>
                <a:ea typeface="微软雅黑" panose="020B0503020204020204" charset="-122"/>
                <a:sym typeface="Arial" panose="020B0604020202020204" pitchFamily="34" charset="0"/>
              </a:rPr>
              <a:t>  </a:t>
            </a:r>
            <a:r>
              <a:rPr lang="zh-CN" altLang="en-US" sz="2000" dirty="0" smtClean="0">
                <a:latin typeface="微软雅黑" panose="020B0503020204020204" charset="-122"/>
                <a:ea typeface="微软雅黑" panose="020B0503020204020204" charset="-122"/>
                <a:sym typeface="Arial" panose="020B0604020202020204" pitchFamily="34" charset="0"/>
              </a:rPr>
              <a:t>控制电源状态。</a:t>
            </a:r>
            <a:endParaRPr lang="en-US" altLang="zh-CN" sz="2000" dirty="0" smtClean="0">
              <a:latin typeface="微软雅黑" panose="020B0503020204020204" charset="-122"/>
              <a:ea typeface="微软雅黑" panose="020B0503020204020204" charset="-122"/>
              <a:sym typeface="Arial" panose="020B0604020202020204" pitchFamily="34" charset="0"/>
            </a:endParaRPr>
          </a:p>
          <a:p>
            <a:pPr>
              <a:lnSpc>
                <a:spcPct val="150000"/>
              </a:lnSpc>
              <a:buFont typeface="Wingdings" panose="05000000000000000000" pitchFamily="2" charset="2"/>
              <a:buChar char="Ø"/>
            </a:pPr>
            <a:r>
              <a:rPr lang="zh-CN" altLang="en-US" sz="2000" dirty="0" smtClean="0">
                <a:solidFill>
                  <a:srgbClr val="000000"/>
                </a:solidFill>
                <a:latin typeface="微软雅黑" panose="020B0503020204020204" charset="-122"/>
                <a:ea typeface="微软雅黑" panose="020B0503020204020204" charset="-122"/>
              </a:rPr>
              <a:t>  控制</a:t>
            </a:r>
            <a:r>
              <a:rPr lang="zh-CN" altLang="en-US" sz="2000" b="0" dirty="0" smtClean="0">
                <a:latin typeface="微软雅黑" panose="020B0503020204020204" charset="-122"/>
                <a:ea typeface="微软雅黑" panose="020B0503020204020204" charset="-122"/>
                <a:sym typeface="Arial" panose="020B0604020202020204" pitchFamily="34" charset="0"/>
              </a:rPr>
              <a:t>车辆</a:t>
            </a:r>
            <a:r>
              <a:rPr lang="zh-CN" altLang="en-US" sz="2000" dirty="0" smtClean="0">
                <a:latin typeface="微软雅黑" panose="020B0503020204020204" charset="-122"/>
                <a:ea typeface="微软雅黑" panose="020B0503020204020204" charset="-122"/>
                <a:sym typeface="Arial" panose="020B0604020202020204" pitchFamily="34" charset="0"/>
              </a:rPr>
              <a:t>起动</a:t>
            </a:r>
            <a:r>
              <a:rPr lang="zh-CN" altLang="en-US" sz="2000" b="0" dirty="0" smtClean="0">
                <a:latin typeface="微软雅黑" panose="020B0503020204020204" charset="-122"/>
                <a:ea typeface="微软雅黑" panose="020B0503020204020204" charset="-122"/>
                <a:sym typeface="Arial" panose="020B0604020202020204" pitchFamily="34" charset="0"/>
              </a:rPr>
              <a:t>。</a:t>
            </a:r>
            <a:endParaRPr lang="en-US" altLang="zh-CN" sz="2000" b="0" dirty="0" smtClean="0">
              <a:latin typeface="微软雅黑" panose="020B0503020204020204" charset="-122"/>
              <a:ea typeface="微软雅黑" panose="020B0503020204020204" charset="-122"/>
              <a:sym typeface="Arial" panose="020B0604020202020204" pitchFamily="34" charset="0"/>
            </a:endParaRPr>
          </a:p>
          <a:p>
            <a:pPr>
              <a:lnSpc>
                <a:spcPct val="150000"/>
              </a:lnSpc>
            </a:pPr>
            <a:r>
              <a:rPr lang="zh-CN" altLang="en-US" sz="2000" b="1" dirty="0" smtClean="0">
                <a:latin typeface="微软雅黑" panose="020B0503020204020204" charset="-122"/>
                <a:ea typeface="微软雅黑" panose="020B0503020204020204" charset="-122"/>
                <a:sym typeface="Arial" panose="020B0604020202020204" pitchFamily="34" charset="0"/>
              </a:rPr>
              <a:t>注意：</a:t>
            </a:r>
            <a:endParaRPr lang="en-US" altLang="zh-CN" sz="2000" b="1" dirty="0" smtClean="0">
              <a:latin typeface="微软雅黑" panose="020B0503020204020204" charset="-122"/>
              <a:ea typeface="微软雅黑" panose="020B0503020204020204" charset="-122"/>
              <a:sym typeface="Arial" panose="020B0604020202020204" pitchFamily="34" charset="0"/>
            </a:endParaRPr>
          </a:p>
          <a:p>
            <a:pPr>
              <a:lnSpc>
                <a:spcPct val="150000"/>
              </a:lnSpc>
            </a:pPr>
            <a:r>
              <a:rPr lang="en-US" altLang="zh-CN" sz="2000" b="1" dirty="0" smtClean="0">
                <a:latin typeface="微软雅黑" panose="020B0503020204020204" charset="-122"/>
                <a:ea typeface="微软雅黑" panose="020B0503020204020204" charset="-122"/>
                <a:sym typeface="Arial" panose="020B0604020202020204" pitchFamily="34" charset="0"/>
              </a:rPr>
              <a:t>PEPS</a:t>
            </a:r>
            <a:r>
              <a:rPr lang="zh-CN" altLang="en-US" sz="2000" b="1" dirty="0" smtClean="0">
                <a:latin typeface="微软雅黑" panose="020B0503020204020204" charset="-122"/>
                <a:ea typeface="微软雅黑" panose="020B0503020204020204" charset="-122"/>
                <a:sym typeface="Arial" panose="020B0604020202020204" pitchFamily="34" charset="0"/>
              </a:rPr>
              <a:t>模块集成防盗功能。</a:t>
            </a:r>
            <a:endParaRPr lang="zh-CN" altLang="en-US" sz="2000" b="1" dirty="0">
              <a:latin typeface="微软雅黑" panose="020B0503020204020204" charset="-122"/>
              <a:ea typeface="微软雅黑" panose="020B0503020204020204" charset="-122"/>
              <a:sym typeface="Arial" panose="020B0604020202020204" pitchFamily="34" charset="0"/>
            </a:endParaRPr>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956" y="1436915"/>
            <a:ext cx="4124131" cy="28503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4" name="组合 3"/>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4"/>
          <a:stretch>
            <a:fillRect/>
          </a:stretch>
        </p:blipFill>
        <p:spPr>
          <a:xfrm>
            <a:off x="10511315" y="3556000"/>
            <a:ext cx="539689" cy="731295"/>
          </a:xfrm>
          <a:prstGeom prst="rect">
            <a:avLst/>
          </a:prstGeom>
        </p:spPr>
      </p:pic>
      <p:sp>
        <p:nvSpPr>
          <p:cNvPr id="15" name="文本框 14"/>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低频天线</a:t>
            </a:r>
            <a:endParaRPr lang="zh-CN" altLang="en-US" sz="3600" dirty="0">
              <a:solidFill>
                <a:srgbClr val="0070C0"/>
              </a:solidFill>
              <a:latin typeface="微软雅黑" panose="020B0503020204020204" charset="-122"/>
              <a:ea typeface="微软雅黑" panose="020B0503020204020204" charset="-122"/>
            </a:endParaRPr>
          </a:p>
        </p:txBody>
      </p:sp>
      <p:sp>
        <p:nvSpPr>
          <p:cNvPr id="9" name="Text Box 5"/>
          <p:cNvSpPr txBox="1">
            <a:spLocks noChangeArrowheads="1"/>
          </p:cNvSpPr>
          <p:nvPr/>
        </p:nvSpPr>
        <p:spPr bwMode="auto">
          <a:xfrm>
            <a:off x="1601470" y="3388995"/>
            <a:ext cx="4634230" cy="101473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lnSpc>
                <a:spcPct val="150000"/>
              </a:lnSpc>
              <a:spcBef>
                <a:spcPct val="0"/>
              </a:spcBef>
              <a:spcAft>
                <a:spcPct val="0"/>
              </a:spcAft>
            </a:pPr>
            <a:r>
              <a:rPr lang="zh-CN" altLang="en-US" sz="2000" dirty="0" smtClean="0">
                <a:solidFill>
                  <a:srgbClr val="000000"/>
                </a:solidFill>
                <a:latin typeface="微软雅黑" panose="020B0503020204020204" charset="-122"/>
                <a:ea typeface="微软雅黑" panose="020B0503020204020204" charset="-122"/>
              </a:rPr>
              <a:t>前门把手低频天线</a:t>
            </a:r>
            <a:endParaRPr lang="en-US" altLang="zh-CN" sz="2000" dirty="0" smtClean="0">
              <a:solidFill>
                <a:srgbClr val="000000"/>
              </a:solidFill>
              <a:latin typeface="微软雅黑" panose="020B0503020204020204" charset="-122"/>
              <a:ea typeface="微软雅黑" panose="020B0503020204020204" charset="-122"/>
            </a:endParaRPr>
          </a:p>
          <a:p>
            <a:pPr eaLnBrk="0" fontAlgn="base" hangingPunct="0">
              <a:lnSpc>
                <a:spcPct val="150000"/>
              </a:lnSpc>
              <a:spcBef>
                <a:spcPct val="0"/>
              </a:spcBef>
              <a:spcAft>
                <a:spcPct val="0"/>
              </a:spcAft>
            </a:pPr>
            <a:r>
              <a:rPr lang="zh-CN" altLang="en-US" sz="2000" dirty="0" smtClean="0">
                <a:solidFill>
                  <a:srgbClr val="000000"/>
                </a:solidFill>
                <a:latin typeface="微软雅黑" panose="020B0503020204020204" charset="-122"/>
                <a:ea typeface="微软雅黑" panose="020B0503020204020204" charset="-122"/>
              </a:rPr>
              <a:t>位于前门把手上</a:t>
            </a:r>
          </a:p>
        </p:txBody>
      </p:sp>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780" y="1401445"/>
            <a:ext cx="1824990" cy="1724025"/>
          </a:xfrm>
          <a:prstGeom prst="rect">
            <a:avLst/>
          </a:prstGeom>
          <a:ln>
            <a:noFill/>
          </a:ln>
          <a:effectLst>
            <a:outerShdw blurRad="190500" algn="tl" rotWithShape="0">
              <a:srgbClr val="000000">
                <a:alpha val="70000"/>
              </a:srgbClr>
            </a:outerShdw>
          </a:effectLst>
        </p:spPr>
      </p:pic>
      <p:pic>
        <p:nvPicPr>
          <p:cNvPr id="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8630" y="1401445"/>
            <a:ext cx="2045970" cy="17976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43165" y="1401445"/>
            <a:ext cx="1805940" cy="172339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 Box 5"/>
          <p:cNvSpPr txBox="1">
            <a:spLocks noChangeArrowheads="1"/>
          </p:cNvSpPr>
          <p:nvPr/>
        </p:nvSpPr>
        <p:spPr bwMode="auto">
          <a:xfrm>
            <a:off x="1466215" y="4370705"/>
            <a:ext cx="6911340" cy="101473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eaLnBrk="0" fontAlgn="base" hangingPunct="0">
              <a:lnSpc>
                <a:spcPct val="150000"/>
              </a:lnSpc>
              <a:spcBef>
                <a:spcPct val="0"/>
              </a:spcBef>
              <a:spcAft>
                <a:spcPct val="0"/>
              </a:spcAft>
              <a:buFont typeface="Wingdings" panose="05000000000000000000" pitchFamily="2" charset="2"/>
              <a:buChar char="Ø"/>
            </a:pPr>
            <a:r>
              <a:rPr lang="zh-CN" altLang="en-US" sz="2000" dirty="0" smtClean="0">
                <a:solidFill>
                  <a:srgbClr val="000000"/>
                </a:solidFill>
                <a:latin typeface="微软雅黑" panose="020B0503020204020204" charset="-122"/>
                <a:ea typeface="微软雅黑" panose="020B0503020204020204" charset="-122"/>
              </a:rPr>
              <a:t>直接与</a:t>
            </a:r>
            <a:r>
              <a:rPr lang="en-US" altLang="zh-CN" sz="2000" dirty="0" smtClean="0">
                <a:solidFill>
                  <a:srgbClr val="000000"/>
                </a:solidFill>
                <a:latin typeface="微软雅黑" panose="020B0503020204020204" charset="-122"/>
                <a:ea typeface="微软雅黑" panose="020B0503020204020204" charset="-122"/>
              </a:rPr>
              <a:t>PEPS</a:t>
            </a:r>
            <a:r>
              <a:rPr lang="zh-CN" altLang="en-US" sz="2000" dirty="0" smtClean="0">
                <a:solidFill>
                  <a:srgbClr val="000000"/>
                </a:solidFill>
                <a:latin typeface="微软雅黑" panose="020B0503020204020204" charset="-122"/>
                <a:ea typeface="微软雅黑" panose="020B0503020204020204" charset="-122"/>
              </a:rPr>
              <a:t>控制器相连。</a:t>
            </a:r>
            <a:endParaRPr lang="en-US" altLang="zh-CN" sz="2000" dirty="0" smtClean="0">
              <a:solidFill>
                <a:srgbClr val="000000"/>
              </a:solidFill>
              <a:latin typeface="微软雅黑" panose="020B0503020204020204" charset="-122"/>
              <a:ea typeface="微软雅黑" panose="020B0503020204020204" charset="-122"/>
            </a:endParaRPr>
          </a:p>
          <a:p>
            <a:pPr marL="285750" indent="-285750" eaLnBrk="0" fontAlgn="base" hangingPunct="0">
              <a:lnSpc>
                <a:spcPct val="150000"/>
              </a:lnSpc>
              <a:spcBef>
                <a:spcPct val="0"/>
              </a:spcBef>
              <a:spcAft>
                <a:spcPct val="0"/>
              </a:spcAft>
              <a:buFont typeface="Wingdings" panose="05000000000000000000" pitchFamily="2" charset="2"/>
              <a:buChar char="Ø"/>
            </a:pPr>
            <a:r>
              <a:rPr lang="zh-CN" altLang="en-US" sz="2000" dirty="0" smtClean="0">
                <a:solidFill>
                  <a:srgbClr val="000000"/>
                </a:solidFill>
                <a:latin typeface="微软雅黑" panose="020B0503020204020204" charset="-122"/>
                <a:ea typeface="微软雅黑" panose="020B0503020204020204" charset="-122"/>
              </a:rPr>
              <a:t>检测</a:t>
            </a:r>
            <a:r>
              <a:rPr lang="zh-CN" altLang="en-US" sz="2000" dirty="0">
                <a:solidFill>
                  <a:srgbClr val="000000"/>
                </a:solidFill>
                <a:latin typeface="微软雅黑" panose="020B0503020204020204" charset="-122"/>
                <a:ea typeface="微软雅黑" panose="020B0503020204020204" charset="-122"/>
              </a:rPr>
              <a:t>钥匙</a:t>
            </a:r>
            <a:r>
              <a:rPr lang="zh-CN" altLang="en-US" sz="2000" dirty="0" smtClean="0">
                <a:solidFill>
                  <a:srgbClr val="000000"/>
                </a:solidFill>
                <a:latin typeface="微软雅黑" panose="020B0503020204020204" charset="-122"/>
                <a:ea typeface="微软雅黑" panose="020B0503020204020204" charset="-122"/>
              </a:rPr>
              <a:t>位置，将钥匙信息传输给</a:t>
            </a:r>
            <a:r>
              <a:rPr lang="en-US" altLang="zh-CN" sz="2000" dirty="0">
                <a:solidFill>
                  <a:srgbClr val="000000"/>
                </a:solidFill>
                <a:latin typeface="微软雅黑" panose="020B0503020204020204" charset="-122"/>
                <a:ea typeface="微软雅黑" panose="020B0503020204020204" charset="-122"/>
              </a:rPr>
              <a:t>PEPS</a:t>
            </a:r>
            <a:r>
              <a:rPr lang="zh-CN" altLang="en-US" sz="2000" dirty="0" smtClean="0">
                <a:solidFill>
                  <a:srgbClr val="000000"/>
                </a:solidFill>
                <a:latin typeface="微软雅黑" panose="020B0503020204020204" charset="-122"/>
                <a:ea typeface="微软雅黑" panose="020B0503020204020204" charset="-122"/>
              </a:rPr>
              <a:t>控制器。</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5" name="文本框 14"/>
          <p:cNvSpPr txBox="1"/>
          <p:nvPr/>
        </p:nvSpPr>
        <p:spPr>
          <a:xfrm>
            <a:off x="1555740" y="527044"/>
            <a:ext cx="29260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一键启动开关</a:t>
            </a:r>
            <a:endParaRPr lang="zh-CN" altLang="en-US" sz="3600" dirty="0">
              <a:solidFill>
                <a:srgbClr val="0070C0"/>
              </a:solidFill>
              <a:latin typeface="微软雅黑" panose="020B0503020204020204" charset="-122"/>
              <a:ea typeface="微软雅黑" panose="020B0503020204020204" charset="-122"/>
            </a:endParaRPr>
          </a:p>
        </p:txBody>
      </p:sp>
      <p:sp>
        <p:nvSpPr>
          <p:cNvPr id="7" name="Text Box 4"/>
          <p:cNvSpPr txBox="1">
            <a:spLocks noChangeArrowheads="1"/>
          </p:cNvSpPr>
          <p:nvPr/>
        </p:nvSpPr>
        <p:spPr bwMode="auto">
          <a:xfrm>
            <a:off x="553720" y="1202055"/>
            <a:ext cx="4207510" cy="4523105"/>
          </a:xfrm>
          <a:prstGeom prst="rect">
            <a:avLst/>
          </a:prstGeom>
          <a:noFill/>
          <a:ln w="9525">
            <a:noFill/>
            <a:miter lim="800000"/>
          </a:ln>
        </p:spPr>
        <p:txBody>
          <a:bodyPr wrap="square">
            <a:spAutoFit/>
          </a:bodyPr>
          <a:lstStyle/>
          <a:p>
            <a:pPr marL="212725" indent="-212725">
              <a:lnSpc>
                <a:spcPct val="200000"/>
              </a:lnSpc>
            </a:pPr>
            <a:r>
              <a:rPr lang="zh-CN" altLang="en-US" sz="2400" dirty="0" smtClean="0">
                <a:latin typeface="微软雅黑" panose="020B0503020204020204" charset="-122"/>
                <a:ea typeface="微软雅黑" panose="020B0503020204020204" charset="-122"/>
                <a:sym typeface="Arial" panose="020B0604020202020204" pitchFamily="34" charset="0"/>
              </a:rPr>
              <a:t>   一键启动开关属于触点式开关，通过相应触点闭合或分离实现不同的电路状态并传输相应的状态信号给</a:t>
            </a:r>
            <a:r>
              <a:rPr lang="en-US" altLang="zh-CN" sz="2400" dirty="0" smtClean="0">
                <a:latin typeface="微软雅黑" panose="020B0503020204020204" charset="-122"/>
                <a:ea typeface="微软雅黑" panose="020B0503020204020204" charset="-122"/>
                <a:sym typeface="Arial" panose="020B0604020202020204" pitchFamily="34" charset="0"/>
              </a:rPr>
              <a:t>PEPS</a:t>
            </a:r>
            <a:r>
              <a:rPr lang="zh-CN" altLang="en-US" sz="2400" dirty="0" smtClean="0">
                <a:latin typeface="微软雅黑" panose="020B0503020204020204" charset="-122"/>
                <a:ea typeface="微软雅黑" panose="020B0503020204020204" charset="-122"/>
                <a:sym typeface="Arial" panose="020B0604020202020204" pitchFamily="34" charset="0"/>
              </a:rPr>
              <a:t>控制器，</a:t>
            </a:r>
            <a:r>
              <a:rPr lang="zh-CN" altLang="en-US" sz="2400" dirty="0">
                <a:latin typeface="微软雅黑" panose="020B0503020204020204" charset="-122"/>
                <a:ea typeface="微软雅黑" panose="020B0503020204020204" charset="-122"/>
                <a:sym typeface="Arial" panose="020B0604020202020204" pitchFamily="34" charset="0"/>
              </a:rPr>
              <a:t>再</a:t>
            </a:r>
            <a:r>
              <a:rPr lang="zh-CN" altLang="en-US" sz="2400" dirty="0" smtClean="0">
                <a:latin typeface="微软雅黑" panose="020B0503020204020204" charset="-122"/>
                <a:ea typeface="微软雅黑" panose="020B0503020204020204" charset="-122"/>
                <a:sym typeface="Arial" panose="020B0604020202020204" pitchFamily="34" charset="0"/>
              </a:rPr>
              <a:t>由</a:t>
            </a:r>
            <a:r>
              <a:rPr lang="en-US" altLang="zh-CN" sz="2400" dirty="0" smtClean="0">
                <a:latin typeface="微软雅黑" panose="020B0503020204020204" charset="-122"/>
                <a:ea typeface="微软雅黑" panose="020B0503020204020204" charset="-122"/>
                <a:sym typeface="Arial" panose="020B0604020202020204" pitchFamily="34" charset="0"/>
              </a:rPr>
              <a:t>PEPS</a:t>
            </a:r>
            <a:r>
              <a:rPr lang="zh-CN" altLang="en-US" sz="2400" dirty="0" smtClean="0">
                <a:latin typeface="微软雅黑" panose="020B0503020204020204" charset="-122"/>
                <a:ea typeface="微软雅黑" panose="020B0503020204020204" charset="-122"/>
                <a:sym typeface="Arial" panose="020B0604020202020204" pitchFamily="34" charset="0"/>
              </a:rPr>
              <a:t>控制器控制相关继电器闭合。</a:t>
            </a:r>
            <a:endParaRPr lang="zh-CN" altLang="en-US" sz="2400" b="0" dirty="0" smtClean="0">
              <a:latin typeface="微软雅黑" panose="020B0503020204020204" charset="-122"/>
              <a:ea typeface="微软雅黑" panose="020B0503020204020204" charset="-122"/>
              <a:sym typeface="Arial" panose="020B0604020202020204" pitchFamily="34" charset="0"/>
            </a:endParaRPr>
          </a:p>
        </p:txBody>
      </p:sp>
      <p:pic>
        <p:nvPicPr>
          <p:cNvPr id="8" name="图片 7" descr="Backup_of_充电系统(2.0T).jpg"/>
          <p:cNvPicPr>
            <a:picLocks noChangeAspect="1"/>
          </p:cNvPicPr>
          <p:nvPr/>
        </p:nvPicPr>
        <p:blipFill>
          <a:blip r:embed="rId6" cstate="print"/>
          <a:stretch>
            <a:fillRect/>
          </a:stretch>
        </p:blipFill>
        <p:spPr>
          <a:xfrm>
            <a:off x="4761230" y="1323340"/>
            <a:ext cx="5374005" cy="509841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5" name="文本框 14"/>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防盗线圈</a:t>
            </a:r>
            <a:endParaRPr lang="zh-CN" altLang="en-US" sz="3600" dirty="0">
              <a:solidFill>
                <a:srgbClr val="0070C0"/>
              </a:solidFill>
              <a:latin typeface="微软雅黑" panose="020B0503020204020204" charset="-122"/>
              <a:ea typeface="微软雅黑" panose="020B0503020204020204" charset="-122"/>
            </a:endParaRPr>
          </a:p>
        </p:txBody>
      </p:sp>
      <p:grpSp>
        <p:nvGrpSpPr>
          <p:cNvPr id="5" name="组合 4"/>
          <p:cNvGrpSpPr/>
          <p:nvPr/>
        </p:nvGrpSpPr>
        <p:grpSpPr>
          <a:xfrm>
            <a:off x="6421436" y="3353960"/>
            <a:ext cx="3834129" cy="2067669"/>
            <a:chOff x="1000887" y="1357931"/>
            <a:chExt cx="2372775" cy="2725987"/>
          </a:xfrm>
        </p:grpSpPr>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887" y="1357931"/>
              <a:ext cx="2372775" cy="2725987"/>
            </a:xfrm>
            <a:prstGeom prst="rect">
              <a:avLst/>
            </a:prstGeom>
            <a:ln>
              <a:noFill/>
            </a:ln>
            <a:effectLst>
              <a:outerShdw blurRad="190500" algn="tl" rotWithShape="0">
                <a:srgbClr val="000000">
                  <a:alpha val="70000"/>
                </a:srgbClr>
              </a:outerShdw>
            </a:effectLst>
          </p:spPr>
        </p:pic>
        <p:sp>
          <p:nvSpPr>
            <p:cNvPr id="12" name="圆角矩形 11"/>
            <p:cNvSpPr/>
            <p:nvPr/>
          </p:nvSpPr>
          <p:spPr>
            <a:xfrm>
              <a:off x="1259632" y="1785830"/>
              <a:ext cx="1071570" cy="964413"/>
            </a:xfrm>
            <a:prstGeom prst="roundRect">
              <a:avLst/>
            </a:prstGeom>
            <a:noFill/>
            <a:ln w="41275">
              <a:solidFill>
                <a:srgbClr val="FFC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sp>
        <p:nvSpPr>
          <p:cNvPr id="17" name="Text Box 4"/>
          <p:cNvSpPr txBox="1">
            <a:spLocks noChangeArrowheads="1"/>
          </p:cNvSpPr>
          <p:nvPr/>
        </p:nvSpPr>
        <p:spPr bwMode="auto">
          <a:xfrm>
            <a:off x="635000" y="1461135"/>
            <a:ext cx="5392420" cy="3785652"/>
          </a:xfrm>
          <a:prstGeom prst="rect">
            <a:avLst/>
          </a:prstGeom>
          <a:noFill/>
          <a:ln w="9525">
            <a:noFill/>
            <a:miter lim="800000"/>
          </a:ln>
        </p:spPr>
        <p:txBody>
          <a:bodyPr wrap="square">
            <a:spAutoFit/>
          </a:bodyPr>
          <a:lstStyle/>
          <a:p>
            <a:pPr marL="212725" indent="-212725">
              <a:lnSpc>
                <a:spcPct val="200000"/>
              </a:lnSpc>
            </a:pPr>
            <a:r>
              <a:rPr lang="zh-CN" altLang="en-US" sz="2400" b="1" dirty="0" smtClean="0">
                <a:latin typeface="微软雅黑" panose="020B0503020204020204" charset="-122"/>
                <a:ea typeface="微软雅黑" panose="020B0503020204020204" charset="-122"/>
                <a:sym typeface="Arial" panose="020B0604020202020204" pitchFamily="34" charset="0"/>
              </a:rPr>
              <a:t>功能</a:t>
            </a:r>
            <a:endParaRPr lang="en-US" altLang="zh-CN" sz="2400" b="1" dirty="0" smtClean="0">
              <a:latin typeface="微软雅黑" panose="020B0503020204020204" charset="-122"/>
              <a:ea typeface="微软雅黑" panose="020B0503020204020204" charset="-122"/>
              <a:sym typeface="Arial" panose="020B0604020202020204" pitchFamily="34" charset="0"/>
            </a:endParaRPr>
          </a:p>
          <a:p>
            <a:pPr marL="285750" indent="-285750">
              <a:lnSpc>
                <a:spcPct val="200000"/>
              </a:lnSpc>
              <a:buFont typeface="Wingdings" panose="05000000000000000000" pitchFamily="2" charset="2"/>
              <a:buChar char="Ø"/>
            </a:pPr>
            <a:r>
              <a:rPr lang="zh-CN" altLang="en-US" sz="2400" dirty="0">
                <a:latin typeface="微软雅黑" panose="020B0503020204020204" charset="-122"/>
                <a:ea typeface="微软雅黑" panose="020B0503020204020204" charset="-122"/>
                <a:sym typeface="Arial" panose="020B0604020202020204" pitchFamily="34" charset="0"/>
              </a:rPr>
              <a:t>防盗线圈通过感应线圈的感应磁场，在近距离与智能钥匙中的转发器通讯，用于识别智能钥匙的合法性。</a:t>
            </a:r>
            <a:endParaRPr lang="en-US" altLang="zh-CN" sz="2400" dirty="0">
              <a:latin typeface="微软雅黑" panose="020B0503020204020204" charset="-122"/>
              <a:ea typeface="微软雅黑" panose="020B0503020204020204" charset="-122"/>
              <a:sym typeface="Arial" panose="020B0604020202020204" pitchFamily="34" charset="0"/>
            </a:endParaRPr>
          </a:p>
          <a:p>
            <a:pPr marL="285750" indent="-285750">
              <a:lnSpc>
                <a:spcPct val="200000"/>
              </a:lnSpc>
              <a:buFont typeface="Wingdings" panose="05000000000000000000" pitchFamily="2" charset="2"/>
              <a:buChar char="Ø"/>
            </a:pPr>
            <a:r>
              <a:rPr lang="zh-CN" altLang="en-US" sz="2400" dirty="0">
                <a:latin typeface="微软雅黑" panose="020B0503020204020204" charset="-122"/>
                <a:ea typeface="微软雅黑" panose="020B0503020204020204" charset="-122"/>
                <a:sym typeface="Arial" panose="020B0604020202020204" pitchFamily="34" charset="0"/>
              </a:rPr>
              <a:t>通过LIN线实现</a:t>
            </a:r>
            <a:r>
              <a:rPr lang="zh-CN" altLang="en-US" sz="2400" dirty="0" smtClean="0">
                <a:latin typeface="微软雅黑" panose="020B0503020204020204" charset="-122"/>
                <a:ea typeface="微软雅黑" panose="020B0503020204020204" charset="-122"/>
                <a:sym typeface="Arial" panose="020B0604020202020204" pitchFamily="34" charset="0"/>
              </a:rPr>
              <a:t>与</a:t>
            </a:r>
            <a:r>
              <a:rPr lang="en-US" altLang="zh-CN" sz="2400" dirty="0" smtClean="0">
                <a:latin typeface="微软雅黑" panose="020B0503020204020204" charset="-122"/>
                <a:ea typeface="微软雅黑" panose="020B0503020204020204" charset="-122"/>
                <a:sym typeface="Arial" panose="020B0604020202020204" pitchFamily="34" charset="0"/>
              </a:rPr>
              <a:t>BCM</a:t>
            </a:r>
            <a:r>
              <a:rPr lang="zh-CN" altLang="en-US" sz="2400" dirty="0" smtClean="0">
                <a:latin typeface="微软雅黑" panose="020B0503020204020204" charset="-122"/>
                <a:ea typeface="微软雅黑" panose="020B0503020204020204" charset="-122"/>
                <a:sym typeface="Arial" panose="020B0604020202020204" pitchFamily="34" charset="0"/>
              </a:rPr>
              <a:t>模块</a:t>
            </a:r>
            <a:r>
              <a:rPr lang="zh-CN" altLang="en-US" sz="2400" dirty="0">
                <a:latin typeface="微软雅黑" panose="020B0503020204020204" charset="-122"/>
                <a:ea typeface="微软雅黑" panose="020B0503020204020204" charset="-122"/>
                <a:sym typeface="Arial" panose="020B0604020202020204" pitchFamily="34" charset="0"/>
              </a:rPr>
              <a:t>进行通信。</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088" y="1431018"/>
            <a:ext cx="2838450" cy="3676650"/>
          </a:xfrm>
          <a:prstGeom prst="rect">
            <a:avLst/>
          </a:prstGeom>
        </p:spPr>
      </p:pic>
      <p:grpSp>
        <p:nvGrpSpPr>
          <p:cNvPr id="2" name="组合 1"/>
          <p:cNvGrpSpPr/>
          <p:nvPr/>
        </p:nvGrpSpPr>
        <p:grpSpPr>
          <a:xfrm>
            <a:off x="4661807" y="699649"/>
            <a:ext cx="6625771" cy="1106805"/>
            <a:chOff x="4680857" y="1561721"/>
            <a:chExt cx="6625771" cy="1106805"/>
          </a:xfrm>
        </p:grpSpPr>
        <p:sp>
          <p:nvSpPr>
            <p:cNvPr id="4" name="矩形 3"/>
            <p:cNvSpPr/>
            <p:nvPr/>
          </p:nvSpPr>
          <p:spPr>
            <a:xfrm>
              <a:off x="5762171" y="1883399"/>
              <a:ext cx="5544457" cy="460375"/>
            </a:xfrm>
            <a:prstGeom prst="rect">
              <a:avLst/>
            </a:prstGeom>
          </p:spPr>
          <p:txBody>
            <a:bodyPr wrap="square">
              <a:spAutoFit/>
            </a:bodyPr>
            <a:lstStyle/>
            <a:p>
              <a:pPr marL="0" marR="0" lvl="0" indent="0" algn="l" defTabSz="914400" rtl="0" eaLnBrk="1" fontAlgn="auto" latinLnBrk="0" hangingPunct="1">
                <a:spcBef>
                  <a:spcPts val="0"/>
                </a:spcBef>
                <a:spcAft>
                  <a:spcPts val="0"/>
                </a:spcAft>
                <a:buClrTx/>
                <a:buSzTx/>
                <a:buFontTx/>
                <a:buNone/>
                <a:defRPr/>
              </a:pPr>
              <a:r>
                <a:rPr lang="zh-CN" altLang="en-US" sz="2400" dirty="0" smtClean="0">
                  <a:latin typeface="微软雅黑" panose="020B0503020204020204" charset="-122"/>
                  <a:ea typeface="微软雅黑" panose="020B0503020204020204" charset="-122"/>
                  <a:sym typeface="+mn-ea"/>
                </a:rPr>
                <a:t>盲区侦测系统</a:t>
              </a:r>
              <a:endParaRPr kumimoji="0" lang="zh-CN" altLang="en-US" sz="2400" b="0" i="0" u="none" strike="noStrike" kern="1200" cap="none" spc="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mn-cs"/>
              </a:endParaRPr>
            </a:p>
          </p:txBody>
        </p:sp>
        <p:sp>
          <p:nvSpPr>
            <p:cNvPr id="5" name="矩形 4"/>
            <p:cNvSpPr/>
            <p:nvPr/>
          </p:nvSpPr>
          <p:spPr>
            <a:xfrm>
              <a:off x="4680857" y="1561721"/>
              <a:ext cx="805543" cy="110680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0070C0"/>
                  </a:solidFill>
                  <a:effectLst/>
                  <a:uLnTx/>
                  <a:uFillTx/>
                  <a:latin typeface="Impact" panose="020B0806030902050204" pitchFamily="34" charset="0"/>
                  <a:ea typeface="等线" panose="02010600030101010101" charset="-122"/>
                  <a:cs typeface="Arial" panose="020B0604020202020204" pitchFamily="34" charset="0"/>
                </a:rPr>
                <a:t>0</a:t>
              </a:r>
              <a:r>
                <a:rPr kumimoji="0" lang="en-US" sz="4400" b="0" i="0" u="none" strike="noStrike" kern="1200" cap="none" spc="0" normalizeH="0" baseline="0" noProof="0" dirty="0">
                  <a:ln>
                    <a:noFill/>
                  </a:ln>
                  <a:solidFill>
                    <a:srgbClr val="0070C0"/>
                  </a:solidFill>
                  <a:effectLst/>
                  <a:uLnTx/>
                  <a:uFillTx/>
                  <a:latin typeface="Impact" panose="020B0806030902050204" pitchFamily="34" charset="0"/>
                  <a:ea typeface="等线" panose="02010600030101010101" charset="-122"/>
                  <a:cs typeface="Arial" panose="020B0604020202020204" pitchFamily="34" charset="0"/>
                </a:rPr>
                <a:t>9</a:t>
              </a:r>
            </a:p>
          </p:txBody>
        </p:sp>
      </p:grpSp>
      <p:grpSp>
        <p:nvGrpSpPr>
          <p:cNvPr id="10" name="组合 9"/>
          <p:cNvGrpSpPr/>
          <p:nvPr/>
        </p:nvGrpSpPr>
        <p:grpSpPr>
          <a:xfrm>
            <a:off x="4680857" y="1581343"/>
            <a:ext cx="6625771" cy="1106805"/>
            <a:chOff x="4680857" y="2838995"/>
            <a:chExt cx="6625771" cy="1106805"/>
          </a:xfrm>
        </p:grpSpPr>
        <p:sp>
          <p:nvSpPr>
            <p:cNvPr id="6" name="矩形 5"/>
            <p:cNvSpPr/>
            <p:nvPr/>
          </p:nvSpPr>
          <p:spPr>
            <a:xfrm>
              <a:off x="5762171" y="3165460"/>
              <a:ext cx="5544457" cy="460375"/>
            </a:xfrm>
            <a:prstGeom prst="rect">
              <a:avLst/>
            </a:prstGeom>
          </p:spPr>
          <p:txBody>
            <a:bodyPr wrap="square">
              <a:spAutoFit/>
            </a:bodyPr>
            <a:lstStyle/>
            <a:p>
              <a:pPr>
                <a:defRPr/>
              </a:pPr>
              <a:r>
                <a:rPr lang="zh-CN" altLang="en-US" sz="2400" dirty="0" smtClean="0">
                  <a:latin typeface="微软雅黑" panose="020B0503020204020204" charset="-122"/>
                  <a:ea typeface="微软雅黑" panose="020B0503020204020204" charset="-122"/>
                  <a:sym typeface="+mn-ea"/>
                </a:rPr>
                <a:t>全景影像</a:t>
              </a:r>
              <a:endParaRPr lang="zh-CN" altLang="en-US" sz="2400" dirty="0">
                <a:solidFill>
                  <a:schemeClr val="tx1">
                    <a:lumMod val="65000"/>
                    <a:lumOff val="35000"/>
                  </a:schemeClr>
                </a:solidFill>
                <a:latin typeface="微软雅黑" panose="020B0503020204020204" charset="-122"/>
                <a:ea typeface="微软雅黑" panose="020B0503020204020204" charset="-122"/>
              </a:endParaRPr>
            </a:p>
          </p:txBody>
        </p:sp>
        <p:sp>
          <p:nvSpPr>
            <p:cNvPr id="8" name="矩形 7"/>
            <p:cNvSpPr/>
            <p:nvPr/>
          </p:nvSpPr>
          <p:spPr>
            <a:xfrm>
              <a:off x="4680857" y="2838995"/>
              <a:ext cx="805543" cy="110680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sz="4400" b="0" i="0" u="none" strike="noStrike" kern="1200" cap="none" spc="0" normalizeH="0" baseline="0" noProof="0" dirty="0">
                  <a:ln>
                    <a:noFill/>
                  </a:ln>
                  <a:solidFill>
                    <a:srgbClr val="0070C0"/>
                  </a:solidFill>
                  <a:effectLst/>
                  <a:uLnTx/>
                  <a:uFillTx/>
                  <a:latin typeface="Impact" panose="020B0806030902050204" pitchFamily="34" charset="0"/>
                  <a:ea typeface="等线" panose="02010600030101010101" charset="-122"/>
                  <a:cs typeface="Arial" panose="020B0604020202020204" pitchFamily="34" charset="0"/>
                </a:rPr>
                <a:t>10</a:t>
              </a:r>
            </a:p>
          </p:txBody>
        </p:sp>
      </p:grpSp>
      <p:grpSp>
        <p:nvGrpSpPr>
          <p:cNvPr id="11" name="组合 10"/>
          <p:cNvGrpSpPr/>
          <p:nvPr/>
        </p:nvGrpSpPr>
        <p:grpSpPr>
          <a:xfrm>
            <a:off x="4680857" y="2354058"/>
            <a:ext cx="6625771" cy="1106805"/>
            <a:chOff x="4680857" y="4224831"/>
            <a:chExt cx="6625771" cy="1106805"/>
          </a:xfrm>
        </p:grpSpPr>
        <p:sp>
          <p:nvSpPr>
            <p:cNvPr id="7" name="矩形 6"/>
            <p:cNvSpPr/>
            <p:nvPr/>
          </p:nvSpPr>
          <p:spPr>
            <a:xfrm>
              <a:off x="5762171" y="4579208"/>
              <a:ext cx="5544457" cy="460375"/>
            </a:xfrm>
            <a:prstGeom prst="rect">
              <a:avLst/>
            </a:prstGeom>
          </p:spPr>
          <p:txBody>
            <a:bodyPr wrap="square">
              <a:spAutoFit/>
            </a:bodyPr>
            <a:lstStyle/>
            <a:p>
              <a:pPr marR="0" lvl="0" indent="0" fontAlgn="auto">
                <a:spcBef>
                  <a:spcPts val="0"/>
                </a:spcBef>
                <a:spcAft>
                  <a:spcPts val="0"/>
                </a:spcAft>
                <a:buClrTx/>
                <a:buSzTx/>
                <a:buFontTx/>
                <a:buNone/>
                <a:defRPr/>
              </a:pPr>
              <a:r>
                <a:rPr lang="zh-CN" altLang="en-US" sz="2400" dirty="0" smtClean="0">
                  <a:latin typeface="微软雅黑" panose="020B0503020204020204" charset="-122"/>
                  <a:ea typeface="微软雅黑" panose="020B0503020204020204" charset="-122"/>
                  <a:sym typeface="+mn-ea"/>
                </a:rPr>
                <a:t>安全气囊</a:t>
              </a:r>
              <a:endParaRPr lang="zh-CN" altLang="en-US" sz="2400" dirty="0">
                <a:solidFill>
                  <a:schemeClr val="tx1">
                    <a:lumMod val="65000"/>
                    <a:lumOff val="35000"/>
                  </a:schemeClr>
                </a:solidFill>
                <a:latin typeface="微软雅黑" panose="020B0503020204020204" charset="-122"/>
                <a:ea typeface="微软雅黑" panose="020B0503020204020204" charset="-122"/>
              </a:endParaRPr>
            </a:p>
          </p:txBody>
        </p:sp>
        <p:sp>
          <p:nvSpPr>
            <p:cNvPr id="9" name="矩形 8"/>
            <p:cNvSpPr/>
            <p:nvPr/>
          </p:nvSpPr>
          <p:spPr>
            <a:xfrm>
              <a:off x="4680857" y="4224831"/>
              <a:ext cx="805543" cy="110680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sz="4400" b="0" i="0" u="none" strike="noStrike" kern="1200" cap="none" spc="0" normalizeH="0" baseline="0" noProof="0" dirty="0">
                  <a:ln>
                    <a:noFill/>
                  </a:ln>
                  <a:solidFill>
                    <a:srgbClr val="0070C0"/>
                  </a:solidFill>
                  <a:effectLst/>
                  <a:uLnTx/>
                  <a:uFillTx/>
                  <a:latin typeface="Impact" panose="020B0806030902050204" pitchFamily="34" charset="0"/>
                  <a:ea typeface="等线" panose="02010600030101010101" charset="-122"/>
                  <a:cs typeface="Arial" panose="020B0604020202020204" pitchFamily="34" charset="0"/>
                </a:rPr>
                <a:t>11</a:t>
              </a:r>
            </a:p>
          </p:txBody>
        </p:sp>
      </p:grpSp>
      <p:sp>
        <p:nvSpPr>
          <p:cNvPr id="12" name="文本框 11"/>
          <p:cNvSpPr txBox="1"/>
          <p:nvPr/>
        </p:nvSpPr>
        <p:spPr>
          <a:xfrm>
            <a:off x="2187138" y="2909077"/>
            <a:ext cx="1415772" cy="830997"/>
          </a:xfrm>
          <a:prstGeom prst="rect">
            <a:avLst/>
          </a:prstGeom>
          <a:noFill/>
        </p:spPr>
        <p:txBody>
          <a:bodyPr wrap="non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srgbClr val="000000">
                    <a:lumMod val="75000"/>
                    <a:lumOff val="25000"/>
                  </a:srgbClr>
                </a:solidFill>
                <a:effectLst/>
                <a:uLnTx/>
                <a:uFillTx/>
                <a:latin typeface="Arial" panose="020B0604020202020204"/>
                <a:ea typeface="微软雅黑" panose="020B0503020204020204" charset="-122"/>
                <a:cs typeface="+mn-cs"/>
              </a:rPr>
              <a:t>目录</a:t>
            </a:r>
          </a:p>
        </p:txBody>
      </p:sp>
      <p:grpSp>
        <p:nvGrpSpPr>
          <p:cNvPr id="13" name="组合 12"/>
          <p:cNvGrpSpPr/>
          <p:nvPr/>
        </p:nvGrpSpPr>
        <p:grpSpPr>
          <a:xfrm>
            <a:off x="4680857" y="3267823"/>
            <a:ext cx="6625771" cy="1106805"/>
            <a:chOff x="4680857" y="4224831"/>
            <a:chExt cx="6625771" cy="1106805"/>
          </a:xfrm>
        </p:grpSpPr>
        <p:sp>
          <p:nvSpPr>
            <p:cNvPr id="14" name="矩形 13"/>
            <p:cNvSpPr/>
            <p:nvPr/>
          </p:nvSpPr>
          <p:spPr>
            <a:xfrm>
              <a:off x="5762171" y="4579208"/>
              <a:ext cx="5544457" cy="460375"/>
            </a:xfrm>
            <a:prstGeom prst="rect">
              <a:avLst/>
            </a:prstGeom>
          </p:spPr>
          <p:txBody>
            <a:bodyPr wrap="square">
              <a:spAutoFit/>
            </a:bodyPr>
            <a:lstStyle/>
            <a:p>
              <a:pPr marR="0" lvl="0" indent="0" fontAlgn="auto">
                <a:spcBef>
                  <a:spcPts val="0"/>
                </a:spcBef>
                <a:spcAft>
                  <a:spcPts val="0"/>
                </a:spcAft>
                <a:buClrTx/>
                <a:buSzTx/>
                <a:buFontTx/>
                <a:buNone/>
                <a:defRPr/>
              </a:pPr>
              <a:r>
                <a:rPr lang="zh-CN" altLang="en-US" sz="2400" dirty="0" smtClean="0">
                  <a:latin typeface="微软雅黑" panose="020B0503020204020204" charset="-122"/>
                  <a:ea typeface="微软雅黑" panose="020B0503020204020204" charset="-122"/>
                  <a:sym typeface="+mn-ea"/>
                </a:rPr>
                <a:t>胎压监测系统</a:t>
              </a:r>
              <a:endParaRPr lang="zh-CN" altLang="en-US" sz="2400" dirty="0">
                <a:solidFill>
                  <a:schemeClr val="tx1">
                    <a:lumMod val="65000"/>
                    <a:lumOff val="35000"/>
                  </a:schemeClr>
                </a:solidFill>
                <a:latin typeface="微软雅黑" panose="020B0503020204020204" charset="-122"/>
                <a:ea typeface="微软雅黑" panose="020B0503020204020204" charset="-122"/>
              </a:endParaRPr>
            </a:p>
          </p:txBody>
        </p:sp>
        <p:sp>
          <p:nvSpPr>
            <p:cNvPr id="15" name="矩形 14"/>
            <p:cNvSpPr/>
            <p:nvPr/>
          </p:nvSpPr>
          <p:spPr>
            <a:xfrm>
              <a:off x="4680857" y="4224831"/>
              <a:ext cx="805543" cy="110680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0070C0"/>
                  </a:solidFill>
                  <a:effectLst/>
                  <a:uLnTx/>
                  <a:uFillTx/>
                  <a:latin typeface="Impact" panose="020B0806030902050204" pitchFamily="34" charset="0"/>
                  <a:ea typeface="等线" panose="02010600030101010101" charset="-122"/>
                  <a:cs typeface="Arial" panose="020B0604020202020204" pitchFamily="34" charset="0"/>
                </a:rPr>
                <a:t>12</a:t>
              </a:r>
              <a:endParaRPr kumimoji="0" lang="en-US" sz="4400" b="0" i="0" u="none" strike="noStrike" kern="1200" cap="none" spc="0" normalizeH="0" baseline="0" noProof="0" dirty="0">
                <a:ln>
                  <a:noFill/>
                </a:ln>
                <a:solidFill>
                  <a:srgbClr val="0070C0"/>
                </a:solidFill>
                <a:effectLst/>
                <a:uLnTx/>
                <a:uFillTx/>
                <a:latin typeface="Impact" panose="020B0806030902050204" pitchFamily="34" charset="0"/>
                <a:ea typeface="等线" panose="02010600030101010101" charset="-122"/>
                <a:cs typeface="Arial" panose="020B0604020202020204" pitchFamily="34" charset="0"/>
              </a:endParaRPr>
            </a:p>
          </p:txBody>
        </p:sp>
      </p:grpSp>
      <p:grpSp>
        <p:nvGrpSpPr>
          <p:cNvPr id="22" name="组合 21"/>
          <p:cNvGrpSpPr/>
          <p:nvPr/>
        </p:nvGrpSpPr>
        <p:grpSpPr>
          <a:xfrm>
            <a:off x="4725307" y="4240643"/>
            <a:ext cx="6625771" cy="1106805"/>
            <a:chOff x="4680857" y="4224831"/>
            <a:chExt cx="6625771" cy="1106805"/>
          </a:xfrm>
        </p:grpSpPr>
        <p:sp>
          <p:nvSpPr>
            <p:cNvPr id="23" name="矩形 22"/>
            <p:cNvSpPr/>
            <p:nvPr/>
          </p:nvSpPr>
          <p:spPr>
            <a:xfrm>
              <a:off x="5762171" y="4579208"/>
              <a:ext cx="5544457" cy="460375"/>
            </a:xfrm>
            <a:prstGeom prst="rect">
              <a:avLst/>
            </a:prstGeom>
          </p:spPr>
          <p:txBody>
            <a:bodyPr wrap="square">
              <a:spAutoFit/>
            </a:bodyPr>
            <a:lstStyle/>
            <a:p>
              <a:pPr marR="0" lvl="0" indent="0" fontAlgn="auto">
                <a:spcBef>
                  <a:spcPts val="0"/>
                </a:spcBef>
                <a:spcAft>
                  <a:spcPts val="0"/>
                </a:spcAft>
                <a:buClrTx/>
                <a:buSzTx/>
                <a:buFontTx/>
                <a:buNone/>
                <a:defRPr/>
              </a:pPr>
              <a:r>
                <a:rPr lang="zh-CN" altLang="en-US" sz="2400" dirty="0" smtClean="0">
                  <a:latin typeface="微软雅黑" panose="020B0503020204020204" charset="-122"/>
                  <a:ea typeface="微软雅黑" panose="020B0503020204020204" charset="-122"/>
                  <a:sym typeface="+mn-ea"/>
                </a:rPr>
                <a:t>行车记录仪</a:t>
              </a:r>
              <a:endParaRPr lang="zh-CN" altLang="en-US" sz="2400" dirty="0">
                <a:solidFill>
                  <a:schemeClr val="tx1">
                    <a:lumMod val="65000"/>
                    <a:lumOff val="35000"/>
                  </a:schemeClr>
                </a:solidFill>
                <a:latin typeface="微软雅黑" panose="020B0503020204020204" charset="-122"/>
                <a:ea typeface="微软雅黑" panose="020B0503020204020204" charset="-122"/>
              </a:endParaRPr>
            </a:p>
          </p:txBody>
        </p:sp>
        <p:sp>
          <p:nvSpPr>
            <p:cNvPr id="24" name="矩形 23"/>
            <p:cNvSpPr/>
            <p:nvPr/>
          </p:nvSpPr>
          <p:spPr>
            <a:xfrm>
              <a:off x="4680857" y="4224831"/>
              <a:ext cx="805543" cy="110680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sz="4400" b="0" i="0" u="none" strike="noStrike" kern="1200" cap="none" spc="0" normalizeH="0" baseline="0" noProof="0" dirty="0">
                  <a:ln>
                    <a:noFill/>
                  </a:ln>
                  <a:solidFill>
                    <a:srgbClr val="0070C0"/>
                  </a:solidFill>
                  <a:effectLst/>
                  <a:uLnTx/>
                  <a:uFillTx/>
                  <a:latin typeface="Impact" panose="020B0806030902050204" pitchFamily="34" charset="0"/>
                  <a:ea typeface="等线" panose="02010600030101010101" charset="-122"/>
                  <a:cs typeface="Arial" panose="020B0604020202020204" pitchFamily="34" charset="0"/>
                </a:rPr>
                <a:t>13</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600" fill="hold"/>
                                        <p:tgtEl>
                                          <p:spTgt spid="11"/>
                                        </p:tgtEl>
                                        <p:attrNameLst>
                                          <p:attrName>ppt_x</p:attrName>
                                        </p:attrNameLst>
                                      </p:cBhvr>
                                      <p:tavLst>
                                        <p:tav tm="0">
                                          <p:val>
                                            <p:strVal val="1+#ppt_w/2"/>
                                          </p:val>
                                        </p:tav>
                                        <p:tav tm="100000">
                                          <p:val>
                                            <p:strVal val="#ppt_x"/>
                                          </p:val>
                                        </p:tav>
                                      </p:tavLst>
                                    </p:anim>
                                    <p:anim calcmode="lin" valueType="num">
                                      <p:cBhvr additive="base">
                                        <p:cTn id="30" dur="6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600" fill="hold"/>
                                        <p:tgtEl>
                                          <p:spTgt spid="13"/>
                                        </p:tgtEl>
                                        <p:attrNameLst>
                                          <p:attrName>ppt_x</p:attrName>
                                        </p:attrNameLst>
                                      </p:cBhvr>
                                      <p:tavLst>
                                        <p:tav tm="0">
                                          <p:val>
                                            <p:strVal val="1+#ppt_w/2"/>
                                          </p:val>
                                        </p:tav>
                                        <p:tav tm="100000">
                                          <p:val>
                                            <p:strVal val="#ppt_x"/>
                                          </p:val>
                                        </p:tav>
                                      </p:tavLst>
                                    </p:anim>
                                    <p:anim calcmode="lin" valueType="num">
                                      <p:cBhvr additive="base">
                                        <p:cTn id="36" dur="6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600" fill="hold"/>
                                        <p:tgtEl>
                                          <p:spTgt spid="22"/>
                                        </p:tgtEl>
                                        <p:attrNameLst>
                                          <p:attrName>ppt_x</p:attrName>
                                        </p:attrNameLst>
                                      </p:cBhvr>
                                      <p:tavLst>
                                        <p:tav tm="0">
                                          <p:val>
                                            <p:strVal val="1+#ppt_w/2"/>
                                          </p:val>
                                        </p:tav>
                                        <p:tav tm="100000">
                                          <p:val>
                                            <p:strVal val="#ppt_x"/>
                                          </p:val>
                                        </p:tav>
                                      </p:tavLst>
                                    </p:anim>
                                    <p:anim calcmode="lin" valueType="num">
                                      <p:cBhvr additive="base">
                                        <p:cTn id="42" dur="6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5" name="文本框 14"/>
          <p:cNvSpPr txBox="1"/>
          <p:nvPr/>
        </p:nvSpPr>
        <p:spPr>
          <a:xfrm>
            <a:off x="1555740" y="527044"/>
            <a:ext cx="29260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无线遥控功能</a:t>
            </a:r>
            <a:endParaRPr lang="zh-CN" altLang="en-US" sz="3600" dirty="0">
              <a:solidFill>
                <a:srgbClr val="0070C0"/>
              </a:solidFill>
              <a:latin typeface="微软雅黑" panose="020B0503020204020204" charset="-122"/>
              <a:ea typeface="微软雅黑" panose="020B0503020204020204" charset="-122"/>
            </a:endParaRPr>
          </a:p>
        </p:txBody>
      </p:sp>
      <p:grpSp>
        <p:nvGrpSpPr>
          <p:cNvPr id="56" name="组合 55"/>
          <p:cNvGrpSpPr/>
          <p:nvPr/>
        </p:nvGrpSpPr>
        <p:grpSpPr>
          <a:xfrm>
            <a:off x="633323" y="1099821"/>
            <a:ext cx="4236720" cy="4430681"/>
            <a:chOff x="628632" y="766753"/>
            <a:chExt cx="3329125" cy="4245172"/>
          </a:xfrm>
        </p:grpSpPr>
        <p:sp>
          <p:nvSpPr>
            <p:cNvPr id="26" name="Text Box 5"/>
            <p:cNvSpPr txBox="1">
              <a:spLocks noChangeArrowheads="1"/>
            </p:cNvSpPr>
            <p:nvPr/>
          </p:nvSpPr>
          <p:spPr bwMode="auto">
            <a:xfrm>
              <a:off x="2205018" y="4718062"/>
              <a:ext cx="1752737" cy="293863"/>
            </a:xfrm>
            <a:prstGeom prst="rect">
              <a:avLst/>
            </a:prstGeom>
            <a:solidFill>
              <a:srgbClr val="EAEAEA"/>
            </a:solidFill>
            <a:ln w="9525">
              <a:solidFill>
                <a:schemeClr val="tx1"/>
              </a:solidFill>
              <a:miter lim="800000"/>
            </a:ln>
          </p:spPr>
          <p:txBody>
            <a:bodyPr wrap="square">
              <a:spAutoFit/>
            </a:bodyPr>
            <a:lstStyle/>
            <a:p>
              <a:r>
                <a:rPr lang="zh-CN" altLang="en-US" sz="1400">
                  <a:latin typeface="微软雅黑" panose="020B0503020204020204" charset="-122"/>
                  <a:ea typeface="微软雅黑" panose="020B0503020204020204" charset="-122"/>
                  <a:sym typeface="Arial" panose="020B0604020202020204" pitchFamily="34" charset="0"/>
                </a:rPr>
                <a:t>喇叭</a:t>
              </a:r>
            </a:p>
          </p:txBody>
        </p:sp>
        <p:sp>
          <p:nvSpPr>
            <p:cNvPr id="27" name="Text Box 6"/>
            <p:cNvSpPr txBox="1">
              <a:spLocks noChangeArrowheads="1"/>
            </p:cNvSpPr>
            <p:nvPr/>
          </p:nvSpPr>
          <p:spPr bwMode="auto">
            <a:xfrm>
              <a:off x="2205017" y="4357700"/>
              <a:ext cx="1752738" cy="293863"/>
            </a:xfrm>
            <a:prstGeom prst="rect">
              <a:avLst/>
            </a:prstGeom>
            <a:solidFill>
              <a:srgbClr val="EAEAEA"/>
            </a:solidFill>
            <a:ln w="9525">
              <a:solidFill>
                <a:schemeClr val="tx1"/>
              </a:solidFill>
              <a:miter lim="800000"/>
            </a:ln>
          </p:spPr>
          <p:txBody>
            <a:bodyPr wrap="square">
              <a:spAutoFit/>
            </a:bodyPr>
            <a:lstStyle/>
            <a:p>
              <a:r>
                <a:rPr lang="zh-CN" altLang="en-US" sz="1400">
                  <a:latin typeface="微软雅黑" panose="020B0503020204020204" charset="-122"/>
                  <a:ea typeface="微软雅黑" panose="020B0503020204020204" charset="-122"/>
                  <a:sym typeface="Arial" panose="020B0604020202020204" pitchFamily="34" charset="0"/>
                </a:rPr>
                <a:t>转向灯</a:t>
              </a:r>
            </a:p>
          </p:txBody>
        </p:sp>
        <p:sp>
          <p:nvSpPr>
            <p:cNvPr id="28" name="Text Box 7"/>
            <p:cNvSpPr txBox="1">
              <a:spLocks noChangeArrowheads="1"/>
            </p:cNvSpPr>
            <p:nvPr/>
          </p:nvSpPr>
          <p:spPr bwMode="auto">
            <a:xfrm>
              <a:off x="2192318" y="2811463"/>
              <a:ext cx="1765439" cy="293863"/>
            </a:xfrm>
            <a:prstGeom prst="rect">
              <a:avLst/>
            </a:prstGeom>
            <a:solidFill>
              <a:srgbClr val="EAEAEA"/>
            </a:solidFill>
            <a:ln w="9525">
              <a:solidFill>
                <a:schemeClr val="tx1"/>
              </a:solidFill>
              <a:miter lim="800000"/>
            </a:ln>
          </p:spPr>
          <p:txBody>
            <a:bodyPr wrap="square">
              <a:spAutoFit/>
            </a:bodyPr>
            <a:lstStyle/>
            <a:p>
              <a:r>
                <a:rPr lang="zh-CN" altLang="en-US" sz="1400" dirty="0">
                  <a:latin typeface="微软雅黑" panose="020B0503020204020204" charset="-122"/>
                  <a:ea typeface="微软雅黑" panose="020B0503020204020204" charset="-122"/>
                  <a:sym typeface="Arial" panose="020B0604020202020204" pitchFamily="34" charset="0"/>
                </a:rPr>
                <a:t>4门电动车窗电机</a:t>
              </a:r>
            </a:p>
          </p:txBody>
        </p:sp>
        <p:sp>
          <p:nvSpPr>
            <p:cNvPr id="29" name="Rectangle 9"/>
            <p:cNvSpPr>
              <a:spLocks noChangeArrowheads="1"/>
            </p:cNvSpPr>
            <p:nvPr/>
          </p:nvSpPr>
          <p:spPr bwMode="auto">
            <a:xfrm>
              <a:off x="928662" y="2857502"/>
              <a:ext cx="857256" cy="2071702"/>
            </a:xfrm>
            <a:prstGeom prst="rect">
              <a:avLst/>
            </a:prstGeom>
            <a:solidFill>
              <a:srgbClr val="99CCFF"/>
            </a:solidFill>
            <a:ln w="9525">
              <a:solidFill>
                <a:schemeClr val="tx1"/>
              </a:solidFill>
              <a:miter lim="800000"/>
            </a:ln>
          </p:spPr>
          <p:txBody>
            <a:bodyPr anchor="ctr"/>
            <a:lstStyle/>
            <a:p>
              <a:endParaRPr lang="zh-CN" altLang="en-US">
                <a:latin typeface="微软雅黑" panose="020B0503020204020204" charset="-122"/>
                <a:ea typeface="微软雅黑" panose="020B0503020204020204" charset="-122"/>
              </a:endParaRPr>
            </a:p>
          </p:txBody>
        </p:sp>
        <p:sp>
          <p:nvSpPr>
            <p:cNvPr id="30" name="Rectangle 10"/>
            <p:cNvSpPr>
              <a:spLocks noChangeArrowheads="1"/>
            </p:cNvSpPr>
            <p:nvPr/>
          </p:nvSpPr>
          <p:spPr bwMode="auto">
            <a:xfrm>
              <a:off x="628632" y="1255711"/>
              <a:ext cx="1443038" cy="1101725"/>
            </a:xfrm>
            <a:prstGeom prst="rect">
              <a:avLst/>
            </a:prstGeom>
            <a:solidFill>
              <a:srgbClr val="99CCFF"/>
            </a:solidFill>
            <a:ln w="9525">
              <a:solidFill>
                <a:schemeClr val="tx1"/>
              </a:solidFill>
              <a:miter lim="800000"/>
            </a:ln>
          </p:spPr>
          <p:txBody>
            <a:bodyPr anchor="ctr"/>
            <a:lstStyle/>
            <a:p>
              <a:endParaRPr lang="zh-CN" altLang="en-US">
                <a:latin typeface="微软雅黑" panose="020B0503020204020204" charset="-122"/>
                <a:ea typeface="微软雅黑" panose="020B0503020204020204" charset="-122"/>
              </a:endParaRPr>
            </a:p>
          </p:txBody>
        </p:sp>
        <p:sp>
          <p:nvSpPr>
            <p:cNvPr id="31" name="Text Box 12"/>
            <p:cNvSpPr txBox="1">
              <a:spLocks noChangeArrowheads="1"/>
            </p:cNvSpPr>
            <p:nvPr/>
          </p:nvSpPr>
          <p:spPr bwMode="auto">
            <a:xfrm>
              <a:off x="957245" y="2008999"/>
              <a:ext cx="1114425" cy="264051"/>
            </a:xfrm>
            <a:prstGeom prst="rect">
              <a:avLst/>
            </a:prstGeom>
            <a:noFill/>
            <a:ln w="9525">
              <a:noFill/>
              <a:miter lim="800000"/>
            </a:ln>
          </p:spPr>
          <p:txBody>
            <a:bodyPr>
              <a:spAutoFit/>
            </a:bodyPr>
            <a:lstStyle/>
            <a:p>
              <a:r>
                <a:rPr lang="zh-CN" altLang="en-US" sz="1200" dirty="0">
                  <a:latin typeface="微软雅黑" panose="020B0503020204020204" charset="-122"/>
                  <a:ea typeface="微软雅黑" panose="020B0503020204020204" charset="-122"/>
                  <a:sym typeface="Arial" panose="020B0604020202020204" pitchFamily="34" charset="0"/>
                </a:rPr>
                <a:t>PEPS模块</a:t>
              </a:r>
            </a:p>
          </p:txBody>
        </p:sp>
        <p:sp>
          <p:nvSpPr>
            <p:cNvPr id="32" name="Text Box 13"/>
            <p:cNvSpPr txBox="1">
              <a:spLocks noChangeArrowheads="1"/>
            </p:cNvSpPr>
            <p:nvPr/>
          </p:nvSpPr>
          <p:spPr bwMode="auto">
            <a:xfrm>
              <a:off x="643102" y="766753"/>
              <a:ext cx="714025" cy="293864"/>
            </a:xfrm>
            <a:prstGeom prst="rect">
              <a:avLst/>
            </a:prstGeom>
            <a:noFill/>
            <a:ln w="9525">
              <a:noFill/>
              <a:miter lim="800000"/>
            </a:ln>
          </p:spPr>
          <p:txBody>
            <a:bodyPr wrap="square">
              <a:spAutoFit/>
            </a:bodyPr>
            <a:lstStyle/>
            <a:p>
              <a:r>
                <a:rPr lang="zh-CN" altLang="en-US" sz="1400" dirty="0">
                  <a:latin typeface="微软雅黑" panose="020B0503020204020204" charset="-122"/>
                  <a:ea typeface="微软雅黑" panose="020B0503020204020204" charset="-122"/>
                  <a:sym typeface="Arial" panose="020B0604020202020204" pitchFamily="34" charset="0"/>
                </a:rPr>
                <a:t>智能钥匙</a:t>
              </a:r>
            </a:p>
          </p:txBody>
        </p:sp>
        <p:sp>
          <p:nvSpPr>
            <p:cNvPr id="33" name="Text Box 14"/>
            <p:cNvSpPr txBox="1">
              <a:spLocks noChangeArrowheads="1"/>
            </p:cNvSpPr>
            <p:nvPr/>
          </p:nvSpPr>
          <p:spPr bwMode="auto">
            <a:xfrm>
              <a:off x="1773226" y="2338388"/>
              <a:ext cx="1084262" cy="264051"/>
            </a:xfrm>
            <a:prstGeom prst="rect">
              <a:avLst/>
            </a:prstGeom>
            <a:noFill/>
            <a:ln w="9525">
              <a:noFill/>
              <a:miter lim="800000"/>
            </a:ln>
          </p:spPr>
          <p:txBody>
            <a:bodyPr>
              <a:spAutoFit/>
            </a:bodyPr>
            <a:lstStyle/>
            <a:p>
              <a:r>
                <a:rPr lang="zh-CN" altLang="en-US" sz="1200" dirty="0">
                  <a:latin typeface="微软雅黑" panose="020B0503020204020204" charset="-122"/>
                  <a:ea typeface="微软雅黑" panose="020B0503020204020204" charset="-122"/>
                  <a:sym typeface="Arial" panose="020B0604020202020204" pitchFamily="34" charset="0"/>
                </a:rPr>
                <a:t>CAN信号</a:t>
              </a:r>
            </a:p>
          </p:txBody>
        </p:sp>
        <p:sp>
          <p:nvSpPr>
            <p:cNvPr id="34" name="Rectangle 15"/>
            <p:cNvSpPr>
              <a:spLocks noChangeArrowheads="1"/>
            </p:cNvSpPr>
            <p:nvPr/>
          </p:nvSpPr>
          <p:spPr bwMode="auto">
            <a:xfrm>
              <a:off x="2292327" y="1279524"/>
              <a:ext cx="1384300" cy="1077912"/>
            </a:xfrm>
            <a:prstGeom prst="rect">
              <a:avLst/>
            </a:prstGeom>
            <a:solidFill>
              <a:srgbClr val="99CCFF"/>
            </a:solidFill>
            <a:ln w="9525">
              <a:solidFill>
                <a:schemeClr val="tx1"/>
              </a:solidFill>
              <a:miter lim="800000"/>
            </a:ln>
          </p:spPr>
          <p:txBody>
            <a:bodyPr anchor="ctr"/>
            <a:lstStyle/>
            <a:p>
              <a:endParaRPr lang="zh-CN" altLang="en-US" sz="1400">
                <a:latin typeface="微软雅黑" panose="020B0503020204020204" charset="-122"/>
                <a:ea typeface="微软雅黑" panose="020B0503020204020204" charset="-122"/>
              </a:endParaRPr>
            </a:p>
          </p:txBody>
        </p:sp>
        <p:sp>
          <p:nvSpPr>
            <p:cNvPr id="35" name="Text Box 16"/>
            <p:cNvSpPr txBox="1">
              <a:spLocks noChangeArrowheads="1"/>
            </p:cNvSpPr>
            <p:nvPr/>
          </p:nvSpPr>
          <p:spPr bwMode="auto">
            <a:xfrm>
              <a:off x="2571736" y="1981198"/>
              <a:ext cx="1089025" cy="264051"/>
            </a:xfrm>
            <a:prstGeom prst="rect">
              <a:avLst/>
            </a:prstGeom>
            <a:noFill/>
            <a:ln w="9525">
              <a:noFill/>
              <a:miter lim="800000"/>
            </a:ln>
          </p:spPr>
          <p:txBody>
            <a:bodyPr>
              <a:spAutoFit/>
            </a:bodyPr>
            <a:lstStyle/>
            <a:p>
              <a:r>
                <a:rPr lang="zh-CN" altLang="en-US" sz="1200" dirty="0">
                  <a:latin typeface="微软雅黑" panose="020B0503020204020204" charset="-122"/>
                  <a:ea typeface="微软雅黑" panose="020B0503020204020204" charset="-122"/>
                  <a:sym typeface="Arial" panose="020B0604020202020204" pitchFamily="34" charset="0"/>
                </a:rPr>
                <a:t>组合仪表</a:t>
              </a:r>
            </a:p>
          </p:txBody>
        </p:sp>
        <p:pic>
          <p:nvPicPr>
            <p:cNvPr id="36" name="Picture 17"/>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28632" y="2955925"/>
              <a:ext cx="1180382" cy="1552761"/>
            </a:xfrm>
            <a:prstGeom prst="rect">
              <a:avLst/>
            </a:prstGeom>
            <a:ln>
              <a:noFill/>
            </a:ln>
            <a:effectLst>
              <a:outerShdw blurRad="190500" algn="tl" rotWithShape="0">
                <a:srgbClr val="000000">
                  <a:alpha val="70000"/>
                </a:srgbClr>
              </a:outerShdw>
            </a:effectLst>
          </p:spPr>
        </p:pic>
        <p:sp>
          <p:nvSpPr>
            <p:cNvPr id="37" name="Text Box 18"/>
            <p:cNvSpPr txBox="1">
              <a:spLocks noChangeArrowheads="1"/>
            </p:cNvSpPr>
            <p:nvPr/>
          </p:nvSpPr>
          <p:spPr bwMode="auto">
            <a:xfrm>
              <a:off x="958558" y="4214824"/>
              <a:ext cx="784208" cy="293863"/>
            </a:xfrm>
            <a:prstGeom prst="rect">
              <a:avLst/>
            </a:prstGeom>
            <a:solidFill>
              <a:schemeClr val="bg1"/>
            </a:solidFill>
            <a:ln w="9525">
              <a:noFill/>
              <a:miter lim="800000"/>
            </a:ln>
          </p:spPr>
          <p:txBody>
            <a:bodyPr wrap="square">
              <a:spAutoFit/>
            </a:bodyPr>
            <a:lstStyle/>
            <a:p>
              <a:pPr algn="ctr"/>
              <a:r>
                <a:rPr lang="en-US" altLang="zh-CN" sz="1400" dirty="0">
                  <a:latin typeface="微软雅黑" panose="020B0503020204020204" charset="-122"/>
                  <a:ea typeface="微软雅黑" panose="020B0503020204020204" charset="-122"/>
                  <a:sym typeface="Arial" panose="020B0604020202020204" pitchFamily="34" charset="0"/>
                </a:rPr>
                <a:t>F</a:t>
              </a:r>
              <a:r>
                <a:rPr lang="zh-CN" altLang="en-US" sz="1400" dirty="0">
                  <a:latin typeface="微软雅黑" panose="020B0503020204020204" charset="-122"/>
                  <a:ea typeface="微软雅黑" panose="020B0503020204020204" charset="-122"/>
                  <a:sym typeface="Arial" panose="020B0604020202020204" pitchFamily="34" charset="0"/>
                </a:rPr>
                <a:t>BCM</a:t>
              </a:r>
            </a:p>
          </p:txBody>
        </p:sp>
        <p:sp>
          <p:nvSpPr>
            <p:cNvPr id="38" name="Line 19"/>
            <p:cNvSpPr>
              <a:spLocks noChangeShapeType="1"/>
            </p:cNvSpPr>
            <p:nvPr/>
          </p:nvSpPr>
          <p:spPr bwMode="auto">
            <a:xfrm>
              <a:off x="1785918" y="2955925"/>
              <a:ext cx="407987" cy="1588"/>
            </a:xfrm>
            <a:prstGeom prst="line">
              <a:avLst/>
            </a:prstGeom>
            <a:noFill/>
            <a:ln w="38100">
              <a:solidFill>
                <a:srgbClr val="FF0000"/>
              </a:solidFill>
              <a:round/>
              <a:tailEnd type="triangle" w="med" len="med"/>
            </a:ln>
          </p:spPr>
          <p:txBody>
            <a:bodyPr/>
            <a:lstStyle/>
            <a:p>
              <a:endParaRPr lang="zh-CN" altLang="en-US"/>
            </a:p>
          </p:txBody>
        </p:sp>
        <p:sp>
          <p:nvSpPr>
            <p:cNvPr id="39" name="Line 20"/>
            <p:cNvSpPr>
              <a:spLocks noChangeShapeType="1"/>
            </p:cNvSpPr>
            <p:nvPr/>
          </p:nvSpPr>
          <p:spPr bwMode="auto">
            <a:xfrm>
              <a:off x="1803380" y="4502162"/>
              <a:ext cx="406400" cy="0"/>
            </a:xfrm>
            <a:prstGeom prst="line">
              <a:avLst/>
            </a:prstGeom>
            <a:noFill/>
            <a:ln w="38100">
              <a:solidFill>
                <a:srgbClr val="FF0000"/>
              </a:solidFill>
              <a:round/>
              <a:tailEnd type="triangle" w="med" len="med"/>
            </a:ln>
          </p:spPr>
          <p:txBody>
            <a:bodyPr/>
            <a:lstStyle/>
            <a:p>
              <a:endParaRPr lang="zh-CN" altLang="en-US"/>
            </a:p>
          </p:txBody>
        </p:sp>
        <p:sp>
          <p:nvSpPr>
            <p:cNvPr id="40" name="Line 21"/>
            <p:cNvSpPr>
              <a:spLocks noChangeShapeType="1"/>
            </p:cNvSpPr>
            <p:nvPr/>
          </p:nvSpPr>
          <p:spPr bwMode="auto">
            <a:xfrm>
              <a:off x="1803380" y="4860937"/>
              <a:ext cx="406400" cy="3175"/>
            </a:xfrm>
            <a:prstGeom prst="line">
              <a:avLst/>
            </a:prstGeom>
            <a:noFill/>
            <a:ln w="38100">
              <a:solidFill>
                <a:srgbClr val="FF0000"/>
              </a:solidFill>
              <a:round/>
              <a:tailEnd type="triangle" w="med" len="med"/>
            </a:ln>
          </p:spPr>
          <p:txBody>
            <a:bodyPr/>
            <a:lstStyle/>
            <a:p>
              <a:endParaRPr lang="zh-CN" altLang="en-US"/>
            </a:p>
          </p:txBody>
        </p:sp>
        <p:sp>
          <p:nvSpPr>
            <p:cNvPr id="41" name="Line 22"/>
            <p:cNvSpPr>
              <a:spLocks noChangeShapeType="1"/>
            </p:cNvSpPr>
            <p:nvPr/>
          </p:nvSpPr>
          <p:spPr bwMode="auto">
            <a:xfrm>
              <a:off x="1357290" y="2611109"/>
              <a:ext cx="2303462" cy="0"/>
            </a:xfrm>
            <a:prstGeom prst="line">
              <a:avLst/>
            </a:prstGeom>
            <a:noFill/>
            <a:ln w="57150">
              <a:solidFill>
                <a:srgbClr val="FF6600"/>
              </a:solidFill>
              <a:round/>
              <a:tailEnd type="triangle" w="med" len="med"/>
            </a:ln>
          </p:spPr>
          <p:txBody>
            <a:bodyPr/>
            <a:lstStyle/>
            <a:p>
              <a:endParaRPr lang="zh-CN" altLang="en-US" sz="1400"/>
            </a:p>
          </p:txBody>
        </p:sp>
        <p:sp>
          <p:nvSpPr>
            <p:cNvPr id="42" name="Line 23"/>
            <p:cNvSpPr>
              <a:spLocks noChangeShapeType="1"/>
            </p:cNvSpPr>
            <p:nvPr/>
          </p:nvSpPr>
          <p:spPr bwMode="auto">
            <a:xfrm>
              <a:off x="1357290" y="2357436"/>
              <a:ext cx="0" cy="500066"/>
            </a:xfrm>
            <a:prstGeom prst="line">
              <a:avLst/>
            </a:prstGeom>
            <a:noFill/>
            <a:ln w="57150">
              <a:solidFill>
                <a:srgbClr val="FF6600"/>
              </a:solidFill>
              <a:round/>
              <a:headEnd type="triangle" w="med" len="med"/>
              <a:tailEnd type="triangle" w="med" len="med"/>
            </a:ln>
          </p:spPr>
          <p:txBody>
            <a:bodyPr/>
            <a:lstStyle/>
            <a:p>
              <a:endParaRPr lang="zh-CN" altLang="en-US"/>
            </a:p>
          </p:txBody>
        </p:sp>
        <p:sp>
          <p:nvSpPr>
            <p:cNvPr id="43" name="Line 24"/>
            <p:cNvSpPr>
              <a:spLocks noChangeShapeType="1"/>
            </p:cNvSpPr>
            <p:nvPr/>
          </p:nvSpPr>
          <p:spPr bwMode="auto">
            <a:xfrm>
              <a:off x="1357290" y="857238"/>
              <a:ext cx="0" cy="360362"/>
            </a:xfrm>
            <a:prstGeom prst="line">
              <a:avLst/>
            </a:prstGeom>
            <a:noFill/>
            <a:ln w="38100">
              <a:solidFill>
                <a:schemeClr val="accent1"/>
              </a:solidFill>
              <a:prstDash val="sysDot"/>
              <a:round/>
              <a:tailEnd type="triangle" w="med" len="med"/>
            </a:ln>
          </p:spPr>
          <p:txBody>
            <a:bodyPr/>
            <a:lstStyle/>
            <a:p>
              <a:endParaRPr lang="zh-CN" altLang="en-US"/>
            </a:p>
          </p:txBody>
        </p:sp>
        <p:sp>
          <p:nvSpPr>
            <p:cNvPr id="44" name="Line 25"/>
            <p:cNvSpPr>
              <a:spLocks noChangeShapeType="1"/>
            </p:cNvSpPr>
            <p:nvPr/>
          </p:nvSpPr>
          <p:spPr bwMode="auto">
            <a:xfrm flipH="1" flipV="1">
              <a:off x="2941615" y="2354265"/>
              <a:ext cx="4058" cy="261123"/>
            </a:xfrm>
            <a:prstGeom prst="line">
              <a:avLst/>
            </a:prstGeom>
            <a:noFill/>
            <a:ln w="57150">
              <a:solidFill>
                <a:srgbClr val="FF6600"/>
              </a:solidFill>
              <a:round/>
              <a:tailEnd type="triangle" w="med" len="med"/>
            </a:ln>
          </p:spPr>
          <p:txBody>
            <a:bodyPr/>
            <a:lstStyle/>
            <a:p>
              <a:endParaRPr lang="zh-CN" altLang="en-US" sz="1400"/>
            </a:p>
          </p:txBody>
        </p:sp>
        <p:sp>
          <p:nvSpPr>
            <p:cNvPr id="45" name="Text Box 26"/>
            <p:cNvSpPr txBox="1">
              <a:spLocks noChangeArrowheads="1"/>
            </p:cNvSpPr>
            <p:nvPr/>
          </p:nvSpPr>
          <p:spPr bwMode="auto">
            <a:xfrm>
              <a:off x="2192317" y="3214693"/>
              <a:ext cx="1765439" cy="500115"/>
            </a:xfrm>
            <a:prstGeom prst="rect">
              <a:avLst/>
            </a:prstGeom>
            <a:solidFill>
              <a:srgbClr val="EAEAEA"/>
            </a:solidFill>
            <a:ln w="9525">
              <a:solidFill>
                <a:schemeClr val="tx1"/>
              </a:solidFill>
              <a:miter lim="800000"/>
            </a:ln>
          </p:spPr>
          <p:txBody>
            <a:bodyPr wrap="square">
              <a:spAutoFit/>
            </a:bodyPr>
            <a:lstStyle/>
            <a:p>
              <a:r>
                <a:rPr lang="zh-CN" altLang="en-US" sz="1400">
                  <a:latin typeface="微软雅黑" panose="020B0503020204020204" charset="-122"/>
                  <a:ea typeface="微软雅黑" panose="020B0503020204020204" charset="-122"/>
                  <a:sym typeface="Arial" panose="020B0604020202020204" pitchFamily="34" charset="0"/>
                </a:rPr>
                <a:t>中控门锁电机</a:t>
              </a:r>
            </a:p>
            <a:p>
              <a:r>
                <a:rPr lang="zh-CN" altLang="en-US" sz="1400">
                  <a:latin typeface="微软雅黑" panose="020B0503020204020204" charset="-122"/>
                  <a:ea typeface="微软雅黑" panose="020B0503020204020204" charset="-122"/>
                  <a:sym typeface="Arial" panose="020B0604020202020204" pitchFamily="34" charset="0"/>
                </a:rPr>
                <a:t>门控开关</a:t>
              </a:r>
              <a:endParaRPr lang="zh-CN" altLang="en-US">
                <a:latin typeface="微软雅黑" panose="020B0503020204020204" charset="-122"/>
                <a:ea typeface="微软雅黑" panose="020B0503020204020204" charset="-122"/>
              </a:endParaRPr>
            </a:p>
          </p:txBody>
        </p:sp>
        <p:sp>
          <p:nvSpPr>
            <p:cNvPr id="46" name="Line 27"/>
            <p:cNvSpPr>
              <a:spLocks noChangeShapeType="1"/>
            </p:cNvSpPr>
            <p:nvPr/>
          </p:nvSpPr>
          <p:spPr bwMode="auto">
            <a:xfrm>
              <a:off x="1790680" y="3386142"/>
              <a:ext cx="406400" cy="0"/>
            </a:xfrm>
            <a:prstGeom prst="line">
              <a:avLst/>
            </a:prstGeom>
            <a:noFill/>
            <a:ln w="38100">
              <a:solidFill>
                <a:srgbClr val="FF0000"/>
              </a:solidFill>
              <a:round/>
              <a:tailEnd type="triangle" w="med" len="med"/>
            </a:ln>
          </p:spPr>
          <p:txBody>
            <a:bodyPr/>
            <a:lstStyle/>
            <a:p>
              <a:endParaRPr lang="zh-CN" altLang="en-US"/>
            </a:p>
          </p:txBody>
        </p:sp>
        <p:sp>
          <p:nvSpPr>
            <p:cNvPr id="47" name="Line 28"/>
            <p:cNvSpPr>
              <a:spLocks noChangeShapeType="1"/>
            </p:cNvSpPr>
            <p:nvPr/>
          </p:nvSpPr>
          <p:spPr bwMode="auto">
            <a:xfrm flipH="1" flipV="1">
              <a:off x="1768455" y="3595692"/>
              <a:ext cx="422275" cy="1588"/>
            </a:xfrm>
            <a:prstGeom prst="line">
              <a:avLst/>
            </a:prstGeom>
            <a:noFill/>
            <a:ln w="38100">
              <a:solidFill>
                <a:schemeClr val="accent1"/>
              </a:solidFill>
              <a:round/>
              <a:tailEnd type="triangle" w="med" len="med"/>
            </a:ln>
          </p:spPr>
          <p:txBody>
            <a:bodyPr/>
            <a:lstStyle/>
            <a:p>
              <a:endParaRPr lang="zh-CN" altLang="en-US"/>
            </a:p>
          </p:txBody>
        </p:sp>
        <p:sp>
          <p:nvSpPr>
            <p:cNvPr id="48" name="Line 29"/>
            <p:cNvSpPr>
              <a:spLocks noChangeShapeType="1"/>
            </p:cNvSpPr>
            <p:nvPr/>
          </p:nvSpPr>
          <p:spPr bwMode="auto">
            <a:xfrm>
              <a:off x="1806555" y="3916367"/>
              <a:ext cx="406400" cy="3175"/>
            </a:xfrm>
            <a:prstGeom prst="line">
              <a:avLst/>
            </a:prstGeom>
            <a:noFill/>
            <a:ln w="38100">
              <a:solidFill>
                <a:srgbClr val="FF0000"/>
              </a:solidFill>
              <a:round/>
              <a:tailEnd type="triangle" w="med" len="med"/>
            </a:ln>
          </p:spPr>
          <p:txBody>
            <a:bodyPr/>
            <a:lstStyle/>
            <a:p>
              <a:endParaRPr lang="zh-CN" altLang="en-US"/>
            </a:p>
          </p:txBody>
        </p:sp>
        <p:sp>
          <p:nvSpPr>
            <p:cNvPr id="49" name="Text Box 30"/>
            <p:cNvSpPr txBox="1">
              <a:spLocks noChangeArrowheads="1"/>
            </p:cNvSpPr>
            <p:nvPr/>
          </p:nvSpPr>
          <p:spPr bwMode="auto">
            <a:xfrm>
              <a:off x="2192318" y="3792542"/>
              <a:ext cx="1765438" cy="500115"/>
            </a:xfrm>
            <a:prstGeom prst="rect">
              <a:avLst/>
            </a:prstGeom>
            <a:solidFill>
              <a:srgbClr val="EAEAEA"/>
            </a:solidFill>
            <a:ln w="9525">
              <a:solidFill>
                <a:schemeClr val="tx1"/>
              </a:solidFill>
              <a:miter lim="800000"/>
            </a:ln>
          </p:spPr>
          <p:txBody>
            <a:bodyPr wrap="square">
              <a:spAutoFit/>
            </a:bodyPr>
            <a:lstStyle/>
            <a:p>
              <a:r>
                <a:rPr lang="zh-CN" altLang="en-US" sz="1400">
                  <a:latin typeface="微软雅黑" panose="020B0503020204020204" charset="-122"/>
                  <a:ea typeface="微软雅黑" panose="020B0503020204020204" charset="-122"/>
                  <a:sym typeface="Arial" panose="020B0604020202020204" pitchFamily="34" charset="0"/>
                </a:rPr>
                <a:t>背门电机</a:t>
              </a:r>
            </a:p>
            <a:p>
              <a:r>
                <a:rPr lang="zh-CN" altLang="en-US" sz="1400">
                  <a:latin typeface="微软雅黑" panose="020B0503020204020204" charset="-122"/>
                  <a:ea typeface="微软雅黑" panose="020B0503020204020204" charset="-122"/>
                  <a:sym typeface="Arial" panose="020B0604020202020204" pitchFamily="34" charset="0"/>
                </a:rPr>
                <a:t>背门状态开关</a:t>
              </a:r>
            </a:p>
          </p:txBody>
        </p:sp>
        <p:sp>
          <p:nvSpPr>
            <p:cNvPr id="50" name="Line 31"/>
            <p:cNvSpPr>
              <a:spLocks noChangeShapeType="1"/>
            </p:cNvSpPr>
            <p:nvPr/>
          </p:nvSpPr>
          <p:spPr bwMode="auto">
            <a:xfrm flipH="1" flipV="1">
              <a:off x="1789093" y="4132267"/>
              <a:ext cx="422275" cy="1588"/>
            </a:xfrm>
            <a:prstGeom prst="line">
              <a:avLst/>
            </a:prstGeom>
            <a:noFill/>
            <a:ln w="38100">
              <a:solidFill>
                <a:schemeClr val="accent1"/>
              </a:solidFill>
              <a:round/>
              <a:tailEnd type="triangle" w="med" len="med"/>
            </a:ln>
          </p:spPr>
          <p:txBody>
            <a:bodyPr/>
            <a:lstStyle/>
            <a:p>
              <a:endParaRPr lang="zh-CN" altLang="en-US"/>
            </a:p>
          </p:txBody>
        </p:sp>
      </p:grpSp>
      <p:sp>
        <p:nvSpPr>
          <p:cNvPr id="55" name="Text Box 4"/>
          <p:cNvSpPr txBox="1">
            <a:spLocks noChangeArrowheads="1"/>
          </p:cNvSpPr>
          <p:nvPr/>
        </p:nvSpPr>
        <p:spPr bwMode="auto">
          <a:xfrm>
            <a:off x="4912995" y="1530350"/>
            <a:ext cx="5540375" cy="4399915"/>
          </a:xfrm>
          <a:prstGeom prst="rect">
            <a:avLst/>
          </a:prstGeom>
          <a:noFill/>
          <a:ln w="9525">
            <a:noFill/>
            <a:miter lim="800000"/>
          </a:ln>
        </p:spPr>
        <p:txBody>
          <a:bodyPr wrap="square" anchor="ctr">
            <a:spAutoFit/>
          </a:bodyPr>
          <a:lstStyle/>
          <a:p>
            <a:pPr>
              <a:lnSpc>
                <a:spcPct val="20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sym typeface="Arial" panose="020B0604020202020204" pitchFamily="34" charset="0"/>
              </a:rPr>
              <a:t>四门闭锁：电源</a:t>
            </a:r>
            <a:r>
              <a:rPr lang="en-US" altLang="zh-CN" sz="2000" b="0" dirty="0" smtClean="0">
                <a:latin typeface="微软雅黑" panose="020B0503020204020204" charset="-122"/>
                <a:ea typeface="微软雅黑" panose="020B0503020204020204" charset="-122"/>
                <a:sym typeface="Arial" panose="020B0604020202020204" pitchFamily="34" charset="0"/>
              </a:rPr>
              <a:t>OFF</a:t>
            </a:r>
            <a:r>
              <a:rPr lang="zh-CN" altLang="en-US" sz="2000" b="0" dirty="0" smtClean="0">
                <a:latin typeface="微软雅黑" panose="020B0503020204020204" charset="-122"/>
                <a:ea typeface="微软雅黑" panose="020B0503020204020204" charset="-122"/>
                <a:sym typeface="Arial" panose="020B0604020202020204" pitchFamily="34" charset="0"/>
              </a:rPr>
              <a:t>，短按闭锁键。</a:t>
            </a:r>
            <a:endParaRPr lang="zh-CN" altLang="en-US" sz="2000" b="0" dirty="0">
              <a:latin typeface="微软雅黑" panose="020B0503020204020204" charset="-122"/>
              <a:ea typeface="微软雅黑" panose="020B0503020204020204" charset="-122"/>
              <a:sym typeface="Arial" panose="020B0604020202020204" pitchFamily="34" charset="0"/>
            </a:endParaRPr>
          </a:p>
          <a:p>
            <a:pPr>
              <a:lnSpc>
                <a:spcPct val="200000"/>
              </a:lnSpc>
              <a:buFont typeface="Wingdings" panose="05000000000000000000" pitchFamily="2" charset="2"/>
              <a:buChar char="Ø"/>
            </a:pPr>
            <a:r>
              <a:rPr lang="zh-CN" altLang="en-US" sz="2000" dirty="0" smtClean="0">
                <a:latin typeface="微软雅黑" panose="020B0503020204020204" charset="-122"/>
                <a:ea typeface="微软雅黑" panose="020B0503020204020204" charset="-122"/>
                <a:sym typeface="Arial" panose="020B0604020202020204" pitchFamily="34" charset="0"/>
              </a:rPr>
              <a:t>四门解锁：电源</a:t>
            </a:r>
            <a:r>
              <a:rPr lang="en-US" altLang="zh-CN" sz="2000" dirty="0" smtClean="0">
                <a:latin typeface="微软雅黑" panose="020B0503020204020204" charset="-122"/>
                <a:ea typeface="微软雅黑" panose="020B0503020204020204" charset="-122"/>
                <a:sym typeface="Arial" panose="020B0604020202020204" pitchFamily="34" charset="0"/>
              </a:rPr>
              <a:t>OFF</a:t>
            </a:r>
            <a:r>
              <a:rPr lang="zh-CN" altLang="en-US" sz="2000" dirty="0" smtClean="0">
                <a:latin typeface="微软雅黑" panose="020B0503020204020204" charset="-122"/>
                <a:ea typeface="微软雅黑" panose="020B0503020204020204" charset="-122"/>
                <a:sym typeface="Arial" panose="020B0604020202020204" pitchFamily="34" charset="0"/>
              </a:rPr>
              <a:t>，短按解锁键。</a:t>
            </a:r>
          </a:p>
          <a:p>
            <a:pPr>
              <a:lnSpc>
                <a:spcPct val="20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sym typeface="Arial" panose="020B0604020202020204" pitchFamily="34" charset="0"/>
              </a:rPr>
              <a:t>尾门解锁：</a:t>
            </a:r>
            <a:r>
              <a:rPr lang="zh-CN" altLang="en-US" sz="2000" dirty="0" smtClean="0">
                <a:latin typeface="微软雅黑" panose="020B0503020204020204" charset="-122"/>
                <a:ea typeface="微软雅黑" panose="020B0503020204020204" charset="-122"/>
                <a:sym typeface="Arial" panose="020B0604020202020204" pitchFamily="34" charset="0"/>
              </a:rPr>
              <a:t>电源</a:t>
            </a:r>
            <a:r>
              <a:rPr lang="en-US" altLang="zh-CN" sz="2000" dirty="0" smtClean="0">
                <a:latin typeface="微软雅黑" panose="020B0503020204020204" charset="-122"/>
                <a:ea typeface="微软雅黑" panose="020B0503020204020204" charset="-122"/>
                <a:sym typeface="Arial" panose="020B0604020202020204" pitchFamily="34" charset="0"/>
              </a:rPr>
              <a:t>OFF</a:t>
            </a:r>
            <a:r>
              <a:rPr lang="zh-CN" altLang="en-US" sz="2000" dirty="0" smtClean="0">
                <a:latin typeface="微软雅黑" panose="020B0503020204020204" charset="-122"/>
                <a:ea typeface="微软雅黑" panose="020B0503020204020204" charset="-122"/>
                <a:sym typeface="Arial" panose="020B0604020202020204" pitchFamily="34" charset="0"/>
              </a:rPr>
              <a:t>，短按尾门解锁键</a:t>
            </a:r>
            <a:r>
              <a:rPr lang="zh-CN" altLang="en-US" sz="2000" b="0" dirty="0" smtClean="0">
                <a:latin typeface="微软雅黑" panose="020B0503020204020204" charset="-122"/>
                <a:ea typeface="微软雅黑" panose="020B0503020204020204" charset="-122"/>
                <a:sym typeface="Arial" panose="020B0604020202020204" pitchFamily="34" charset="0"/>
              </a:rPr>
              <a:t>。</a:t>
            </a:r>
            <a:endParaRPr lang="zh-CN" altLang="en-US" sz="2000" b="0" dirty="0">
              <a:latin typeface="微软雅黑" panose="020B0503020204020204" charset="-122"/>
              <a:ea typeface="微软雅黑" panose="020B0503020204020204" charset="-122"/>
              <a:sym typeface="Arial" panose="020B0604020202020204" pitchFamily="34" charset="0"/>
            </a:endParaRPr>
          </a:p>
          <a:p>
            <a:pPr>
              <a:lnSpc>
                <a:spcPct val="20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sym typeface="Arial" panose="020B0604020202020204" pitchFamily="34" charset="0"/>
              </a:rPr>
              <a:t>寻车功能：</a:t>
            </a:r>
            <a:r>
              <a:rPr lang="zh-CN" altLang="en-US" sz="2000" dirty="0" smtClean="0">
                <a:latin typeface="微软雅黑" panose="020B0503020204020204" charset="-122"/>
                <a:ea typeface="微软雅黑" panose="020B0503020204020204" charset="-122"/>
                <a:sym typeface="Arial" panose="020B0604020202020204" pitchFamily="34" charset="0"/>
              </a:rPr>
              <a:t>电源</a:t>
            </a:r>
            <a:r>
              <a:rPr lang="en-US" altLang="zh-CN" sz="2000" dirty="0" smtClean="0">
                <a:latin typeface="微软雅黑" panose="020B0503020204020204" charset="-122"/>
                <a:ea typeface="微软雅黑" panose="020B0503020204020204" charset="-122"/>
                <a:sym typeface="Arial" panose="020B0604020202020204" pitchFamily="34" charset="0"/>
              </a:rPr>
              <a:t>OFF </a:t>
            </a:r>
            <a:r>
              <a:rPr lang="zh-CN" altLang="en-US" sz="2000" dirty="0">
                <a:latin typeface="微软雅黑" panose="020B0503020204020204" charset="-122"/>
                <a:ea typeface="微软雅黑" panose="020B0503020204020204" charset="-122"/>
                <a:sym typeface="Arial" panose="020B0604020202020204" pitchFamily="34" charset="0"/>
              </a:rPr>
              <a:t>，</a:t>
            </a:r>
            <a:r>
              <a:rPr lang="en-US" altLang="zh-CN" sz="2000" dirty="0" smtClean="0">
                <a:latin typeface="微软雅黑" panose="020B0503020204020204" charset="-122"/>
                <a:ea typeface="微软雅黑" panose="020B0503020204020204" charset="-122"/>
                <a:sym typeface="Arial" panose="020B0604020202020204" pitchFamily="34" charset="0"/>
              </a:rPr>
              <a:t>2s</a:t>
            </a:r>
            <a:r>
              <a:rPr lang="zh-CN" altLang="en-US" sz="2000" dirty="0" smtClean="0">
                <a:latin typeface="微软雅黑" panose="020B0503020204020204" charset="-122"/>
                <a:ea typeface="微软雅黑" panose="020B0503020204020204" charset="-122"/>
                <a:sym typeface="Arial" panose="020B0604020202020204" pitchFamily="34" charset="0"/>
              </a:rPr>
              <a:t>内连续按</a:t>
            </a:r>
            <a:r>
              <a:rPr lang="en-US" altLang="zh-CN" sz="2000" dirty="0" smtClean="0">
                <a:latin typeface="微软雅黑" panose="020B0503020204020204" charset="-122"/>
                <a:ea typeface="微软雅黑" panose="020B0503020204020204" charset="-122"/>
                <a:sym typeface="Arial" panose="020B0604020202020204" pitchFamily="34" charset="0"/>
              </a:rPr>
              <a:t>2</a:t>
            </a:r>
            <a:r>
              <a:rPr lang="zh-CN" altLang="en-US" sz="2000" dirty="0" smtClean="0">
                <a:latin typeface="微软雅黑" panose="020B0503020204020204" charset="-122"/>
                <a:ea typeface="微软雅黑" panose="020B0503020204020204" charset="-122"/>
                <a:sym typeface="Arial" panose="020B0604020202020204" pitchFamily="34" charset="0"/>
              </a:rPr>
              <a:t>次闭锁键，</a:t>
            </a:r>
            <a:endParaRPr lang="en-US" altLang="zh-CN" sz="2000" dirty="0" smtClean="0">
              <a:latin typeface="微软雅黑" panose="020B0503020204020204" charset="-122"/>
              <a:ea typeface="微软雅黑" panose="020B0503020204020204" charset="-122"/>
              <a:sym typeface="Arial" panose="020B0604020202020204" pitchFamily="34" charset="0"/>
            </a:endParaRPr>
          </a:p>
          <a:p>
            <a:pPr>
              <a:lnSpc>
                <a:spcPct val="200000"/>
              </a:lnSpc>
            </a:pPr>
            <a:r>
              <a:rPr lang="en-US" altLang="zh-CN" sz="2000" dirty="0" smtClean="0">
                <a:latin typeface="微软雅黑" panose="020B0503020204020204" charset="-122"/>
                <a:ea typeface="微软雅黑" panose="020B0503020204020204" charset="-122"/>
                <a:sym typeface="Arial" panose="020B0604020202020204" pitchFamily="34" charset="0"/>
              </a:rPr>
              <a:t>                   </a:t>
            </a:r>
            <a:r>
              <a:rPr lang="zh-CN" altLang="en-US" sz="2000" dirty="0" smtClean="0">
                <a:latin typeface="微软雅黑" panose="020B0503020204020204" charset="-122"/>
                <a:ea typeface="微软雅黑" panose="020B0503020204020204" charset="-122"/>
                <a:sym typeface="Arial" panose="020B0604020202020204" pitchFamily="34" charset="0"/>
              </a:rPr>
              <a:t>此时双闪</a:t>
            </a:r>
            <a:r>
              <a:rPr lang="en-US" altLang="zh-CN" sz="2000" dirty="0" smtClean="0">
                <a:latin typeface="微软雅黑" panose="020B0503020204020204" charset="-122"/>
                <a:ea typeface="微软雅黑" panose="020B0503020204020204" charset="-122"/>
                <a:sym typeface="Arial" panose="020B0604020202020204" pitchFamily="34" charset="0"/>
              </a:rPr>
              <a:t>25s</a:t>
            </a:r>
            <a:r>
              <a:rPr lang="zh-CN" altLang="en-US" sz="2000" dirty="0" smtClean="0">
                <a:latin typeface="微软雅黑" panose="020B0503020204020204" charset="-122"/>
                <a:ea typeface="微软雅黑" panose="020B0503020204020204" charset="-122"/>
                <a:sym typeface="Arial" panose="020B0604020202020204" pitchFamily="34" charset="0"/>
              </a:rPr>
              <a:t>，喇叭响</a:t>
            </a:r>
            <a:r>
              <a:rPr lang="en-US" altLang="zh-CN" sz="2000" dirty="0" smtClean="0">
                <a:latin typeface="微软雅黑" panose="020B0503020204020204" charset="-122"/>
                <a:ea typeface="微软雅黑" panose="020B0503020204020204" charset="-122"/>
                <a:sym typeface="Arial" panose="020B0604020202020204" pitchFamily="34" charset="0"/>
              </a:rPr>
              <a:t>2</a:t>
            </a:r>
            <a:r>
              <a:rPr lang="zh-CN" altLang="en-US" sz="2000" dirty="0" smtClean="0">
                <a:latin typeface="微软雅黑" panose="020B0503020204020204" charset="-122"/>
                <a:ea typeface="微软雅黑" panose="020B0503020204020204" charset="-122"/>
                <a:sym typeface="Arial" panose="020B0604020202020204" pitchFamily="34" charset="0"/>
              </a:rPr>
              <a:t>声</a:t>
            </a:r>
            <a:r>
              <a:rPr lang="zh-CN" altLang="en-US" sz="2000" b="0" dirty="0" smtClean="0">
                <a:latin typeface="微软雅黑" panose="020B0503020204020204" charset="-122"/>
                <a:ea typeface="微软雅黑" panose="020B0503020204020204" charset="-122"/>
                <a:sym typeface="Arial" panose="020B0604020202020204" pitchFamily="34" charset="0"/>
              </a:rPr>
              <a:t>。</a:t>
            </a:r>
            <a:endParaRPr lang="zh-CN" altLang="en-US" sz="2000" b="0" dirty="0">
              <a:latin typeface="微软雅黑" panose="020B0503020204020204" charset="-122"/>
              <a:ea typeface="微软雅黑" panose="020B0503020204020204" charset="-122"/>
              <a:sym typeface="Arial" panose="020B0604020202020204" pitchFamily="34" charset="0"/>
            </a:endParaRPr>
          </a:p>
          <a:p>
            <a:pPr>
              <a:lnSpc>
                <a:spcPct val="20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sym typeface="Arial" panose="020B0604020202020204" pitchFamily="34" charset="0"/>
              </a:rPr>
              <a:t>一</a:t>
            </a:r>
            <a:r>
              <a:rPr lang="zh-CN" altLang="en-US" sz="2000" b="0" dirty="0">
                <a:latin typeface="微软雅黑" panose="020B0503020204020204" charset="-122"/>
                <a:ea typeface="微软雅黑" panose="020B0503020204020204" charset="-122"/>
                <a:sym typeface="Arial" panose="020B0604020202020204" pitchFamily="34" charset="0"/>
              </a:rPr>
              <a:t>键降</a:t>
            </a:r>
            <a:r>
              <a:rPr lang="zh-CN" altLang="en-US" sz="2000" b="0" dirty="0" smtClean="0">
                <a:latin typeface="微软雅黑" panose="020B0503020204020204" charset="-122"/>
                <a:ea typeface="微软雅黑" panose="020B0503020204020204" charset="-122"/>
                <a:sym typeface="Arial" panose="020B0604020202020204" pitchFamily="34" charset="0"/>
              </a:rPr>
              <a:t>窗：</a:t>
            </a:r>
            <a:r>
              <a:rPr lang="zh-CN" altLang="en-US" sz="2000" dirty="0" smtClean="0">
                <a:latin typeface="微软雅黑" panose="020B0503020204020204" charset="-122"/>
                <a:ea typeface="微软雅黑" panose="020B0503020204020204" charset="-122"/>
                <a:sym typeface="Arial" panose="020B0604020202020204" pitchFamily="34" charset="0"/>
              </a:rPr>
              <a:t>电源</a:t>
            </a:r>
            <a:r>
              <a:rPr lang="en-US" altLang="zh-CN" sz="2000" dirty="0" smtClean="0">
                <a:latin typeface="微软雅黑" panose="020B0503020204020204" charset="-122"/>
                <a:ea typeface="微软雅黑" panose="020B0503020204020204" charset="-122"/>
                <a:sym typeface="Arial" panose="020B0604020202020204" pitchFamily="34" charset="0"/>
              </a:rPr>
              <a:t>OFF</a:t>
            </a:r>
            <a:r>
              <a:rPr lang="zh-CN" altLang="en-US" sz="2000" dirty="0" smtClean="0">
                <a:latin typeface="微软雅黑" panose="020B0503020204020204" charset="-122"/>
                <a:ea typeface="微软雅黑" panose="020B0503020204020204" charset="-122"/>
                <a:sym typeface="Arial" panose="020B0604020202020204" pitchFamily="34" charset="0"/>
              </a:rPr>
              <a:t>，长按解锁键。</a:t>
            </a:r>
            <a:endParaRPr lang="zh-CN" altLang="en-US" sz="2000" b="0" dirty="0">
              <a:latin typeface="微软雅黑" panose="020B0503020204020204" charset="-122"/>
              <a:ea typeface="微软雅黑" panose="020B0503020204020204" charset="-122"/>
              <a:sym typeface="Arial" panose="020B0604020202020204" pitchFamily="34" charset="0"/>
            </a:endParaRPr>
          </a:p>
          <a:p>
            <a:pPr>
              <a:lnSpc>
                <a:spcPct val="200000"/>
              </a:lnSpc>
              <a:buFont typeface="Wingdings" panose="05000000000000000000" pitchFamily="2" charset="2"/>
              <a:buChar char="Ø"/>
            </a:pPr>
            <a:r>
              <a:rPr lang="zh-CN" altLang="en-US" sz="2000" dirty="0" smtClean="0">
                <a:latin typeface="微软雅黑" panose="020B0503020204020204" charset="-122"/>
                <a:ea typeface="微软雅黑" panose="020B0503020204020204" charset="-122"/>
                <a:sym typeface="Arial" panose="020B0604020202020204" pitchFamily="34" charset="0"/>
              </a:rPr>
              <a:t>一键升窗：电源</a:t>
            </a:r>
            <a:r>
              <a:rPr lang="en-US" altLang="zh-CN" sz="2000" dirty="0" smtClean="0">
                <a:latin typeface="微软雅黑" panose="020B0503020204020204" charset="-122"/>
                <a:ea typeface="微软雅黑" panose="020B0503020204020204" charset="-122"/>
                <a:sym typeface="Arial" panose="020B0604020202020204" pitchFamily="34" charset="0"/>
              </a:rPr>
              <a:t>OFF</a:t>
            </a:r>
            <a:r>
              <a:rPr lang="zh-CN" altLang="en-US" sz="2000" dirty="0" smtClean="0">
                <a:latin typeface="微软雅黑" panose="020B0503020204020204" charset="-122"/>
                <a:ea typeface="微软雅黑" panose="020B0503020204020204" charset="-122"/>
                <a:sym typeface="Arial" panose="020B0604020202020204" pitchFamily="34" charset="0"/>
              </a:rPr>
              <a:t>，长按闭锁键。</a:t>
            </a:r>
          </a:p>
        </p:txBody>
      </p:sp>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5820" y="1530350"/>
            <a:ext cx="1670180" cy="1347579"/>
          </a:xfrm>
          <a:prstGeom prst="rect">
            <a:avLst/>
          </a:prstGeom>
        </p:spPr>
      </p:pic>
      <p:pic>
        <p:nvPicPr>
          <p:cNvPr id="4" name="图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1987" y="1941829"/>
            <a:ext cx="1862702" cy="1105009"/>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5" name="文本框 14"/>
          <p:cNvSpPr txBox="1"/>
          <p:nvPr/>
        </p:nvSpPr>
        <p:spPr>
          <a:xfrm>
            <a:off x="1555740" y="527044"/>
            <a:ext cx="33832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无钥匙进入控制</a:t>
            </a:r>
            <a:endParaRPr lang="zh-CN" altLang="en-US" sz="3600" dirty="0">
              <a:solidFill>
                <a:srgbClr val="0070C0"/>
              </a:solidFill>
              <a:latin typeface="微软雅黑" panose="020B0503020204020204" charset="-122"/>
              <a:ea typeface="微软雅黑" panose="020B0503020204020204" charset="-122"/>
            </a:endParaRPr>
          </a:p>
        </p:txBody>
      </p:sp>
      <p:pic>
        <p:nvPicPr>
          <p:cNvPr id="9" name="Picture 1082" descr="无钥匙进入系统控制"/>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1470" y="1464310"/>
            <a:ext cx="5196840" cy="4052570"/>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17" name="Text Box 4"/>
          <p:cNvSpPr txBox="1">
            <a:spLocks noChangeArrowheads="1"/>
          </p:cNvSpPr>
          <p:nvPr/>
        </p:nvSpPr>
        <p:spPr bwMode="auto">
          <a:xfrm>
            <a:off x="5608320" y="1315085"/>
            <a:ext cx="4963160" cy="4399915"/>
          </a:xfrm>
          <a:prstGeom prst="rect">
            <a:avLst/>
          </a:prstGeom>
          <a:noFill/>
          <a:ln w="9525">
            <a:noFill/>
            <a:miter lim="800000"/>
          </a:ln>
        </p:spPr>
        <p:txBody>
          <a:bodyPr wrap="square">
            <a:spAutoFit/>
          </a:bodyPr>
          <a:lstStyle/>
          <a:p>
            <a:pPr fontAlgn="base">
              <a:lnSpc>
                <a:spcPct val="200000"/>
              </a:lnSpc>
              <a:spcBef>
                <a:spcPct val="50000"/>
              </a:spcBef>
              <a:spcAft>
                <a:spcPct val="0"/>
              </a:spcAft>
            </a:pPr>
            <a:r>
              <a:rPr lang="en-US" altLang="zh-CN" sz="2000" dirty="0" smtClean="0">
                <a:solidFill>
                  <a:srgbClr val="000000"/>
                </a:solidFill>
                <a:latin typeface="微软雅黑" panose="020B0503020204020204" charset="-122"/>
                <a:ea typeface="微软雅黑" panose="020B0503020204020204" charset="-122"/>
              </a:rPr>
              <a:t>        </a:t>
            </a:r>
            <a:r>
              <a:rPr lang="zh-CN" altLang="en-US" sz="2000" dirty="0" smtClean="0">
                <a:solidFill>
                  <a:srgbClr val="000000"/>
                </a:solidFill>
                <a:latin typeface="微软雅黑" panose="020B0503020204020204" charset="-122"/>
                <a:ea typeface="微软雅黑" panose="020B0503020204020204" charset="-122"/>
              </a:rPr>
              <a:t>按下门把手微动开关后，</a:t>
            </a:r>
            <a:r>
              <a:rPr lang="en-US" altLang="zh-CN" sz="2000" dirty="0" smtClean="0">
                <a:solidFill>
                  <a:srgbClr val="000000"/>
                </a:solidFill>
                <a:latin typeface="微软雅黑" panose="020B0503020204020204" charset="-122"/>
                <a:ea typeface="微软雅黑" panose="020B0503020204020204" charset="-122"/>
              </a:rPr>
              <a:t>PEPS</a:t>
            </a:r>
            <a:r>
              <a:rPr lang="zh-CN" altLang="en-US" sz="2000" dirty="0" smtClean="0">
                <a:solidFill>
                  <a:srgbClr val="000000"/>
                </a:solidFill>
                <a:latin typeface="微软雅黑" panose="020B0503020204020204" charset="-122"/>
                <a:ea typeface="微软雅黑" panose="020B0503020204020204" charset="-122"/>
              </a:rPr>
              <a:t>模块控制门把手低频天线发送低频信号寻找钥匙，并与钥匙进行认证，确认钥匙的合法性，当确认钥匙在有效区域内并合法，则</a:t>
            </a:r>
            <a:r>
              <a:rPr lang="en-US" altLang="zh-CN" sz="2000" dirty="0" smtClean="0">
                <a:solidFill>
                  <a:srgbClr val="000000"/>
                </a:solidFill>
                <a:latin typeface="微软雅黑" panose="020B0503020204020204" charset="-122"/>
                <a:ea typeface="微软雅黑" panose="020B0503020204020204" charset="-122"/>
              </a:rPr>
              <a:t>PEPS</a:t>
            </a:r>
            <a:r>
              <a:rPr lang="zh-CN" altLang="en-US" sz="2000" dirty="0" smtClean="0">
                <a:solidFill>
                  <a:srgbClr val="000000"/>
                </a:solidFill>
                <a:latin typeface="微软雅黑" panose="020B0503020204020204" charset="-122"/>
                <a:ea typeface="微软雅黑" panose="020B0503020204020204" charset="-122"/>
              </a:rPr>
              <a:t>模块发送解</a:t>
            </a:r>
            <a:r>
              <a:rPr lang="en-US" altLang="zh-CN" sz="2000" dirty="0" smtClean="0">
                <a:solidFill>
                  <a:srgbClr val="000000"/>
                </a:solidFill>
                <a:latin typeface="微软雅黑" panose="020B0503020204020204" charset="-122"/>
                <a:ea typeface="微软雅黑" panose="020B0503020204020204" charset="-122"/>
              </a:rPr>
              <a:t>/</a:t>
            </a:r>
            <a:r>
              <a:rPr lang="zh-CN" altLang="en-US" sz="2000" dirty="0" smtClean="0">
                <a:solidFill>
                  <a:srgbClr val="000000"/>
                </a:solidFill>
                <a:latin typeface="微软雅黑" panose="020B0503020204020204" charset="-122"/>
                <a:ea typeface="微软雅黑" panose="020B0503020204020204" charset="-122"/>
              </a:rPr>
              <a:t>闭锁指令</a:t>
            </a:r>
            <a:r>
              <a:rPr lang="en-US" altLang="zh-CN" sz="2000" dirty="0" smtClean="0">
                <a:solidFill>
                  <a:srgbClr val="000000"/>
                </a:solidFill>
                <a:latin typeface="微软雅黑" panose="020B0503020204020204" charset="-122"/>
                <a:ea typeface="微软雅黑" panose="020B0503020204020204" charset="-122"/>
              </a:rPr>
              <a:t>(</a:t>
            </a:r>
            <a:r>
              <a:rPr lang="zh-CN" altLang="en-US" sz="2000" dirty="0" smtClean="0">
                <a:solidFill>
                  <a:srgbClr val="000000"/>
                </a:solidFill>
                <a:latin typeface="微软雅黑" panose="020B0503020204020204" charset="-122"/>
                <a:ea typeface="微软雅黑" panose="020B0503020204020204" charset="-122"/>
              </a:rPr>
              <a:t>通过</a:t>
            </a:r>
            <a:r>
              <a:rPr lang="en-US" altLang="zh-CN" sz="2000" dirty="0" smtClean="0">
                <a:solidFill>
                  <a:srgbClr val="000000"/>
                </a:solidFill>
                <a:latin typeface="微软雅黑" panose="020B0503020204020204" charset="-122"/>
                <a:ea typeface="微软雅黑" panose="020B0503020204020204" charset="-122"/>
              </a:rPr>
              <a:t>CAN)</a:t>
            </a:r>
            <a:r>
              <a:rPr lang="zh-CN" altLang="en-US" sz="2000" dirty="0" smtClean="0">
                <a:solidFill>
                  <a:srgbClr val="000000"/>
                </a:solidFill>
                <a:latin typeface="微软雅黑" panose="020B0503020204020204" charset="-122"/>
                <a:ea typeface="微软雅黑" panose="020B0503020204020204" charset="-122"/>
              </a:rPr>
              <a:t>给</a:t>
            </a:r>
            <a:r>
              <a:rPr lang="en-US" altLang="zh-CN" sz="2000" dirty="0" smtClean="0">
                <a:solidFill>
                  <a:srgbClr val="000000"/>
                </a:solidFill>
                <a:latin typeface="微软雅黑" panose="020B0503020204020204" charset="-122"/>
                <a:ea typeface="微软雅黑" panose="020B0503020204020204" charset="-122"/>
              </a:rPr>
              <a:t>BCM /RBCM</a:t>
            </a:r>
            <a:r>
              <a:rPr lang="zh-CN" altLang="en-US" sz="2000" dirty="0" smtClean="0">
                <a:solidFill>
                  <a:srgbClr val="000000"/>
                </a:solidFill>
                <a:latin typeface="微软雅黑" panose="020B0503020204020204" charset="-122"/>
                <a:ea typeface="微软雅黑" panose="020B0503020204020204" charset="-122"/>
              </a:rPr>
              <a:t>，由</a:t>
            </a:r>
            <a:r>
              <a:rPr lang="en-US" altLang="zh-CN" sz="2000" dirty="0">
                <a:solidFill>
                  <a:srgbClr val="000000"/>
                </a:solidFill>
                <a:latin typeface="微软雅黑" panose="020B0503020204020204" charset="-122"/>
                <a:ea typeface="微软雅黑" panose="020B0503020204020204" charset="-122"/>
              </a:rPr>
              <a:t>BCM/RBCM</a:t>
            </a:r>
            <a:r>
              <a:rPr lang="zh-CN" altLang="en-US" sz="2000" dirty="0">
                <a:solidFill>
                  <a:srgbClr val="000000"/>
                </a:solidFill>
                <a:latin typeface="微软雅黑" panose="020B0503020204020204" charset="-122"/>
                <a:ea typeface="微软雅黑" panose="020B0503020204020204" charset="-122"/>
              </a:rPr>
              <a:t>发送解</a:t>
            </a:r>
            <a:r>
              <a:rPr lang="en-US" altLang="zh-CN" sz="2000" dirty="0" smtClean="0">
                <a:solidFill>
                  <a:srgbClr val="000000"/>
                </a:solidFill>
                <a:latin typeface="微软雅黑" panose="020B0503020204020204" charset="-122"/>
                <a:ea typeface="微软雅黑" panose="020B0503020204020204" charset="-122"/>
              </a:rPr>
              <a:t>/</a:t>
            </a:r>
            <a:r>
              <a:rPr lang="zh-CN" altLang="en-US" sz="2000" dirty="0" smtClean="0">
                <a:solidFill>
                  <a:srgbClr val="000000"/>
                </a:solidFill>
                <a:latin typeface="微软雅黑" panose="020B0503020204020204" charset="-122"/>
                <a:ea typeface="微软雅黑" panose="020B0503020204020204" charset="-122"/>
              </a:rPr>
              <a:t>闭锁指令给门锁电机</a:t>
            </a:r>
            <a:r>
              <a:rPr lang="zh-CN" altLang="en-US" sz="2000" dirty="0">
                <a:solidFill>
                  <a:srgbClr val="000000"/>
                </a:solidFill>
                <a:latin typeface="微软雅黑" panose="020B0503020204020204" charset="-122"/>
                <a:ea typeface="微软雅黑" panose="020B0503020204020204" charset="-122"/>
              </a:rPr>
              <a:t>执行解</a:t>
            </a:r>
            <a:r>
              <a:rPr lang="en-US" altLang="zh-CN" sz="2000" dirty="0" smtClean="0">
                <a:solidFill>
                  <a:srgbClr val="000000"/>
                </a:solidFill>
                <a:latin typeface="微软雅黑" panose="020B0503020204020204" charset="-122"/>
                <a:ea typeface="微软雅黑" panose="020B0503020204020204" charset="-122"/>
              </a:rPr>
              <a:t>/</a:t>
            </a:r>
            <a:r>
              <a:rPr lang="zh-CN" altLang="en-US" sz="2000" dirty="0" smtClean="0">
                <a:solidFill>
                  <a:srgbClr val="000000"/>
                </a:solidFill>
                <a:latin typeface="微软雅黑" panose="020B0503020204020204" charset="-122"/>
                <a:ea typeface="微软雅黑" panose="020B0503020204020204" charset="-122"/>
              </a:rPr>
              <a:t>闭动作。</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5" name="文本框 14"/>
          <p:cNvSpPr txBox="1"/>
          <p:nvPr/>
        </p:nvSpPr>
        <p:spPr>
          <a:xfrm>
            <a:off x="1555740" y="527044"/>
            <a:ext cx="29260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一键启动控制</a:t>
            </a:r>
            <a:endParaRPr lang="zh-CN" altLang="en-US" sz="3600" dirty="0">
              <a:solidFill>
                <a:srgbClr val="0070C0"/>
              </a:solidFill>
              <a:latin typeface="微软雅黑" panose="020B0503020204020204" charset="-122"/>
              <a:ea typeface="微软雅黑" panose="020B0503020204020204" charset="-122"/>
            </a:endParaRPr>
          </a:p>
        </p:txBody>
      </p:sp>
      <p:sp>
        <p:nvSpPr>
          <p:cNvPr id="7" name="Text Box 491"/>
          <p:cNvSpPr txBox="1">
            <a:spLocks noChangeArrowheads="1"/>
          </p:cNvSpPr>
          <p:nvPr/>
        </p:nvSpPr>
        <p:spPr bwMode="auto">
          <a:xfrm>
            <a:off x="780069" y="1305057"/>
            <a:ext cx="8358246" cy="64516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lnSpc>
                <a:spcPct val="150000"/>
              </a:lnSpc>
              <a:spcBef>
                <a:spcPct val="0"/>
              </a:spcBef>
              <a:spcAft>
                <a:spcPct val="0"/>
              </a:spcAft>
            </a:pPr>
            <a:r>
              <a:rPr lang="zh-CN" altLang="en-US" sz="2400" b="1" dirty="0" smtClean="0">
                <a:solidFill>
                  <a:srgbClr val="000000"/>
                </a:solidFill>
                <a:latin typeface="微软雅黑" panose="020B0503020204020204" charset="-122"/>
                <a:ea typeface="微软雅黑" panose="020B0503020204020204" charset="-122"/>
              </a:rPr>
              <a:t>起动流程</a:t>
            </a:r>
          </a:p>
        </p:txBody>
      </p:sp>
      <p:grpSp>
        <p:nvGrpSpPr>
          <p:cNvPr id="55" name="组合 54"/>
          <p:cNvGrpSpPr/>
          <p:nvPr/>
        </p:nvGrpSpPr>
        <p:grpSpPr>
          <a:xfrm>
            <a:off x="2024129" y="1619885"/>
            <a:ext cx="8315576" cy="2776959"/>
            <a:chOff x="1643042" y="1045440"/>
            <a:chExt cx="6529358" cy="2145630"/>
          </a:xfrm>
        </p:grpSpPr>
        <p:sp>
          <p:nvSpPr>
            <p:cNvPr id="66" name="Text Box 82"/>
            <p:cNvSpPr txBox="1">
              <a:spLocks noChangeArrowheads="1"/>
            </p:cNvSpPr>
            <p:nvPr/>
          </p:nvSpPr>
          <p:spPr bwMode="auto">
            <a:xfrm>
              <a:off x="5148064" y="1995686"/>
              <a:ext cx="928694" cy="2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50000"/>
                </a:spcBef>
                <a:spcAft>
                  <a:spcPct val="0"/>
                </a:spcAft>
              </a:pPr>
              <a:r>
                <a:rPr lang="en-US" altLang="zh-CN" sz="1400" dirty="0" smtClean="0">
                  <a:solidFill>
                    <a:srgbClr val="000000"/>
                  </a:solidFill>
                  <a:ea typeface="宋体" panose="02010600030101010101" pitchFamily="2" charset="-122"/>
                </a:rPr>
                <a:t>CAN</a:t>
              </a:r>
            </a:p>
          </p:txBody>
        </p:sp>
        <p:cxnSp>
          <p:nvCxnSpPr>
            <p:cNvPr id="48" name="形状 79"/>
            <p:cNvCxnSpPr/>
            <p:nvPr/>
          </p:nvCxnSpPr>
          <p:spPr>
            <a:xfrm flipV="1">
              <a:off x="6192180" y="2518164"/>
              <a:ext cx="751545" cy="439274"/>
            </a:xfrm>
            <a:prstGeom prst="bentConnector3">
              <a:avLst>
                <a:gd name="adj1" fmla="val -696"/>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0" name="形状 79"/>
            <p:cNvCxnSpPr>
              <a:endCxn id="76" idx="2"/>
            </p:cNvCxnSpPr>
            <p:nvPr/>
          </p:nvCxnSpPr>
          <p:spPr>
            <a:xfrm rot="5400000" flipH="1" flipV="1">
              <a:off x="5802825" y="2148745"/>
              <a:ext cx="306118" cy="1"/>
            </a:xfrm>
            <a:prstGeom prst="bentConnector3">
              <a:avLst>
                <a:gd name="adj1" fmla="val 50000"/>
              </a:avLst>
            </a:prstGeom>
            <a:ln w="50800">
              <a:solidFill>
                <a:srgbClr val="00B050"/>
              </a:solidFill>
              <a:tailEnd type="none"/>
            </a:ln>
          </p:spPr>
          <p:style>
            <a:lnRef idx="2">
              <a:schemeClr val="accent1"/>
            </a:lnRef>
            <a:fillRef idx="0">
              <a:schemeClr val="accent1"/>
            </a:fillRef>
            <a:effectRef idx="1">
              <a:schemeClr val="accent1"/>
            </a:effectRef>
            <a:fontRef idx="minor">
              <a:schemeClr val="tx1"/>
            </a:fontRef>
          </p:style>
        </p:cxnSp>
        <p:sp>
          <p:nvSpPr>
            <p:cNvPr id="33" name="矩形 32"/>
            <p:cNvSpPr/>
            <p:nvPr/>
          </p:nvSpPr>
          <p:spPr bwMode="auto">
            <a:xfrm>
              <a:off x="2643174" y="1631758"/>
              <a:ext cx="1000132" cy="511934"/>
            </a:xfrm>
            <a:prstGeom prst="rect">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a:gradFill>
            <a:ln w="9525" cap="flat" cmpd="sng" algn="ctr">
              <a:solidFill>
                <a:srgbClr val="2F2F98"/>
              </a:solidFill>
              <a:prstDash val="solid"/>
              <a:round/>
              <a:headEnd type="none" w="med" len="med"/>
              <a:tailEnd type="none" w="med" len="med"/>
            </a:ln>
            <a:effectLst>
              <a:outerShdw dist="23000" dir="5400000" rotWithShape="0">
                <a:srgbClr val="000000">
                  <a:alpha val="34999"/>
                </a:srgbClr>
              </a:outerShdw>
            </a:effectLst>
          </p:spPr>
          <p:txBody>
            <a:bodyPr anchor="ctr"/>
            <a:lstStyle/>
            <a:p>
              <a:pPr algn="ctr" fontAlgn="base">
                <a:spcBef>
                  <a:spcPct val="0"/>
                </a:spcBef>
                <a:spcAft>
                  <a:spcPct val="0"/>
                </a:spcAft>
                <a:defRPr/>
              </a:pPr>
              <a:r>
                <a:rPr lang="zh-CN" altLang="en-US" sz="1600" dirty="0" smtClean="0">
                  <a:solidFill>
                    <a:srgbClr val="CDCDCD"/>
                  </a:solidFill>
                  <a:effectLst>
                    <a:outerShdw blurRad="38100" dist="38100" dir="2700000" algn="tl">
                      <a:srgbClr val="000000"/>
                    </a:outerShdw>
                  </a:effectLst>
                  <a:latin typeface="微软雅黑" panose="020B0503020204020204" charset="-122"/>
                  <a:ea typeface="微软雅黑" panose="020B0503020204020204" charset="-122"/>
                </a:rPr>
                <a:t>低频天线</a:t>
              </a:r>
              <a:endParaRPr lang="en-US" altLang="zh-CN" sz="1600" dirty="0">
                <a:solidFill>
                  <a:srgbClr val="CDCDCD"/>
                </a:solidFill>
                <a:effectLst>
                  <a:outerShdw blurRad="38100" dist="38100" dir="2700000" algn="tl">
                    <a:srgbClr val="000000"/>
                  </a:outerShdw>
                </a:effectLst>
                <a:latin typeface="微软雅黑" panose="020B0503020204020204" charset="-122"/>
                <a:ea typeface="微软雅黑" panose="020B0503020204020204" charset="-122"/>
              </a:endParaRPr>
            </a:p>
          </p:txBody>
        </p:sp>
        <p:sp>
          <p:nvSpPr>
            <p:cNvPr id="34" name="矩形 33"/>
            <p:cNvSpPr/>
            <p:nvPr/>
          </p:nvSpPr>
          <p:spPr bwMode="auto">
            <a:xfrm>
              <a:off x="2643174" y="2417576"/>
              <a:ext cx="1000132" cy="511934"/>
            </a:xfrm>
            <a:prstGeom prst="rect">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a:gradFill>
            <a:ln w="9525" cap="flat" cmpd="sng" algn="ctr">
              <a:solidFill>
                <a:srgbClr val="2F2F98"/>
              </a:solidFill>
              <a:prstDash val="solid"/>
              <a:round/>
              <a:headEnd type="none" w="med" len="med"/>
              <a:tailEnd type="none" w="med" len="med"/>
            </a:ln>
            <a:effectLst>
              <a:outerShdw dist="23000" dir="5400000" rotWithShape="0">
                <a:srgbClr val="000000">
                  <a:alpha val="34999"/>
                </a:srgbClr>
              </a:outerShdw>
            </a:effectLst>
          </p:spPr>
          <p:txBody>
            <a:bodyPr anchor="ctr"/>
            <a:lstStyle/>
            <a:p>
              <a:pPr algn="ctr" fontAlgn="base">
                <a:spcBef>
                  <a:spcPct val="0"/>
                </a:spcBef>
                <a:spcAft>
                  <a:spcPct val="0"/>
                </a:spcAft>
                <a:defRPr/>
              </a:pPr>
              <a:r>
                <a:rPr lang="zh-CN" altLang="en-US" sz="1600" dirty="0" smtClean="0">
                  <a:solidFill>
                    <a:srgbClr val="CDCDCD"/>
                  </a:solidFill>
                  <a:effectLst>
                    <a:outerShdw blurRad="38100" dist="38100" dir="2700000" algn="tl">
                      <a:srgbClr val="000000"/>
                    </a:outerShdw>
                  </a:effectLst>
                  <a:latin typeface="微软雅黑" panose="020B0503020204020204" charset="-122"/>
                  <a:ea typeface="微软雅黑" panose="020B0503020204020204" charset="-122"/>
                </a:rPr>
                <a:t>防盗线圈</a:t>
              </a:r>
              <a:endParaRPr lang="en-US" altLang="zh-CN" sz="1600" dirty="0">
                <a:solidFill>
                  <a:srgbClr val="CDCDCD"/>
                </a:solidFill>
                <a:effectLst>
                  <a:outerShdw blurRad="38100" dist="38100" dir="2700000" algn="tl">
                    <a:srgbClr val="000000"/>
                  </a:outerShdw>
                </a:effectLst>
                <a:latin typeface="微软雅黑" panose="020B0503020204020204" charset="-122"/>
                <a:ea typeface="微软雅黑" panose="020B0503020204020204" charset="-122"/>
              </a:endParaRPr>
            </a:p>
          </p:txBody>
        </p:sp>
        <p:sp>
          <p:nvSpPr>
            <p:cNvPr id="35" name="矩形 34"/>
            <p:cNvSpPr/>
            <p:nvPr/>
          </p:nvSpPr>
          <p:spPr bwMode="auto">
            <a:xfrm>
              <a:off x="4404900" y="1088696"/>
              <a:ext cx="667166" cy="2102374"/>
            </a:xfrm>
            <a:prstGeom prst="rect">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a:gradFill>
            <a:ln w="9525" cap="flat" cmpd="sng" algn="ctr">
              <a:solidFill>
                <a:srgbClr val="2F2F98"/>
              </a:solidFill>
              <a:prstDash val="solid"/>
              <a:round/>
              <a:headEnd type="none" w="med" len="med"/>
              <a:tailEnd type="none" w="med" len="med"/>
            </a:ln>
            <a:effectLst>
              <a:outerShdw dist="23000" dir="5400000" rotWithShape="0">
                <a:srgbClr val="000000">
                  <a:alpha val="34999"/>
                </a:srgbClr>
              </a:outerShdw>
            </a:effectLst>
          </p:spPr>
          <p:txBody>
            <a:bodyPr anchor="ctr"/>
            <a:lstStyle/>
            <a:p>
              <a:pPr algn="ctr" fontAlgn="base">
                <a:spcBef>
                  <a:spcPct val="0"/>
                </a:spcBef>
                <a:spcAft>
                  <a:spcPct val="0"/>
                </a:spcAft>
                <a:defRPr/>
              </a:pPr>
              <a:r>
                <a:rPr lang="en-US" altLang="zh-CN" b="1" dirty="0" smtClean="0">
                  <a:solidFill>
                    <a:srgbClr val="CDCDCD"/>
                  </a:solidFill>
                  <a:effectLst>
                    <a:outerShdw blurRad="38100" dist="38100" dir="2700000" algn="tl">
                      <a:srgbClr val="000000"/>
                    </a:outerShdw>
                  </a:effectLst>
                  <a:latin typeface="Calibri" panose="020F0502020204030204" charset="0"/>
                  <a:ea typeface="宋体" panose="02010600030101010101" pitchFamily="2" charset="-122"/>
                </a:rPr>
                <a:t>BCM</a:t>
              </a:r>
              <a:endParaRPr lang="en-US" altLang="zh-CN" b="1" dirty="0">
                <a:solidFill>
                  <a:srgbClr val="CDCDCD"/>
                </a:solidFill>
                <a:effectLst>
                  <a:outerShdw blurRad="38100" dist="38100" dir="2700000" algn="tl">
                    <a:srgbClr val="000000"/>
                  </a:outerShdw>
                </a:effectLst>
                <a:latin typeface="Calibri" panose="020F0502020204030204" charset="0"/>
                <a:ea typeface="宋体" panose="02010600030101010101" pitchFamily="2" charset="-122"/>
              </a:endParaRPr>
            </a:p>
          </p:txBody>
        </p:sp>
        <p:sp>
          <p:nvSpPr>
            <p:cNvPr id="36" name="矩形 35"/>
            <p:cNvSpPr/>
            <p:nvPr/>
          </p:nvSpPr>
          <p:spPr bwMode="auto">
            <a:xfrm>
              <a:off x="6948265" y="2098993"/>
              <a:ext cx="1224135" cy="573060"/>
            </a:xfrm>
            <a:prstGeom prst="rect">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a:gradFill>
            <a:ln w="9525" cap="flat" cmpd="sng" algn="ctr">
              <a:solidFill>
                <a:srgbClr val="2F2F98"/>
              </a:solidFill>
              <a:prstDash val="solid"/>
              <a:round/>
              <a:headEnd type="none" w="med" len="med"/>
              <a:tailEnd type="none" w="med" len="med"/>
            </a:ln>
            <a:effectLst>
              <a:outerShdw dist="23000" dir="5400000" rotWithShape="0">
                <a:srgbClr val="000000">
                  <a:alpha val="34999"/>
                </a:srgbClr>
              </a:outerShdw>
            </a:effectLst>
          </p:spPr>
          <p:txBody>
            <a:bodyPr anchor="ctr"/>
            <a:lstStyle/>
            <a:p>
              <a:pPr algn="ctr" fontAlgn="base">
                <a:spcBef>
                  <a:spcPct val="0"/>
                </a:spcBef>
                <a:spcAft>
                  <a:spcPct val="0"/>
                </a:spcAft>
                <a:defRPr/>
              </a:pPr>
              <a:r>
                <a:rPr lang="en-US" altLang="zh-CN" b="1" dirty="0">
                  <a:solidFill>
                    <a:srgbClr val="CDCDCD"/>
                  </a:solidFill>
                  <a:effectLst>
                    <a:outerShdw blurRad="38100" dist="38100" dir="2700000" algn="tl">
                      <a:srgbClr val="000000"/>
                    </a:outerShdw>
                  </a:effectLst>
                  <a:latin typeface="Calibri" panose="020F0502020204030204" charset="0"/>
                  <a:ea typeface="宋体" panose="02010600030101010101" pitchFamily="2" charset="-122"/>
                </a:rPr>
                <a:t>H</a:t>
              </a:r>
              <a:r>
                <a:rPr lang="en-US" altLang="zh-CN" b="1" dirty="0" smtClean="0">
                  <a:solidFill>
                    <a:srgbClr val="CDCDCD"/>
                  </a:solidFill>
                  <a:effectLst>
                    <a:outerShdw blurRad="38100" dist="38100" dir="2700000" algn="tl">
                      <a:srgbClr val="000000"/>
                    </a:outerShdw>
                  </a:effectLst>
                  <a:latin typeface="Calibri" panose="020F0502020204030204" charset="0"/>
                  <a:ea typeface="宋体" panose="02010600030101010101" pitchFamily="2" charset="-122"/>
                </a:rPr>
                <a:t>CU</a:t>
              </a:r>
              <a:endParaRPr lang="en-US" altLang="zh-CN" b="1" dirty="0">
                <a:solidFill>
                  <a:srgbClr val="CDCDCD"/>
                </a:solidFill>
                <a:effectLst>
                  <a:outerShdw blurRad="38100" dist="38100" dir="2700000" algn="tl">
                    <a:srgbClr val="000000"/>
                  </a:outerShdw>
                </a:effectLst>
                <a:latin typeface="Calibri" panose="020F0502020204030204" charset="0"/>
                <a:ea typeface="宋体" panose="02010600030101010101" pitchFamily="2" charset="-122"/>
              </a:endParaRPr>
            </a:p>
          </p:txBody>
        </p:sp>
        <p:cxnSp>
          <p:nvCxnSpPr>
            <p:cNvPr id="37" name="直接箭头连接符 36"/>
            <p:cNvCxnSpPr>
              <a:endCxn id="33" idx="1"/>
            </p:cNvCxnSpPr>
            <p:nvPr/>
          </p:nvCxnSpPr>
          <p:spPr bwMode="auto">
            <a:xfrm flipV="1">
              <a:off x="1688781" y="1887725"/>
              <a:ext cx="954393" cy="6402"/>
            </a:xfrm>
            <a:prstGeom prst="straightConnector1">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a:gradFill>
            <a:ln w="41275" cap="flat" cmpd="sng" algn="ctr">
              <a:solidFill>
                <a:srgbClr val="FFC000"/>
              </a:solidFill>
              <a:prstDash val="dash"/>
              <a:round/>
              <a:headEnd type="none" w="med" len="med"/>
              <a:tailEnd type="triangle"/>
            </a:ln>
            <a:effectLst>
              <a:outerShdw dist="23000" dir="5400000" rotWithShape="0">
                <a:srgbClr val="000000">
                  <a:alpha val="34999"/>
                </a:srgbClr>
              </a:outerShdw>
            </a:effectLst>
          </p:spPr>
        </p:cxnSp>
        <p:cxnSp>
          <p:nvCxnSpPr>
            <p:cNvPr id="43" name="直接箭头连接符 42"/>
            <p:cNvCxnSpPr/>
            <p:nvPr/>
          </p:nvCxnSpPr>
          <p:spPr bwMode="auto">
            <a:xfrm flipV="1">
              <a:off x="1688781" y="2708794"/>
              <a:ext cx="954393" cy="6402"/>
            </a:xfrm>
            <a:prstGeom prst="straightConnector1">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a:gradFill>
            <a:ln w="41275" cap="flat" cmpd="sng" algn="ctr">
              <a:solidFill>
                <a:srgbClr val="FFC000"/>
              </a:solidFill>
              <a:prstDash val="dash"/>
              <a:round/>
              <a:headEnd type="none" w="med" len="med"/>
              <a:tailEnd type="triangle"/>
            </a:ln>
            <a:effectLst>
              <a:outerShdw dist="23000" dir="5400000" rotWithShape="0">
                <a:srgbClr val="000000">
                  <a:alpha val="34999"/>
                </a:srgbClr>
              </a:outerShdw>
            </a:effectLst>
          </p:spPr>
        </p:cxnSp>
        <p:cxnSp>
          <p:nvCxnSpPr>
            <p:cNvPr id="44" name="直接箭头连接符 43"/>
            <p:cNvCxnSpPr>
              <a:stCxn id="33" idx="3"/>
            </p:cNvCxnSpPr>
            <p:nvPr/>
          </p:nvCxnSpPr>
          <p:spPr bwMode="auto">
            <a:xfrm flipV="1">
              <a:off x="3643306" y="1884602"/>
              <a:ext cx="760100" cy="3123"/>
            </a:xfrm>
            <a:prstGeom prst="straightConnector1">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a:gradFill>
            <a:ln w="41275" cap="flat" cmpd="sng" algn="ctr">
              <a:solidFill>
                <a:srgbClr val="FF0000"/>
              </a:solidFill>
              <a:prstDash val="solid"/>
              <a:round/>
              <a:headEnd type="none" w="med" len="med"/>
              <a:tailEnd type="triangle"/>
            </a:ln>
            <a:effectLst>
              <a:outerShdw dist="23000" dir="5400000" rotWithShape="0">
                <a:srgbClr val="000000">
                  <a:alpha val="34999"/>
                </a:srgbClr>
              </a:outerShdw>
            </a:effectLst>
          </p:spPr>
        </p:cxnSp>
        <p:cxnSp>
          <p:nvCxnSpPr>
            <p:cNvPr id="47" name="直接箭头连接符 46"/>
            <p:cNvCxnSpPr>
              <a:stCxn id="34" idx="3"/>
            </p:cNvCxnSpPr>
            <p:nvPr/>
          </p:nvCxnSpPr>
          <p:spPr bwMode="auto">
            <a:xfrm flipV="1">
              <a:off x="3643306" y="2663747"/>
              <a:ext cx="762005" cy="9796"/>
            </a:xfrm>
            <a:prstGeom prst="straightConnector1">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a:gradFill>
            <a:ln w="41275" cap="flat" cmpd="sng" algn="ctr">
              <a:solidFill>
                <a:srgbClr val="FF0000"/>
              </a:solidFill>
              <a:prstDash val="solid"/>
              <a:round/>
              <a:headEnd type="none" w="med" len="med"/>
              <a:tailEnd type="triangle"/>
            </a:ln>
            <a:effectLst>
              <a:outerShdw dist="23000" dir="5400000" rotWithShape="0">
                <a:srgbClr val="000000">
                  <a:alpha val="34999"/>
                </a:srgbClr>
              </a:outerShdw>
            </a:effectLst>
          </p:spPr>
        </p:cxnSp>
        <p:cxnSp>
          <p:nvCxnSpPr>
            <p:cNvPr id="50" name="直接箭头连接符 49"/>
            <p:cNvCxnSpPr/>
            <p:nvPr/>
          </p:nvCxnSpPr>
          <p:spPr bwMode="auto">
            <a:xfrm>
              <a:off x="5072061" y="2276678"/>
              <a:ext cx="1871664" cy="12736"/>
            </a:xfrm>
            <a:prstGeom prst="straightConnector1">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a:gradFill>
            <a:ln w="50800" cap="flat" cmpd="sng" algn="ctr">
              <a:solidFill>
                <a:srgbClr val="00B050"/>
              </a:solidFill>
              <a:prstDash val="solid"/>
              <a:round/>
              <a:headEnd type="none" w="med" len="med"/>
              <a:tailEnd type="none"/>
            </a:ln>
            <a:effectLst>
              <a:outerShdw dist="23000" dir="5400000" rotWithShape="0">
                <a:srgbClr val="000000">
                  <a:alpha val="34999"/>
                </a:srgbClr>
              </a:outerShdw>
            </a:effectLst>
          </p:spPr>
        </p:cxnSp>
        <p:sp>
          <p:nvSpPr>
            <p:cNvPr id="56" name="矩形 55"/>
            <p:cNvSpPr/>
            <p:nvPr/>
          </p:nvSpPr>
          <p:spPr bwMode="auto">
            <a:xfrm>
              <a:off x="6948265" y="1045440"/>
              <a:ext cx="1224135" cy="483132"/>
            </a:xfrm>
            <a:prstGeom prst="rect">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a:gradFill>
            <a:ln w="9525" cap="flat" cmpd="sng" algn="ctr">
              <a:solidFill>
                <a:srgbClr val="2F2F98"/>
              </a:solidFill>
              <a:prstDash val="solid"/>
              <a:round/>
              <a:headEnd type="none" w="med" len="med"/>
              <a:tailEnd type="none" w="med" len="med"/>
            </a:ln>
            <a:effectLst>
              <a:outerShdw dist="23000" dir="5400000" rotWithShape="0">
                <a:srgbClr val="000000">
                  <a:alpha val="34999"/>
                </a:srgbClr>
              </a:outerShdw>
            </a:effectLst>
          </p:spPr>
          <p:txBody>
            <a:bodyPr anchor="ctr"/>
            <a:lstStyle/>
            <a:p>
              <a:pPr algn="ctr" fontAlgn="base">
                <a:spcBef>
                  <a:spcPct val="0"/>
                </a:spcBef>
                <a:spcAft>
                  <a:spcPct val="0"/>
                </a:spcAft>
                <a:defRPr/>
              </a:pPr>
              <a:r>
                <a:rPr lang="zh-CN" sz="1400" dirty="0" smtClean="0">
                  <a:solidFill>
                    <a:srgbClr val="CDCDCD"/>
                  </a:solidFill>
                  <a:effectLst>
                    <a:outerShdw blurRad="38100" dist="38100" dir="2700000" algn="tl">
                      <a:srgbClr val="000000"/>
                    </a:outerShdw>
                  </a:effectLst>
                  <a:latin typeface="微软雅黑" panose="020B0503020204020204" charset="-122"/>
                  <a:ea typeface="微软雅黑" panose="020B0503020204020204" charset="-122"/>
                </a:rPr>
                <a:t>电机控制器</a:t>
              </a:r>
              <a:endParaRPr lang="zh-CN" sz="1400" dirty="0">
                <a:solidFill>
                  <a:srgbClr val="CDCDCD"/>
                </a:solidFill>
                <a:effectLst>
                  <a:outerShdw blurRad="38100" dist="38100" dir="2700000" algn="tl">
                    <a:srgbClr val="000000"/>
                  </a:outerShdw>
                </a:effectLst>
                <a:latin typeface="微软雅黑" panose="020B0503020204020204" charset="-122"/>
                <a:ea typeface="微软雅黑" panose="020B0503020204020204" charset="-122"/>
              </a:endParaRPr>
            </a:p>
          </p:txBody>
        </p:sp>
        <p:cxnSp>
          <p:nvCxnSpPr>
            <p:cNvPr id="57" name="直接箭头连接符 56"/>
            <p:cNvCxnSpPr/>
            <p:nvPr/>
          </p:nvCxnSpPr>
          <p:spPr bwMode="auto">
            <a:xfrm flipH="1">
              <a:off x="6567952" y="1287006"/>
              <a:ext cx="375773" cy="1"/>
            </a:xfrm>
            <a:prstGeom prst="straightConnector1">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a:gradFill>
            <a:ln w="41275" cap="flat" cmpd="sng" algn="ctr">
              <a:solidFill>
                <a:srgbClr val="FF0000"/>
              </a:solidFill>
              <a:prstDash val="solid"/>
              <a:round/>
              <a:headEnd type="none" w="med" len="med"/>
              <a:tailEnd type="triangle"/>
            </a:ln>
            <a:effectLst>
              <a:outerShdw dist="23000" dir="5400000" rotWithShape="0">
                <a:srgbClr val="000000">
                  <a:alpha val="34999"/>
                </a:srgbClr>
              </a:outerShdw>
            </a:effectLst>
          </p:spPr>
        </p:cxnSp>
        <p:sp>
          <p:nvSpPr>
            <p:cNvPr id="60" name="矩形 59"/>
            <p:cNvSpPr/>
            <p:nvPr/>
          </p:nvSpPr>
          <p:spPr bwMode="auto">
            <a:xfrm>
              <a:off x="5343817" y="1045440"/>
              <a:ext cx="1224135" cy="483132"/>
            </a:xfrm>
            <a:prstGeom prst="rect">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a:gradFill>
            <a:ln w="9525" cap="flat" cmpd="sng" algn="ctr">
              <a:solidFill>
                <a:srgbClr val="2F2F98"/>
              </a:solidFill>
              <a:prstDash val="solid"/>
              <a:round/>
              <a:headEnd type="none" w="med" len="med"/>
              <a:tailEnd type="none" w="med" len="med"/>
            </a:ln>
            <a:effectLst>
              <a:outerShdw dist="23000" dir="5400000" rotWithShape="0">
                <a:srgbClr val="000000">
                  <a:alpha val="34999"/>
                </a:srgbClr>
              </a:outerShdw>
            </a:effectLst>
          </p:spPr>
          <p:txBody>
            <a:bodyPr anchor="ctr"/>
            <a:lstStyle/>
            <a:p>
              <a:pPr algn="ctr" fontAlgn="base">
                <a:spcBef>
                  <a:spcPct val="0"/>
                </a:spcBef>
                <a:spcAft>
                  <a:spcPct val="0"/>
                </a:spcAft>
                <a:defRPr/>
              </a:pPr>
              <a:r>
                <a:rPr lang="zh-CN" altLang="en-US" sz="1600" dirty="0" smtClean="0">
                  <a:solidFill>
                    <a:srgbClr val="CDCDCD"/>
                  </a:solidFill>
                  <a:effectLst>
                    <a:outerShdw blurRad="38100" dist="38100" dir="2700000" algn="tl">
                      <a:srgbClr val="000000"/>
                    </a:outerShdw>
                  </a:effectLst>
                  <a:latin typeface="微软雅黑" panose="020B0503020204020204" charset="-122"/>
                  <a:ea typeface="微软雅黑" panose="020B0503020204020204" charset="-122"/>
                </a:rPr>
                <a:t>三相永磁同步电机</a:t>
              </a:r>
              <a:endParaRPr lang="en-US" altLang="zh-CN" sz="1600" dirty="0">
                <a:solidFill>
                  <a:srgbClr val="CDCDCD"/>
                </a:solidFill>
                <a:effectLst>
                  <a:outerShdw blurRad="38100" dist="38100" dir="2700000" algn="tl">
                    <a:srgbClr val="000000"/>
                  </a:outerShdw>
                </a:effectLst>
                <a:latin typeface="微软雅黑" panose="020B0503020204020204" charset="-122"/>
                <a:ea typeface="微软雅黑" panose="020B0503020204020204" charset="-122"/>
              </a:endParaRPr>
            </a:p>
          </p:txBody>
        </p:sp>
        <p:sp>
          <p:nvSpPr>
            <p:cNvPr id="61" name="Text Box 82"/>
            <p:cNvSpPr txBox="1">
              <a:spLocks noChangeArrowheads="1"/>
            </p:cNvSpPr>
            <p:nvPr/>
          </p:nvSpPr>
          <p:spPr bwMode="auto">
            <a:xfrm>
              <a:off x="1643042" y="1572188"/>
              <a:ext cx="928694" cy="2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50000"/>
                </a:spcBef>
                <a:spcAft>
                  <a:spcPct val="0"/>
                </a:spcAft>
              </a:pPr>
              <a:r>
                <a:rPr lang="zh-CN" altLang="en-US" sz="1400" b="1" dirty="0" smtClean="0">
                  <a:solidFill>
                    <a:srgbClr val="000000"/>
                  </a:solidFill>
                  <a:ea typeface="宋体" panose="02010600030101010101" pitchFamily="2" charset="-122"/>
                </a:rPr>
                <a:t>无线感应</a:t>
              </a:r>
              <a:endParaRPr lang="en-US" altLang="zh-CN" sz="1400" b="1" dirty="0" smtClean="0">
                <a:solidFill>
                  <a:srgbClr val="000000"/>
                </a:solidFill>
                <a:ea typeface="宋体" panose="02010600030101010101" pitchFamily="2" charset="-122"/>
              </a:endParaRPr>
            </a:p>
          </p:txBody>
        </p:sp>
        <p:sp>
          <p:nvSpPr>
            <p:cNvPr id="62" name="Text Box 82"/>
            <p:cNvSpPr txBox="1">
              <a:spLocks noChangeArrowheads="1"/>
            </p:cNvSpPr>
            <p:nvPr/>
          </p:nvSpPr>
          <p:spPr bwMode="auto">
            <a:xfrm>
              <a:off x="1643042" y="2429444"/>
              <a:ext cx="928694" cy="2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50000"/>
                </a:spcBef>
                <a:spcAft>
                  <a:spcPct val="0"/>
                </a:spcAft>
              </a:pPr>
              <a:r>
                <a:rPr lang="zh-CN" altLang="en-US" sz="1400" b="1" dirty="0" smtClean="0">
                  <a:solidFill>
                    <a:srgbClr val="000000"/>
                  </a:solidFill>
                  <a:ea typeface="宋体" panose="02010600030101010101" pitchFamily="2" charset="-122"/>
                </a:rPr>
                <a:t>无线感应</a:t>
              </a:r>
              <a:endParaRPr lang="en-US" altLang="zh-CN" sz="1400" b="1" dirty="0" smtClean="0">
                <a:solidFill>
                  <a:srgbClr val="000000"/>
                </a:solidFill>
                <a:ea typeface="宋体" panose="02010600030101010101" pitchFamily="2" charset="-122"/>
              </a:endParaRPr>
            </a:p>
          </p:txBody>
        </p:sp>
        <p:sp>
          <p:nvSpPr>
            <p:cNvPr id="63" name="Text Box 82"/>
            <p:cNvSpPr txBox="1">
              <a:spLocks noChangeArrowheads="1"/>
            </p:cNvSpPr>
            <p:nvPr/>
          </p:nvSpPr>
          <p:spPr bwMode="auto">
            <a:xfrm>
              <a:off x="3571868" y="1572188"/>
              <a:ext cx="928694" cy="2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50000"/>
                </a:spcBef>
                <a:spcAft>
                  <a:spcPct val="0"/>
                </a:spcAft>
              </a:pPr>
              <a:r>
                <a:rPr lang="zh-CN" altLang="en-US" sz="1400" b="1" dirty="0" smtClean="0">
                  <a:solidFill>
                    <a:srgbClr val="000000"/>
                  </a:solidFill>
                  <a:ea typeface="宋体" panose="02010600030101010101" pitchFamily="2" charset="-122"/>
                </a:rPr>
                <a:t>钥匙信号</a:t>
              </a:r>
              <a:endParaRPr lang="en-US" altLang="zh-CN" sz="1400" b="1" dirty="0" smtClean="0">
                <a:solidFill>
                  <a:srgbClr val="000000"/>
                </a:solidFill>
                <a:ea typeface="宋体" panose="02010600030101010101" pitchFamily="2" charset="-122"/>
              </a:endParaRPr>
            </a:p>
          </p:txBody>
        </p:sp>
        <p:sp>
          <p:nvSpPr>
            <p:cNvPr id="64" name="Text Box 82"/>
            <p:cNvSpPr txBox="1">
              <a:spLocks noChangeArrowheads="1"/>
            </p:cNvSpPr>
            <p:nvPr/>
          </p:nvSpPr>
          <p:spPr bwMode="auto">
            <a:xfrm>
              <a:off x="3786182" y="2358006"/>
              <a:ext cx="928694" cy="2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50000"/>
                </a:spcBef>
                <a:spcAft>
                  <a:spcPct val="0"/>
                </a:spcAft>
              </a:pPr>
              <a:r>
                <a:rPr lang="en-US" altLang="zh-CN" sz="1400" b="1" dirty="0" smtClean="0">
                  <a:solidFill>
                    <a:srgbClr val="000000"/>
                  </a:solidFill>
                  <a:ea typeface="宋体" panose="02010600030101010101" pitchFamily="2" charset="-122"/>
                </a:rPr>
                <a:t>LIN</a:t>
              </a:r>
            </a:p>
          </p:txBody>
        </p:sp>
        <p:sp>
          <p:nvSpPr>
            <p:cNvPr id="65" name="Text Box 82"/>
            <p:cNvSpPr txBox="1">
              <a:spLocks noChangeArrowheads="1"/>
            </p:cNvSpPr>
            <p:nvPr/>
          </p:nvSpPr>
          <p:spPr bwMode="auto">
            <a:xfrm>
              <a:off x="7596336" y="1554056"/>
              <a:ext cx="576064" cy="403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50000"/>
                </a:spcBef>
                <a:spcAft>
                  <a:spcPct val="0"/>
                </a:spcAft>
              </a:pPr>
              <a:r>
                <a:rPr lang="zh-CN" altLang="en-US" sz="1400" b="1" dirty="0" smtClean="0">
                  <a:solidFill>
                    <a:srgbClr val="000000"/>
                  </a:solidFill>
                  <a:ea typeface="宋体" panose="02010600030101010101" pitchFamily="2" charset="-122"/>
                </a:rPr>
                <a:t>起动信号</a:t>
              </a:r>
              <a:endParaRPr lang="en-US" altLang="zh-CN" sz="1400" b="1" dirty="0" smtClean="0">
                <a:solidFill>
                  <a:srgbClr val="000000"/>
                </a:solidFill>
                <a:ea typeface="宋体" panose="02010600030101010101" pitchFamily="2" charset="-122"/>
              </a:endParaRPr>
            </a:p>
          </p:txBody>
        </p:sp>
        <p:cxnSp>
          <p:nvCxnSpPr>
            <p:cNvPr id="67" name="直接箭头连接符 66"/>
            <p:cNvCxnSpPr>
              <a:stCxn id="36" idx="0"/>
              <a:endCxn id="56" idx="2"/>
            </p:cNvCxnSpPr>
            <p:nvPr/>
          </p:nvCxnSpPr>
          <p:spPr bwMode="auto">
            <a:xfrm flipV="1">
              <a:off x="7560333" y="1528572"/>
              <a:ext cx="0" cy="570421"/>
            </a:xfrm>
            <a:prstGeom prst="straightConnector1">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a:gradFill>
            <a:ln w="41275" cap="flat" cmpd="sng" algn="ctr">
              <a:solidFill>
                <a:srgbClr val="FF0000"/>
              </a:solidFill>
              <a:prstDash val="solid"/>
              <a:round/>
              <a:headEnd type="none" w="med" len="med"/>
              <a:tailEnd type="triangle"/>
            </a:ln>
            <a:effectLst>
              <a:outerShdw dist="23000" dir="5400000" rotWithShape="0">
                <a:srgbClr val="000000">
                  <a:alpha val="34999"/>
                </a:srgbClr>
              </a:outerShdw>
            </a:effectLst>
          </p:spPr>
        </p:cxnSp>
        <p:sp>
          <p:nvSpPr>
            <p:cNvPr id="76" name="矩形 75"/>
            <p:cNvSpPr/>
            <p:nvPr/>
          </p:nvSpPr>
          <p:spPr bwMode="auto">
            <a:xfrm>
              <a:off x="5343817" y="1635646"/>
              <a:ext cx="1224135" cy="360040"/>
            </a:xfrm>
            <a:prstGeom prst="rect">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a:gradFill>
            <a:ln w="9525" cap="flat" cmpd="sng" algn="ctr">
              <a:solidFill>
                <a:srgbClr val="2F2F98"/>
              </a:solidFill>
              <a:prstDash val="solid"/>
              <a:round/>
              <a:headEnd type="none" w="med" len="med"/>
              <a:tailEnd type="none" w="med" len="med"/>
            </a:ln>
            <a:effectLst>
              <a:outerShdw dist="23000" dir="5400000" rotWithShape="0">
                <a:srgbClr val="000000">
                  <a:alpha val="34999"/>
                </a:srgbClr>
              </a:outerShdw>
            </a:effectLst>
          </p:spPr>
          <p:txBody>
            <a:bodyPr anchor="ctr"/>
            <a:lstStyle/>
            <a:p>
              <a:pPr algn="ctr" fontAlgn="base">
                <a:spcBef>
                  <a:spcPct val="0"/>
                </a:spcBef>
                <a:spcAft>
                  <a:spcPct val="0"/>
                </a:spcAft>
                <a:defRPr/>
              </a:pPr>
              <a:r>
                <a:rPr lang="zh-CN" altLang="en-US" sz="1600" b="1" dirty="0" smtClean="0">
                  <a:solidFill>
                    <a:srgbClr val="CDCDCD"/>
                  </a:solidFill>
                  <a:effectLst>
                    <a:outerShdw blurRad="38100" dist="38100" dir="2700000" algn="tl">
                      <a:srgbClr val="000000"/>
                    </a:outerShdw>
                  </a:effectLst>
                  <a:latin typeface="Calibri" panose="020F0502020204030204" charset="0"/>
                  <a:ea typeface="宋体" panose="02010600030101010101" pitchFamily="2" charset="-122"/>
                </a:rPr>
                <a:t>换挡机构</a:t>
              </a:r>
              <a:endParaRPr lang="en-US" altLang="zh-CN" sz="1600" b="1" dirty="0">
                <a:solidFill>
                  <a:srgbClr val="CDCDCD"/>
                </a:solidFill>
                <a:effectLst>
                  <a:outerShdw blurRad="38100" dist="38100" dir="2700000" algn="tl">
                    <a:srgbClr val="000000"/>
                  </a:outerShdw>
                </a:effectLst>
                <a:latin typeface="Calibri" panose="020F0502020204030204" charset="0"/>
                <a:ea typeface="宋体" panose="02010600030101010101" pitchFamily="2" charset="-122"/>
              </a:endParaRPr>
            </a:p>
          </p:txBody>
        </p:sp>
        <p:cxnSp>
          <p:nvCxnSpPr>
            <p:cNvPr id="41" name="直接箭头连接符 40"/>
            <p:cNvCxnSpPr>
              <a:stCxn id="38" idx="1"/>
            </p:cNvCxnSpPr>
            <p:nvPr/>
          </p:nvCxnSpPr>
          <p:spPr bwMode="auto">
            <a:xfrm flipH="1" flipV="1">
              <a:off x="5071840" y="2957438"/>
              <a:ext cx="1876425" cy="179"/>
            </a:xfrm>
            <a:prstGeom prst="straightConnector1">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a:gradFill>
            <a:ln w="41275" cap="flat" cmpd="sng" algn="ctr">
              <a:solidFill>
                <a:srgbClr val="FF0000"/>
              </a:solidFill>
              <a:prstDash val="solid"/>
              <a:round/>
              <a:headEnd type="none" w="med" len="med"/>
              <a:tailEnd type="triangle"/>
            </a:ln>
            <a:effectLst>
              <a:outerShdw dist="23000" dir="5400000" rotWithShape="0">
                <a:srgbClr val="000000">
                  <a:alpha val="34999"/>
                </a:srgbClr>
              </a:outerShdw>
            </a:effectLst>
          </p:spPr>
        </p:cxnSp>
        <p:sp>
          <p:nvSpPr>
            <p:cNvPr id="38" name="矩形 37"/>
            <p:cNvSpPr/>
            <p:nvPr/>
          </p:nvSpPr>
          <p:spPr bwMode="auto">
            <a:xfrm>
              <a:off x="6948265" y="2767420"/>
              <a:ext cx="1224135" cy="380394"/>
            </a:xfrm>
            <a:prstGeom prst="rect">
              <a:avLst/>
            </a:prstGeom>
            <a:gradFill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a:gradFill>
            <a:ln w="9525" cap="flat" cmpd="sng" algn="ctr">
              <a:solidFill>
                <a:srgbClr val="2F2F98"/>
              </a:solidFill>
              <a:prstDash val="solid"/>
              <a:round/>
              <a:headEnd type="none" w="med" len="med"/>
              <a:tailEnd type="none" w="med" len="med"/>
            </a:ln>
            <a:effectLst>
              <a:outerShdw dist="23000" dir="5400000" rotWithShape="0">
                <a:srgbClr val="000000">
                  <a:alpha val="34999"/>
                </a:srgbClr>
              </a:outerShdw>
            </a:effectLst>
          </p:spPr>
          <p:txBody>
            <a:bodyPr anchor="ctr"/>
            <a:lstStyle/>
            <a:p>
              <a:pPr algn="ctr" fontAlgn="base">
                <a:spcBef>
                  <a:spcPct val="0"/>
                </a:spcBef>
                <a:spcAft>
                  <a:spcPct val="0"/>
                </a:spcAft>
                <a:defRPr/>
              </a:pPr>
              <a:r>
                <a:rPr lang="zh-CN" altLang="en-US" sz="1600" b="1" dirty="0" smtClean="0">
                  <a:solidFill>
                    <a:srgbClr val="CDCDCD"/>
                  </a:solidFill>
                  <a:effectLst>
                    <a:outerShdw blurRad="38100" dist="38100" dir="2700000" algn="tl">
                      <a:srgbClr val="000000"/>
                    </a:outerShdw>
                  </a:effectLst>
                  <a:latin typeface="Calibri" panose="020F0502020204030204" charset="0"/>
                  <a:ea typeface="宋体" panose="02010600030101010101" pitchFamily="2" charset="-122"/>
                </a:rPr>
                <a:t>制动开关</a:t>
              </a:r>
              <a:endParaRPr lang="en-US" altLang="zh-CN" sz="1600" b="1" dirty="0">
                <a:solidFill>
                  <a:srgbClr val="CDCDCD"/>
                </a:solidFill>
                <a:effectLst>
                  <a:outerShdw blurRad="38100" dist="38100" dir="2700000" algn="tl">
                    <a:srgbClr val="000000"/>
                  </a:outerShdw>
                </a:effectLst>
                <a:latin typeface="Calibri" panose="020F0502020204030204" charset="0"/>
                <a:ea typeface="宋体" panose="02010600030101010101" pitchFamily="2" charset="-122"/>
              </a:endParaRPr>
            </a:p>
          </p:txBody>
        </p:sp>
        <p:sp>
          <p:nvSpPr>
            <p:cNvPr id="70" name="Text Box 82"/>
            <p:cNvSpPr txBox="1">
              <a:spLocks noChangeArrowheads="1"/>
            </p:cNvSpPr>
            <p:nvPr/>
          </p:nvSpPr>
          <p:spPr bwMode="auto">
            <a:xfrm>
              <a:off x="5185345" y="2683014"/>
              <a:ext cx="933550" cy="2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50000"/>
                </a:spcBef>
                <a:spcAft>
                  <a:spcPct val="0"/>
                </a:spcAft>
              </a:pPr>
              <a:r>
                <a:rPr lang="zh-CN" altLang="en-US" sz="1400" b="1" dirty="0">
                  <a:solidFill>
                    <a:srgbClr val="000000"/>
                  </a:solidFill>
                  <a:ea typeface="宋体" panose="02010600030101010101" pitchFamily="2" charset="-122"/>
                </a:rPr>
                <a:t>制</a:t>
              </a:r>
              <a:r>
                <a:rPr lang="zh-CN" altLang="en-US" sz="1400" b="1" dirty="0" smtClean="0">
                  <a:solidFill>
                    <a:srgbClr val="000000"/>
                  </a:solidFill>
                  <a:ea typeface="宋体" panose="02010600030101010101" pitchFamily="2" charset="-122"/>
                </a:rPr>
                <a:t>动信号</a:t>
              </a:r>
              <a:endParaRPr lang="en-US" altLang="zh-CN" sz="1400" b="1" dirty="0" smtClean="0">
                <a:solidFill>
                  <a:srgbClr val="000000"/>
                </a:solidFill>
                <a:ea typeface="宋体" panose="02010600030101010101" pitchFamily="2" charset="-122"/>
              </a:endParaRPr>
            </a:p>
          </p:txBody>
        </p:sp>
      </p:grpSp>
      <p:sp>
        <p:nvSpPr>
          <p:cNvPr id="74" name="Text Box 39"/>
          <p:cNvSpPr txBox="1">
            <a:spLocks noChangeArrowheads="1"/>
          </p:cNvSpPr>
          <p:nvPr/>
        </p:nvSpPr>
        <p:spPr bwMode="auto">
          <a:xfrm>
            <a:off x="1064895" y="4287520"/>
            <a:ext cx="9022080" cy="1569660"/>
          </a:xfrm>
          <a:prstGeom prst="rect">
            <a:avLst/>
          </a:prstGeom>
          <a:noFill/>
          <a:ln w="12700" algn="ctr">
            <a:noFill/>
            <a:miter lim="800000"/>
          </a:ln>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50000"/>
              </a:spcBef>
              <a:spcAft>
                <a:spcPct val="0"/>
              </a:spcAft>
            </a:pPr>
            <a:r>
              <a:rPr lang="zh-CN" altLang="en-US" dirty="0" smtClean="0">
                <a:solidFill>
                  <a:srgbClr val="000000"/>
                </a:solidFill>
                <a:latin typeface="微软雅黑" panose="020B0503020204020204" charset="-122"/>
                <a:ea typeface="微软雅黑" panose="020B0503020204020204" charset="-122"/>
              </a:rPr>
              <a:t>起动需要以下条件同时满足：</a:t>
            </a:r>
            <a:endParaRPr lang="en-US" altLang="zh-CN" dirty="0" smtClean="0">
              <a:solidFill>
                <a:srgbClr val="000000"/>
              </a:solidFill>
              <a:latin typeface="微软雅黑" panose="020B0503020204020204" charset="-122"/>
              <a:ea typeface="微软雅黑" panose="020B0503020204020204" charset="-122"/>
            </a:endParaRPr>
          </a:p>
          <a:p>
            <a:pPr fontAlgn="base">
              <a:spcBef>
                <a:spcPct val="50000"/>
              </a:spcBef>
              <a:spcAft>
                <a:spcPct val="0"/>
              </a:spcAft>
            </a:pPr>
            <a:r>
              <a:rPr lang="en-US" altLang="zh-CN" dirty="0" smtClean="0">
                <a:solidFill>
                  <a:srgbClr val="000000"/>
                </a:solidFill>
                <a:latin typeface="微软雅黑" panose="020B0503020204020204" charset="-122"/>
                <a:ea typeface="微软雅黑" panose="020B0503020204020204" charset="-122"/>
              </a:rPr>
              <a:t>1</a:t>
            </a:r>
            <a:r>
              <a:rPr lang="zh-CN" altLang="en-US" dirty="0" smtClean="0">
                <a:solidFill>
                  <a:srgbClr val="000000"/>
                </a:solidFill>
                <a:latin typeface="微软雅黑" panose="020B0503020204020204" charset="-122"/>
                <a:ea typeface="微软雅黑" panose="020B0503020204020204" charset="-122"/>
              </a:rPr>
              <a:t>、钥匙在有效区且合法</a:t>
            </a:r>
            <a:r>
              <a:rPr lang="en-US" altLang="zh-CN" dirty="0" smtClean="0">
                <a:solidFill>
                  <a:srgbClr val="000000"/>
                </a:solidFill>
                <a:latin typeface="微软雅黑" panose="020B0503020204020204" charset="-122"/>
                <a:ea typeface="微软雅黑" panose="020B0503020204020204" charset="-122"/>
              </a:rPr>
              <a:t>               2</a:t>
            </a:r>
            <a:r>
              <a:rPr lang="zh-CN" altLang="en-US" dirty="0" smtClean="0">
                <a:solidFill>
                  <a:srgbClr val="000000"/>
                </a:solidFill>
                <a:latin typeface="微软雅黑" panose="020B0503020204020204" charset="-122"/>
                <a:ea typeface="微软雅黑" panose="020B0503020204020204" charset="-122"/>
              </a:rPr>
              <a:t>、踩下制动踏板</a:t>
            </a:r>
            <a:endParaRPr lang="en-US" altLang="zh-CN" dirty="0" smtClean="0">
              <a:solidFill>
                <a:srgbClr val="000000"/>
              </a:solidFill>
              <a:latin typeface="微软雅黑" panose="020B0503020204020204" charset="-122"/>
              <a:ea typeface="微软雅黑" panose="020B0503020204020204" charset="-122"/>
            </a:endParaRPr>
          </a:p>
          <a:p>
            <a:pPr fontAlgn="base">
              <a:spcBef>
                <a:spcPct val="50000"/>
              </a:spcBef>
              <a:spcAft>
                <a:spcPct val="0"/>
              </a:spcAft>
            </a:pPr>
            <a:r>
              <a:rPr lang="en-US" altLang="zh-CN" dirty="0" smtClean="0">
                <a:solidFill>
                  <a:srgbClr val="000000"/>
                </a:solidFill>
                <a:latin typeface="微软雅黑" panose="020B0503020204020204" charset="-122"/>
                <a:ea typeface="微软雅黑" panose="020B0503020204020204" charset="-122"/>
              </a:rPr>
              <a:t>3</a:t>
            </a:r>
            <a:r>
              <a:rPr lang="zh-CN" altLang="en-US" dirty="0" smtClean="0">
                <a:solidFill>
                  <a:srgbClr val="000000"/>
                </a:solidFill>
                <a:latin typeface="微软雅黑" panose="020B0503020204020204" charset="-122"/>
                <a:ea typeface="微软雅黑" panose="020B0503020204020204" charset="-122"/>
              </a:rPr>
              <a:t>、挡位</a:t>
            </a:r>
            <a:r>
              <a:rPr lang="zh-CN" altLang="en-US" dirty="0">
                <a:solidFill>
                  <a:srgbClr val="000000"/>
                </a:solidFill>
                <a:latin typeface="微软雅黑" panose="020B0503020204020204" charset="-122"/>
                <a:ea typeface="微软雅黑" panose="020B0503020204020204" charset="-122"/>
              </a:rPr>
              <a:t>在</a:t>
            </a:r>
            <a:r>
              <a:rPr lang="en-US" altLang="zh-CN" dirty="0">
                <a:solidFill>
                  <a:srgbClr val="000000"/>
                </a:solidFill>
                <a:latin typeface="微软雅黑" panose="020B0503020204020204" charset="-122"/>
                <a:ea typeface="微软雅黑" panose="020B0503020204020204" charset="-122"/>
              </a:rPr>
              <a:t>P/N</a:t>
            </a:r>
            <a:r>
              <a:rPr lang="zh-CN" altLang="en-US" dirty="0" smtClean="0">
                <a:solidFill>
                  <a:srgbClr val="000000"/>
                </a:solidFill>
                <a:latin typeface="微软雅黑" panose="020B0503020204020204" charset="-122"/>
                <a:ea typeface="微软雅黑" panose="020B0503020204020204" charset="-122"/>
              </a:rPr>
              <a:t>挡</a:t>
            </a:r>
            <a:r>
              <a:rPr lang="en-US" altLang="zh-CN" dirty="0" smtClean="0">
                <a:solidFill>
                  <a:srgbClr val="000000"/>
                </a:solidFill>
                <a:latin typeface="微软雅黑" panose="020B0503020204020204" charset="-122"/>
                <a:ea typeface="微软雅黑" panose="020B0503020204020204" charset="-122"/>
              </a:rPr>
              <a:t>                </a:t>
            </a:r>
            <a:r>
              <a:rPr lang="zh-CN" altLang="en-US" dirty="0" smtClean="0">
                <a:solidFill>
                  <a:srgbClr val="000000"/>
                </a:solidFill>
                <a:latin typeface="微软雅黑" panose="020B0503020204020204" charset="-122"/>
                <a:ea typeface="微软雅黑" panose="020B0503020204020204" charset="-122"/>
              </a:rPr>
              <a:t>          </a:t>
            </a:r>
            <a:r>
              <a:rPr lang="en-US" altLang="zh-CN" dirty="0" smtClean="0">
                <a:solidFill>
                  <a:srgbClr val="000000"/>
                </a:solidFill>
                <a:latin typeface="微软雅黑" panose="020B0503020204020204" charset="-122"/>
                <a:ea typeface="微软雅黑" panose="020B0503020204020204" charset="-122"/>
              </a:rPr>
              <a:t>4</a:t>
            </a:r>
            <a:r>
              <a:rPr lang="zh-CN" altLang="en-US" dirty="0" smtClean="0">
                <a:solidFill>
                  <a:srgbClr val="000000"/>
                </a:solidFill>
                <a:latin typeface="微软雅黑" panose="020B0503020204020204" charset="-122"/>
                <a:ea typeface="微软雅黑" panose="020B0503020204020204" charset="-122"/>
              </a:rPr>
              <a:t>、</a:t>
            </a:r>
            <a:r>
              <a:rPr lang="en-US" altLang="zh-CN" dirty="0" smtClean="0">
                <a:solidFill>
                  <a:srgbClr val="000000"/>
                </a:solidFill>
                <a:latin typeface="微软雅黑" panose="020B0503020204020204" charset="-122"/>
                <a:ea typeface="微软雅黑" panose="020B0503020204020204" charset="-122"/>
              </a:rPr>
              <a:t>BCM</a:t>
            </a:r>
            <a:r>
              <a:rPr lang="zh-CN" altLang="en-US" dirty="0" smtClean="0">
                <a:solidFill>
                  <a:srgbClr val="000000"/>
                </a:solidFill>
                <a:latin typeface="微软雅黑" panose="020B0503020204020204" charset="-122"/>
                <a:ea typeface="微软雅黑" panose="020B0503020204020204" charset="-122"/>
              </a:rPr>
              <a:t>与</a:t>
            </a:r>
            <a:r>
              <a:rPr lang="en-US" altLang="zh-CN" dirty="0" smtClean="0">
                <a:solidFill>
                  <a:srgbClr val="000000"/>
                </a:solidFill>
                <a:latin typeface="微软雅黑" panose="020B0503020204020204" charset="-122"/>
                <a:ea typeface="微软雅黑" panose="020B0503020204020204" charset="-122"/>
              </a:rPr>
              <a:t>EMS</a:t>
            </a:r>
            <a:r>
              <a:rPr lang="zh-CN" altLang="en-US" dirty="0" smtClean="0">
                <a:solidFill>
                  <a:srgbClr val="000000"/>
                </a:solidFill>
                <a:latin typeface="微软雅黑" panose="020B0503020204020204" charset="-122"/>
                <a:ea typeface="微软雅黑" panose="020B0503020204020204" charset="-122"/>
              </a:rPr>
              <a:t>防盗认证成功</a:t>
            </a:r>
          </a:p>
        </p:txBody>
      </p:sp>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79747" y="2416272"/>
            <a:ext cx="1285875" cy="128587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5" name="文本框 14"/>
          <p:cNvSpPr txBox="1"/>
          <p:nvPr/>
        </p:nvSpPr>
        <p:spPr>
          <a:xfrm>
            <a:off x="1555740" y="527044"/>
            <a:ext cx="29260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一键启动控制</a:t>
            </a:r>
            <a:endParaRPr lang="zh-CN" altLang="en-US" sz="3600" dirty="0">
              <a:solidFill>
                <a:srgbClr val="0070C0"/>
              </a:solidFill>
              <a:latin typeface="微软雅黑" panose="020B0503020204020204" charset="-122"/>
              <a:ea typeface="微软雅黑" panose="020B0503020204020204" charset="-122"/>
            </a:endParaRPr>
          </a:p>
        </p:txBody>
      </p:sp>
      <p:sp>
        <p:nvSpPr>
          <p:cNvPr id="7" name="Text Box 491"/>
          <p:cNvSpPr txBox="1">
            <a:spLocks noChangeArrowheads="1"/>
          </p:cNvSpPr>
          <p:nvPr/>
        </p:nvSpPr>
        <p:spPr bwMode="auto">
          <a:xfrm>
            <a:off x="1151255" y="1288415"/>
            <a:ext cx="9558020" cy="439991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lnSpc>
                <a:spcPct val="200000"/>
              </a:lnSpc>
              <a:spcBef>
                <a:spcPct val="0"/>
              </a:spcBef>
              <a:spcAft>
                <a:spcPct val="0"/>
              </a:spcAft>
            </a:pPr>
            <a:r>
              <a:rPr lang="zh-CN" altLang="en-US" sz="2000" b="1" dirty="0" smtClean="0">
                <a:solidFill>
                  <a:srgbClr val="000000"/>
                </a:solidFill>
                <a:latin typeface="微软雅黑" panose="020B0503020204020204" charset="-122"/>
                <a:ea typeface="微软雅黑" panose="020B0503020204020204" charset="-122"/>
              </a:rPr>
              <a:t>起动模式</a:t>
            </a:r>
            <a:endParaRPr lang="en-US" altLang="zh-CN" sz="2000" b="1" dirty="0" smtClean="0">
              <a:solidFill>
                <a:srgbClr val="000000"/>
              </a:solidFill>
              <a:latin typeface="微软雅黑" panose="020B0503020204020204" charset="-122"/>
              <a:ea typeface="微软雅黑" panose="020B0503020204020204" charset="-122"/>
            </a:endParaRPr>
          </a:p>
          <a:p>
            <a:pPr marL="285750" indent="-285750" eaLnBrk="0" fontAlgn="base" hangingPunct="0">
              <a:lnSpc>
                <a:spcPct val="200000"/>
              </a:lnSpc>
              <a:spcBef>
                <a:spcPct val="0"/>
              </a:spcBef>
              <a:spcAft>
                <a:spcPct val="0"/>
              </a:spcAft>
              <a:buFont typeface="Wingdings" panose="05000000000000000000" pitchFamily="2" charset="2"/>
              <a:buChar char="Ø"/>
            </a:pPr>
            <a:r>
              <a:rPr lang="zh-CN" altLang="en-US" sz="2000" dirty="0" smtClean="0">
                <a:solidFill>
                  <a:srgbClr val="000000"/>
                </a:solidFill>
                <a:latin typeface="微软雅黑" panose="020B0503020204020204" charset="-122"/>
                <a:ea typeface="微软雅黑" panose="020B0503020204020204" charset="-122"/>
              </a:rPr>
              <a:t>正常模式：</a:t>
            </a:r>
            <a:endParaRPr lang="en-US" altLang="zh-CN" sz="2000" dirty="0" smtClean="0">
              <a:solidFill>
                <a:srgbClr val="000000"/>
              </a:solidFill>
              <a:latin typeface="微软雅黑" panose="020B0503020204020204" charset="-122"/>
              <a:ea typeface="微软雅黑" panose="020B0503020204020204" charset="-122"/>
            </a:endParaRPr>
          </a:p>
          <a:p>
            <a:pPr marL="252095" eaLnBrk="0" fontAlgn="base" hangingPunct="0">
              <a:lnSpc>
                <a:spcPct val="200000"/>
              </a:lnSpc>
              <a:spcBef>
                <a:spcPct val="0"/>
              </a:spcBef>
              <a:spcAft>
                <a:spcPct val="0"/>
              </a:spcAft>
            </a:pPr>
            <a:r>
              <a:rPr lang="zh-CN" altLang="en-US" sz="2000" dirty="0" smtClean="0">
                <a:solidFill>
                  <a:srgbClr val="000000"/>
                </a:solidFill>
                <a:latin typeface="微软雅黑" panose="020B0503020204020204" charset="-122"/>
                <a:ea typeface="微软雅黑" panose="020B0503020204020204" charset="-122"/>
              </a:rPr>
              <a:t>低频天线检测钥匙合法后，踩下制动踏板，同时</a:t>
            </a:r>
            <a:r>
              <a:rPr lang="zh-CN" altLang="en-US" sz="2000" dirty="0" smtClean="0">
                <a:latin typeface="微软雅黑" panose="020B0503020204020204" charset="-122"/>
                <a:ea typeface="微软雅黑" panose="020B0503020204020204" charset="-122"/>
                <a:sym typeface="Arial" panose="020B0604020202020204" pitchFamily="34" charset="0"/>
              </a:rPr>
              <a:t>换挡机构在P/N挡,</a:t>
            </a:r>
            <a:r>
              <a:rPr lang="zh-CN" altLang="en-US" sz="2000" dirty="0" smtClean="0">
                <a:solidFill>
                  <a:srgbClr val="000000"/>
                </a:solidFill>
                <a:latin typeface="微软雅黑" panose="020B0503020204020204" charset="-122"/>
                <a:ea typeface="微软雅黑" panose="020B0503020204020204" charset="-122"/>
              </a:rPr>
              <a:t>按下一键启动开关即可启动电动机。</a:t>
            </a:r>
          </a:p>
          <a:p>
            <a:pPr marL="285750" indent="-285750" eaLnBrk="0" fontAlgn="base" hangingPunct="0">
              <a:lnSpc>
                <a:spcPct val="200000"/>
              </a:lnSpc>
              <a:spcBef>
                <a:spcPct val="0"/>
              </a:spcBef>
              <a:spcAft>
                <a:spcPct val="0"/>
              </a:spcAft>
              <a:buFont typeface="Wingdings" panose="05000000000000000000" pitchFamily="2" charset="2"/>
              <a:buChar char="Ø"/>
            </a:pPr>
            <a:r>
              <a:rPr lang="zh-CN" altLang="en-US" sz="2000" dirty="0" smtClean="0">
                <a:solidFill>
                  <a:srgbClr val="000000"/>
                </a:solidFill>
                <a:latin typeface="微软雅黑" panose="020B0503020204020204" charset="-122"/>
                <a:ea typeface="微软雅黑" panose="020B0503020204020204" charset="-122"/>
              </a:rPr>
              <a:t>缺电模式：</a:t>
            </a:r>
            <a:endParaRPr lang="en-US" altLang="zh-CN" sz="2000" dirty="0" smtClean="0">
              <a:solidFill>
                <a:srgbClr val="000000"/>
              </a:solidFill>
              <a:latin typeface="微软雅黑" panose="020B0503020204020204" charset="-122"/>
              <a:ea typeface="微软雅黑" panose="020B0503020204020204" charset="-122"/>
            </a:endParaRPr>
          </a:p>
          <a:p>
            <a:pPr marL="252095" eaLnBrk="0" fontAlgn="base" hangingPunct="0">
              <a:lnSpc>
                <a:spcPct val="200000"/>
              </a:lnSpc>
              <a:spcBef>
                <a:spcPct val="0"/>
              </a:spcBef>
              <a:spcAft>
                <a:spcPct val="0"/>
              </a:spcAft>
            </a:pPr>
            <a:r>
              <a:rPr lang="zh-CN" altLang="en-US" sz="2000" dirty="0" smtClean="0">
                <a:solidFill>
                  <a:srgbClr val="000000"/>
                </a:solidFill>
                <a:latin typeface="微软雅黑" panose="020B0503020204020204" charset="-122"/>
                <a:ea typeface="微软雅黑" panose="020B0503020204020204" charset="-122"/>
              </a:rPr>
              <a:t>将钥匙放置副仪表台杯托处</a:t>
            </a:r>
            <a:r>
              <a:rPr lang="en-US" altLang="zh-CN" sz="2000" dirty="0" smtClean="0">
                <a:solidFill>
                  <a:srgbClr val="000000"/>
                </a:solidFill>
                <a:latin typeface="微软雅黑" panose="020B0503020204020204" charset="-122"/>
                <a:ea typeface="微软雅黑" panose="020B0503020204020204" charset="-122"/>
              </a:rPr>
              <a:t>(</a:t>
            </a:r>
            <a:r>
              <a:rPr lang="zh-CN" altLang="en-US" sz="2000" dirty="0" smtClean="0">
                <a:solidFill>
                  <a:srgbClr val="000000"/>
                </a:solidFill>
                <a:latin typeface="微软雅黑" panose="020B0503020204020204" charset="-122"/>
                <a:ea typeface="微软雅黑" panose="020B0503020204020204" charset="-122"/>
              </a:rPr>
              <a:t>钥匙标志</a:t>
            </a:r>
            <a:r>
              <a:rPr lang="en-US" altLang="zh-CN" sz="2000" dirty="0" smtClean="0">
                <a:solidFill>
                  <a:srgbClr val="000000"/>
                </a:solidFill>
                <a:latin typeface="微软雅黑" panose="020B0503020204020204" charset="-122"/>
                <a:ea typeface="微软雅黑" panose="020B0503020204020204" charset="-122"/>
              </a:rPr>
              <a:t>)</a:t>
            </a:r>
            <a:r>
              <a:rPr lang="zh-CN" altLang="en-US" sz="2000" dirty="0">
                <a:solidFill>
                  <a:srgbClr val="000000"/>
                </a:solidFill>
                <a:latin typeface="微软雅黑" panose="020B0503020204020204" charset="-122"/>
                <a:ea typeface="微软雅黑" panose="020B0503020204020204" charset="-122"/>
              </a:rPr>
              <a:t>且钥匙尾端</a:t>
            </a:r>
            <a:r>
              <a:rPr lang="en-US" altLang="zh-CN" sz="2000" dirty="0">
                <a:solidFill>
                  <a:srgbClr val="000000"/>
                </a:solidFill>
                <a:latin typeface="微软雅黑" panose="020B0503020204020204" charset="-122"/>
                <a:ea typeface="微软雅黑" panose="020B0503020204020204" charset="-122"/>
              </a:rPr>
              <a:t>(</a:t>
            </a:r>
            <a:r>
              <a:rPr lang="zh-CN" altLang="en-US" sz="2000" dirty="0">
                <a:solidFill>
                  <a:srgbClr val="000000"/>
                </a:solidFill>
                <a:latin typeface="微软雅黑" panose="020B0503020204020204" charset="-122"/>
                <a:ea typeface="微软雅黑" panose="020B0503020204020204" charset="-122"/>
              </a:rPr>
              <a:t>靠近指示灯的钥匙端</a:t>
            </a:r>
            <a:r>
              <a:rPr lang="en-US" altLang="zh-CN" sz="2000" dirty="0">
                <a:solidFill>
                  <a:srgbClr val="000000"/>
                </a:solidFill>
                <a:latin typeface="微软雅黑" panose="020B0503020204020204" charset="-122"/>
                <a:ea typeface="微软雅黑" panose="020B0503020204020204" charset="-122"/>
              </a:rPr>
              <a:t>)</a:t>
            </a:r>
            <a:r>
              <a:rPr lang="zh-CN" altLang="en-US" sz="2000" dirty="0">
                <a:solidFill>
                  <a:srgbClr val="000000"/>
                </a:solidFill>
                <a:latin typeface="微软雅黑" panose="020B0503020204020204" charset="-122"/>
                <a:ea typeface="微软雅黑" panose="020B0503020204020204" charset="-122"/>
              </a:rPr>
              <a:t>靠近底部，按下一键启动开关启动电动机</a:t>
            </a:r>
            <a:r>
              <a:rPr lang="zh-CN" altLang="en-US" sz="2000" dirty="0" smtClean="0">
                <a:solidFill>
                  <a:srgbClr val="000000"/>
                </a:solidFill>
                <a:latin typeface="微软雅黑" panose="020B0503020204020204" charset="-122"/>
                <a:ea typeface="微软雅黑" panose="020B0503020204020204" charset="-122"/>
              </a:rPr>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5" name="文本框 14"/>
          <p:cNvSpPr txBox="1"/>
          <p:nvPr/>
        </p:nvSpPr>
        <p:spPr>
          <a:xfrm>
            <a:off x="1555740" y="527044"/>
            <a:ext cx="29260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一键启动控制</a:t>
            </a:r>
            <a:endParaRPr lang="zh-CN" altLang="en-US" sz="3600" dirty="0">
              <a:solidFill>
                <a:srgbClr val="0070C0"/>
              </a:solidFill>
              <a:latin typeface="微软雅黑" panose="020B0503020204020204" charset="-122"/>
              <a:ea typeface="微软雅黑" panose="020B0503020204020204" charset="-122"/>
            </a:endParaRPr>
          </a:p>
        </p:txBody>
      </p:sp>
      <p:sp>
        <p:nvSpPr>
          <p:cNvPr id="3" name="Text Box 491"/>
          <p:cNvSpPr txBox="1">
            <a:spLocks noChangeArrowheads="1"/>
          </p:cNvSpPr>
          <p:nvPr/>
        </p:nvSpPr>
        <p:spPr bwMode="auto">
          <a:xfrm>
            <a:off x="971550" y="1844675"/>
            <a:ext cx="9305925" cy="316928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lnSpc>
                <a:spcPct val="200000"/>
              </a:lnSpc>
              <a:spcBef>
                <a:spcPct val="0"/>
              </a:spcBef>
              <a:spcAft>
                <a:spcPct val="0"/>
              </a:spcAft>
            </a:pPr>
            <a:r>
              <a:rPr lang="zh-CN" altLang="en-US" sz="2000" b="1" dirty="0" smtClean="0">
                <a:solidFill>
                  <a:srgbClr val="000000"/>
                </a:solidFill>
                <a:latin typeface="微软雅黑" panose="020B0503020204020204" charset="-122"/>
                <a:ea typeface="微软雅黑" panose="020B0503020204020204" charset="-122"/>
              </a:rPr>
              <a:t>正常熄火</a:t>
            </a:r>
            <a:endParaRPr lang="en-US" altLang="zh-CN" sz="2000" b="1" dirty="0" smtClean="0">
              <a:solidFill>
                <a:srgbClr val="000000"/>
              </a:solidFill>
              <a:latin typeface="微软雅黑" panose="020B0503020204020204" charset="-122"/>
              <a:ea typeface="微软雅黑" panose="020B0503020204020204" charset="-122"/>
            </a:endParaRPr>
          </a:p>
          <a:p>
            <a:pPr eaLnBrk="0" fontAlgn="base" hangingPunct="0">
              <a:lnSpc>
                <a:spcPct val="200000"/>
              </a:lnSpc>
              <a:spcBef>
                <a:spcPct val="0"/>
              </a:spcBef>
              <a:spcAft>
                <a:spcPct val="0"/>
              </a:spcAft>
              <a:buFont typeface="Wingdings" panose="05000000000000000000" pitchFamily="2" charset="2"/>
              <a:buChar char="Ø"/>
            </a:pPr>
            <a:r>
              <a:rPr lang="zh-CN" altLang="en-US" sz="2000" dirty="0" smtClean="0">
                <a:solidFill>
                  <a:srgbClr val="000000"/>
                </a:solidFill>
                <a:latin typeface="微软雅黑" panose="020B0503020204020204" charset="-122"/>
                <a:ea typeface="微软雅黑" panose="020B0503020204020204" charset="-122"/>
              </a:rPr>
              <a:t>  当</a:t>
            </a:r>
            <a:r>
              <a:rPr lang="zh-CN" altLang="en-US" sz="2000" dirty="0" smtClean="0">
                <a:latin typeface="微软雅黑" panose="020B0503020204020204" charset="-122"/>
                <a:ea typeface="微软雅黑" panose="020B0503020204020204" charset="-122"/>
                <a:sym typeface="Arial" panose="020B0604020202020204" pitchFamily="34" charset="0"/>
              </a:rPr>
              <a:t>换挡机构在P挡时，</a:t>
            </a:r>
            <a:r>
              <a:rPr lang="zh-CN" altLang="en-US" sz="2000" dirty="0" smtClean="0">
                <a:solidFill>
                  <a:srgbClr val="000000"/>
                </a:solidFill>
                <a:latin typeface="微软雅黑" panose="020B0503020204020204" charset="-122"/>
                <a:ea typeface="微软雅黑" panose="020B0503020204020204" charset="-122"/>
              </a:rPr>
              <a:t>按下一键启动开关，车辆熄火，回到</a:t>
            </a:r>
            <a:r>
              <a:rPr lang="en-US" altLang="zh-CN" sz="2000" dirty="0" smtClean="0">
                <a:solidFill>
                  <a:srgbClr val="000000"/>
                </a:solidFill>
                <a:latin typeface="微软雅黑" panose="020B0503020204020204" charset="-122"/>
                <a:ea typeface="微软雅黑" panose="020B0503020204020204" charset="-122"/>
              </a:rPr>
              <a:t>ACC</a:t>
            </a:r>
            <a:r>
              <a:rPr lang="zh-CN" altLang="en-US" sz="2000" dirty="0" smtClean="0">
                <a:solidFill>
                  <a:srgbClr val="000000"/>
                </a:solidFill>
                <a:latin typeface="微软雅黑" panose="020B0503020204020204" charset="-122"/>
                <a:ea typeface="微软雅黑" panose="020B0503020204020204" charset="-122"/>
              </a:rPr>
              <a:t>电源状态。</a:t>
            </a:r>
            <a:endParaRPr lang="en-US" altLang="zh-CN" sz="2000" dirty="0" smtClean="0">
              <a:solidFill>
                <a:srgbClr val="000000"/>
              </a:solidFill>
              <a:latin typeface="微软雅黑" panose="020B0503020204020204" charset="-122"/>
              <a:ea typeface="微软雅黑" panose="020B0503020204020204" charset="-122"/>
            </a:endParaRPr>
          </a:p>
          <a:p>
            <a:pPr eaLnBrk="0" fontAlgn="base" hangingPunct="0">
              <a:lnSpc>
                <a:spcPct val="200000"/>
              </a:lnSpc>
              <a:spcBef>
                <a:spcPct val="0"/>
              </a:spcBef>
              <a:spcAft>
                <a:spcPct val="0"/>
              </a:spcAft>
            </a:pPr>
            <a:r>
              <a:rPr lang="zh-CN" altLang="en-US" sz="2000" b="1" dirty="0">
                <a:solidFill>
                  <a:srgbClr val="000000"/>
                </a:solidFill>
                <a:latin typeface="微软雅黑" panose="020B0503020204020204" charset="-122"/>
                <a:ea typeface="微软雅黑" panose="020B0503020204020204" charset="-122"/>
              </a:rPr>
              <a:t>紧急熄火</a:t>
            </a:r>
            <a:endParaRPr lang="en-US" altLang="zh-CN" sz="2000" b="1" dirty="0">
              <a:solidFill>
                <a:srgbClr val="000000"/>
              </a:solidFill>
              <a:latin typeface="微软雅黑" panose="020B0503020204020204" charset="-122"/>
              <a:ea typeface="微软雅黑" panose="020B0503020204020204" charset="-122"/>
            </a:endParaRPr>
          </a:p>
          <a:p>
            <a:pPr>
              <a:lnSpc>
                <a:spcPct val="200000"/>
              </a:lnSpc>
              <a:buFont typeface="Wingdings" panose="05000000000000000000" pitchFamily="2" charset="2"/>
              <a:buChar char="Ø"/>
            </a:pPr>
            <a:r>
              <a:rPr lang="zh-CN" altLang="en-US" sz="2000" dirty="0">
                <a:latin typeface="微软雅黑" panose="020B0503020204020204" charset="-122"/>
                <a:ea typeface="微软雅黑" panose="020B0503020204020204" charset="-122"/>
                <a:sym typeface="Arial" panose="020B0604020202020204" pitchFamily="34" charset="0"/>
              </a:rPr>
              <a:t>  如果在驾驶过程中（车速大于5km/h）发生紧急情况，需要熄火必须采用紧</a:t>
            </a:r>
            <a:endParaRPr lang="en-US" altLang="zh-CN" sz="2000" dirty="0">
              <a:latin typeface="微软雅黑" panose="020B0503020204020204" charset="-122"/>
              <a:ea typeface="微软雅黑" panose="020B0503020204020204" charset="-122"/>
              <a:sym typeface="Arial" panose="020B0604020202020204" pitchFamily="34" charset="0"/>
            </a:endParaRPr>
          </a:p>
          <a:p>
            <a:pPr>
              <a:lnSpc>
                <a:spcPct val="200000"/>
              </a:lnSpc>
            </a:pPr>
            <a:r>
              <a:rPr lang="en-US" altLang="zh-CN" sz="2000" dirty="0">
                <a:latin typeface="微软雅黑" panose="020B0503020204020204" charset="-122"/>
                <a:ea typeface="微软雅黑" panose="020B0503020204020204" charset="-122"/>
                <a:sym typeface="Arial" panose="020B0604020202020204" pitchFamily="34" charset="0"/>
              </a:rPr>
              <a:t>     </a:t>
            </a:r>
            <a:r>
              <a:rPr lang="zh-CN" altLang="en-US" sz="2000" dirty="0">
                <a:latin typeface="微软雅黑" panose="020B0503020204020204" charset="-122"/>
                <a:ea typeface="微软雅黑" panose="020B0503020204020204" charset="-122"/>
                <a:sym typeface="Arial" panose="020B0604020202020204" pitchFamily="34" charset="0"/>
              </a:rPr>
              <a:t>急熄火</a:t>
            </a:r>
            <a:r>
              <a:rPr lang="zh-CN" altLang="en-US" sz="2000" dirty="0" smtClean="0">
                <a:latin typeface="微软雅黑" panose="020B0503020204020204" charset="-122"/>
                <a:ea typeface="微软雅黑" panose="020B0503020204020204" charset="-122"/>
                <a:sym typeface="Arial" panose="020B0604020202020204" pitchFamily="34" charset="0"/>
              </a:rPr>
              <a:t>，长按一</a:t>
            </a:r>
            <a:r>
              <a:rPr lang="zh-CN" altLang="en-US" sz="2000" dirty="0">
                <a:latin typeface="微软雅黑" panose="020B0503020204020204" charset="-122"/>
                <a:ea typeface="微软雅黑" panose="020B0503020204020204" charset="-122"/>
                <a:sym typeface="Arial" panose="020B0604020202020204" pitchFamily="34" charset="0"/>
              </a:rPr>
              <a:t>键启动开关按钮3</a:t>
            </a:r>
            <a:r>
              <a:rPr lang="en-US" altLang="zh-CN" sz="2000" dirty="0">
                <a:latin typeface="微软雅黑" panose="020B0503020204020204" charset="-122"/>
                <a:ea typeface="微软雅黑" panose="020B0503020204020204" charset="-122"/>
                <a:sym typeface="Arial" panose="020B0604020202020204" pitchFamily="34" charset="0"/>
              </a:rPr>
              <a:t>s</a:t>
            </a:r>
            <a:r>
              <a:rPr lang="zh-CN" altLang="en-US" sz="2000" dirty="0">
                <a:latin typeface="微软雅黑" panose="020B0503020204020204" charset="-122"/>
                <a:ea typeface="微软雅黑" panose="020B0503020204020204" charset="-122"/>
                <a:sym typeface="Arial" panose="020B0604020202020204" pitchFamily="34" charset="0"/>
              </a:rPr>
              <a:t>以上，此时电源状态回到</a:t>
            </a:r>
            <a:r>
              <a:rPr lang="en-US" altLang="zh-CN" sz="2000" dirty="0">
                <a:latin typeface="微软雅黑" panose="020B0503020204020204" charset="-122"/>
                <a:ea typeface="微软雅黑" panose="020B0503020204020204" charset="-122"/>
                <a:sym typeface="Arial" panose="020B0604020202020204" pitchFamily="34" charset="0"/>
              </a:rPr>
              <a:t>ACC</a:t>
            </a:r>
            <a:r>
              <a:rPr lang="zh-CN" altLang="en-US" sz="2000" dirty="0">
                <a:latin typeface="微软雅黑" panose="020B0503020204020204" charset="-122"/>
                <a:ea typeface="微软雅黑" panose="020B0503020204020204" charset="-122"/>
                <a:sym typeface="Arial" panose="020B0604020202020204" pitchFamily="34" charset="0"/>
              </a:rPr>
              <a:t>状态</a:t>
            </a:r>
            <a:r>
              <a:rPr lang="zh-CN" altLang="en-US" sz="2000" dirty="0" smtClean="0">
                <a:latin typeface="微软雅黑" panose="020B0503020204020204" charset="-122"/>
                <a:ea typeface="微软雅黑" panose="020B0503020204020204" charset="-122"/>
                <a:sym typeface="Arial" panose="020B0604020202020204" pitchFamily="34" charset="0"/>
              </a:rPr>
              <a: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5" name="文本框 14"/>
          <p:cNvSpPr txBox="1"/>
          <p:nvPr/>
        </p:nvSpPr>
        <p:spPr>
          <a:xfrm>
            <a:off x="1555740" y="527044"/>
            <a:ext cx="24688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报警指示灯</a:t>
            </a:r>
            <a:endParaRPr lang="zh-CN" altLang="en-US" sz="3600" dirty="0">
              <a:solidFill>
                <a:srgbClr val="0070C0"/>
              </a:solidFill>
              <a:latin typeface="微软雅黑" panose="020B0503020204020204" charset="-122"/>
              <a:ea typeface="微软雅黑" panose="020B0503020204020204" charset="-122"/>
            </a:endParaRPr>
          </a:p>
        </p:txBody>
      </p:sp>
      <p:sp>
        <p:nvSpPr>
          <p:cNvPr id="11" name="Text Box 181"/>
          <p:cNvSpPr txBox="1">
            <a:spLocks noChangeArrowheads="1"/>
          </p:cNvSpPr>
          <p:nvPr/>
        </p:nvSpPr>
        <p:spPr bwMode="auto">
          <a:xfrm>
            <a:off x="1099820" y="1902460"/>
            <a:ext cx="9613265" cy="193802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lnSpc>
                <a:spcPct val="200000"/>
              </a:lnSpc>
              <a:spcBef>
                <a:spcPct val="0"/>
              </a:spcBef>
              <a:spcAft>
                <a:spcPct val="0"/>
              </a:spcAft>
              <a:buFont typeface="Wingdings" panose="05000000000000000000" pitchFamily="2" charset="2"/>
              <a:buChar char="Ø"/>
            </a:pPr>
            <a:r>
              <a:rPr lang="zh-CN" altLang="en-US" sz="2000" dirty="0" smtClean="0">
                <a:solidFill>
                  <a:srgbClr val="000000"/>
                </a:solidFill>
                <a:latin typeface="微软雅黑" panose="020B0503020204020204" charset="-122"/>
                <a:ea typeface="微软雅黑" panose="020B0503020204020204" charset="-122"/>
              </a:rPr>
              <a:t>  当智能钥匙不在车内，按下一键启动开关，仪表上的</a:t>
            </a:r>
            <a:r>
              <a:rPr lang="en-US" altLang="zh-CN" sz="2000" dirty="0" smtClean="0">
                <a:solidFill>
                  <a:srgbClr val="000000"/>
                </a:solidFill>
                <a:latin typeface="微软雅黑" panose="020B0503020204020204" charset="-122"/>
                <a:ea typeface="微软雅黑" panose="020B0503020204020204" charset="-122"/>
              </a:rPr>
              <a:t>PEPS</a:t>
            </a:r>
            <a:r>
              <a:rPr lang="zh-CN" altLang="en-US" sz="2000" dirty="0" smtClean="0">
                <a:solidFill>
                  <a:srgbClr val="000000"/>
                </a:solidFill>
                <a:latin typeface="微软雅黑" panose="020B0503020204020204" charset="-122"/>
                <a:ea typeface="微软雅黑" panose="020B0503020204020204" charset="-122"/>
              </a:rPr>
              <a:t>报警灯点亮。</a:t>
            </a:r>
            <a:endParaRPr lang="en-US" altLang="zh-CN" sz="2000" dirty="0" smtClean="0">
              <a:solidFill>
                <a:srgbClr val="000000"/>
              </a:solidFill>
              <a:latin typeface="微软雅黑" panose="020B0503020204020204" charset="-122"/>
              <a:ea typeface="微软雅黑" panose="020B0503020204020204" charset="-122"/>
            </a:endParaRPr>
          </a:p>
          <a:p>
            <a:pPr eaLnBrk="0" fontAlgn="base" hangingPunct="0">
              <a:lnSpc>
                <a:spcPct val="200000"/>
              </a:lnSpc>
              <a:spcBef>
                <a:spcPct val="0"/>
              </a:spcBef>
              <a:spcAft>
                <a:spcPct val="0"/>
              </a:spcAft>
              <a:buFont typeface="Wingdings" panose="05000000000000000000" pitchFamily="2" charset="2"/>
              <a:buChar char="Ø"/>
            </a:pPr>
            <a:r>
              <a:rPr lang="zh-CN" altLang="en-US" sz="2000" dirty="0" smtClean="0">
                <a:solidFill>
                  <a:srgbClr val="000000"/>
                </a:solidFill>
                <a:latin typeface="微软雅黑" panose="020B0503020204020204" charset="-122"/>
                <a:ea typeface="微软雅黑" panose="020B0503020204020204" charset="-122"/>
              </a:rPr>
              <a:t>  当智能钥匙损坏或电池电量低，按下一键启动开关，仪表上的</a:t>
            </a:r>
            <a:r>
              <a:rPr lang="en-US" altLang="zh-CN" sz="2000" dirty="0" smtClean="0">
                <a:solidFill>
                  <a:srgbClr val="000000"/>
                </a:solidFill>
                <a:latin typeface="微软雅黑" panose="020B0503020204020204" charset="-122"/>
                <a:ea typeface="微软雅黑" panose="020B0503020204020204" charset="-122"/>
              </a:rPr>
              <a:t>PEPS</a:t>
            </a:r>
            <a:r>
              <a:rPr lang="zh-CN" altLang="en-US" sz="2000" dirty="0" smtClean="0">
                <a:solidFill>
                  <a:srgbClr val="000000"/>
                </a:solidFill>
                <a:latin typeface="微软雅黑" panose="020B0503020204020204" charset="-122"/>
                <a:ea typeface="微软雅黑" panose="020B0503020204020204" charset="-122"/>
              </a:rPr>
              <a:t>报警灯点</a:t>
            </a:r>
            <a:endParaRPr lang="en-US" altLang="zh-CN" sz="2000" dirty="0" smtClean="0">
              <a:solidFill>
                <a:srgbClr val="000000"/>
              </a:solidFill>
              <a:latin typeface="微软雅黑" panose="020B0503020204020204" charset="-122"/>
              <a:ea typeface="微软雅黑" panose="020B0503020204020204" charset="-122"/>
            </a:endParaRPr>
          </a:p>
          <a:p>
            <a:pPr eaLnBrk="0" fontAlgn="base" hangingPunct="0">
              <a:lnSpc>
                <a:spcPct val="200000"/>
              </a:lnSpc>
              <a:spcBef>
                <a:spcPct val="0"/>
              </a:spcBef>
              <a:spcAft>
                <a:spcPct val="0"/>
              </a:spcAft>
            </a:pPr>
            <a:r>
              <a:rPr lang="en-US" altLang="zh-CN" sz="2000" dirty="0" smtClean="0">
                <a:solidFill>
                  <a:srgbClr val="000000"/>
                </a:solidFill>
                <a:latin typeface="微软雅黑" panose="020B0503020204020204" charset="-122"/>
                <a:ea typeface="微软雅黑" panose="020B0503020204020204" charset="-122"/>
              </a:rPr>
              <a:t>     </a:t>
            </a:r>
            <a:r>
              <a:rPr lang="zh-CN" altLang="en-US" sz="2000" dirty="0" smtClean="0">
                <a:solidFill>
                  <a:srgbClr val="000000"/>
                </a:solidFill>
                <a:latin typeface="微软雅黑" panose="020B0503020204020204" charset="-122"/>
                <a:ea typeface="微软雅黑" panose="020B0503020204020204" charset="-122"/>
              </a:rPr>
              <a:t>亮， 且仪表显示屏显示“钥匙电量低” 提示。</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5" name="文本框 14"/>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系统匹配</a:t>
            </a:r>
            <a:endParaRPr lang="zh-CN" altLang="en-US" sz="3600" dirty="0">
              <a:solidFill>
                <a:srgbClr val="0070C0"/>
              </a:solidFill>
              <a:latin typeface="微软雅黑" panose="020B0503020204020204" charset="-122"/>
              <a:ea typeface="微软雅黑" panose="020B0503020204020204" charset="-122"/>
            </a:endParaRPr>
          </a:p>
        </p:txBody>
      </p:sp>
      <p:sp>
        <p:nvSpPr>
          <p:cNvPr id="9" name="Text Box 13"/>
          <p:cNvSpPr txBox="1">
            <a:spLocks noChangeArrowheads="1"/>
          </p:cNvSpPr>
          <p:nvPr/>
        </p:nvSpPr>
        <p:spPr bwMode="auto">
          <a:xfrm>
            <a:off x="848166" y="1297329"/>
            <a:ext cx="2011680" cy="4603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US" sz="2400" b="1" dirty="0" smtClean="0">
                <a:solidFill>
                  <a:srgbClr val="000000"/>
                </a:solidFill>
                <a:latin typeface="微软雅黑" panose="020B0503020204020204" charset="-122"/>
                <a:ea typeface="微软雅黑" panose="020B0503020204020204" charset="-122"/>
              </a:rPr>
              <a:t>匹配全套系统</a:t>
            </a:r>
          </a:p>
        </p:txBody>
      </p:sp>
      <p:sp>
        <p:nvSpPr>
          <p:cNvPr id="3" name="Text Box 14"/>
          <p:cNvSpPr txBox="1">
            <a:spLocks noChangeArrowheads="1"/>
          </p:cNvSpPr>
          <p:nvPr/>
        </p:nvSpPr>
        <p:spPr bwMode="auto">
          <a:xfrm>
            <a:off x="1263015" y="1691640"/>
            <a:ext cx="9015095" cy="466153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lnSpc>
                <a:spcPct val="150000"/>
              </a:lnSpc>
              <a:spcBef>
                <a:spcPct val="0"/>
              </a:spcBef>
              <a:spcAft>
                <a:spcPct val="0"/>
              </a:spcAft>
            </a:pPr>
            <a:r>
              <a:rPr lang="en-US" altLang="zh-CN" dirty="0" smtClean="0">
                <a:latin typeface="微软雅黑" panose="020B0503020204020204" charset="-122"/>
                <a:ea typeface="微软雅黑" panose="020B0503020204020204" charset="-122"/>
              </a:rPr>
              <a:t>1. </a:t>
            </a:r>
            <a:r>
              <a:rPr lang="zh-CN" altLang="en-US" dirty="0" smtClean="0">
                <a:latin typeface="微软雅黑" panose="020B0503020204020204" charset="-122"/>
                <a:ea typeface="微软雅黑" panose="020B0503020204020204" charset="-122"/>
              </a:rPr>
              <a:t>连接诊断仪，进入无钥匙启动系统。</a:t>
            </a:r>
            <a:endParaRPr lang="en-US" altLang="zh-CN" dirty="0" smtClean="0">
              <a:latin typeface="微软雅黑" panose="020B0503020204020204" charset="-122"/>
              <a:ea typeface="微软雅黑" panose="020B0503020204020204" charset="-122"/>
            </a:endParaRPr>
          </a:p>
          <a:p>
            <a:pPr eaLnBrk="0" fontAlgn="base" hangingPunct="0">
              <a:lnSpc>
                <a:spcPct val="150000"/>
              </a:lnSpc>
              <a:spcBef>
                <a:spcPct val="0"/>
              </a:spcBef>
              <a:spcAft>
                <a:spcPct val="0"/>
              </a:spcAft>
            </a:pPr>
            <a:r>
              <a:rPr lang="en-US" altLang="zh-CN" dirty="0" smtClean="0">
                <a:latin typeface="微软雅黑" panose="020B0503020204020204" charset="-122"/>
                <a:ea typeface="微软雅黑" panose="020B0503020204020204" charset="-122"/>
              </a:rPr>
              <a:t>2. </a:t>
            </a:r>
            <a:r>
              <a:rPr lang="zh-CN" altLang="en-US" dirty="0" smtClean="0">
                <a:latin typeface="微软雅黑" panose="020B0503020204020204" charset="-122"/>
                <a:ea typeface="微软雅黑" panose="020B0503020204020204" charset="-122"/>
              </a:rPr>
              <a:t>点击“匹配功能”。</a:t>
            </a:r>
          </a:p>
          <a:p>
            <a:pPr eaLnBrk="0" fontAlgn="base" hangingPunct="0">
              <a:lnSpc>
                <a:spcPct val="150000"/>
              </a:lnSpc>
              <a:spcBef>
                <a:spcPct val="0"/>
              </a:spcBef>
              <a:spcAft>
                <a:spcPct val="0"/>
              </a:spcAft>
            </a:pPr>
            <a:r>
              <a:rPr lang="en-US" altLang="zh-CN" dirty="0" smtClean="0">
                <a:latin typeface="微软雅黑" panose="020B0503020204020204" charset="-122"/>
                <a:ea typeface="微软雅黑" panose="020B0503020204020204" charset="-122"/>
              </a:rPr>
              <a:t>3. </a:t>
            </a:r>
            <a:r>
              <a:rPr lang="zh-CN" altLang="en-US" dirty="0" smtClean="0">
                <a:latin typeface="微软雅黑" panose="020B0503020204020204" charset="-122"/>
                <a:ea typeface="微软雅黑" panose="020B0503020204020204" charset="-122"/>
              </a:rPr>
              <a:t>点击“匹配全套系统”。</a:t>
            </a:r>
          </a:p>
          <a:p>
            <a:pPr eaLnBrk="0" fontAlgn="base" hangingPunct="0">
              <a:lnSpc>
                <a:spcPct val="150000"/>
              </a:lnSpc>
              <a:spcBef>
                <a:spcPct val="0"/>
              </a:spcBef>
              <a:spcAft>
                <a:spcPct val="0"/>
              </a:spcAft>
            </a:pPr>
            <a:r>
              <a:rPr lang="en-US" altLang="zh-CN" dirty="0" smtClean="0">
                <a:latin typeface="微软雅黑" panose="020B0503020204020204" charset="-122"/>
                <a:ea typeface="微软雅黑" panose="020B0503020204020204" charset="-122"/>
              </a:rPr>
              <a:t>4. </a:t>
            </a:r>
            <a:r>
              <a:rPr lang="zh-CN" altLang="en-US" dirty="0" smtClean="0">
                <a:latin typeface="微软雅黑" panose="020B0503020204020204" charset="-122"/>
                <a:ea typeface="微软雅黑" panose="020B0503020204020204" charset="-122"/>
              </a:rPr>
              <a:t>点击“确认键，并开始执行”。</a:t>
            </a:r>
          </a:p>
          <a:p>
            <a:pPr eaLnBrk="0" fontAlgn="base" hangingPunct="0">
              <a:lnSpc>
                <a:spcPct val="150000"/>
              </a:lnSpc>
              <a:spcBef>
                <a:spcPct val="0"/>
              </a:spcBef>
              <a:spcAft>
                <a:spcPct val="0"/>
              </a:spcAft>
            </a:pPr>
            <a:r>
              <a:rPr lang="en-US" altLang="zh-CN" dirty="0" smtClean="0">
                <a:latin typeface="微软雅黑" panose="020B0503020204020204" charset="-122"/>
                <a:ea typeface="微软雅黑" panose="020B0503020204020204" charset="-122"/>
              </a:rPr>
              <a:t>5. </a:t>
            </a:r>
            <a:r>
              <a:rPr lang="zh-CN" altLang="en-US" dirty="0" smtClean="0">
                <a:latin typeface="微软雅黑" panose="020B0503020204020204" charset="-122"/>
                <a:ea typeface="微软雅黑" panose="020B0503020204020204" charset="-122"/>
              </a:rPr>
              <a:t>写入</a:t>
            </a:r>
            <a:r>
              <a:rPr lang="en-US" altLang="zh-CN" dirty="0" smtClean="0">
                <a:latin typeface="微软雅黑" panose="020B0503020204020204" charset="-122"/>
                <a:ea typeface="微软雅黑" panose="020B0503020204020204" charset="-122"/>
              </a:rPr>
              <a:t>VIN </a:t>
            </a:r>
            <a:r>
              <a:rPr lang="zh-CN" altLang="en-US" dirty="0" smtClean="0">
                <a:latin typeface="微软雅黑" panose="020B0503020204020204" charset="-122"/>
                <a:ea typeface="微软雅黑" panose="020B0503020204020204" charset="-122"/>
              </a:rPr>
              <a:t>码。</a:t>
            </a:r>
          </a:p>
          <a:p>
            <a:pPr eaLnBrk="0" fontAlgn="base" hangingPunct="0">
              <a:lnSpc>
                <a:spcPct val="150000"/>
              </a:lnSpc>
              <a:spcBef>
                <a:spcPct val="0"/>
              </a:spcBef>
              <a:spcAft>
                <a:spcPct val="0"/>
              </a:spcAft>
            </a:pPr>
            <a:r>
              <a:rPr lang="en-US" altLang="zh-CN" dirty="0" smtClean="0">
                <a:latin typeface="微软雅黑" panose="020B0503020204020204" charset="-122"/>
                <a:ea typeface="微软雅黑" panose="020B0503020204020204" charset="-122"/>
              </a:rPr>
              <a:t>6. </a:t>
            </a:r>
            <a:r>
              <a:rPr lang="zh-CN" altLang="en-US" dirty="0" smtClean="0">
                <a:latin typeface="微软雅黑" panose="020B0503020204020204" charset="-122"/>
                <a:ea typeface="微软雅黑" panose="020B0503020204020204" charset="-122"/>
              </a:rPr>
              <a:t>输入</a:t>
            </a:r>
            <a:r>
              <a:rPr lang="en-US" altLang="zh-CN" dirty="0" smtClean="0">
                <a:latin typeface="微软雅黑" panose="020B0503020204020204" charset="-122"/>
                <a:ea typeface="微软雅黑" panose="020B0503020204020204" charset="-122"/>
              </a:rPr>
              <a:t>PIN </a:t>
            </a:r>
            <a:r>
              <a:rPr lang="zh-CN" altLang="en-US" dirty="0" smtClean="0">
                <a:latin typeface="微软雅黑" panose="020B0503020204020204" charset="-122"/>
                <a:ea typeface="微软雅黑" panose="020B0503020204020204" charset="-122"/>
              </a:rPr>
              <a:t>码（</a:t>
            </a:r>
            <a:r>
              <a:rPr lang="en-US" altLang="zh-CN" dirty="0">
                <a:latin typeface="微软雅黑" panose="020B0503020204020204" charset="-122"/>
                <a:ea typeface="微软雅黑" panose="020B0503020204020204" charset="-122"/>
              </a:rPr>
              <a:t> PIN </a:t>
            </a:r>
            <a:r>
              <a:rPr lang="zh-CN" altLang="en-US" dirty="0" smtClean="0">
                <a:latin typeface="微软雅黑" panose="020B0503020204020204" charset="-122"/>
                <a:ea typeface="微软雅黑" panose="020B0503020204020204" charset="-122"/>
              </a:rPr>
              <a:t>码需大写），点击确认。</a:t>
            </a:r>
          </a:p>
          <a:p>
            <a:pPr eaLnBrk="0" fontAlgn="base" hangingPunct="0">
              <a:lnSpc>
                <a:spcPct val="150000"/>
              </a:lnSpc>
              <a:spcBef>
                <a:spcPct val="0"/>
              </a:spcBef>
              <a:spcAft>
                <a:spcPct val="0"/>
              </a:spcAft>
            </a:pPr>
            <a:r>
              <a:rPr lang="en-US" altLang="zh-CN" dirty="0" smtClean="0">
                <a:latin typeface="微软雅黑" panose="020B0503020204020204" charset="-122"/>
                <a:ea typeface="微软雅黑" panose="020B0503020204020204" charset="-122"/>
              </a:rPr>
              <a:t>7. PIN </a:t>
            </a:r>
            <a:r>
              <a:rPr lang="zh-CN" altLang="en-US" dirty="0" smtClean="0">
                <a:latin typeface="微软雅黑" panose="020B0503020204020204" charset="-122"/>
                <a:ea typeface="微软雅黑" panose="020B0503020204020204" charset="-122"/>
              </a:rPr>
              <a:t>码输入成功后，点任意键退出。</a:t>
            </a:r>
          </a:p>
          <a:p>
            <a:pPr eaLnBrk="0" fontAlgn="base" hangingPunct="0">
              <a:lnSpc>
                <a:spcPct val="150000"/>
              </a:lnSpc>
              <a:spcBef>
                <a:spcPct val="0"/>
              </a:spcBef>
              <a:spcAft>
                <a:spcPct val="0"/>
              </a:spcAft>
            </a:pPr>
            <a:r>
              <a:rPr lang="en-US" altLang="zh-CN" dirty="0" smtClean="0">
                <a:latin typeface="微软雅黑" panose="020B0503020204020204" charset="-122"/>
                <a:ea typeface="微软雅黑" panose="020B0503020204020204" charset="-122"/>
              </a:rPr>
              <a:t>8. </a:t>
            </a:r>
            <a:r>
              <a:rPr lang="zh-CN" altLang="en-US" dirty="0" smtClean="0">
                <a:latin typeface="微软雅黑" panose="020B0503020204020204" charset="-122"/>
                <a:ea typeface="微软雅黑" panose="020B0503020204020204" charset="-122"/>
              </a:rPr>
              <a:t>匹配两把智能钥匙。</a:t>
            </a:r>
          </a:p>
          <a:p>
            <a:pPr eaLnBrk="0" fontAlgn="base" hangingPunct="0">
              <a:lnSpc>
                <a:spcPct val="150000"/>
              </a:lnSpc>
              <a:spcBef>
                <a:spcPct val="0"/>
              </a:spcBef>
              <a:spcAft>
                <a:spcPct val="0"/>
              </a:spcAft>
            </a:pPr>
            <a:r>
              <a:rPr lang="zh-CN" altLang="en-US" b="1" dirty="0" smtClean="0">
                <a:latin typeface="微软雅黑" panose="020B0503020204020204" charset="-122"/>
                <a:ea typeface="微软雅黑" panose="020B0503020204020204" charset="-122"/>
              </a:rPr>
              <a:t>注意：</a:t>
            </a:r>
            <a:endParaRPr lang="en-US" altLang="zh-CN" b="1" dirty="0" smtClean="0">
              <a:latin typeface="微软雅黑" panose="020B0503020204020204" charset="-122"/>
              <a:ea typeface="微软雅黑" panose="020B0503020204020204" charset="-122"/>
            </a:endParaRPr>
          </a:p>
          <a:p>
            <a:pPr eaLnBrk="0" fontAlgn="base" hangingPunct="0">
              <a:lnSpc>
                <a:spcPct val="150000"/>
              </a:lnSpc>
              <a:spcBef>
                <a:spcPct val="0"/>
              </a:spcBef>
              <a:spcAft>
                <a:spcPct val="0"/>
              </a:spcAft>
            </a:pPr>
            <a:r>
              <a:rPr lang="zh-CN" altLang="en-US" b="1" dirty="0" smtClean="0">
                <a:latin typeface="微软雅黑" panose="020B0503020204020204" charset="-122"/>
                <a:ea typeface="微软雅黑" panose="020B0503020204020204" charset="-122"/>
              </a:rPr>
              <a:t>由于</a:t>
            </a:r>
            <a:r>
              <a:rPr lang="en-US" altLang="zh-CN" b="1" dirty="0" smtClean="0">
                <a:latin typeface="微软雅黑" panose="020B0503020204020204" charset="-122"/>
                <a:ea typeface="微软雅黑" panose="020B0503020204020204" charset="-122"/>
              </a:rPr>
              <a:t>PEPS</a:t>
            </a:r>
            <a:r>
              <a:rPr lang="zh-CN" altLang="en-US" b="1" dirty="0" smtClean="0">
                <a:latin typeface="微软雅黑" panose="020B0503020204020204" charset="-122"/>
                <a:ea typeface="微软雅黑" panose="020B0503020204020204" charset="-122"/>
              </a:rPr>
              <a:t>已更换，必须重新学习钥匙，并在</a:t>
            </a:r>
            <a:r>
              <a:rPr lang="en-US" altLang="zh-CN" b="1" dirty="0" smtClean="0">
                <a:latin typeface="微软雅黑" panose="020B0503020204020204" charset="-122"/>
                <a:ea typeface="微软雅黑" panose="020B0503020204020204" charset="-122"/>
              </a:rPr>
              <a:t>30s</a:t>
            </a:r>
            <a:r>
              <a:rPr lang="zh-CN" altLang="en-US" b="1" dirty="0" smtClean="0">
                <a:latin typeface="微软雅黑" panose="020B0503020204020204" charset="-122"/>
                <a:ea typeface="微软雅黑" panose="020B0503020204020204" charset="-122"/>
              </a:rPr>
              <a:t>内完成，否则，按旧钥匙选择匹配。在进行钥匙学习时，另一把钥匙绝不可以靠近线圈。</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5" name="文本框 14"/>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系统匹配</a:t>
            </a:r>
            <a:endParaRPr lang="zh-CN" altLang="en-US" sz="3600" dirty="0">
              <a:solidFill>
                <a:srgbClr val="0070C0"/>
              </a:solidFill>
              <a:latin typeface="微软雅黑" panose="020B0503020204020204" charset="-122"/>
              <a:ea typeface="微软雅黑" panose="020B0503020204020204" charset="-122"/>
            </a:endParaRPr>
          </a:p>
        </p:txBody>
      </p:sp>
      <p:sp>
        <p:nvSpPr>
          <p:cNvPr id="3" name="Text Box 14"/>
          <p:cNvSpPr txBox="1">
            <a:spLocks noChangeArrowheads="1"/>
          </p:cNvSpPr>
          <p:nvPr/>
        </p:nvSpPr>
        <p:spPr bwMode="auto">
          <a:xfrm>
            <a:off x="1430655" y="1918335"/>
            <a:ext cx="8735060" cy="255333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lnSpc>
                <a:spcPct val="200000"/>
              </a:lnSpc>
              <a:spcBef>
                <a:spcPct val="0"/>
              </a:spcBef>
              <a:spcAft>
                <a:spcPct val="0"/>
              </a:spcAft>
            </a:pPr>
            <a:r>
              <a:rPr lang="zh-CN" altLang="en-US" sz="2000" dirty="0" smtClean="0">
                <a:solidFill>
                  <a:srgbClr val="000000"/>
                </a:solidFill>
                <a:latin typeface="微软雅黑" panose="020B0503020204020204" charset="-122"/>
                <a:ea typeface="微软雅黑" panose="020B0503020204020204" charset="-122"/>
              </a:rPr>
              <a:t>更换</a:t>
            </a:r>
            <a:r>
              <a:rPr lang="en-US" altLang="zh-CN" sz="2000" smtClean="0">
                <a:solidFill>
                  <a:srgbClr val="000000"/>
                </a:solidFill>
                <a:latin typeface="微软雅黑" panose="020B0503020204020204" charset="-122"/>
                <a:ea typeface="微软雅黑" panose="020B0503020204020204" charset="-122"/>
              </a:rPr>
              <a:t>BCM</a:t>
            </a:r>
            <a:r>
              <a:rPr lang="zh-CN" altLang="en-US" sz="2000" smtClean="0">
                <a:solidFill>
                  <a:srgbClr val="000000"/>
                </a:solidFill>
                <a:latin typeface="微软雅黑" panose="020B0503020204020204" charset="-122"/>
                <a:ea typeface="微软雅黑" panose="020B0503020204020204" charset="-122"/>
              </a:rPr>
              <a:t>控制器</a:t>
            </a:r>
            <a:r>
              <a:rPr lang="zh-CN" altLang="en-US" sz="2000" dirty="0" smtClean="0">
                <a:solidFill>
                  <a:srgbClr val="000000"/>
                </a:solidFill>
                <a:latin typeface="微软雅黑" panose="020B0503020204020204" charset="-122"/>
                <a:ea typeface="微软雅黑" panose="020B0503020204020204" charset="-122"/>
              </a:rPr>
              <a:t>后，需通过诊断仪进行车辆配置（依据车辆配置表）：</a:t>
            </a:r>
          </a:p>
          <a:p>
            <a:pPr eaLnBrk="0" fontAlgn="base" hangingPunct="0">
              <a:lnSpc>
                <a:spcPct val="200000"/>
              </a:lnSpc>
              <a:spcBef>
                <a:spcPct val="0"/>
              </a:spcBef>
              <a:spcAft>
                <a:spcPct val="0"/>
              </a:spcAft>
            </a:pPr>
            <a:r>
              <a:rPr lang="en-US" altLang="zh-CN" sz="2000" dirty="0" smtClean="0">
                <a:latin typeface="微软雅黑" panose="020B0503020204020204" charset="-122"/>
                <a:ea typeface="微软雅黑" panose="020B0503020204020204" charset="-122"/>
              </a:rPr>
              <a:t>1.</a:t>
            </a:r>
            <a:r>
              <a:rPr lang="zh-CN" altLang="en-US" sz="2000" dirty="0" smtClean="0">
                <a:solidFill>
                  <a:srgbClr val="000000"/>
                </a:solidFill>
                <a:latin typeface="微软雅黑" panose="020B0503020204020204" charset="-122"/>
                <a:ea typeface="微软雅黑" panose="020B0503020204020204" charset="-122"/>
              </a:rPr>
              <a:t>遥控升窗有无</a:t>
            </a:r>
            <a:r>
              <a:rPr lang="zh-CN" altLang="en-US" sz="2000" dirty="0" smtClean="0">
                <a:latin typeface="微软雅黑" panose="020B0503020204020204" charset="-122"/>
                <a:ea typeface="微软雅黑" panose="020B0503020204020204" charset="-122"/>
              </a:rPr>
              <a:t>。</a:t>
            </a:r>
          </a:p>
          <a:p>
            <a:pPr eaLnBrk="0" fontAlgn="base" hangingPunct="0">
              <a:lnSpc>
                <a:spcPct val="200000"/>
              </a:lnSpc>
              <a:spcBef>
                <a:spcPct val="0"/>
              </a:spcBef>
              <a:spcAft>
                <a:spcPct val="0"/>
              </a:spcAft>
            </a:pPr>
            <a:r>
              <a:rPr lang="en-US" altLang="zh-CN" sz="2000" dirty="0" smtClean="0">
                <a:latin typeface="微软雅黑" panose="020B0503020204020204" charset="-122"/>
                <a:ea typeface="微软雅黑" panose="020B0503020204020204" charset="-122"/>
              </a:rPr>
              <a:t>2.</a:t>
            </a:r>
            <a:r>
              <a:rPr lang="zh-CN" altLang="en-US" sz="2000" dirty="0" smtClean="0">
                <a:solidFill>
                  <a:srgbClr val="000000"/>
                </a:solidFill>
                <a:latin typeface="微软雅黑" panose="020B0503020204020204" charset="-122"/>
                <a:ea typeface="微软雅黑" panose="020B0503020204020204" charset="-122"/>
              </a:rPr>
              <a:t>变速器状态</a:t>
            </a:r>
            <a:r>
              <a:rPr lang="zh-CN" altLang="en-US" sz="2000" dirty="0" smtClean="0">
                <a:latin typeface="微软雅黑" panose="020B0503020204020204" charset="-122"/>
                <a:ea typeface="微软雅黑" panose="020B0503020204020204" charset="-122"/>
              </a:rPr>
              <a:t>。</a:t>
            </a:r>
          </a:p>
          <a:p>
            <a:pPr eaLnBrk="0" fontAlgn="base" hangingPunct="0">
              <a:lnSpc>
                <a:spcPct val="200000"/>
              </a:lnSpc>
              <a:spcBef>
                <a:spcPct val="0"/>
              </a:spcBef>
              <a:spcAft>
                <a:spcPct val="0"/>
              </a:spcAft>
            </a:pPr>
            <a:r>
              <a:rPr lang="en-US" altLang="zh-CN" sz="2000" dirty="0" smtClean="0">
                <a:latin typeface="微软雅黑" panose="020B0503020204020204" charset="-122"/>
                <a:ea typeface="微软雅黑" panose="020B0503020204020204" charset="-122"/>
              </a:rPr>
              <a:t>3.</a:t>
            </a:r>
            <a:r>
              <a:rPr lang="zh-CN" altLang="en-US" sz="2000" dirty="0" smtClean="0">
                <a:solidFill>
                  <a:srgbClr val="000000"/>
                </a:solidFill>
                <a:latin typeface="微软雅黑" panose="020B0503020204020204" charset="-122"/>
                <a:ea typeface="微软雅黑" panose="020B0503020204020204" charset="-122"/>
              </a:rPr>
              <a:t>无钥匙进入有无</a:t>
            </a:r>
            <a:r>
              <a:rPr lang="zh-CN" altLang="en-US" sz="2000" dirty="0" smtClean="0">
                <a:latin typeface="微软雅黑" panose="020B0503020204020204" charset="-122"/>
                <a:ea typeface="微软雅黑" panose="020B0503020204020204" charset="-122"/>
              </a:rPr>
              <a:t>。</a:t>
            </a:r>
          </a:p>
        </p:txBody>
      </p:sp>
      <p:sp>
        <p:nvSpPr>
          <p:cNvPr id="8" name="Text Box 13"/>
          <p:cNvSpPr txBox="1">
            <a:spLocks noChangeArrowheads="1"/>
          </p:cNvSpPr>
          <p:nvPr/>
        </p:nvSpPr>
        <p:spPr bwMode="auto">
          <a:xfrm>
            <a:off x="895985" y="1577975"/>
            <a:ext cx="3092450" cy="4603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zh-CN" altLang="en-US" sz="2400" b="1" dirty="0" smtClean="0">
                <a:solidFill>
                  <a:srgbClr val="000000"/>
                </a:solidFill>
                <a:latin typeface="微软雅黑" panose="020B0503020204020204" charset="-122"/>
                <a:ea typeface="微软雅黑" panose="020B0503020204020204" charset="-122"/>
              </a:rPr>
              <a:t>匹配全套系统</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5" name="文本框 14"/>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系统匹配</a:t>
            </a:r>
            <a:endParaRPr lang="zh-CN" altLang="en-US" sz="3600" dirty="0">
              <a:solidFill>
                <a:srgbClr val="0070C0"/>
              </a:solidFill>
              <a:latin typeface="微软雅黑" panose="020B0503020204020204" charset="-122"/>
              <a:ea typeface="微软雅黑" panose="020B0503020204020204" charset="-122"/>
            </a:endParaRPr>
          </a:p>
        </p:txBody>
      </p:sp>
      <p:sp>
        <p:nvSpPr>
          <p:cNvPr id="3" name="Text Box 14"/>
          <p:cNvSpPr txBox="1">
            <a:spLocks noChangeArrowheads="1"/>
          </p:cNvSpPr>
          <p:nvPr/>
        </p:nvSpPr>
        <p:spPr bwMode="auto">
          <a:xfrm>
            <a:off x="930910" y="1906905"/>
            <a:ext cx="9910445" cy="332295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0" eaLnBrk="0" fontAlgn="base" hangingPunct="0">
              <a:lnSpc>
                <a:spcPct val="150000"/>
              </a:lnSpc>
              <a:spcBef>
                <a:spcPct val="0"/>
              </a:spcBef>
              <a:spcAft>
                <a:spcPct val="0"/>
              </a:spcAft>
              <a:buAutoNum type="arabicPeriod"/>
            </a:pPr>
            <a:r>
              <a:rPr lang="zh-CN" altLang="en-US" sz="2000" dirty="0" smtClean="0">
                <a:latin typeface="微软雅黑" panose="020B0503020204020204" charset="-122"/>
                <a:ea typeface="微软雅黑" panose="020B0503020204020204" charset="-122"/>
              </a:rPr>
              <a:t>连接</a:t>
            </a:r>
            <a:r>
              <a:rPr lang="zh-CN" altLang="en-US" sz="2000" dirty="0">
                <a:latin typeface="微软雅黑" panose="020B0503020204020204" charset="-122"/>
                <a:ea typeface="微软雅黑" panose="020B0503020204020204" charset="-122"/>
              </a:rPr>
              <a:t>诊断仪，进入无钥匙启动系统</a:t>
            </a:r>
            <a:r>
              <a:rPr lang="zh-CN" altLang="en-US" sz="2000" dirty="0" smtClean="0">
                <a:latin typeface="微软雅黑" panose="020B0503020204020204" charset="-122"/>
                <a:ea typeface="微软雅黑" panose="020B0503020204020204" charset="-122"/>
              </a:rPr>
              <a:t>。</a:t>
            </a:r>
            <a:endParaRPr lang="en-US" altLang="zh-CN" sz="2000" dirty="0" smtClean="0">
              <a:latin typeface="微软雅黑" panose="020B0503020204020204" charset="-122"/>
              <a:ea typeface="微软雅黑" panose="020B0503020204020204" charset="-122"/>
            </a:endParaRPr>
          </a:p>
          <a:p>
            <a:pPr marL="342900" indent="0" eaLnBrk="0" fontAlgn="base" hangingPunct="0">
              <a:lnSpc>
                <a:spcPct val="150000"/>
              </a:lnSpc>
              <a:spcBef>
                <a:spcPct val="0"/>
              </a:spcBef>
              <a:spcAft>
                <a:spcPct val="0"/>
              </a:spcAft>
              <a:buAutoNum type="arabicPeriod"/>
            </a:pPr>
            <a:r>
              <a:rPr lang="zh-CN" altLang="en-US" sz="2000" dirty="0" smtClean="0">
                <a:latin typeface="微软雅黑" panose="020B0503020204020204" charset="-122"/>
                <a:ea typeface="微软雅黑" panose="020B0503020204020204" charset="-122"/>
              </a:rPr>
              <a:t>点击匹配功能。</a:t>
            </a:r>
            <a:endParaRPr lang="en-US" altLang="zh-CN" sz="2000" dirty="0" smtClean="0">
              <a:latin typeface="微软雅黑" panose="020B0503020204020204" charset="-122"/>
              <a:ea typeface="微软雅黑" panose="020B0503020204020204" charset="-122"/>
            </a:endParaRPr>
          </a:p>
          <a:p>
            <a:pPr marL="342900" indent="0" eaLnBrk="0" fontAlgn="base" hangingPunct="0">
              <a:lnSpc>
                <a:spcPct val="150000"/>
              </a:lnSpc>
              <a:spcBef>
                <a:spcPct val="0"/>
              </a:spcBef>
              <a:spcAft>
                <a:spcPct val="0"/>
              </a:spcAft>
              <a:buAutoNum type="arabicPeriod"/>
            </a:pPr>
            <a:r>
              <a:rPr lang="zh-CN" altLang="en-US" sz="2000" dirty="0" smtClean="0">
                <a:latin typeface="微软雅黑" panose="020B0503020204020204" charset="-122"/>
                <a:ea typeface="微软雅黑" panose="020B0503020204020204" charset="-122"/>
              </a:rPr>
              <a:t>点击匹配钥匙。</a:t>
            </a:r>
            <a:endParaRPr lang="en-US" altLang="zh-CN" sz="2000" dirty="0" smtClean="0">
              <a:latin typeface="微软雅黑" panose="020B0503020204020204" charset="-122"/>
              <a:ea typeface="微软雅黑" panose="020B0503020204020204" charset="-122"/>
            </a:endParaRPr>
          </a:p>
          <a:p>
            <a:pPr marL="342900" indent="0" eaLnBrk="0" fontAlgn="base" hangingPunct="0">
              <a:lnSpc>
                <a:spcPct val="150000"/>
              </a:lnSpc>
              <a:spcBef>
                <a:spcPct val="0"/>
              </a:spcBef>
              <a:spcAft>
                <a:spcPct val="0"/>
              </a:spcAft>
              <a:buAutoNum type="arabicPeriod"/>
            </a:pPr>
            <a:r>
              <a:rPr lang="zh-CN" altLang="en-US" sz="2000" dirty="0" smtClean="0">
                <a:latin typeface="微软雅黑" panose="020B0503020204020204" charset="-122"/>
                <a:ea typeface="微软雅黑" panose="020B0503020204020204" charset="-122"/>
              </a:rPr>
              <a:t>选择“确认”后输入</a:t>
            </a:r>
            <a:r>
              <a:rPr lang="en-US" altLang="zh-CN" sz="2000" dirty="0" smtClean="0">
                <a:latin typeface="微软雅黑" panose="020B0503020204020204" charset="-122"/>
                <a:ea typeface="微软雅黑" panose="020B0503020204020204" charset="-122"/>
              </a:rPr>
              <a:t>PIN</a:t>
            </a:r>
            <a:r>
              <a:rPr lang="zh-CN" altLang="en-US" sz="2000" dirty="0" smtClean="0">
                <a:latin typeface="微软雅黑" panose="020B0503020204020204" charset="-122"/>
                <a:ea typeface="微软雅黑" panose="020B0503020204020204" charset="-122"/>
              </a:rPr>
              <a:t>码。</a:t>
            </a:r>
            <a:endParaRPr lang="en-US" altLang="zh-CN" sz="2000" dirty="0" smtClean="0">
              <a:latin typeface="微软雅黑" panose="020B0503020204020204" charset="-122"/>
              <a:ea typeface="微软雅黑" panose="020B0503020204020204" charset="-122"/>
            </a:endParaRPr>
          </a:p>
          <a:p>
            <a:pPr marL="342900" indent="0" eaLnBrk="0" fontAlgn="base" hangingPunct="0">
              <a:lnSpc>
                <a:spcPct val="150000"/>
              </a:lnSpc>
              <a:spcBef>
                <a:spcPct val="0"/>
              </a:spcBef>
              <a:spcAft>
                <a:spcPct val="0"/>
              </a:spcAft>
              <a:buAutoNum type="arabicPeriod"/>
            </a:pPr>
            <a:r>
              <a:rPr lang="zh-CN" altLang="zh-CN" sz="2000" dirty="0">
                <a:latin typeface="微软雅黑" panose="020B0503020204020204" charset="-122"/>
                <a:ea typeface="微软雅黑" panose="020B0503020204020204" charset="-122"/>
              </a:rPr>
              <a:t>将所匹配的钥匙指示灯端对准副仪表台杯托内标有钥匙标示的位置</a:t>
            </a:r>
            <a:r>
              <a:rPr lang="zh-CN" altLang="zh-CN" sz="2000" dirty="0" smtClean="0">
                <a:latin typeface="微软雅黑" panose="020B0503020204020204" charset="-122"/>
                <a:ea typeface="微软雅黑" panose="020B0503020204020204" charset="-122"/>
              </a:rPr>
              <a:t>。</a:t>
            </a:r>
            <a:endParaRPr lang="en-US" altLang="zh-CN" sz="2000" dirty="0" smtClean="0">
              <a:latin typeface="微软雅黑" panose="020B0503020204020204" charset="-122"/>
              <a:ea typeface="微软雅黑" panose="020B0503020204020204" charset="-122"/>
            </a:endParaRPr>
          </a:p>
          <a:p>
            <a:pPr marL="342900" indent="0" eaLnBrk="0" fontAlgn="base" hangingPunct="0">
              <a:lnSpc>
                <a:spcPct val="150000"/>
              </a:lnSpc>
              <a:spcBef>
                <a:spcPct val="0"/>
              </a:spcBef>
              <a:spcAft>
                <a:spcPct val="0"/>
              </a:spcAft>
              <a:buAutoNum type="arabicPeriod"/>
            </a:pPr>
            <a:r>
              <a:rPr lang="zh-CN" altLang="zh-CN" sz="2000" dirty="0">
                <a:latin typeface="微软雅黑" panose="020B0503020204020204" charset="-122"/>
                <a:ea typeface="微软雅黑" panose="020B0503020204020204" charset="-122"/>
              </a:rPr>
              <a:t>直到诊断仪提示“是否需要匹配另一把钥匙”时，即表明第一把钥匙已匹配成功</a:t>
            </a:r>
            <a:r>
              <a:rPr lang="zh-CN" altLang="zh-CN" sz="2000" dirty="0" smtClean="0">
                <a:latin typeface="微软雅黑" panose="020B0503020204020204" charset="-122"/>
                <a:ea typeface="微软雅黑" panose="020B0503020204020204" charset="-122"/>
              </a:rPr>
              <a:t>。</a:t>
            </a:r>
            <a:endParaRPr lang="en-US" altLang="zh-CN" sz="2000" dirty="0" smtClean="0">
              <a:latin typeface="微软雅黑" panose="020B0503020204020204" charset="-122"/>
              <a:ea typeface="微软雅黑" panose="020B0503020204020204" charset="-122"/>
            </a:endParaRPr>
          </a:p>
          <a:p>
            <a:pPr marL="342900" indent="0" eaLnBrk="0" fontAlgn="base" hangingPunct="0">
              <a:lnSpc>
                <a:spcPct val="150000"/>
              </a:lnSpc>
              <a:spcBef>
                <a:spcPct val="0"/>
              </a:spcBef>
              <a:spcAft>
                <a:spcPct val="0"/>
              </a:spcAft>
              <a:buAutoNum type="arabicPeriod"/>
            </a:pPr>
            <a:r>
              <a:rPr lang="zh-CN" altLang="zh-CN" sz="2000" dirty="0">
                <a:latin typeface="微软雅黑" panose="020B0503020204020204" charset="-122"/>
                <a:ea typeface="微软雅黑" panose="020B0503020204020204" charset="-122"/>
              </a:rPr>
              <a:t>学习另一把钥匙，重复</a:t>
            </a:r>
            <a:r>
              <a:rPr lang="zh-CN" altLang="zh-CN" sz="2000" dirty="0" smtClean="0">
                <a:latin typeface="微软雅黑" panose="020B0503020204020204" charset="-122"/>
                <a:ea typeface="微软雅黑" panose="020B0503020204020204" charset="-122"/>
              </a:rPr>
              <a:t>步骤</a:t>
            </a:r>
            <a:r>
              <a:rPr lang="en-US" altLang="zh-CN" sz="2000" dirty="0" smtClean="0">
                <a:latin typeface="微软雅黑" panose="020B0503020204020204" charset="-122"/>
                <a:ea typeface="微软雅黑" panose="020B0503020204020204" charset="-122"/>
              </a:rPr>
              <a:t> 5</a:t>
            </a:r>
            <a:r>
              <a:rPr lang="zh-CN" altLang="zh-CN" sz="2000" dirty="0" smtClean="0">
                <a:latin typeface="微软雅黑" panose="020B0503020204020204" charset="-122"/>
                <a:ea typeface="微软雅黑" panose="020B0503020204020204" charset="-122"/>
              </a:rPr>
              <a:t>，</a:t>
            </a:r>
            <a:r>
              <a:rPr lang="zh-CN" altLang="zh-CN" sz="2000" dirty="0">
                <a:latin typeface="微软雅黑" panose="020B0503020204020204" charset="-122"/>
                <a:ea typeface="微软雅黑" panose="020B0503020204020204" charset="-122"/>
              </a:rPr>
              <a:t>直到诊断仪提示匹配成功，即完成钥匙的匹配</a:t>
            </a:r>
            <a:r>
              <a:rPr lang="zh-CN" altLang="zh-CN" sz="2000" dirty="0" smtClean="0">
                <a:latin typeface="微软雅黑" panose="020B0503020204020204" charset="-122"/>
                <a:ea typeface="微软雅黑" panose="020B0503020204020204" charset="-122"/>
              </a:rPr>
              <a:t>。</a:t>
            </a:r>
          </a:p>
        </p:txBody>
      </p:sp>
      <p:sp>
        <p:nvSpPr>
          <p:cNvPr id="8" name="Text Box 13"/>
          <p:cNvSpPr txBox="1">
            <a:spLocks noChangeArrowheads="1"/>
          </p:cNvSpPr>
          <p:nvPr/>
        </p:nvSpPr>
        <p:spPr bwMode="auto">
          <a:xfrm>
            <a:off x="930716" y="1305838"/>
            <a:ext cx="1402080" cy="4603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US" sz="2400" b="1" dirty="0">
                <a:solidFill>
                  <a:srgbClr val="000000"/>
                </a:solidFill>
                <a:latin typeface="微软雅黑" panose="020B0503020204020204" charset="-122"/>
                <a:ea typeface="微软雅黑" panose="020B0503020204020204" charset="-122"/>
              </a:rPr>
              <a:t>更换</a:t>
            </a:r>
            <a:r>
              <a:rPr lang="zh-CN" altLang="en-US" sz="2400" b="1" dirty="0" smtClean="0">
                <a:solidFill>
                  <a:srgbClr val="000000"/>
                </a:solidFill>
                <a:latin typeface="微软雅黑" panose="020B0503020204020204" charset="-122"/>
                <a:ea typeface="微软雅黑" panose="020B0503020204020204" charset="-122"/>
              </a:rPr>
              <a:t>钥匙</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5" name="文本框 14"/>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系统匹配</a:t>
            </a:r>
            <a:endParaRPr lang="zh-CN" altLang="en-US" sz="3600" dirty="0">
              <a:solidFill>
                <a:srgbClr val="0070C0"/>
              </a:solidFill>
              <a:latin typeface="微软雅黑" panose="020B0503020204020204" charset="-122"/>
              <a:ea typeface="微软雅黑" panose="020B0503020204020204" charset="-122"/>
            </a:endParaRPr>
          </a:p>
        </p:txBody>
      </p:sp>
      <p:sp>
        <p:nvSpPr>
          <p:cNvPr id="8" name="Text Box 13"/>
          <p:cNvSpPr txBox="1">
            <a:spLocks noChangeArrowheads="1"/>
          </p:cNvSpPr>
          <p:nvPr/>
        </p:nvSpPr>
        <p:spPr bwMode="auto">
          <a:xfrm>
            <a:off x="912936" y="1375225"/>
            <a:ext cx="1484630" cy="4603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US" sz="2400" b="1" dirty="0" smtClean="0">
                <a:solidFill>
                  <a:srgbClr val="000000"/>
                </a:solidFill>
                <a:latin typeface="微软雅黑" panose="020B0503020204020204" charset="-122"/>
                <a:ea typeface="微软雅黑" panose="020B0503020204020204" charset="-122"/>
              </a:rPr>
              <a:t>更换</a:t>
            </a:r>
            <a:r>
              <a:rPr lang="en-US" altLang="zh-CN" sz="2400" b="1" dirty="0" smtClean="0">
                <a:solidFill>
                  <a:srgbClr val="000000"/>
                </a:solidFill>
                <a:latin typeface="微软雅黑" panose="020B0503020204020204" charset="-122"/>
                <a:ea typeface="微软雅黑" panose="020B0503020204020204" charset="-122"/>
              </a:rPr>
              <a:t>HCU</a:t>
            </a:r>
          </a:p>
        </p:txBody>
      </p:sp>
      <p:sp>
        <p:nvSpPr>
          <p:cNvPr id="3" name="Text Box 14"/>
          <p:cNvSpPr txBox="1">
            <a:spLocks noChangeArrowheads="1"/>
          </p:cNvSpPr>
          <p:nvPr/>
        </p:nvSpPr>
        <p:spPr bwMode="auto">
          <a:xfrm>
            <a:off x="740384" y="1890097"/>
            <a:ext cx="3641628" cy="286131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eaLnBrk="0" fontAlgn="base" hangingPunct="0">
              <a:lnSpc>
                <a:spcPct val="150000"/>
              </a:lnSpc>
              <a:spcBef>
                <a:spcPct val="0"/>
              </a:spcBef>
              <a:spcAft>
                <a:spcPct val="0"/>
              </a:spcAft>
              <a:buAutoNum type="arabicPeriod"/>
            </a:pPr>
            <a:r>
              <a:rPr lang="zh-CN" altLang="en-US" sz="2400" dirty="0" smtClean="0">
                <a:latin typeface="微软雅黑" panose="020B0503020204020204" charset="-122"/>
                <a:ea typeface="微软雅黑" panose="020B0503020204020204" charset="-122"/>
              </a:rPr>
              <a:t>连接</a:t>
            </a:r>
            <a:r>
              <a:rPr lang="zh-CN" altLang="en-US" sz="2400" dirty="0">
                <a:latin typeface="微软雅黑" panose="020B0503020204020204" charset="-122"/>
                <a:ea typeface="微软雅黑" panose="020B0503020204020204" charset="-122"/>
              </a:rPr>
              <a:t>诊断仪，进入无钥匙启动系统</a:t>
            </a:r>
            <a:r>
              <a:rPr lang="zh-CN" altLang="en-US" sz="2400" dirty="0" smtClean="0">
                <a:latin typeface="微软雅黑" panose="020B0503020204020204" charset="-122"/>
                <a:ea typeface="微软雅黑" panose="020B0503020204020204" charset="-122"/>
              </a:rPr>
              <a:t>。</a:t>
            </a:r>
            <a:endParaRPr lang="en-US" altLang="zh-CN" sz="2400" dirty="0" smtClean="0">
              <a:latin typeface="微软雅黑" panose="020B0503020204020204" charset="-122"/>
              <a:ea typeface="微软雅黑" panose="020B0503020204020204" charset="-122"/>
            </a:endParaRPr>
          </a:p>
          <a:p>
            <a:pPr marL="342900" indent="-342900" eaLnBrk="0" fontAlgn="base" hangingPunct="0">
              <a:lnSpc>
                <a:spcPct val="150000"/>
              </a:lnSpc>
              <a:spcBef>
                <a:spcPct val="0"/>
              </a:spcBef>
              <a:spcAft>
                <a:spcPct val="0"/>
              </a:spcAft>
              <a:buAutoNum type="arabicPeriod"/>
            </a:pPr>
            <a:r>
              <a:rPr lang="zh-CN" altLang="en-US" sz="2400" dirty="0" smtClean="0">
                <a:latin typeface="微软雅黑" panose="020B0503020204020204" charset="-122"/>
                <a:ea typeface="微软雅黑" panose="020B0503020204020204" charset="-122"/>
              </a:rPr>
              <a:t>点击匹配功能。</a:t>
            </a:r>
            <a:endParaRPr lang="en-US" altLang="zh-CN" sz="2400" dirty="0" smtClean="0">
              <a:latin typeface="微软雅黑" panose="020B0503020204020204" charset="-122"/>
              <a:ea typeface="微软雅黑" panose="020B0503020204020204" charset="-122"/>
            </a:endParaRPr>
          </a:p>
          <a:p>
            <a:pPr marL="342900" indent="-342900" eaLnBrk="0" fontAlgn="base" hangingPunct="0">
              <a:lnSpc>
                <a:spcPct val="150000"/>
              </a:lnSpc>
              <a:spcBef>
                <a:spcPct val="0"/>
              </a:spcBef>
              <a:spcAft>
                <a:spcPct val="0"/>
              </a:spcAft>
              <a:buAutoNum type="arabicPeriod"/>
            </a:pPr>
            <a:r>
              <a:rPr lang="zh-CN" altLang="zh-CN" sz="2400" dirty="0">
                <a:latin typeface="微软雅黑" panose="020B0503020204020204" charset="-122"/>
                <a:ea typeface="微软雅黑" panose="020B0503020204020204" charset="-122"/>
              </a:rPr>
              <a:t>点击</a:t>
            </a:r>
            <a:r>
              <a:rPr lang="en-US" altLang="zh-CN" sz="2400" dirty="0">
                <a:latin typeface="微软雅黑" panose="020B0503020204020204" charset="-122"/>
                <a:ea typeface="微软雅黑" panose="020B0503020204020204" charset="-122"/>
              </a:rPr>
              <a:t>HCU</a:t>
            </a:r>
            <a:r>
              <a:rPr lang="zh-CN" altLang="zh-CN" sz="2400" dirty="0">
                <a:latin typeface="微软雅黑" panose="020B0503020204020204" charset="-122"/>
                <a:ea typeface="微软雅黑" panose="020B0503020204020204" charset="-122"/>
              </a:rPr>
              <a:t>学习</a:t>
            </a:r>
            <a:r>
              <a:rPr lang="zh-CN" altLang="zh-CN" sz="2400" dirty="0" smtClean="0">
                <a:latin typeface="微软雅黑" panose="020B0503020204020204" charset="-122"/>
                <a:ea typeface="微软雅黑" panose="020B0503020204020204" charset="-122"/>
              </a:rPr>
              <a:t>。</a:t>
            </a:r>
            <a:endParaRPr lang="en-US" altLang="zh-CN" sz="2400" dirty="0" smtClean="0">
              <a:latin typeface="微软雅黑" panose="020B0503020204020204" charset="-122"/>
              <a:ea typeface="微软雅黑" panose="020B0503020204020204" charset="-122"/>
            </a:endParaRPr>
          </a:p>
          <a:p>
            <a:pPr marL="342900" indent="-342900" eaLnBrk="0" fontAlgn="base" hangingPunct="0">
              <a:lnSpc>
                <a:spcPct val="150000"/>
              </a:lnSpc>
              <a:spcBef>
                <a:spcPct val="0"/>
              </a:spcBef>
              <a:spcAft>
                <a:spcPct val="0"/>
              </a:spcAft>
              <a:buAutoNum type="arabicPeriod"/>
            </a:pPr>
            <a:r>
              <a:rPr lang="zh-CN" altLang="en-US" sz="2400" dirty="0" smtClean="0">
                <a:latin typeface="微软雅黑" panose="020B0503020204020204" charset="-122"/>
                <a:ea typeface="微软雅黑" panose="020B0503020204020204" charset="-122"/>
              </a:rPr>
              <a:t>输入</a:t>
            </a:r>
            <a:r>
              <a:rPr lang="en-US" altLang="zh-CN" sz="2400" dirty="0" smtClean="0">
                <a:latin typeface="微软雅黑" panose="020B0503020204020204" charset="-122"/>
                <a:ea typeface="微软雅黑" panose="020B0503020204020204" charset="-122"/>
              </a:rPr>
              <a:t>PIN</a:t>
            </a:r>
            <a:r>
              <a:rPr lang="zh-CN" altLang="en-US" sz="2400" dirty="0" smtClean="0">
                <a:latin typeface="微软雅黑" panose="020B0503020204020204" charset="-122"/>
                <a:ea typeface="微软雅黑" panose="020B0503020204020204" charset="-122"/>
              </a:rPr>
              <a:t>码。</a:t>
            </a:r>
          </a:p>
        </p:txBody>
      </p:sp>
      <p:sp>
        <p:nvSpPr>
          <p:cNvPr id="11" name="Text Box 13"/>
          <p:cNvSpPr txBox="1">
            <a:spLocks noChangeArrowheads="1"/>
          </p:cNvSpPr>
          <p:nvPr/>
        </p:nvSpPr>
        <p:spPr bwMode="auto">
          <a:xfrm>
            <a:off x="6799357" y="1375225"/>
            <a:ext cx="1484630" cy="4603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US" sz="2400" b="1" dirty="0">
                <a:solidFill>
                  <a:srgbClr val="000000"/>
                </a:solidFill>
                <a:latin typeface="微软雅黑" panose="020B0503020204020204" charset="-122"/>
                <a:ea typeface="微软雅黑" panose="020B0503020204020204" charset="-122"/>
              </a:rPr>
              <a:t>复位</a:t>
            </a:r>
            <a:r>
              <a:rPr lang="en-US" altLang="zh-CN" sz="2400" b="1" dirty="0" smtClean="0">
                <a:solidFill>
                  <a:srgbClr val="000000"/>
                </a:solidFill>
                <a:latin typeface="微软雅黑" panose="020B0503020204020204" charset="-122"/>
                <a:ea typeface="微软雅黑" panose="020B0503020204020204" charset="-122"/>
              </a:rPr>
              <a:t>HCU</a:t>
            </a:r>
          </a:p>
        </p:txBody>
      </p:sp>
      <p:sp>
        <p:nvSpPr>
          <p:cNvPr id="9" name="Text Box 14"/>
          <p:cNvSpPr txBox="1">
            <a:spLocks noChangeArrowheads="1"/>
          </p:cNvSpPr>
          <p:nvPr/>
        </p:nvSpPr>
        <p:spPr bwMode="auto">
          <a:xfrm>
            <a:off x="5388610" y="1890395"/>
            <a:ext cx="4719320" cy="286131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eaLnBrk="0" fontAlgn="base" hangingPunct="0">
              <a:lnSpc>
                <a:spcPct val="150000"/>
              </a:lnSpc>
              <a:spcBef>
                <a:spcPct val="0"/>
              </a:spcBef>
              <a:spcAft>
                <a:spcPct val="0"/>
              </a:spcAft>
              <a:buAutoNum type="arabicPeriod"/>
            </a:pPr>
            <a:r>
              <a:rPr lang="zh-CN" altLang="en-US" sz="2400" dirty="0" smtClean="0">
                <a:latin typeface="微软雅黑" panose="020B0503020204020204" charset="-122"/>
                <a:ea typeface="微软雅黑" panose="020B0503020204020204" charset="-122"/>
              </a:rPr>
              <a:t>连接</a:t>
            </a:r>
            <a:r>
              <a:rPr lang="zh-CN" altLang="en-US" sz="2400" dirty="0">
                <a:latin typeface="微软雅黑" panose="020B0503020204020204" charset="-122"/>
                <a:ea typeface="微软雅黑" panose="020B0503020204020204" charset="-122"/>
              </a:rPr>
              <a:t>诊断仪，进入无钥匙启动系统</a:t>
            </a:r>
            <a:r>
              <a:rPr lang="zh-CN" altLang="en-US" sz="2400" dirty="0" smtClean="0">
                <a:latin typeface="微软雅黑" panose="020B0503020204020204" charset="-122"/>
                <a:ea typeface="微软雅黑" panose="020B0503020204020204" charset="-122"/>
              </a:rPr>
              <a:t>。</a:t>
            </a:r>
            <a:endParaRPr lang="en-US" altLang="zh-CN" sz="2400" dirty="0" smtClean="0">
              <a:latin typeface="微软雅黑" panose="020B0503020204020204" charset="-122"/>
              <a:ea typeface="微软雅黑" panose="020B0503020204020204" charset="-122"/>
            </a:endParaRPr>
          </a:p>
          <a:p>
            <a:pPr marL="342900" indent="-342900" eaLnBrk="0" fontAlgn="base" hangingPunct="0">
              <a:lnSpc>
                <a:spcPct val="150000"/>
              </a:lnSpc>
              <a:spcBef>
                <a:spcPct val="0"/>
              </a:spcBef>
              <a:spcAft>
                <a:spcPct val="0"/>
              </a:spcAft>
              <a:buAutoNum type="arabicPeriod"/>
            </a:pPr>
            <a:r>
              <a:rPr lang="zh-CN" altLang="en-US" sz="2400" dirty="0" smtClean="0">
                <a:latin typeface="微软雅黑" panose="020B0503020204020204" charset="-122"/>
                <a:ea typeface="微软雅黑" panose="020B0503020204020204" charset="-122"/>
              </a:rPr>
              <a:t>点击匹配功能。</a:t>
            </a:r>
            <a:endParaRPr lang="en-US" altLang="zh-CN" sz="2400" dirty="0" smtClean="0">
              <a:latin typeface="微软雅黑" panose="020B0503020204020204" charset="-122"/>
              <a:ea typeface="微软雅黑" panose="020B0503020204020204" charset="-122"/>
            </a:endParaRPr>
          </a:p>
          <a:p>
            <a:pPr marL="342900" indent="-342900" eaLnBrk="0" fontAlgn="base" hangingPunct="0">
              <a:lnSpc>
                <a:spcPct val="150000"/>
              </a:lnSpc>
              <a:spcBef>
                <a:spcPct val="0"/>
              </a:spcBef>
              <a:spcAft>
                <a:spcPct val="0"/>
              </a:spcAft>
              <a:buAutoNum type="arabicPeriod"/>
            </a:pPr>
            <a:r>
              <a:rPr lang="zh-CN" altLang="zh-CN" sz="2400" dirty="0" smtClean="0">
                <a:latin typeface="微软雅黑" panose="020B0503020204020204" charset="-122"/>
                <a:ea typeface="微软雅黑" panose="020B0503020204020204" charset="-122"/>
              </a:rPr>
              <a:t>点击</a:t>
            </a:r>
            <a:r>
              <a:rPr lang="zh-CN" altLang="en-US" sz="2400" dirty="0" smtClean="0">
                <a:latin typeface="微软雅黑" panose="020B0503020204020204" charset="-122"/>
                <a:ea typeface="微软雅黑" panose="020B0503020204020204" charset="-122"/>
              </a:rPr>
              <a:t>复位</a:t>
            </a:r>
            <a:r>
              <a:rPr lang="zh-CN" altLang="zh-CN" sz="2400" dirty="0" smtClean="0">
                <a:latin typeface="微软雅黑" panose="020B0503020204020204" charset="-122"/>
                <a:ea typeface="微软雅黑" panose="020B0503020204020204" charset="-122"/>
              </a:rPr>
              <a:t>。</a:t>
            </a:r>
            <a:endParaRPr lang="en-US" altLang="zh-CN" sz="2400" dirty="0" smtClean="0">
              <a:latin typeface="微软雅黑" panose="020B0503020204020204" charset="-122"/>
              <a:ea typeface="微软雅黑" panose="020B0503020204020204" charset="-122"/>
            </a:endParaRPr>
          </a:p>
          <a:p>
            <a:pPr marL="342900" indent="-342900" eaLnBrk="0" fontAlgn="base" hangingPunct="0">
              <a:lnSpc>
                <a:spcPct val="150000"/>
              </a:lnSpc>
              <a:spcBef>
                <a:spcPct val="0"/>
              </a:spcBef>
              <a:spcAft>
                <a:spcPct val="0"/>
              </a:spcAft>
              <a:buAutoNum type="arabicPeriod"/>
            </a:pPr>
            <a:r>
              <a:rPr lang="zh-CN" altLang="en-US" sz="2400" dirty="0" smtClean="0">
                <a:latin typeface="微软雅黑" panose="020B0503020204020204" charset="-122"/>
                <a:ea typeface="微软雅黑" panose="020B0503020204020204" charset="-122"/>
              </a:rPr>
              <a:t>点击“确认”后，输入</a:t>
            </a:r>
            <a:r>
              <a:rPr lang="en-US" altLang="zh-CN" sz="2400" dirty="0" smtClean="0">
                <a:latin typeface="微软雅黑" panose="020B0503020204020204" charset="-122"/>
                <a:ea typeface="微软雅黑" panose="020B0503020204020204" charset="-122"/>
              </a:rPr>
              <a:t>PIN</a:t>
            </a:r>
            <a:r>
              <a:rPr lang="zh-CN" altLang="en-US" sz="2400" dirty="0" smtClean="0">
                <a:latin typeface="微软雅黑" panose="020B0503020204020204" charset="-122"/>
                <a:ea typeface="微软雅黑" panose="020B0503020204020204" charset="-122"/>
              </a:rPr>
              <a:t>码。</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088" y="1431018"/>
            <a:ext cx="2838450" cy="3676650"/>
          </a:xfrm>
          <a:prstGeom prst="rect">
            <a:avLst/>
          </a:prstGeom>
        </p:spPr>
      </p:pic>
      <p:sp>
        <p:nvSpPr>
          <p:cNvPr id="4" name="矩形 3"/>
          <p:cNvSpPr/>
          <p:nvPr/>
        </p:nvSpPr>
        <p:spPr>
          <a:xfrm>
            <a:off x="5243424" y="2909077"/>
            <a:ext cx="5544457" cy="829945"/>
          </a:xfrm>
          <a:prstGeom prst="rect">
            <a:avLst/>
          </a:prstGeom>
        </p:spPr>
        <p:txBody>
          <a:bodyPr wrap="square">
            <a:spAutoFit/>
          </a:bodyPr>
          <a:lstStyle/>
          <a:p>
            <a:pPr lvl="0">
              <a:defRPr/>
            </a:pPr>
            <a:r>
              <a:rPr lang="zh-CN" altLang="en-US" sz="4800" b="1" dirty="0">
                <a:solidFill>
                  <a:srgbClr val="0070C0"/>
                </a:solidFill>
                <a:latin typeface="微软雅黑" panose="020B0503020204020204" charset="-122"/>
                <a:ea typeface="微软雅黑" panose="020B0503020204020204" charset="-122"/>
                <a:sym typeface="+mn-ea"/>
              </a:rPr>
              <a:t>CAN通讯系统</a:t>
            </a:r>
            <a:endParaRPr lang="zh-CN" altLang="en-US" sz="4800" b="1" dirty="0">
              <a:solidFill>
                <a:srgbClr val="0070C0"/>
              </a:solidFill>
              <a:latin typeface="微软雅黑" panose="020B0503020204020204" charset="-122"/>
              <a:ea typeface="微软雅黑" panose="020B0503020204020204" charset="-122"/>
            </a:endParaRPr>
          </a:p>
        </p:txBody>
      </p:sp>
      <p:sp>
        <p:nvSpPr>
          <p:cNvPr id="12" name="文本框 11"/>
          <p:cNvSpPr txBox="1"/>
          <p:nvPr/>
        </p:nvSpPr>
        <p:spPr>
          <a:xfrm>
            <a:off x="2187138" y="2909077"/>
            <a:ext cx="2646878" cy="830997"/>
          </a:xfrm>
          <a:prstGeom prst="rect">
            <a:avLst/>
          </a:prstGeom>
          <a:noFill/>
        </p:spPr>
        <p:txBody>
          <a:bodyPr wrap="non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srgbClr val="000000">
                    <a:lumMod val="75000"/>
                    <a:lumOff val="25000"/>
                  </a:srgbClr>
                </a:solidFill>
                <a:effectLst/>
                <a:uLnTx/>
                <a:uFillTx/>
                <a:latin typeface="Arial" panose="020B0604020202020204"/>
                <a:ea typeface="微软雅黑" panose="020B0503020204020204" charset="-122"/>
                <a:cs typeface="+mn-cs"/>
              </a:rPr>
              <a:t>第一部分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5" name="文本框 14"/>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常见故障</a:t>
            </a:r>
            <a:endParaRPr lang="zh-CN" altLang="en-US" sz="3600" dirty="0">
              <a:solidFill>
                <a:srgbClr val="0070C0"/>
              </a:solidFill>
              <a:latin typeface="微软雅黑" panose="020B0503020204020204" charset="-122"/>
              <a:ea typeface="微软雅黑" panose="020B0503020204020204" charset="-122"/>
            </a:endParaRPr>
          </a:p>
        </p:txBody>
      </p:sp>
      <p:graphicFrame>
        <p:nvGraphicFramePr>
          <p:cNvPr id="8" name="表格 7"/>
          <p:cNvGraphicFramePr>
            <a:graphicFrameLocks noGrp="1"/>
          </p:cNvGraphicFramePr>
          <p:nvPr/>
        </p:nvGraphicFramePr>
        <p:xfrm>
          <a:off x="947420" y="1342390"/>
          <a:ext cx="9391015" cy="4537710"/>
        </p:xfrm>
        <a:graphic>
          <a:graphicData uri="http://schemas.openxmlformats.org/drawingml/2006/table">
            <a:tbl>
              <a:tblPr firstRow="1" bandRow="1">
                <a:tableStyleId>{93296810-A885-4BE3-A3E7-6D5BEEA58F35}</a:tableStyleId>
              </a:tblPr>
              <a:tblGrid>
                <a:gridCol w="3439160"/>
                <a:gridCol w="5951855"/>
              </a:tblGrid>
              <a:tr h="495300">
                <a:tc>
                  <a:txBody>
                    <a:bodyPr/>
                    <a:lstStyle/>
                    <a:p>
                      <a:pPr algn="ctr"/>
                      <a:r>
                        <a:rPr lang="zh-CN" altLang="en-US" sz="2000" dirty="0" smtClean="0">
                          <a:solidFill>
                            <a:schemeClr val="tx1"/>
                          </a:solidFill>
                          <a:latin typeface="微软雅黑" panose="020B0503020204020204" charset="-122"/>
                          <a:ea typeface="微软雅黑" panose="020B0503020204020204" charset="-122"/>
                        </a:rPr>
                        <a:t>故障现象</a:t>
                      </a:r>
                    </a:p>
                  </a:txBody>
                  <a:tcPr anchor="ctr"/>
                </a:tc>
                <a:tc>
                  <a:txBody>
                    <a:bodyPr/>
                    <a:lstStyle/>
                    <a:p>
                      <a:pPr algn="ctr"/>
                      <a:r>
                        <a:rPr lang="zh-CN" altLang="en-US" sz="2000" dirty="0" smtClean="0">
                          <a:solidFill>
                            <a:schemeClr val="tx1"/>
                          </a:solidFill>
                          <a:latin typeface="微软雅黑" panose="020B0503020204020204" charset="-122"/>
                          <a:ea typeface="微软雅黑" panose="020B0503020204020204" charset="-122"/>
                        </a:rPr>
                        <a:t>可疑部位</a:t>
                      </a:r>
                    </a:p>
                  </a:txBody>
                  <a:tcPr anchor="ctr"/>
                </a:tc>
              </a:tr>
              <a:tr h="495300">
                <a:tc rowSpan="8">
                  <a:txBody>
                    <a:bodyPr/>
                    <a:lstStyle/>
                    <a:p>
                      <a:pPr algn="ctr"/>
                      <a:r>
                        <a:rPr lang="zh-CN" altLang="en-US" sz="2000" dirty="0" smtClean="0">
                          <a:latin typeface="微软雅黑" panose="020B0503020204020204" charset="-122"/>
                          <a:ea typeface="微软雅黑" panose="020B0503020204020204" charset="-122"/>
                        </a:rPr>
                        <a:t>无钥匙进入功能失效</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存在电磁干扰</a:t>
                      </a:r>
                    </a:p>
                  </a:txBody>
                  <a:tcPr anchor="ctr"/>
                </a:tc>
              </a:tr>
              <a:tr h="49530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智能钥匙（电量不足或损坏、数据出错或未匹配）</a:t>
                      </a:r>
                    </a:p>
                  </a:txBody>
                  <a:tcPr anchor="ctr"/>
                </a:tc>
              </a:tr>
              <a:tr h="49530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3.</a:t>
                      </a:r>
                      <a:r>
                        <a:rPr lang="zh-CN" altLang="en-US" sz="2000" dirty="0" smtClean="0">
                          <a:latin typeface="微软雅黑" panose="020B0503020204020204" charset="-122"/>
                          <a:ea typeface="微软雅黑" panose="020B0503020204020204" charset="-122"/>
                        </a:rPr>
                        <a:t>蓄电池（电压过低）</a:t>
                      </a:r>
                    </a:p>
                  </a:txBody>
                  <a:tcPr anchor="ctr"/>
                </a:tc>
              </a:tr>
              <a:tr h="494665">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4.</a:t>
                      </a:r>
                      <a:r>
                        <a:rPr lang="zh-CN" altLang="en-US" sz="2000" dirty="0" smtClean="0">
                          <a:latin typeface="微软雅黑" panose="020B0503020204020204" charset="-122"/>
                          <a:ea typeface="微软雅黑" panose="020B0503020204020204" charset="-122"/>
                        </a:rPr>
                        <a:t>微动开关（损坏、线路断路或开路）</a:t>
                      </a:r>
                    </a:p>
                  </a:txBody>
                  <a:tcPr anchor="ctr"/>
                </a:tc>
              </a:tr>
              <a:tr h="49530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5.</a:t>
                      </a:r>
                      <a:r>
                        <a:rPr lang="zh-CN" altLang="en-US" sz="2000" dirty="0" smtClean="0">
                          <a:latin typeface="微软雅黑" panose="020B0503020204020204" charset="-122"/>
                          <a:ea typeface="微软雅黑" panose="020B0503020204020204" charset="-122"/>
                        </a:rPr>
                        <a:t>门把手低频天线（损坏、线路断路或开路）</a:t>
                      </a:r>
                    </a:p>
                  </a:txBody>
                  <a:tcPr anchor="ctr"/>
                </a:tc>
              </a:tr>
              <a:tr h="495300">
                <a:tc vMerge="1">
                  <a:txBody>
                    <a:bodyPr/>
                    <a:lstStyle/>
                    <a:p>
                      <a:endParaRPr lang="zh-CN"/>
                    </a:p>
                  </a:txBody>
                  <a:tcPr anchor="ctr"/>
                </a:tc>
                <a:tc>
                  <a:txBody>
                    <a:bodyPr/>
                    <a:lstStyle/>
                    <a:p>
                      <a:r>
                        <a:rPr lang="en-US" altLang="zh-CN" sz="2000" dirty="0" smtClean="0">
                          <a:latin typeface="微软雅黑" panose="020B0503020204020204" charset="-122"/>
                          <a:ea typeface="微软雅黑" panose="020B0503020204020204" charset="-122"/>
                        </a:rPr>
                        <a:t>6.PEPS</a:t>
                      </a:r>
                      <a:r>
                        <a:rPr lang="zh-CN" altLang="en-US" sz="2000" dirty="0" smtClean="0">
                          <a:latin typeface="微软雅黑" panose="020B0503020204020204" charset="-122"/>
                          <a:ea typeface="微软雅黑" panose="020B0503020204020204" charset="-122"/>
                        </a:rPr>
                        <a:t>模块（损坏、线路断路或开路）</a:t>
                      </a:r>
                    </a:p>
                  </a:txBody>
                  <a:tcPr anchor="ctr"/>
                </a:tc>
              </a:tr>
              <a:tr h="495300">
                <a:tc vMerge="1">
                  <a:txBody>
                    <a:bodyPr/>
                    <a:lstStyle/>
                    <a:p>
                      <a:endParaRPr lang="zh-CN"/>
                    </a:p>
                  </a:txBody>
                  <a:tcPr anchor="ctr"/>
                </a:tc>
                <a:tc>
                  <a:txBody>
                    <a:bodyPr/>
                    <a:lstStyle/>
                    <a:p>
                      <a:r>
                        <a:rPr lang="en-US" altLang="zh-CN" sz="2000" dirty="0" smtClean="0">
                          <a:latin typeface="微软雅黑" panose="020B0503020204020204" charset="-122"/>
                          <a:ea typeface="微软雅黑" panose="020B0503020204020204" charset="-122"/>
                        </a:rPr>
                        <a:t>7.BCM</a:t>
                      </a:r>
                      <a:r>
                        <a:rPr lang="zh-CN" altLang="en-US" sz="2000" dirty="0" smtClean="0">
                          <a:latin typeface="微软雅黑" panose="020B0503020204020204" charset="-122"/>
                          <a:ea typeface="微软雅黑" panose="020B0503020204020204" charset="-122"/>
                        </a:rPr>
                        <a:t>（损坏、线路断路或开路）</a:t>
                      </a:r>
                    </a:p>
                  </a:txBody>
                  <a:tcPr anchor="ctr"/>
                </a:tc>
              </a:tr>
              <a:tr h="575945">
                <a:tc vMerge="1">
                  <a:txBody>
                    <a:bodyPr/>
                    <a:lstStyle/>
                    <a:p>
                      <a:endParaRPr lang="zh-CN"/>
                    </a:p>
                  </a:txBody>
                  <a:tcPr anchor="ctr"/>
                </a:tc>
                <a:tc>
                  <a:txBody>
                    <a:bodyPr/>
                    <a:lstStyle/>
                    <a:p>
                      <a:r>
                        <a:rPr lang="en-US" altLang="zh-CN" sz="2000" dirty="0" smtClean="0">
                          <a:latin typeface="微软雅黑" panose="020B0503020204020204" charset="-122"/>
                          <a:ea typeface="微软雅黑" panose="020B0503020204020204" charset="-122"/>
                        </a:rPr>
                        <a:t>8.CAN</a:t>
                      </a:r>
                      <a:r>
                        <a:rPr lang="zh-CN" altLang="en-US" sz="2000" dirty="0" smtClean="0">
                          <a:latin typeface="微软雅黑" panose="020B0503020204020204" charset="-122"/>
                          <a:ea typeface="微软雅黑" panose="020B0503020204020204" charset="-122"/>
                        </a:rPr>
                        <a:t>通讯线路（故障）</a:t>
                      </a:r>
                    </a:p>
                  </a:txBody>
                  <a:tcPr anchor="ctr"/>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5" name="文本框 14"/>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常见故障</a:t>
            </a:r>
            <a:endParaRPr lang="zh-CN" altLang="en-US" sz="3600" dirty="0">
              <a:solidFill>
                <a:srgbClr val="0070C0"/>
              </a:solidFill>
              <a:latin typeface="微软雅黑" panose="020B0503020204020204" charset="-122"/>
              <a:ea typeface="微软雅黑" panose="020B0503020204020204" charset="-122"/>
            </a:endParaRPr>
          </a:p>
        </p:txBody>
      </p:sp>
      <p:graphicFrame>
        <p:nvGraphicFramePr>
          <p:cNvPr id="8" name="表格 7"/>
          <p:cNvGraphicFramePr>
            <a:graphicFrameLocks noGrp="1"/>
          </p:cNvGraphicFramePr>
          <p:nvPr/>
        </p:nvGraphicFramePr>
        <p:xfrm>
          <a:off x="947420" y="1367790"/>
          <a:ext cx="9479915" cy="4316730"/>
        </p:xfrm>
        <a:graphic>
          <a:graphicData uri="http://schemas.openxmlformats.org/drawingml/2006/table">
            <a:tbl>
              <a:tblPr firstRow="1" bandRow="1">
                <a:tableStyleId>{93296810-A885-4BE3-A3E7-6D5BEEA58F35}</a:tableStyleId>
              </a:tblPr>
              <a:tblGrid>
                <a:gridCol w="3472180"/>
                <a:gridCol w="6007735"/>
              </a:tblGrid>
              <a:tr h="719455">
                <a:tc>
                  <a:txBody>
                    <a:bodyPr/>
                    <a:lstStyle/>
                    <a:p>
                      <a:pPr algn="ctr"/>
                      <a:r>
                        <a:rPr lang="zh-CN" altLang="en-US" sz="2000" dirty="0" smtClean="0">
                          <a:solidFill>
                            <a:schemeClr val="tx1"/>
                          </a:solidFill>
                          <a:latin typeface="微软雅黑" panose="020B0503020204020204" charset="-122"/>
                          <a:ea typeface="微软雅黑" panose="020B0503020204020204" charset="-122"/>
                        </a:rPr>
                        <a:t>故障现象</a:t>
                      </a:r>
                    </a:p>
                  </a:txBody>
                  <a:tcPr anchor="ctr"/>
                </a:tc>
                <a:tc>
                  <a:txBody>
                    <a:bodyPr/>
                    <a:lstStyle/>
                    <a:p>
                      <a:pPr algn="ctr"/>
                      <a:r>
                        <a:rPr lang="zh-CN" altLang="en-US" sz="2000" dirty="0" smtClean="0">
                          <a:solidFill>
                            <a:schemeClr val="tx1"/>
                          </a:solidFill>
                          <a:latin typeface="微软雅黑" panose="020B0503020204020204" charset="-122"/>
                          <a:ea typeface="微软雅黑" panose="020B0503020204020204" charset="-122"/>
                        </a:rPr>
                        <a:t>可疑部位</a:t>
                      </a:r>
                    </a:p>
                  </a:txBody>
                  <a:tcPr anchor="ctr"/>
                </a:tc>
              </a:tr>
              <a:tr h="719455">
                <a:tc rowSpan="5">
                  <a:txBody>
                    <a:bodyPr/>
                    <a:lstStyle/>
                    <a:p>
                      <a:pPr algn="ctr"/>
                      <a:r>
                        <a:rPr lang="zh-CN" altLang="en-US" sz="2000" dirty="0" smtClean="0">
                          <a:latin typeface="微软雅黑" panose="020B0503020204020204" charset="-122"/>
                          <a:ea typeface="微软雅黑" panose="020B0503020204020204" charset="-122"/>
                        </a:rPr>
                        <a:t>智能钥匙功能失效</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存在电磁干扰</a:t>
                      </a:r>
                    </a:p>
                  </a:txBody>
                  <a:tcPr anchor="ctr"/>
                </a:tc>
              </a:tr>
              <a:tr h="719455">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智能钥匙（电量不足或损坏、数据出错或未匹配）</a:t>
                      </a:r>
                    </a:p>
                  </a:txBody>
                  <a:tcPr anchor="ctr"/>
                </a:tc>
              </a:tr>
              <a:tr h="719455">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3.</a:t>
                      </a:r>
                      <a:r>
                        <a:rPr lang="zh-CN" altLang="en-US" sz="2000" dirty="0" smtClean="0">
                          <a:latin typeface="微软雅黑" panose="020B0503020204020204" charset="-122"/>
                          <a:ea typeface="微软雅黑" panose="020B0503020204020204" charset="-122"/>
                        </a:rPr>
                        <a:t>蓄电池（电压过低）</a:t>
                      </a:r>
                    </a:p>
                  </a:txBody>
                  <a:tcPr anchor="ctr"/>
                </a:tc>
              </a:tr>
              <a:tr h="719455">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4.</a:t>
                      </a:r>
                      <a:r>
                        <a:rPr lang="zh-CN" altLang="en-US" sz="2000" dirty="0" smtClean="0">
                          <a:latin typeface="微软雅黑" panose="020B0503020204020204" charset="-122"/>
                          <a:ea typeface="微软雅黑" panose="020B0503020204020204" charset="-122"/>
                        </a:rPr>
                        <a:t>低频天线（损坏、线路断路或开路）</a:t>
                      </a:r>
                    </a:p>
                  </a:txBody>
                  <a:tcPr anchor="ctr"/>
                </a:tc>
              </a:tr>
              <a:tr h="719455">
                <a:tc vMerge="1">
                  <a:txBody>
                    <a:bodyPr/>
                    <a:lstStyle/>
                    <a:p>
                      <a:endParaRPr lang="zh-CN"/>
                    </a:p>
                  </a:txBody>
                  <a:tcPr anchor="ctr"/>
                </a:tc>
                <a:tc>
                  <a:txBody>
                    <a:bodyPr/>
                    <a:lstStyle/>
                    <a:p>
                      <a:r>
                        <a:rPr lang="en-US" altLang="zh-CN" sz="2000" dirty="0" smtClean="0">
                          <a:latin typeface="微软雅黑" panose="020B0503020204020204" charset="-122"/>
                          <a:ea typeface="微软雅黑" panose="020B0503020204020204" charset="-122"/>
                        </a:rPr>
                        <a:t>5.PEPS</a:t>
                      </a:r>
                      <a:r>
                        <a:rPr lang="zh-CN" altLang="en-US" sz="2000" dirty="0" smtClean="0">
                          <a:latin typeface="微软雅黑" panose="020B0503020204020204" charset="-122"/>
                          <a:ea typeface="微软雅黑" panose="020B0503020204020204" charset="-122"/>
                        </a:rPr>
                        <a:t>模块（损坏、线路断路或开路）</a:t>
                      </a:r>
                    </a:p>
                  </a:txBody>
                  <a:tcPr anchor="ctr"/>
                </a:tc>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5" name="文本框 14"/>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常见故障</a:t>
            </a:r>
            <a:endParaRPr lang="zh-CN" altLang="en-US" sz="3600" dirty="0">
              <a:solidFill>
                <a:srgbClr val="0070C0"/>
              </a:solidFill>
              <a:latin typeface="微软雅黑" panose="020B0503020204020204" charset="-122"/>
              <a:ea typeface="微软雅黑" panose="020B0503020204020204" charset="-122"/>
            </a:endParaRPr>
          </a:p>
        </p:txBody>
      </p:sp>
      <p:graphicFrame>
        <p:nvGraphicFramePr>
          <p:cNvPr id="8" name="表格 7"/>
          <p:cNvGraphicFramePr>
            <a:graphicFrameLocks noGrp="1"/>
          </p:cNvGraphicFramePr>
          <p:nvPr/>
        </p:nvGraphicFramePr>
        <p:xfrm>
          <a:off x="947420" y="1359535"/>
          <a:ext cx="9391015" cy="4565650"/>
        </p:xfrm>
        <a:graphic>
          <a:graphicData uri="http://schemas.openxmlformats.org/drawingml/2006/table">
            <a:tbl>
              <a:tblPr firstRow="1" bandRow="1">
                <a:tableStyleId>{93296810-A885-4BE3-A3E7-6D5BEEA58F35}</a:tableStyleId>
              </a:tblPr>
              <a:tblGrid>
                <a:gridCol w="3439160"/>
                <a:gridCol w="5951855"/>
              </a:tblGrid>
              <a:tr h="456565">
                <a:tc>
                  <a:txBody>
                    <a:bodyPr/>
                    <a:lstStyle/>
                    <a:p>
                      <a:pPr algn="ctr"/>
                      <a:r>
                        <a:rPr lang="zh-CN" altLang="en-US" sz="2000" dirty="0" smtClean="0">
                          <a:solidFill>
                            <a:schemeClr val="tx1"/>
                          </a:solidFill>
                          <a:latin typeface="微软雅黑" panose="020B0503020204020204" charset="-122"/>
                          <a:ea typeface="微软雅黑" panose="020B0503020204020204" charset="-122"/>
                        </a:rPr>
                        <a:t>故障现象</a:t>
                      </a:r>
                    </a:p>
                  </a:txBody>
                  <a:tcPr anchor="ctr"/>
                </a:tc>
                <a:tc>
                  <a:txBody>
                    <a:bodyPr/>
                    <a:lstStyle/>
                    <a:p>
                      <a:pPr algn="ctr"/>
                      <a:r>
                        <a:rPr lang="zh-CN" altLang="en-US" sz="2000" dirty="0" smtClean="0">
                          <a:solidFill>
                            <a:schemeClr val="tx1"/>
                          </a:solidFill>
                          <a:latin typeface="微软雅黑" panose="020B0503020204020204" charset="-122"/>
                          <a:ea typeface="微软雅黑" panose="020B0503020204020204" charset="-122"/>
                        </a:rPr>
                        <a:t>可疑部位</a:t>
                      </a:r>
                    </a:p>
                  </a:txBody>
                  <a:tcPr anchor="ctr"/>
                </a:tc>
              </a:tr>
              <a:tr h="456565">
                <a:tc rowSpan="9">
                  <a:txBody>
                    <a:bodyPr/>
                    <a:lstStyle/>
                    <a:p>
                      <a:pPr algn="ctr"/>
                      <a:r>
                        <a:rPr lang="zh-CN" altLang="en-US" sz="2000" dirty="0" smtClean="0">
                          <a:latin typeface="微软雅黑" panose="020B0503020204020204" charset="-122"/>
                          <a:ea typeface="微软雅黑" panose="020B0503020204020204" charset="-122"/>
                        </a:rPr>
                        <a:t>不能起动</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蓄电池（电压过低）</a:t>
                      </a:r>
                    </a:p>
                  </a:txBody>
                  <a:tcPr anchor="ctr"/>
                </a:tc>
              </a:tr>
              <a:tr h="456565">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保险丝（熔断），继电器（损坏）</a:t>
                      </a:r>
                    </a:p>
                  </a:txBody>
                  <a:tcPr anchor="ctr"/>
                </a:tc>
              </a:tr>
              <a:tr h="456565">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3.</a:t>
                      </a:r>
                      <a:r>
                        <a:rPr lang="zh-CN" altLang="en-US" sz="2000" dirty="0" smtClean="0">
                          <a:latin typeface="微软雅黑" panose="020B0503020204020204" charset="-122"/>
                          <a:ea typeface="微软雅黑" panose="020B0503020204020204" charset="-122"/>
                        </a:rPr>
                        <a:t>一键启动开关（损坏、线路断路或开路）</a:t>
                      </a:r>
                    </a:p>
                  </a:txBody>
                  <a:tcPr anchor="ctr"/>
                </a:tc>
              </a:tr>
              <a:tr h="456565">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4.</a:t>
                      </a:r>
                      <a:r>
                        <a:rPr lang="zh-CN" altLang="en-US" sz="2000" dirty="0" smtClean="0">
                          <a:latin typeface="微软雅黑" panose="020B0503020204020204" charset="-122"/>
                          <a:ea typeface="微软雅黑" panose="020B0503020204020204" charset="-122"/>
                        </a:rPr>
                        <a:t>制动开关（损坏、线路断路或开路）</a:t>
                      </a:r>
                    </a:p>
                  </a:txBody>
                  <a:tcPr anchor="ctr"/>
                </a:tc>
              </a:tr>
              <a:tr h="456565">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5.</a:t>
                      </a:r>
                      <a:r>
                        <a:rPr lang="zh-CN" altLang="en-US" sz="2000" dirty="0" smtClean="0">
                          <a:latin typeface="微软雅黑" panose="020B0503020204020204" charset="-122"/>
                          <a:ea typeface="微软雅黑" panose="020B0503020204020204" charset="-122"/>
                        </a:rPr>
                        <a:t>换挡模块（损坏、线路断路或开路）</a:t>
                      </a:r>
                    </a:p>
                  </a:txBody>
                  <a:tcPr anchor="ctr"/>
                </a:tc>
              </a:tr>
              <a:tr h="456565">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6.</a:t>
                      </a:r>
                      <a:r>
                        <a:rPr lang="zh-CN" altLang="en-US" sz="2000" dirty="0" smtClean="0">
                          <a:latin typeface="微软雅黑" panose="020B0503020204020204" charset="-122"/>
                          <a:ea typeface="微软雅黑" panose="020B0503020204020204" charset="-122"/>
                        </a:rPr>
                        <a:t>防盗线圈（损坏、线路断路或开路）</a:t>
                      </a:r>
                    </a:p>
                  </a:txBody>
                  <a:tcPr anchor="ctr"/>
                </a:tc>
              </a:tr>
              <a:tr h="456565">
                <a:tc vMerge="1">
                  <a:txBody>
                    <a:bodyPr/>
                    <a:lstStyle/>
                    <a:p>
                      <a:endParaRPr lang="zh-CN"/>
                    </a:p>
                  </a:txBody>
                  <a:tcPr anchor="ctr"/>
                </a:tc>
                <a:tc>
                  <a:txBody>
                    <a:bodyPr/>
                    <a:lstStyle/>
                    <a:p>
                      <a:r>
                        <a:rPr lang="en-US" altLang="zh-CN" sz="2000" dirty="0" smtClean="0">
                          <a:latin typeface="微软雅黑" panose="020B0503020204020204" charset="-122"/>
                          <a:ea typeface="微软雅黑" panose="020B0503020204020204" charset="-122"/>
                        </a:rPr>
                        <a:t>7.PEPS</a:t>
                      </a:r>
                      <a:r>
                        <a:rPr lang="zh-CN" altLang="en-US" sz="2000" dirty="0" smtClean="0">
                          <a:latin typeface="微软雅黑" panose="020B0503020204020204" charset="-122"/>
                          <a:ea typeface="微软雅黑" panose="020B0503020204020204" charset="-122"/>
                        </a:rPr>
                        <a:t>模块（损坏、线路断路或开路）</a:t>
                      </a:r>
                    </a:p>
                  </a:txBody>
                  <a:tcPr anchor="ctr"/>
                </a:tc>
              </a:tr>
              <a:tr h="456565">
                <a:tc vMerge="1">
                  <a:txBody>
                    <a:bodyPr/>
                    <a:lstStyle/>
                    <a:p>
                      <a:endParaRPr lang="zh-CN"/>
                    </a:p>
                  </a:txBody>
                  <a:tcPr anchor="ctr"/>
                </a:tc>
                <a:tc>
                  <a:txBody>
                    <a:bodyPr/>
                    <a:lstStyle/>
                    <a:p>
                      <a:r>
                        <a:rPr lang="en-US" altLang="zh-CN" sz="2000" dirty="0" smtClean="0">
                          <a:latin typeface="微软雅黑" panose="020B0503020204020204" charset="-122"/>
                          <a:ea typeface="微软雅黑" panose="020B0503020204020204" charset="-122"/>
                        </a:rPr>
                        <a:t>7.HCU</a:t>
                      </a:r>
                      <a:r>
                        <a:rPr lang="zh-CN" altLang="en-US" sz="2000" dirty="0" smtClean="0">
                          <a:latin typeface="微软雅黑" panose="020B0503020204020204" charset="-122"/>
                          <a:ea typeface="微软雅黑" panose="020B0503020204020204" charset="-122"/>
                        </a:rPr>
                        <a:t>（损坏、线路断路或开路）</a:t>
                      </a:r>
                    </a:p>
                  </a:txBody>
                  <a:tcPr anchor="ctr"/>
                </a:tc>
              </a:tr>
              <a:tr h="456565">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8.CAN</a:t>
                      </a:r>
                      <a:r>
                        <a:rPr lang="zh-CN" altLang="en-US" sz="2000" dirty="0" smtClean="0">
                          <a:latin typeface="微软雅黑" panose="020B0503020204020204" charset="-122"/>
                          <a:ea typeface="微软雅黑" panose="020B0503020204020204" charset="-122"/>
                        </a:rPr>
                        <a:t>通讯线路（故障）</a:t>
                      </a:r>
                    </a:p>
                  </a:txBody>
                  <a:tcPr anchor="ct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088" y="1431018"/>
            <a:ext cx="2838450" cy="3676650"/>
          </a:xfrm>
          <a:prstGeom prst="rect">
            <a:avLst/>
          </a:prstGeom>
        </p:spPr>
      </p:pic>
      <p:sp>
        <p:nvSpPr>
          <p:cNvPr id="4" name="矩形 3"/>
          <p:cNvSpPr/>
          <p:nvPr/>
        </p:nvSpPr>
        <p:spPr>
          <a:xfrm>
            <a:off x="5243424" y="2909077"/>
            <a:ext cx="5544457" cy="829945"/>
          </a:xfrm>
          <a:prstGeom prst="rect">
            <a:avLst/>
          </a:prstGeom>
        </p:spPr>
        <p:txBody>
          <a:bodyPr wrap="square">
            <a:spAutoFit/>
          </a:bodyPr>
          <a:lstStyle/>
          <a:p>
            <a:pPr lvl="0">
              <a:defRPr/>
            </a:pPr>
            <a:r>
              <a:rPr lang="zh-CN" altLang="en-US" sz="4800" b="1" dirty="0">
                <a:solidFill>
                  <a:srgbClr val="0070C0"/>
                </a:solidFill>
                <a:latin typeface="微软雅黑" panose="020B0503020204020204" charset="-122"/>
                <a:ea typeface="微软雅黑" panose="020B0503020204020204" charset="-122"/>
                <a:sym typeface="+mn-ea"/>
              </a:rPr>
              <a:t>车身控制器</a:t>
            </a:r>
            <a:endParaRPr lang="zh-CN" altLang="en-US" sz="4800" b="1" dirty="0">
              <a:solidFill>
                <a:srgbClr val="0070C0"/>
              </a:solidFill>
              <a:latin typeface="微软雅黑" panose="020B0503020204020204" charset="-122"/>
              <a:ea typeface="微软雅黑" panose="020B0503020204020204" charset="-122"/>
            </a:endParaRPr>
          </a:p>
        </p:txBody>
      </p:sp>
      <p:sp>
        <p:nvSpPr>
          <p:cNvPr id="12" name="文本框 11"/>
          <p:cNvSpPr txBox="1"/>
          <p:nvPr/>
        </p:nvSpPr>
        <p:spPr>
          <a:xfrm>
            <a:off x="2187138" y="2909077"/>
            <a:ext cx="2621280" cy="829945"/>
          </a:xfrm>
          <a:prstGeom prst="rect">
            <a:avLst/>
          </a:prstGeom>
          <a:noFill/>
        </p:spPr>
        <p:txBody>
          <a:bodyPr wrap="non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srgbClr val="000000">
                    <a:lumMod val="75000"/>
                    <a:lumOff val="25000"/>
                  </a:srgbClr>
                </a:solidFill>
                <a:effectLst/>
                <a:uLnTx/>
                <a:uFillTx/>
                <a:latin typeface="Arial" panose="020B0604020202020204"/>
                <a:ea typeface="微软雅黑" panose="020B0503020204020204" charset="-122"/>
                <a:cs typeface="+mn-cs"/>
              </a:rPr>
              <a:t>第四部分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33832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车身控制器概述</a:t>
            </a:r>
            <a:endParaRPr lang="zh-CN" altLang="en-US" sz="3600" dirty="0">
              <a:solidFill>
                <a:srgbClr val="0070C0"/>
              </a:solidFill>
              <a:latin typeface="微软雅黑" panose="020B0503020204020204" charset="-122"/>
              <a:ea typeface="微软雅黑" panose="020B0503020204020204" charset="-122"/>
            </a:endParaRPr>
          </a:p>
        </p:txBody>
      </p:sp>
      <p:sp>
        <p:nvSpPr>
          <p:cNvPr id="6" name="Text Box 5"/>
          <p:cNvSpPr txBox="1">
            <a:spLocks noChangeArrowheads="1"/>
          </p:cNvSpPr>
          <p:nvPr/>
        </p:nvSpPr>
        <p:spPr bwMode="auto">
          <a:xfrm>
            <a:off x="670997" y="1331683"/>
            <a:ext cx="750121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marL="0" indent="0" eaLnBrk="1" hangingPunct="1">
              <a:lnSpc>
                <a:spcPct val="150000"/>
              </a:lnSpc>
            </a:pPr>
            <a:r>
              <a:rPr lang="en-US" altLang="zh-CN" sz="2400" dirty="0" smtClean="0">
                <a:latin typeface="微软雅黑" panose="020B0503020204020204" charset="-122"/>
                <a:ea typeface="微软雅黑" panose="020B0503020204020204" charset="-122"/>
                <a:sym typeface="Arial" panose="020B0604020202020204" pitchFamily="34" charset="0"/>
              </a:rPr>
              <a:t>FBCM</a:t>
            </a:r>
            <a:r>
              <a:rPr lang="zh-CN" altLang="en-US" sz="2400" dirty="0" smtClean="0">
                <a:latin typeface="微软雅黑" panose="020B0503020204020204" charset="-122"/>
                <a:ea typeface="微软雅黑" panose="020B0503020204020204" charset="-122"/>
                <a:sym typeface="Arial" panose="020B0604020202020204" pitchFamily="34" charset="0"/>
              </a:rPr>
              <a:t>功能</a:t>
            </a:r>
          </a:p>
        </p:txBody>
      </p:sp>
      <p:grpSp>
        <p:nvGrpSpPr>
          <p:cNvPr id="11" name="组合 10"/>
          <p:cNvGrpSpPr/>
          <p:nvPr/>
        </p:nvGrpSpPr>
        <p:grpSpPr>
          <a:xfrm>
            <a:off x="1118235" y="1976755"/>
            <a:ext cx="9053830" cy="3482340"/>
            <a:chOff x="1187624" y="1491578"/>
            <a:chExt cx="6811764" cy="2810875"/>
          </a:xfrm>
        </p:grpSpPr>
        <p:sp>
          <p:nvSpPr>
            <p:cNvPr id="7" name="Line 14"/>
            <p:cNvSpPr>
              <a:spLocks noChangeShapeType="1"/>
            </p:cNvSpPr>
            <p:nvPr/>
          </p:nvSpPr>
          <p:spPr bwMode="auto">
            <a:xfrm flipV="1">
              <a:off x="2390048" y="3445520"/>
              <a:ext cx="957340" cy="0"/>
            </a:xfrm>
            <a:prstGeom prst="line">
              <a:avLst/>
            </a:prstGeom>
            <a:noFill/>
            <a:ln w="57150">
              <a:solidFill>
                <a:srgbClr val="FF6600"/>
              </a:solidFill>
              <a:round/>
              <a:headEnd type="none" w="med" len="med"/>
              <a:tailEnd type="none" w="med" len="med"/>
            </a:ln>
            <a:extLst>
              <a:ext uri="{909E8E84-426E-40DD-AFC4-6F175D3DCCD1}">
                <a14:hiddenFill xmlns:a14="http://schemas.microsoft.com/office/drawing/2010/main">
                  <a:noFill/>
                </a14:hiddenFill>
              </a:ext>
            </a:extLst>
          </p:spPr>
          <p:txBody>
            <a:bodyPr/>
            <a:lstStyle/>
            <a:p>
              <a:endParaRPr lang="zh-CN" altLang="en-US"/>
            </a:p>
          </p:txBody>
        </p:sp>
        <p:sp>
          <p:nvSpPr>
            <p:cNvPr id="8" name="Rectangle 3"/>
            <p:cNvSpPr>
              <a:spLocks noChangeArrowheads="1"/>
            </p:cNvSpPr>
            <p:nvPr/>
          </p:nvSpPr>
          <p:spPr bwMode="auto">
            <a:xfrm>
              <a:off x="5242355" y="1635646"/>
              <a:ext cx="2757033" cy="2522548"/>
            </a:xfrm>
            <a:prstGeom prst="rect">
              <a:avLst/>
            </a:prstGeom>
            <a:gradFill>
              <a:gsLst>
                <a:gs pos="0">
                  <a:schemeClr val="accent2">
                    <a:tint val="100000"/>
                    <a:shade val="100000"/>
                    <a:satMod val="130000"/>
                  </a:schemeClr>
                </a:gs>
                <a:gs pos="8000">
                  <a:schemeClr val="accent2">
                    <a:tint val="50000"/>
                    <a:shade val="100000"/>
                    <a:satMod val="350000"/>
                  </a:schemeClr>
                </a:gs>
              </a:gsLst>
            </a:gradFill>
          </p:spPr>
          <p:style>
            <a:lnRef idx="0">
              <a:schemeClr val="accent2"/>
            </a:lnRef>
            <a:fillRef idx="3">
              <a:schemeClr val="accent2"/>
            </a:fillRef>
            <a:effectRef idx="3">
              <a:schemeClr val="accent2"/>
            </a:effectRef>
            <a:fontRef idx="minor">
              <a:schemeClr val="lt1"/>
            </a:fontRef>
          </p:style>
          <p:txBody>
            <a:bodyPr anchor="ctr"/>
            <a:lstStyle/>
            <a:p>
              <a:endParaRPr lang="zh-CN" altLang="en-US" sz="2000" b="0">
                <a:latin typeface="微软雅黑" panose="020B0503020204020204" charset="-122"/>
                <a:ea typeface="微软雅黑" panose="020B0503020204020204" charset="-122"/>
              </a:endParaRPr>
            </a:p>
          </p:txBody>
        </p:sp>
        <p:sp>
          <p:nvSpPr>
            <p:cNvPr id="9" name="Rectangle 4"/>
            <p:cNvSpPr>
              <a:spLocks noChangeArrowheads="1"/>
            </p:cNvSpPr>
            <p:nvPr/>
          </p:nvSpPr>
          <p:spPr bwMode="auto">
            <a:xfrm>
              <a:off x="3334246" y="1491578"/>
              <a:ext cx="1353548" cy="2810875"/>
            </a:xfrm>
            <a:prstGeom prst="rect">
              <a:avLst/>
            </a:prstGeom>
            <a:gradFill>
              <a:gsLst>
                <a:gs pos="0">
                  <a:schemeClr val="accent6">
                    <a:tint val="100000"/>
                    <a:shade val="100000"/>
                    <a:satMod val="130000"/>
                  </a:schemeClr>
                </a:gs>
                <a:gs pos="0">
                  <a:schemeClr val="accent6">
                    <a:tint val="50000"/>
                    <a:shade val="100000"/>
                    <a:satMod val="350000"/>
                  </a:schemeClr>
                </a:gs>
              </a:gsLst>
            </a:gradFill>
          </p:spPr>
          <p:style>
            <a:lnRef idx="0">
              <a:schemeClr val="accent6"/>
            </a:lnRef>
            <a:fillRef idx="3">
              <a:schemeClr val="accent6"/>
            </a:fillRef>
            <a:effectRef idx="3">
              <a:schemeClr val="accent6"/>
            </a:effectRef>
            <a:fontRef idx="minor">
              <a:schemeClr val="lt1"/>
            </a:fontRef>
          </p:style>
          <p:txBody>
            <a:bodyPr anchor="ctr"/>
            <a:lstStyle/>
            <a:p>
              <a:endParaRPr lang="zh-CN" altLang="en-US" sz="2000" b="0">
                <a:latin typeface="微软雅黑" panose="020B0503020204020204" charset="-122"/>
                <a:ea typeface="微软雅黑" panose="020B0503020204020204" charset="-122"/>
              </a:endParaRPr>
            </a:p>
          </p:txBody>
        </p:sp>
        <p:sp>
          <p:nvSpPr>
            <p:cNvPr id="12" name="Text Box 5"/>
            <p:cNvSpPr txBox="1">
              <a:spLocks noChangeArrowheads="1"/>
            </p:cNvSpPr>
            <p:nvPr/>
          </p:nvSpPr>
          <p:spPr bwMode="auto">
            <a:xfrm>
              <a:off x="3639780" y="2735755"/>
              <a:ext cx="843011" cy="32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en-US" altLang="zh-CN" sz="2000" b="0" dirty="0">
                  <a:latin typeface="微软雅黑" panose="020B0503020204020204" charset="-122"/>
                  <a:ea typeface="微软雅黑" panose="020B0503020204020204" charset="-122"/>
                </a:rPr>
                <a:t>F</a:t>
              </a:r>
              <a:r>
                <a:rPr lang="zh-CN" altLang="en-US" sz="2000" b="0" dirty="0">
                  <a:latin typeface="微软雅黑" panose="020B0503020204020204" charset="-122"/>
                  <a:ea typeface="微软雅黑" panose="020B0503020204020204" charset="-122"/>
                </a:rPr>
                <a:t>BCM</a:t>
              </a:r>
            </a:p>
          </p:txBody>
        </p:sp>
        <p:sp>
          <p:nvSpPr>
            <p:cNvPr id="15" name="AutoShape 6"/>
            <p:cNvSpPr/>
            <p:nvPr/>
          </p:nvSpPr>
          <p:spPr bwMode="auto">
            <a:xfrm>
              <a:off x="4687794" y="2715766"/>
              <a:ext cx="545362" cy="431856"/>
            </a:xfrm>
            <a:custGeom>
              <a:avLst/>
              <a:gdLst>
                <a:gd name="T0" fmla="*/ 16200 w 21600"/>
                <a:gd name="T1" fmla="*/ 0 h 21600"/>
                <a:gd name="T2" fmla="*/ 16200 w 21600"/>
                <a:gd name="T3" fmla="*/ 5400 h 21600"/>
                <a:gd name="T4" fmla="*/ 3375 w 21600"/>
                <a:gd name="T5" fmla="*/ 5400 h 21600"/>
                <a:gd name="T6" fmla="*/ 3375 w 21600"/>
                <a:gd name="T7" fmla="*/ 16200 h 21600"/>
                <a:gd name="T8" fmla="*/ 16200 w 21600"/>
                <a:gd name="T9" fmla="*/ 16200 h 21600"/>
                <a:gd name="T10" fmla="*/ 16200 w 21600"/>
                <a:gd name="T11" fmla="*/ 21600 h 21600"/>
                <a:gd name="T12" fmla="*/ 21600 w 21600"/>
                <a:gd name="T13" fmla="*/ 10800 h 21600"/>
                <a:gd name="T14" fmla="*/ 1350 w 21600"/>
                <a:gd name="T15" fmla="*/ 5400 h 21600"/>
                <a:gd name="T16" fmla="*/ 1350 w 21600"/>
                <a:gd name="T17" fmla="*/ 16200 h 21600"/>
                <a:gd name="T18" fmla="*/ 2700 w 21600"/>
                <a:gd name="T19" fmla="*/ 16200 h 21600"/>
                <a:gd name="T20" fmla="*/ 2700 w 21600"/>
                <a:gd name="T21" fmla="*/ 5400 h 21600"/>
                <a:gd name="T22" fmla="*/ 0 w 21600"/>
                <a:gd name="T23" fmla="*/ 5400 h 21600"/>
                <a:gd name="T24" fmla="*/ 0 w 21600"/>
                <a:gd name="T25" fmla="*/ 16200 h 21600"/>
                <a:gd name="T26" fmla="*/ 675 w 21600"/>
                <a:gd name="T27" fmla="*/ 16200 h 21600"/>
                <a:gd name="T28" fmla="*/ 675 w 21600"/>
                <a:gd name="T29" fmla="*/ 540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p>
          </p:txBody>
        </p:sp>
        <p:sp>
          <p:nvSpPr>
            <p:cNvPr id="17" name="Text Box 8"/>
            <p:cNvSpPr txBox="1">
              <a:spLocks noChangeArrowheads="1"/>
            </p:cNvSpPr>
            <p:nvPr/>
          </p:nvSpPr>
          <p:spPr bwMode="auto">
            <a:xfrm>
              <a:off x="5613595" y="1751997"/>
              <a:ext cx="2217585" cy="2309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16827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000" b="0" dirty="0" smtClean="0">
                  <a:latin typeface="微软雅黑" panose="020B0503020204020204" charset="-122"/>
                  <a:ea typeface="微软雅黑" panose="020B0503020204020204" charset="-122"/>
                  <a:sym typeface="Arial" panose="020B0604020202020204" pitchFamily="34" charset="0"/>
                </a:rPr>
                <a:t>灯光控制</a:t>
              </a:r>
              <a:endParaRPr lang="en-US" altLang="zh-CN" sz="2000" b="0" dirty="0" smtClean="0">
                <a:latin typeface="微软雅黑" panose="020B0503020204020204" charset="-122"/>
                <a:ea typeface="微软雅黑" panose="020B0503020204020204" charset="-122"/>
                <a:sym typeface="Arial" panose="020B0604020202020204" pitchFamily="34" charset="0"/>
              </a:endParaRPr>
            </a:p>
            <a:p>
              <a:pPr eaLnBrk="1" hangingPunct="1">
                <a:lnSpc>
                  <a:spcPct val="150000"/>
                </a:lnSpc>
              </a:pPr>
              <a:r>
                <a:rPr lang="zh-CN" altLang="en-US" sz="2000" b="0" dirty="0">
                  <a:latin typeface="微软雅黑" panose="020B0503020204020204" charset="-122"/>
                  <a:ea typeface="微软雅黑" panose="020B0503020204020204" charset="-122"/>
                  <a:sym typeface="Arial" panose="020B0604020202020204" pitchFamily="34" charset="0"/>
                </a:rPr>
                <a:t>背光</a:t>
              </a:r>
              <a:r>
                <a:rPr lang="zh-CN" altLang="en-US" sz="2000" b="0" dirty="0" smtClean="0">
                  <a:latin typeface="微软雅黑" panose="020B0503020204020204" charset="-122"/>
                  <a:ea typeface="微软雅黑" panose="020B0503020204020204" charset="-122"/>
                  <a:sym typeface="Arial" panose="020B0604020202020204" pitchFamily="34" charset="0"/>
                </a:rPr>
                <a:t>灯电源输出</a:t>
              </a:r>
              <a:endParaRPr lang="zh-CN" altLang="en-US" sz="2000" b="0" dirty="0">
                <a:latin typeface="微软雅黑" panose="020B0503020204020204" charset="-122"/>
                <a:ea typeface="微软雅黑" panose="020B0503020204020204" charset="-122"/>
                <a:sym typeface="Arial" panose="020B0604020202020204" pitchFamily="34" charset="0"/>
              </a:endParaRPr>
            </a:p>
            <a:p>
              <a:pPr eaLnBrk="1" hangingPunct="1">
                <a:lnSpc>
                  <a:spcPct val="150000"/>
                </a:lnSpc>
              </a:pPr>
              <a:r>
                <a:rPr lang="zh-CN" altLang="en-US" sz="2000" b="0" dirty="0">
                  <a:latin typeface="微软雅黑" panose="020B0503020204020204" charset="-122"/>
                  <a:ea typeface="微软雅黑" panose="020B0503020204020204" charset="-122"/>
                  <a:sym typeface="Arial" panose="020B0604020202020204" pitchFamily="34" charset="0"/>
                </a:rPr>
                <a:t>雨</a:t>
              </a:r>
              <a:r>
                <a:rPr lang="zh-CN" altLang="en-US" sz="2000" b="0" dirty="0" smtClean="0">
                  <a:latin typeface="微软雅黑" panose="020B0503020204020204" charset="-122"/>
                  <a:ea typeface="微软雅黑" panose="020B0503020204020204" charset="-122"/>
                  <a:sym typeface="Arial" panose="020B0604020202020204" pitchFamily="34" charset="0"/>
                </a:rPr>
                <a:t>刮与洗涤控制</a:t>
              </a:r>
              <a:endParaRPr lang="zh-CN" altLang="en-US" sz="2000" b="0" dirty="0">
                <a:latin typeface="微软雅黑" panose="020B0503020204020204" charset="-122"/>
                <a:ea typeface="微软雅黑" panose="020B0503020204020204" charset="-122"/>
                <a:sym typeface="Arial" panose="020B0604020202020204" pitchFamily="34" charset="0"/>
              </a:endParaRPr>
            </a:p>
            <a:p>
              <a:pPr eaLnBrk="1" hangingPunct="1">
                <a:lnSpc>
                  <a:spcPct val="150000"/>
                </a:lnSpc>
              </a:pPr>
              <a:r>
                <a:rPr lang="zh-CN" altLang="en-US" sz="2000" b="0" dirty="0">
                  <a:latin typeface="微软雅黑" panose="020B0503020204020204" charset="-122"/>
                  <a:ea typeface="微软雅黑" panose="020B0503020204020204" charset="-122"/>
                  <a:sym typeface="Arial" panose="020B0604020202020204" pitchFamily="34" charset="0"/>
                </a:rPr>
                <a:t>后背</a:t>
              </a:r>
              <a:r>
                <a:rPr lang="zh-CN" altLang="en-US" sz="2000" b="0" dirty="0" smtClean="0">
                  <a:latin typeface="微软雅黑" panose="020B0503020204020204" charset="-122"/>
                  <a:ea typeface="微软雅黑" panose="020B0503020204020204" charset="-122"/>
                  <a:sym typeface="Arial" panose="020B0604020202020204" pitchFamily="34" charset="0"/>
                </a:rPr>
                <a:t>门锁电机</a:t>
              </a:r>
              <a:r>
                <a:rPr lang="zh-CN" altLang="en-US" sz="2000" b="0" dirty="0">
                  <a:latin typeface="微软雅黑" panose="020B0503020204020204" charset="-122"/>
                  <a:ea typeface="微软雅黑" panose="020B0503020204020204" charset="-122"/>
                  <a:sym typeface="Arial" panose="020B0604020202020204" pitchFamily="34" charset="0"/>
                </a:rPr>
                <a:t>控制</a:t>
              </a:r>
            </a:p>
            <a:p>
              <a:pPr eaLnBrk="1" hangingPunct="1">
                <a:lnSpc>
                  <a:spcPct val="150000"/>
                </a:lnSpc>
              </a:pPr>
              <a:r>
                <a:rPr lang="zh-CN" altLang="en-US" sz="2000" b="0" dirty="0" smtClean="0">
                  <a:latin typeface="微软雅黑" panose="020B0503020204020204" charset="-122"/>
                  <a:ea typeface="微软雅黑" panose="020B0503020204020204" charset="-122"/>
                  <a:sym typeface="Arial" panose="020B0604020202020204" pitchFamily="34" charset="0"/>
                </a:rPr>
                <a:t>喇叭</a:t>
              </a:r>
              <a:r>
                <a:rPr lang="zh-CN" altLang="en-US" sz="2000" b="0" dirty="0">
                  <a:latin typeface="微软雅黑" panose="020B0503020204020204" charset="-122"/>
                  <a:ea typeface="微软雅黑" panose="020B0503020204020204" charset="-122"/>
                  <a:sym typeface="Arial" panose="020B0604020202020204" pitchFamily="34" charset="0"/>
                </a:rPr>
                <a:t>控制</a:t>
              </a:r>
            </a:p>
            <a:p>
              <a:pPr eaLnBrk="1" hangingPunct="1">
                <a:lnSpc>
                  <a:spcPct val="150000"/>
                </a:lnSpc>
              </a:pPr>
              <a:r>
                <a:rPr lang="zh-CN" altLang="en-US" sz="2000" b="0" dirty="0">
                  <a:latin typeface="微软雅黑" panose="020B0503020204020204" charset="-122"/>
                  <a:ea typeface="微软雅黑" panose="020B0503020204020204" charset="-122"/>
                  <a:sym typeface="Arial" panose="020B0604020202020204" pitchFamily="34" charset="0"/>
                </a:rPr>
                <a:t>CAN通信功能</a:t>
              </a:r>
            </a:p>
          </p:txBody>
        </p:sp>
        <p:sp>
          <p:nvSpPr>
            <p:cNvPr id="19" name="Text Box 9"/>
            <p:cNvSpPr txBox="1">
              <a:spLocks noChangeArrowheads="1"/>
            </p:cNvSpPr>
            <p:nvPr/>
          </p:nvSpPr>
          <p:spPr bwMode="auto">
            <a:xfrm>
              <a:off x="1187624" y="1595412"/>
              <a:ext cx="1202424" cy="819070"/>
            </a:xfrm>
            <a:prstGeom prst="rect">
              <a:avLst/>
            </a:prstGeom>
            <a:gradFill>
              <a:gsLst>
                <a:gs pos="0">
                  <a:schemeClr val="accent4">
                    <a:tint val="100000"/>
                    <a:shade val="100000"/>
                    <a:satMod val="130000"/>
                  </a:schemeClr>
                </a:gs>
                <a:gs pos="5000">
                  <a:schemeClr val="accent4">
                    <a:tint val="50000"/>
                    <a:shade val="100000"/>
                    <a:satMod val="350000"/>
                  </a:schemeClr>
                </a:gs>
              </a:gsLst>
            </a:gradFill>
          </p:spPr>
          <p:style>
            <a:lnRef idx="0">
              <a:schemeClr val="accent4"/>
            </a:lnRef>
            <a:fillRef idx="3">
              <a:schemeClr val="accent4"/>
            </a:fillRef>
            <a:effectRef idx="3">
              <a:schemeClr val="accent4"/>
            </a:effectRef>
            <a:fontRef idx="minor">
              <a:schemeClr val="lt1"/>
            </a:fontRef>
          </p:style>
          <p:txBody>
            <a:bodyPr anchor="ctr">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zh-CN" altLang="en-US" sz="2000" b="0" dirty="0">
                  <a:latin typeface="微软雅黑" panose="020B0503020204020204" charset="-122"/>
                  <a:ea typeface="微软雅黑" panose="020B0503020204020204" charset="-122"/>
                  <a:sym typeface="Arial" panose="020B0604020202020204" pitchFamily="34" charset="0"/>
                </a:rPr>
                <a:t>相应系统各种开关硬线信号</a:t>
              </a:r>
            </a:p>
          </p:txBody>
        </p:sp>
        <p:sp>
          <p:nvSpPr>
            <p:cNvPr id="22" name="Text Box 10"/>
            <p:cNvSpPr txBox="1">
              <a:spLocks noChangeArrowheads="1"/>
            </p:cNvSpPr>
            <p:nvPr/>
          </p:nvSpPr>
          <p:spPr bwMode="auto">
            <a:xfrm>
              <a:off x="1187624" y="2548165"/>
              <a:ext cx="1202424" cy="570478"/>
            </a:xfrm>
            <a:prstGeom prst="rect">
              <a:avLst/>
            </a:prstGeom>
            <a:gradFill>
              <a:gsLst>
                <a:gs pos="0">
                  <a:schemeClr val="accent4">
                    <a:tint val="100000"/>
                    <a:shade val="100000"/>
                    <a:satMod val="130000"/>
                  </a:schemeClr>
                </a:gs>
                <a:gs pos="0">
                  <a:schemeClr val="accent4">
                    <a:tint val="50000"/>
                    <a:shade val="100000"/>
                    <a:satMod val="350000"/>
                  </a:schemeClr>
                </a:gs>
              </a:gsLst>
            </a:gradFill>
          </p:spPr>
          <p:style>
            <a:lnRef idx="0">
              <a:schemeClr val="accent4"/>
            </a:lnRef>
            <a:fillRef idx="3">
              <a:schemeClr val="accent4"/>
            </a:fillRef>
            <a:effectRef idx="3">
              <a:schemeClr val="accent4"/>
            </a:effectRef>
            <a:fontRef idx="minor">
              <a:schemeClr val="lt1"/>
            </a:fontRef>
          </p:style>
          <p:txBody>
            <a:bodyPr anchor="ctr">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r>
                <a:rPr lang="zh-CN" altLang="en-US" sz="2000" b="0" dirty="0">
                  <a:latin typeface="微软雅黑" panose="020B0503020204020204" charset="-122"/>
                  <a:ea typeface="微软雅黑" panose="020B0503020204020204" charset="-122"/>
                  <a:sym typeface="Arial" panose="020B0604020202020204" pitchFamily="34" charset="0"/>
                </a:rPr>
                <a:t>其他模块通讯硬线信号</a:t>
              </a:r>
            </a:p>
          </p:txBody>
        </p:sp>
        <p:sp>
          <p:nvSpPr>
            <p:cNvPr id="23" name="Text Box 11"/>
            <p:cNvSpPr txBox="1">
              <a:spLocks noChangeArrowheads="1"/>
            </p:cNvSpPr>
            <p:nvPr/>
          </p:nvSpPr>
          <p:spPr bwMode="auto">
            <a:xfrm>
              <a:off x="1187624" y="3284893"/>
              <a:ext cx="1202424" cy="321887"/>
            </a:xfrm>
            <a:prstGeom prst="rect">
              <a:avLst/>
            </a:prstGeom>
            <a:gradFill>
              <a:gsLst>
                <a:gs pos="0">
                  <a:schemeClr val="accent4">
                    <a:tint val="100000"/>
                    <a:shade val="100000"/>
                    <a:satMod val="130000"/>
                  </a:schemeClr>
                </a:gs>
                <a:gs pos="0">
                  <a:schemeClr val="accent4">
                    <a:tint val="50000"/>
                    <a:shade val="100000"/>
                    <a:satMod val="350000"/>
                  </a:schemeClr>
                </a:gs>
              </a:gsLst>
            </a:gradFill>
          </p:spPr>
          <p:style>
            <a:lnRef idx="0">
              <a:schemeClr val="accent4"/>
            </a:lnRef>
            <a:fillRef idx="3">
              <a:schemeClr val="accent4"/>
            </a:fillRef>
            <a:effectRef idx="3">
              <a:schemeClr val="accent4"/>
            </a:effectRef>
            <a:fontRef idx="minor">
              <a:schemeClr val="lt1"/>
            </a:fontRef>
          </p:style>
          <p:txBody>
            <a:bodyPr anchor="ctr">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b="0" dirty="0">
                  <a:latin typeface="微软雅黑" panose="020B0503020204020204" charset="-122"/>
                  <a:ea typeface="微软雅黑" panose="020B0503020204020204" charset="-122"/>
                  <a:sym typeface="Arial" panose="020B0604020202020204" pitchFamily="34" charset="0"/>
                </a:rPr>
                <a:t>CAN信号</a:t>
              </a:r>
            </a:p>
          </p:txBody>
        </p:sp>
        <p:sp>
          <p:nvSpPr>
            <p:cNvPr id="25" name="AutoShape 12"/>
            <p:cNvSpPr/>
            <p:nvPr/>
          </p:nvSpPr>
          <p:spPr bwMode="auto">
            <a:xfrm>
              <a:off x="2453783" y="1876343"/>
              <a:ext cx="870607" cy="266735"/>
            </a:xfrm>
            <a:custGeom>
              <a:avLst/>
              <a:gdLst>
                <a:gd name="T0" fmla="*/ 16200 w 21600"/>
                <a:gd name="T1" fmla="*/ 0 h 21600"/>
                <a:gd name="T2" fmla="*/ 16200 w 21600"/>
                <a:gd name="T3" fmla="*/ 5400 h 21600"/>
                <a:gd name="T4" fmla="*/ 3375 w 21600"/>
                <a:gd name="T5" fmla="*/ 5400 h 21600"/>
                <a:gd name="T6" fmla="*/ 3375 w 21600"/>
                <a:gd name="T7" fmla="*/ 16200 h 21600"/>
                <a:gd name="T8" fmla="*/ 16200 w 21600"/>
                <a:gd name="T9" fmla="*/ 16200 h 21600"/>
                <a:gd name="T10" fmla="*/ 16200 w 21600"/>
                <a:gd name="T11" fmla="*/ 21600 h 21600"/>
                <a:gd name="T12" fmla="*/ 21600 w 21600"/>
                <a:gd name="T13" fmla="*/ 10800 h 21600"/>
                <a:gd name="T14" fmla="*/ 1350 w 21600"/>
                <a:gd name="T15" fmla="*/ 5400 h 21600"/>
                <a:gd name="T16" fmla="*/ 1350 w 21600"/>
                <a:gd name="T17" fmla="*/ 16200 h 21600"/>
                <a:gd name="T18" fmla="*/ 2700 w 21600"/>
                <a:gd name="T19" fmla="*/ 16200 h 21600"/>
                <a:gd name="T20" fmla="*/ 2700 w 21600"/>
                <a:gd name="T21" fmla="*/ 5400 h 21600"/>
                <a:gd name="T22" fmla="*/ 0 w 21600"/>
                <a:gd name="T23" fmla="*/ 5400 h 21600"/>
                <a:gd name="T24" fmla="*/ 0 w 21600"/>
                <a:gd name="T25" fmla="*/ 16200 h 21600"/>
                <a:gd name="T26" fmla="*/ 675 w 21600"/>
                <a:gd name="T27" fmla="*/ 16200 h 21600"/>
                <a:gd name="T28" fmla="*/ 675 w 21600"/>
                <a:gd name="T29" fmla="*/ 540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p>
          </p:txBody>
        </p:sp>
        <p:sp>
          <p:nvSpPr>
            <p:cNvPr id="26" name="Line 13"/>
            <p:cNvSpPr>
              <a:spLocks noChangeShapeType="1"/>
            </p:cNvSpPr>
            <p:nvPr/>
          </p:nvSpPr>
          <p:spPr bwMode="auto">
            <a:xfrm>
              <a:off x="2380192" y="2823154"/>
              <a:ext cx="967196" cy="0"/>
            </a:xfrm>
            <a:prstGeom prst="line">
              <a:avLst/>
            </a:prstGeom>
            <a:noFill/>
            <a:ln w="57150">
              <a:solidFill>
                <a:schemeClr val="accent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7" name="Line 14"/>
            <p:cNvSpPr>
              <a:spLocks noChangeShapeType="1"/>
            </p:cNvSpPr>
            <p:nvPr/>
          </p:nvSpPr>
          <p:spPr bwMode="auto">
            <a:xfrm flipV="1">
              <a:off x="2390048" y="4001601"/>
              <a:ext cx="957340" cy="0"/>
            </a:xfrm>
            <a:prstGeom prst="line">
              <a:avLst/>
            </a:prstGeom>
            <a:noFill/>
            <a:ln w="57150">
              <a:solidFill>
                <a:srgbClr val="FF6600"/>
              </a:solidFill>
              <a:round/>
              <a:headEnd type="none" w="med" len="med"/>
              <a:tailEnd type="none" w="med" len="med"/>
            </a:ln>
            <a:extLst>
              <a:ext uri="{909E8E84-426E-40DD-AFC4-6F175D3DCCD1}">
                <a14:hiddenFill xmlns:a14="http://schemas.microsoft.com/office/drawing/2010/main">
                  <a:noFill/>
                </a14:hiddenFill>
              </a:ext>
            </a:extLst>
          </p:spPr>
          <p:txBody>
            <a:bodyPr/>
            <a:lstStyle/>
            <a:p>
              <a:endParaRPr lang="zh-CN" altLang="en-US"/>
            </a:p>
          </p:txBody>
        </p:sp>
        <p:sp>
          <p:nvSpPr>
            <p:cNvPr id="28" name="Text Box 11"/>
            <p:cNvSpPr txBox="1">
              <a:spLocks noChangeArrowheads="1"/>
            </p:cNvSpPr>
            <p:nvPr/>
          </p:nvSpPr>
          <p:spPr bwMode="auto">
            <a:xfrm>
              <a:off x="1187624" y="3840974"/>
              <a:ext cx="1202424" cy="321887"/>
            </a:xfrm>
            <a:prstGeom prst="rect">
              <a:avLst/>
            </a:prstGeom>
            <a:gradFill>
              <a:gsLst>
                <a:gs pos="0">
                  <a:schemeClr val="accent4">
                    <a:tint val="100000"/>
                    <a:shade val="100000"/>
                    <a:satMod val="130000"/>
                  </a:schemeClr>
                </a:gs>
                <a:gs pos="0">
                  <a:schemeClr val="accent4">
                    <a:tint val="50000"/>
                    <a:shade val="100000"/>
                    <a:satMod val="350000"/>
                  </a:schemeClr>
                </a:gs>
              </a:gsLst>
            </a:gradFill>
          </p:spPr>
          <p:style>
            <a:lnRef idx="0">
              <a:schemeClr val="accent4"/>
            </a:lnRef>
            <a:fillRef idx="3">
              <a:schemeClr val="accent4"/>
            </a:fillRef>
            <a:effectRef idx="3">
              <a:schemeClr val="accent4"/>
            </a:effectRef>
            <a:fontRef idx="minor">
              <a:schemeClr val="lt1"/>
            </a:fontRef>
          </p:style>
          <p:txBody>
            <a:bodyPr anchor="ctr">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b="0" dirty="0" smtClean="0">
                  <a:latin typeface="微软雅黑" panose="020B0503020204020204" charset="-122"/>
                  <a:ea typeface="微软雅黑" panose="020B0503020204020204" charset="-122"/>
                  <a:sym typeface="Arial" panose="020B0604020202020204" pitchFamily="34" charset="0"/>
                </a:rPr>
                <a:t>雨量传感器</a:t>
              </a:r>
            </a:p>
          </p:txBody>
        </p:sp>
        <p:sp>
          <p:nvSpPr>
            <p:cNvPr id="29" name="TextBox 3"/>
            <p:cNvSpPr txBox="1"/>
            <p:nvPr/>
          </p:nvSpPr>
          <p:spPr>
            <a:xfrm>
              <a:off x="2575758" y="3716822"/>
              <a:ext cx="576064" cy="321887"/>
            </a:xfrm>
            <a:prstGeom prst="rect">
              <a:avLst/>
            </a:prstGeom>
            <a:noFill/>
          </p:spPr>
          <p:txBody>
            <a:bodyPr wrap="square" rtlCol="0" anchor="ctr">
              <a:spAutoFit/>
            </a:bodyPr>
            <a:lstStyle/>
            <a:p>
              <a:pPr algn="ctr"/>
              <a:r>
                <a:rPr lang="en-US" altLang="zh-CN" sz="2000" dirty="0" smtClean="0"/>
                <a:t>LIN</a:t>
              </a: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47548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a:latin typeface="微软雅黑" panose="020B0503020204020204" charset="-122"/>
                <a:ea typeface="微软雅黑" panose="020B0503020204020204" charset="-122"/>
                <a:cs typeface="FZHei-B01S" panose="03000509000000000000" pitchFamily="65" charset="-122"/>
                <a:sym typeface="+mn-ea"/>
              </a:rPr>
              <a:t>中</a:t>
            </a: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控门锁系统原理框图</a:t>
            </a:r>
            <a:endParaRPr lang="zh-CN" altLang="en-US" sz="3600" dirty="0">
              <a:solidFill>
                <a:srgbClr val="0070C0"/>
              </a:solidFill>
              <a:latin typeface="微软雅黑" panose="020B0503020204020204" charset="-122"/>
              <a:ea typeface="微软雅黑" panose="020B0503020204020204" charset="-122"/>
            </a:endParaRPr>
          </a:p>
        </p:txBody>
      </p:sp>
      <p:grpSp>
        <p:nvGrpSpPr>
          <p:cNvPr id="4" name="组合 3"/>
          <p:cNvGrpSpPr/>
          <p:nvPr/>
        </p:nvGrpSpPr>
        <p:grpSpPr>
          <a:xfrm>
            <a:off x="1048385" y="1415415"/>
            <a:ext cx="9314180" cy="4592493"/>
            <a:chOff x="640262" y="987574"/>
            <a:chExt cx="7978790" cy="3923845"/>
          </a:xfrm>
        </p:grpSpPr>
        <p:sp>
          <p:nvSpPr>
            <p:cNvPr id="17" name="矩形 16"/>
            <p:cNvSpPr/>
            <p:nvPr/>
          </p:nvSpPr>
          <p:spPr>
            <a:xfrm>
              <a:off x="6660232" y="1347614"/>
              <a:ext cx="1944216" cy="576064"/>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a:solidFill>
                    <a:schemeClr val="tx1"/>
                  </a:solidFill>
                  <a:latin typeface="微软雅黑" panose="020B0503020204020204" charset="-122"/>
                  <a:ea typeface="微软雅黑" panose="020B0503020204020204" charset="-122"/>
                </a:rPr>
                <a:t>四门</a:t>
              </a:r>
              <a:r>
                <a:rPr lang="zh-CN" altLang="en-US" sz="2000" dirty="0" smtClean="0">
                  <a:solidFill>
                    <a:schemeClr val="tx1"/>
                  </a:solidFill>
                  <a:latin typeface="微软雅黑" panose="020B0503020204020204" charset="-122"/>
                  <a:ea typeface="微软雅黑" panose="020B0503020204020204" charset="-122"/>
                </a:rPr>
                <a:t>门锁电机</a:t>
              </a:r>
              <a:endParaRPr lang="zh-CN" altLang="en-US" sz="2000" dirty="0">
                <a:solidFill>
                  <a:schemeClr val="tx1"/>
                </a:solidFill>
                <a:latin typeface="微软雅黑" panose="020B0503020204020204" charset="-122"/>
                <a:ea typeface="微软雅黑" panose="020B0503020204020204" charset="-122"/>
              </a:endParaRPr>
            </a:p>
          </p:txBody>
        </p:sp>
        <p:sp>
          <p:nvSpPr>
            <p:cNvPr id="3" name="矩形 2"/>
            <p:cNvSpPr/>
            <p:nvPr/>
          </p:nvSpPr>
          <p:spPr>
            <a:xfrm>
              <a:off x="6660232" y="2994797"/>
              <a:ext cx="1944216" cy="216024"/>
            </a:xfrm>
            <a:prstGeom prst="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背门状态开关</a:t>
              </a:r>
            </a:p>
          </p:txBody>
        </p:sp>
        <p:sp>
          <p:nvSpPr>
            <p:cNvPr id="19" name="矩形 18"/>
            <p:cNvSpPr/>
            <p:nvPr/>
          </p:nvSpPr>
          <p:spPr>
            <a:xfrm>
              <a:off x="6660232" y="3363838"/>
              <a:ext cx="1944216" cy="216024"/>
            </a:xfrm>
            <a:prstGeom prst="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前舱状态开关</a:t>
              </a:r>
            </a:p>
          </p:txBody>
        </p:sp>
        <p:cxnSp>
          <p:nvCxnSpPr>
            <p:cNvPr id="5" name="直接箭头连接符 4"/>
            <p:cNvCxnSpPr>
              <a:endCxn id="33" idx="3"/>
            </p:cNvCxnSpPr>
            <p:nvPr/>
          </p:nvCxnSpPr>
          <p:spPr>
            <a:xfrm flipH="1">
              <a:off x="2037116" y="1228569"/>
              <a:ext cx="2477480" cy="0"/>
            </a:xfrm>
            <a:prstGeom prst="straightConnector1">
              <a:avLst/>
            </a:prstGeom>
            <a:ln w="31750">
              <a:solidFill>
                <a:srgbClr val="FFC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3" name="矩形 22"/>
            <p:cNvSpPr/>
            <p:nvPr/>
          </p:nvSpPr>
          <p:spPr>
            <a:xfrm>
              <a:off x="6674836" y="2139702"/>
              <a:ext cx="1944216" cy="576064"/>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a:solidFill>
                    <a:schemeClr val="tx1"/>
                  </a:solidFill>
                  <a:latin typeface="微软雅黑" panose="020B0503020204020204" charset="-122"/>
                  <a:ea typeface="微软雅黑" panose="020B0503020204020204" charset="-122"/>
                </a:rPr>
                <a:t>四</a:t>
              </a:r>
              <a:r>
                <a:rPr lang="zh-CN" altLang="en-US" sz="2000" dirty="0" smtClean="0">
                  <a:solidFill>
                    <a:schemeClr val="tx1"/>
                  </a:solidFill>
                  <a:latin typeface="微软雅黑" panose="020B0503020204020204" charset="-122"/>
                  <a:ea typeface="微软雅黑" panose="020B0503020204020204" charset="-122"/>
                </a:rPr>
                <a:t>门状态开关</a:t>
              </a:r>
              <a:endParaRPr lang="zh-CN" altLang="en-US" sz="2000" dirty="0">
                <a:solidFill>
                  <a:schemeClr val="tx1"/>
                </a:solidFill>
                <a:latin typeface="微软雅黑" panose="020B0503020204020204" charset="-122"/>
                <a:ea typeface="微软雅黑" panose="020B0503020204020204" charset="-122"/>
              </a:endParaRPr>
            </a:p>
          </p:txBody>
        </p:sp>
        <p:cxnSp>
          <p:nvCxnSpPr>
            <p:cNvPr id="6" name="直接箭头连接符 5"/>
            <p:cNvCxnSpPr/>
            <p:nvPr/>
          </p:nvCxnSpPr>
          <p:spPr>
            <a:xfrm>
              <a:off x="5868144" y="2427734"/>
              <a:ext cx="806692" cy="0"/>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5" name="矩形 24"/>
            <p:cNvSpPr/>
            <p:nvPr/>
          </p:nvSpPr>
          <p:spPr>
            <a:xfrm>
              <a:off x="6672750" y="3723878"/>
              <a:ext cx="1944216" cy="216024"/>
            </a:xfrm>
            <a:prstGeom prst="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左前中控锁开关</a:t>
              </a:r>
            </a:p>
          </p:txBody>
        </p:sp>
        <p:sp>
          <p:nvSpPr>
            <p:cNvPr id="26" name="矩形 25"/>
            <p:cNvSpPr/>
            <p:nvPr/>
          </p:nvSpPr>
          <p:spPr>
            <a:xfrm>
              <a:off x="6672750" y="4092919"/>
              <a:ext cx="1944216" cy="216024"/>
            </a:xfrm>
            <a:prstGeom prst="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右前</a:t>
              </a:r>
              <a:r>
                <a:rPr lang="zh-CN" altLang="en-US" sz="2000" dirty="0">
                  <a:solidFill>
                    <a:schemeClr val="tx1"/>
                  </a:solidFill>
                  <a:latin typeface="微软雅黑" panose="020B0503020204020204" charset="-122"/>
                  <a:ea typeface="微软雅黑" panose="020B0503020204020204" charset="-122"/>
                </a:rPr>
                <a:t>中控锁开关</a:t>
              </a:r>
            </a:p>
          </p:txBody>
        </p:sp>
        <p:sp>
          <p:nvSpPr>
            <p:cNvPr id="29" name="矩形 28"/>
            <p:cNvSpPr/>
            <p:nvPr/>
          </p:nvSpPr>
          <p:spPr>
            <a:xfrm>
              <a:off x="6670664" y="4515966"/>
              <a:ext cx="1944216" cy="216024"/>
            </a:xfrm>
            <a:prstGeom prst="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左前门门锁开关</a:t>
              </a:r>
            </a:p>
          </p:txBody>
        </p:sp>
        <p:sp>
          <p:nvSpPr>
            <p:cNvPr id="31" name="Rectangle 4"/>
            <p:cNvSpPr>
              <a:spLocks noChangeArrowheads="1"/>
            </p:cNvSpPr>
            <p:nvPr/>
          </p:nvSpPr>
          <p:spPr bwMode="auto">
            <a:xfrm>
              <a:off x="2699792" y="2643758"/>
              <a:ext cx="1152128" cy="2160240"/>
            </a:xfrm>
            <a:prstGeom prst="rect">
              <a:avLst/>
            </a:prstGeom>
            <a:solidFill>
              <a:schemeClr val="accent4">
                <a:lumMod val="60000"/>
                <a:lumOff val="40000"/>
              </a:schemeClr>
            </a:solidFill>
            <a:ln w="9525">
              <a:noFill/>
              <a:miter lim="800000"/>
            </a:ln>
          </p:spPr>
          <p:txBody>
            <a:bodyPr anchor="ctr"/>
            <a:lstStyle/>
            <a:p>
              <a:pPr algn="ctr"/>
              <a:r>
                <a:rPr lang="en-US" altLang="zh-CN" sz="2000" b="0" dirty="0" smtClean="0">
                  <a:latin typeface="微软雅黑" panose="020B0503020204020204" charset="-122"/>
                  <a:ea typeface="微软雅黑" panose="020B0503020204020204" charset="-122"/>
                </a:rPr>
                <a:t>BCM</a:t>
              </a:r>
              <a:endParaRPr lang="zh-CN" altLang="en-US" sz="2000" b="0" dirty="0">
                <a:latin typeface="微软雅黑" panose="020B0503020204020204" charset="-122"/>
                <a:ea typeface="微软雅黑" panose="020B0503020204020204" charset="-122"/>
              </a:endParaRPr>
            </a:p>
          </p:txBody>
        </p:sp>
        <p:sp>
          <p:nvSpPr>
            <p:cNvPr id="32" name="Rectangle 4"/>
            <p:cNvSpPr>
              <a:spLocks noChangeArrowheads="1"/>
            </p:cNvSpPr>
            <p:nvPr/>
          </p:nvSpPr>
          <p:spPr bwMode="auto">
            <a:xfrm>
              <a:off x="698172" y="1995686"/>
              <a:ext cx="1353548" cy="360040"/>
            </a:xfrm>
            <a:prstGeom prst="rect">
              <a:avLst/>
            </a:prstGeom>
            <a:solidFill>
              <a:srgbClr val="F05ACC"/>
            </a:solidFill>
            <a:ln w="9525">
              <a:noFill/>
              <a:miter lim="800000"/>
            </a:ln>
          </p:spPr>
          <p:txBody>
            <a:bodyPr anchor="ctr"/>
            <a:lstStyle/>
            <a:p>
              <a:pPr algn="ctr"/>
              <a:r>
                <a:rPr lang="en-US" altLang="zh-CN" sz="2000" b="0" dirty="0" smtClean="0">
                  <a:latin typeface="微软雅黑" panose="020B0503020204020204" charset="-122"/>
                  <a:ea typeface="微软雅黑" panose="020B0503020204020204" charset="-122"/>
                </a:rPr>
                <a:t>PEPS</a:t>
              </a:r>
            </a:p>
          </p:txBody>
        </p:sp>
        <p:sp>
          <p:nvSpPr>
            <p:cNvPr id="33" name="Rectangle 4"/>
            <p:cNvSpPr>
              <a:spLocks noChangeArrowheads="1"/>
            </p:cNvSpPr>
            <p:nvPr/>
          </p:nvSpPr>
          <p:spPr bwMode="auto">
            <a:xfrm>
              <a:off x="683568" y="1048549"/>
              <a:ext cx="1353548" cy="360040"/>
            </a:xfrm>
            <a:prstGeom prst="rect">
              <a:avLst/>
            </a:prstGeom>
            <a:solidFill>
              <a:srgbClr val="F05ACC"/>
            </a:solidFill>
            <a:ln w="9525">
              <a:noFill/>
              <a:miter lim="800000"/>
            </a:ln>
          </p:spPr>
          <p:txBody>
            <a:bodyPr anchor="ctr"/>
            <a:lstStyle/>
            <a:p>
              <a:pPr algn="ctr"/>
              <a:r>
                <a:rPr lang="zh-CN" altLang="en-US" sz="2000" dirty="0">
                  <a:latin typeface="微软雅黑" panose="020B0503020204020204" charset="-122"/>
                  <a:ea typeface="微软雅黑" panose="020B0503020204020204" charset="-122"/>
                </a:rPr>
                <a:t>组合仪表</a:t>
              </a:r>
            </a:p>
          </p:txBody>
        </p:sp>
        <p:sp>
          <p:nvSpPr>
            <p:cNvPr id="7" name="Rectangle 4"/>
            <p:cNvSpPr>
              <a:spLocks noChangeArrowheads="1"/>
            </p:cNvSpPr>
            <p:nvPr/>
          </p:nvSpPr>
          <p:spPr bwMode="auto">
            <a:xfrm>
              <a:off x="4587828" y="1094995"/>
              <a:ext cx="1353548" cy="3816424"/>
            </a:xfrm>
            <a:prstGeom prst="rect">
              <a:avLst/>
            </a:prstGeom>
            <a:solidFill>
              <a:srgbClr val="00B0F0"/>
            </a:solidFill>
            <a:ln w="9525">
              <a:noFill/>
              <a:miter lim="800000"/>
            </a:ln>
          </p:spPr>
          <p:txBody>
            <a:bodyPr anchor="ctr"/>
            <a:lstStyle/>
            <a:p>
              <a:pPr algn="ctr"/>
              <a:r>
                <a:rPr lang="en-US" altLang="zh-CN" sz="2000" b="0" dirty="0" smtClean="0">
                  <a:latin typeface="微软雅黑" panose="020B0503020204020204" charset="-122"/>
                  <a:ea typeface="微软雅黑" panose="020B0503020204020204" charset="-122"/>
                </a:rPr>
                <a:t>BCM</a:t>
              </a:r>
            </a:p>
          </p:txBody>
        </p:sp>
        <p:sp>
          <p:nvSpPr>
            <p:cNvPr id="35" name="矩形 34"/>
            <p:cNvSpPr/>
            <p:nvPr/>
          </p:nvSpPr>
          <p:spPr>
            <a:xfrm>
              <a:off x="640262" y="2715766"/>
              <a:ext cx="1398940" cy="261029"/>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背门开关</a:t>
              </a:r>
            </a:p>
          </p:txBody>
        </p:sp>
        <p:sp>
          <p:nvSpPr>
            <p:cNvPr id="36" name="矩形 35"/>
            <p:cNvSpPr/>
            <p:nvPr/>
          </p:nvSpPr>
          <p:spPr>
            <a:xfrm>
              <a:off x="640262" y="3150064"/>
              <a:ext cx="1398940" cy="261029"/>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背门锁电机</a:t>
              </a:r>
            </a:p>
          </p:txBody>
        </p:sp>
        <p:sp>
          <p:nvSpPr>
            <p:cNvPr id="37" name="矩形 36"/>
            <p:cNvSpPr/>
            <p:nvPr/>
          </p:nvSpPr>
          <p:spPr>
            <a:xfrm>
              <a:off x="652780" y="3584362"/>
              <a:ext cx="1398940" cy="261029"/>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左转向灯</a:t>
              </a:r>
            </a:p>
          </p:txBody>
        </p:sp>
        <p:sp>
          <p:nvSpPr>
            <p:cNvPr id="38" name="矩形 37"/>
            <p:cNvSpPr/>
            <p:nvPr/>
          </p:nvSpPr>
          <p:spPr>
            <a:xfrm>
              <a:off x="652780" y="4018660"/>
              <a:ext cx="1398940" cy="261029"/>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右转向灯</a:t>
              </a:r>
            </a:p>
          </p:txBody>
        </p:sp>
        <p:sp>
          <p:nvSpPr>
            <p:cNvPr id="39" name="矩形 38"/>
            <p:cNvSpPr/>
            <p:nvPr/>
          </p:nvSpPr>
          <p:spPr>
            <a:xfrm>
              <a:off x="650694" y="4452959"/>
              <a:ext cx="1398940" cy="261029"/>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喇叭</a:t>
              </a:r>
            </a:p>
          </p:txBody>
        </p:sp>
        <p:cxnSp>
          <p:nvCxnSpPr>
            <p:cNvPr id="41" name="直接箭头连接符 40"/>
            <p:cNvCxnSpPr/>
            <p:nvPr/>
          </p:nvCxnSpPr>
          <p:spPr>
            <a:xfrm flipH="1">
              <a:off x="2044577" y="2180183"/>
              <a:ext cx="2477480" cy="0"/>
            </a:xfrm>
            <a:prstGeom prst="straightConnector1">
              <a:avLst/>
            </a:prstGeom>
            <a:ln w="63500">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2843840" y="987574"/>
              <a:ext cx="1170600" cy="340719"/>
            </a:xfrm>
            <a:prstGeom prst="rect">
              <a:avLst/>
            </a:prstGeom>
            <a:noFill/>
          </p:spPr>
          <p:txBody>
            <a:bodyPr wrap="square" rtlCol="0">
              <a:spAutoFit/>
            </a:bodyPr>
            <a:lstStyle/>
            <a:p>
              <a:r>
                <a:rPr lang="zh-CN" altLang="en-US" sz="2000" dirty="0" smtClean="0">
                  <a:latin typeface="微软雅黑" panose="020B0503020204020204" charset="-122"/>
                  <a:ea typeface="微软雅黑" panose="020B0503020204020204" charset="-122"/>
                </a:rPr>
                <a:t>防盗指示</a:t>
              </a:r>
            </a:p>
          </p:txBody>
        </p:sp>
        <p:cxnSp>
          <p:nvCxnSpPr>
            <p:cNvPr id="44" name="直接箭头连接符 43"/>
            <p:cNvCxnSpPr>
              <a:stCxn id="31" idx="0"/>
            </p:cNvCxnSpPr>
            <p:nvPr/>
          </p:nvCxnSpPr>
          <p:spPr>
            <a:xfrm flipV="1">
              <a:off x="3275856" y="2175706"/>
              <a:ext cx="0" cy="468052"/>
            </a:xfrm>
            <a:prstGeom prst="straightConnector1">
              <a:avLst/>
            </a:prstGeom>
            <a:ln w="63500">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2843840" y="1923467"/>
              <a:ext cx="1103693" cy="340719"/>
            </a:xfrm>
            <a:prstGeom prst="rect">
              <a:avLst/>
            </a:prstGeom>
            <a:noFill/>
          </p:spPr>
          <p:txBody>
            <a:bodyPr wrap="square" rtlCol="0">
              <a:spAutoFit/>
            </a:bodyPr>
            <a:lstStyle/>
            <a:p>
              <a:r>
                <a:rPr lang="en-US" altLang="zh-CN" sz="2000" dirty="0" smtClean="0">
                  <a:latin typeface="微软雅黑" panose="020B0503020204020204" charset="-122"/>
                  <a:ea typeface="微软雅黑" panose="020B0503020204020204" charset="-122"/>
                </a:rPr>
                <a:t>CAN</a:t>
              </a:r>
              <a:r>
                <a:rPr lang="zh-CN" altLang="en-US" sz="2000" dirty="0" smtClean="0">
                  <a:latin typeface="微软雅黑" panose="020B0503020204020204" charset="-122"/>
                  <a:ea typeface="微软雅黑" panose="020B0503020204020204" charset="-122"/>
                </a:rPr>
                <a:t>通讯</a:t>
              </a:r>
              <a:endParaRPr lang="zh-CN" altLang="en-US" sz="2000" dirty="0">
                <a:latin typeface="微软雅黑" panose="020B0503020204020204" charset="-122"/>
                <a:ea typeface="微软雅黑" panose="020B0503020204020204" charset="-122"/>
              </a:endParaRPr>
            </a:p>
          </p:txBody>
        </p:sp>
        <p:cxnSp>
          <p:nvCxnSpPr>
            <p:cNvPr id="48" name="直接箭头连接符 47"/>
            <p:cNvCxnSpPr>
              <a:stCxn id="35" idx="3"/>
            </p:cNvCxnSpPr>
            <p:nvPr/>
          </p:nvCxnSpPr>
          <p:spPr>
            <a:xfrm flipV="1">
              <a:off x="2039202" y="2846280"/>
              <a:ext cx="660590" cy="1"/>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3" name="直接箭头连接符 52"/>
            <p:cNvCxnSpPr/>
            <p:nvPr/>
          </p:nvCxnSpPr>
          <p:spPr>
            <a:xfrm flipV="1">
              <a:off x="2039202" y="3291829"/>
              <a:ext cx="660590" cy="1"/>
            </a:xfrm>
            <a:prstGeom prst="straightConnector1">
              <a:avLst/>
            </a:prstGeom>
            <a:ln w="31750">
              <a:solidFill>
                <a:srgbClr val="FFC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55" name="直接箭头连接符 54"/>
            <p:cNvCxnSpPr/>
            <p:nvPr/>
          </p:nvCxnSpPr>
          <p:spPr>
            <a:xfrm flipV="1">
              <a:off x="2041584" y="3714352"/>
              <a:ext cx="660590" cy="1"/>
            </a:xfrm>
            <a:prstGeom prst="straightConnector1">
              <a:avLst/>
            </a:prstGeom>
            <a:ln w="31750">
              <a:solidFill>
                <a:srgbClr val="FFC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56" name="直接箭头连接符 55"/>
            <p:cNvCxnSpPr/>
            <p:nvPr/>
          </p:nvCxnSpPr>
          <p:spPr>
            <a:xfrm flipV="1">
              <a:off x="2039202" y="4155925"/>
              <a:ext cx="660590" cy="1"/>
            </a:xfrm>
            <a:prstGeom prst="straightConnector1">
              <a:avLst/>
            </a:prstGeom>
            <a:ln w="31750">
              <a:solidFill>
                <a:srgbClr val="FFC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57" name="直接箭头连接符 56"/>
            <p:cNvCxnSpPr/>
            <p:nvPr/>
          </p:nvCxnSpPr>
          <p:spPr>
            <a:xfrm flipV="1">
              <a:off x="2051720" y="4587973"/>
              <a:ext cx="660590" cy="1"/>
            </a:xfrm>
            <a:prstGeom prst="straightConnector1">
              <a:avLst/>
            </a:prstGeom>
            <a:ln w="31750">
              <a:solidFill>
                <a:srgbClr val="FFC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59" name="直接箭头连接符 58"/>
            <p:cNvCxnSpPr/>
            <p:nvPr/>
          </p:nvCxnSpPr>
          <p:spPr>
            <a:xfrm>
              <a:off x="5859780" y="1631444"/>
              <a:ext cx="815056" cy="4202"/>
            </a:xfrm>
            <a:prstGeom prst="straightConnector1">
              <a:avLst/>
            </a:prstGeom>
            <a:ln w="31750">
              <a:solidFill>
                <a:srgbClr val="FFC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5868252" y="1358676"/>
              <a:ext cx="968247" cy="340719"/>
            </a:xfrm>
            <a:prstGeom prst="rect">
              <a:avLst/>
            </a:prstGeom>
            <a:noFill/>
          </p:spPr>
          <p:txBody>
            <a:bodyPr wrap="square" rtlCol="0">
              <a:spAutoFit/>
            </a:bodyPr>
            <a:lstStyle/>
            <a:p>
              <a:r>
                <a:rPr lang="zh-CN" altLang="en-US" sz="2000" dirty="0" smtClean="0">
                  <a:latin typeface="微软雅黑" panose="020B0503020204020204" charset="-122"/>
                  <a:ea typeface="微软雅黑" panose="020B0503020204020204" charset="-122"/>
                </a:rPr>
                <a:t>解</a:t>
              </a:r>
              <a:r>
                <a:rPr lang="en-US" altLang="zh-CN" sz="2000" dirty="0" smtClean="0">
                  <a:latin typeface="微软雅黑" panose="020B0503020204020204" charset="-122"/>
                  <a:ea typeface="微软雅黑" panose="020B0503020204020204" charset="-122"/>
                </a:rPr>
                <a:t>/</a:t>
              </a:r>
              <a:r>
                <a:rPr lang="zh-CN" altLang="en-US" sz="2000" dirty="0" smtClean="0">
                  <a:latin typeface="微软雅黑" panose="020B0503020204020204" charset="-122"/>
                  <a:ea typeface="微软雅黑" panose="020B0503020204020204" charset="-122"/>
                </a:rPr>
                <a:t>闭锁</a:t>
              </a:r>
              <a:endParaRPr lang="zh-CN" altLang="en-US" sz="2000" dirty="0">
                <a:latin typeface="微软雅黑" panose="020B0503020204020204" charset="-122"/>
                <a:ea typeface="微软雅黑" panose="020B0503020204020204" charset="-122"/>
              </a:endParaRPr>
            </a:p>
          </p:txBody>
        </p:sp>
        <p:cxnSp>
          <p:nvCxnSpPr>
            <p:cNvPr id="62" name="直接箭头连接符 61"/>
            <p:cNvCxnSpPr/>
            <p:nvPr/>
          </p:nvCxnSpPr>
          <p:spPr>
            <a:xfrm>
              <a:off x="5858619" y="3111525"/>
              <a:ext cx="806692" cy="0"/>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63" name="直接箭头连接符 62"/>
            <p:cNvCxnSpPr/>
            <p:nvPr/>
          </p:nvCxnSpPr>
          <p:spPr>
            <a:xfrm>
              <a:off x="5865763" y="3481090"/>
              <a:ext cx="806692" cy="0"/>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64" name="直接箭头连接符 63"/>
            <p:cNvCxnSpPr/>
            <p:nvPr/>
          </p:nvCxnSpPr>
          <p:spPr>
            <a:xfrm>
              <a:off x="5868144" y="3826842"/>
              <a:ext cx="806692" cy="0"/>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65" name="直接箭头连接符 64"/>
            <p:cNvCxnSpPr/>
            <p:nvPr/>
          </p:nvCxnSpPr>
          <p:spPr>
            <a:xfrm>
              <a:off x="5865763" y="4203551"/>
              <a:ext cx="806692" cy="0"/>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66" name="直接箭头连接符 65"/>
            <p:cNvCxnSpPr/>
            <p:nvPr/>
          </p:nvCxnSpPr>
          <p:spPr>
            <a:xfrm>
              <a:off x="5863382" y="4630837"/>
              <a:ext cx="806692" cy="0"/>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40" name="直接箭头连接符 39"/>
            <p:cNvCxnSpPr>
              <a:endCxn id="43" idx="3"/>
            </p:cNvCxnSpPr>
            <p:nvPr/>
          </p:nvCxnSpPr>
          <p:spPr>
            <a:xfrm flipH="1">
              <a:off x="2051720" y="1713170"/>
              <a:ext cx="2477480" cy="0"/>
            </a:xfrm>
            <a:prstGeom prst="straightConnector1">
              <a:avLst/>
            </a:prstGeom>
            <a:ln w="31750">
              <a:solidFill>
                <a:srgbClr val="FFC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43" name="Rectangle 4"/>
            <p:cNvSpPr>
              <a:spLocks noChangeArrowheads="1"/>
            </p:cNvSpPr>
            <p:nvPr/>
          </p:nvSpPr>
          <p:spPr bwMode="auto">
            <a:xfrm>
              <a:off x="698172" y="1533150"/>
              <a:ext cx="1353548" cy="360040"/>
            </a:xfrm>
            <a:prstGeom prst="rect">
              <a:avLst/>
            </a:prstGeom>
            <a:solidFill>
              <a:srgbClr val="F05ACC"/>
            </a:solidFill>
            <a:ln w="9525">
              <a:noFill/>
              <a:miter lim="800000"/>
            </a:ln>
          </p:spPr>
          <p:txBody>
            <a:bodyPr anchor="ctr"/>
            <a:lstStyle/>
            <a:p>
              <a:pPr algn="ctr"/>
              <a:r>
                <a:rPr lang="zh-CN" altLang="en-US" sz="2000" dirty="0" smtClean="0">
                  <a:latin typeface="微软雅黑" panose="020B0503020204020204" charset="-122"/>
                  <a:ea typeface="微软雅黑" panose="020B0503020204020204" charset="-122"/>
                </a:rPr>
                <a:t>安全气囊</a:t>
              </a:r>
              <a:r>
                <a:rPr lang="en-US" altLang="zh-CN" sz="2000" dirty="0" smtClean="0">
                  <a:latin typeface="微软雅黑" panose="020B0503020204020204" charset="-122"/>
                  <a:ea typeface="微软雅黑" panose="020B0503020204020204" charset="-122"/>
                </a:rPr>
                <a:t>ECU</a:t>
              </a:r>
              <a:endParaRPr lang="zh-CN" altLang="en-US" sz="2000" dirty="0">
                <a:latin typeface="微软雅黑" panose="020B0503020204020204" charset="-122"/>
                <a:ea typeface="微软雅黑" panose="020B0503020204020204" charset="-122"/>
              </a:endParaRPr>
            </a:p>
          </p:txBody>
        </p:sp>
        <p:sp>
          <p:nvSpPr>
            <p:cNvPr id="45" name="TextBox 44"/>
            <p:cNvSpPr txBox="1"/>
            <p:nvPr/>
          </p:nvSpPr>
          <p:spPr>
            <a:xfrm>
              <a:off x="2858527" y="1472068"/>
              <a:ext cx="1089006" cy="340719"/>
            </a:xfrm>
            <a:prstGeom prst="rect">
              <a:avLst/>
            </a:prstGeom>
            <a:noFill/>
          </p:spPr>
          <p:txBody>
            <a:bodyPr wrap="square" rtlCol="0">
              <a:spAutoFit/>
            </a:bodyPr>
            <a:lstStyle/>
            <a:p>
              <a:r>
                <a:rPr lang="zh-CN" altLang="en-US" sz="2000" dirty="0" smtClean="0">
                  <a:latin typeface="微软雅黑" panose="020B0503020204020204" charset="-122"/>
                  <a:ea typeface="微软雅黑" panose="020B0503020204020204" charset="-122"/>
                </a:rPr>
                <a:t>碰撞信号</a:t>
              </a: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33832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中控锁系统功能</a:t>
            </a:r>
            <a:endParaRPr lang="zh-CN" altLang="en-US" sz="3600" dirty="0">
              <a:solidFill>
                <a:srgbClr val="0070C0"/>
              </a:solidFill>
              <a:latin typeface="微软雅黑" panose="020B0503020204020204" charset="-122"/>
              <a:ea typeface="微软雅黑" panose="020B0503020204020204" charset="-122"/>
            </a:endParaRPr>
          </a:p>
        </p:txBody>
      </p:sp>
      <p:sp>
        <p:nvSpPr>
          <p:cNvPr id="15" name="文本框 1"/>
          <p:cNvSpPr txBox="1">
            <a:spLocks noChangeArrowheads="1"/>
          </p:cNvSpPr>
          <p:nvPr/>
        </p:nvSpPr>
        <p:spPr bwMode="auto">
          <a:xfrm>
            <a:off x="991870" y="1434465"/>
            <a:ext cx="9770110" cy="424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4950" indent="-234950"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marL="285750" indent="-285750" eaLnBrk="1" hangingPunct="1">
              <a:lnSpc>
                <a:spcPct val="150000"/>
              </a:lnSpc>
              <a:buFont typeface="Wingdings" panose="05000000000000000000" pitchFamily="2" charset="2"/>
              <a:buChar char="Ø"/>
            </a:pPr>
            <a:r>
              <a:rPr lang="zh-CN" altLang="en-US" sz="2000" dirty="0">
                <a:latin typeface="微软雅黑" panose="020B0503020204020204" charset="-122"/>
                <a:ea typeface="微软雅黑" panose="020B0503020204020204" charset="-122"/>
                <a:sym typeface="宋体" panose="02010600030101010101" pitchFamily="2" charset="-122"/>
              </a:rPr>
              <a:t>中控门锁解锁</a:t>
            </a:r>
            <a:r>
              <a:rPr lang="en-US" altLang="zh-CN" sz="2000" dirty="0">
                <a:latin typeface="微软雅黑" panose="020B0503020204020204" charset="-122"/>
                <a:ea typeface="微软雅黑" panose="020B0503020204020204" charset="-122"/>
                <a:sym typeface="宋体" panose="02010600030101010101" pitchFamily="2" charset="-122"/>
              </a:rPr>
              <a:t>/</a:t>
            </a:r>
            <a:r>
              <a:rPr lang="zh-CN" altLang="en-US" sz="2000" dirty="0">
                <a:latin typeface="微软雅黑" panose="020B0503020204020204" charset="-122"/>
                <a:ea typeface="微软雅黑" panose="020B0503020204020204" charset="-122"/>
                <a:sym typeface="宋体" panose="02010600030101010101" pitchFamily="2" charset="-122"/>
              </a:rPr>
              <a:t>闭锁功能</a:t>
            </a:r>
          </a:p>
          <a:p>
            <a:pPr marL="285750" indent="-285750" eaLnBrk="1" hangingPunct="1">
              <a:lnSpc>
                <a:spcPct val="150000"/>
              </a:lnSpc>
              <a:buFont typeface="Wingdings" panose="05000000000000000000" pitchFamily="2" charset="2"/>
              <a:buChar char="Ø"/>
            </a:pPr>
            <a:r>
              <a:rPr lang="zh-CN" altLang="en-US" sz="2000" dirty="0">
                <a:latin typeface="微软雅黑" panose="020B0503020204020204" charset="-122"/>
                <a:ea typeface="微软雅黑" panose="020B0503020204020204" charset="-122"/>
                <a:sym typeface="宋体" panose="02010600030101010101" pitchFamily="2" charset="-122"/>
              </a:rPr>
              <a:t>机械钥匙</a:t>
            </a:r>
            <a:r>
              <a:rPr lang="zh-CN" altLang="en-US" sz="2000" dirty="0" smtClean="0">
                <a:latin typeface="微软雅黑" panose="020B0503020204020204" charset="-122"/>
                <a:ea typeface="微软雅黑" panose="020B0503020204020204" charset="-122"/>
                <a:sym typeface="宋体" panose="02010600030101010101" pitchFamily="2" charset="-122"/>
              </a:rPr>
              <a:t>解锁</a:t>
            </a:r>
            <a:r>
              <a:rPr lang="en-US" altLang="zh-CN" sz="2000" dirty="0">
                <a:latin typeface="微软雅黑" panose="020B0503020204020204" charset="-122"/>
                <a:ea typeface="微软雅黑" panose="020B0503020204020204" charset="-122"/>
                <a:sym typeface="宋体" panose="02010600030101010101" pitchFamily="2" charset="-122"/>
              </a:rPr>
              <a:t>/</a:t>
            </a:r>
            <a:r>
              <a:rPr lang="zh-CN" altLang="en-US" sz="2000" dirty="0">
                <a:latin typeface="微软雅黑" panose="020B0503020204020204" charset="-122"/>
                <a:ea typeface="微软雅黑" panose="020B0503020204020204" charset="-122"/>
                <a:sym typeface="宋体" panose="02010600030101010101" pitchFamily="2" charset="-122"/>
              </a:rPr>
              <a:t>闭锁</a:t>
            </a:r>
            <a:r>
              <a:rPr lang="zh-CN" altLang="en-US" sz="2000" dirty="0" smtClean="0">
                <a:latin typeface="微软雅黑" panose="020B0503020204020204" charset="-122"/>
                <a:ea typeface="微软雅黑" panose="020B0503020204020204" charset="-122"/>
                <a:sym typeface="宋体" panose="02010600030101010101" pitchFamily="2" charset="-122"/>
              </a:rPr>
              <a:t>功能</a:t>
            </a:r>
            <a:endParaRPr lang="zh-CN" altLang="en-US" sz="2000" dirty="0">
              <a:latin typeface="微软雅黑" panose="020B0503020204020204" charset="-122"/>
              <a:ea typeface="微软雅黑" panose="020B0503020204020204" charset="-122"/>
              <a:sym typeface="宋体" panose="02010600030101010101" pitchFamily="2" charset="-122"/>
            </a:endParaRPr>
          </a:p>
          <a:p>
            <a:pPr marL="285750" indent="-285750" eaLnBrk="1" hangingPunct="1">
              <a:lnSpc>
                <a:spcPct val="150000"/>
              </a:lnSpc>
              <a:buFont typeface="Wingdings" panose="05000000000000000000" pitchFamily="2" charset="2"/>
              <a:buChar char="Ø"/>
            </a:pPr>
            <a:r>
              <a:rPr lang="zh-CN" altLang="en-US" sz="2000" dirty="0">
                <a:latin typeface="微软雅黑" panose="020B0503020204020204" charset="-122"/>
                <a:ea typeface="微软雅黑" panose="020B0503020204020204" charset="-122"/>
                <a:sym typeface="宋体" panose="02010600030101010101" pitchFamily="2" charset="-122"/>
              </a:rPr>
              <a:t>速度感应中控</a:t>
            </a:r>
            <a:r>
              <a:rPr lang="zh-CN" altLang="en-US" sz="2000" dirty="0" smtClean="0">
                <a:latin typeface="微软雅黑" panose="020B0503020204020204" charset="-122"/>
                <a:ea typeface="微软雅黑" panose="020B0503020204020204" charset="-122"/>
                <a:sym typeface="宋体" panose="02010600030101010101" pitchFamily="2" charset="-122"/>
              </a:rPr>
              <a:t>门锁：</a:t>
            </a:r>
            <a:r>
              <a:rPr lang="zh-CN" altLang="en-US" sz="2000" b="0" dirty="0" smtClean="0">
                <a:latin typeface="微软雅黑" panose="020B0503020204020204" charset="-122"/>
                <a:ea typeface="微软雅黑" panose="020B0503020204020204" charset="-122"/>
                <a:sym typeface="宋体" panose="02010600030101010101" pitchFamily="2" charset="-122"/>
              </a:rPr>
              <a:t>如果</a:t>
            </a:r>
            <a:r>
              <a:rPr lang="zh-CN" altLang="en-US" sz="2000" b="0" dirty="0">
                <a:latin typeface="微软雅黑" panose="020B0503020204020204" charset="-122"/>
                <a:ea typeface="微软雅黑" panose="020B0503020204020204" charset="-122"/>
                <a:sym typeface="宋体" panose="02010600030101010101" pitchFamily="2" charset="-122"/>
              </a:rPr>
              <a:t>车速超过25km/</a:t>
            </a:r>
            <a:r>
              <a:rPr lang="zh-CN" altLang="en-US" sz="2000" b="0" dirty="0" smtClean="0">
                <a:latin typeface="微软雅黑" panose="020B0503020204020204" charset="-122"/>
                <a:ea typeface="微软雅黑" panose="020B0503020204020204" charset="-122"/>
                <a:sym typeface="宋体" panose="02010600030101010101" pitchFamily="2" charset="-122"/>
              </a:rPr>
              <a:t>h，车门将</a:t>
            </a:r>
            <a:r>
              <a:rPr lang="zh-CN" altLang="en-US" sz="2000" b="0" dirty="0">
                <a:latin typeface="微软雅黑" panose="020B0503020204020204" charset="-122"/>
                <a:ea typeface="微软雅黑" panose="020B0503020204020204" charset="-122"/>
                <a:sym typeface="宋体" panose="02010600030101010101" pitchFamily="2" charset="-122"/>
              </a:rPr>
              <a:t>自动闭锁。</a:t>
            </a:r>
          </a:p>
          <a:p>
            <a:pPr marL="285750" indent="-285750" eaLnBrk="1" hangingPunct="1">
              <a:lnSpc>
                <a:spcPct val="150000"/>
              </a:lnSpc>
              <a:buFont typeface="Wingdings" panose="05000000000000000000" pitchFamily="2" charset="2"/>
              <a:buChar char="Ø"/>
            </a:pPr>
            <a:r>
              <a:rPr lang="zh-CN" altLang="en-US" sz="2000" dirty="0">
                <a:latin typeface="微软雅黑" panose="020B0503020204020204" charset="-122"/>
                <a:ea typeface="微软雅黑" panose="020B0503020204020204" charset="-122"/>
                <a:sym typeface="宋体" panose="02010600030101010101" pitchFamily="2" charset="-122"/>
              </a:rPr>
              <a:t>熄火解锁</a:t>
            </a:r>
            <a:r>
              <a:rPr lang="zh-CN" altLang="en-US" sz="2000" dirty="0" smtClean="0">
                <a:latin typeface="微软雅黑" panose="020B0503020204020204" charset="-122"/>
                <a:ea typeface="微软雅黑" panose="020B0503020204020204" charset="-122"/>
                <a:sym typeface="宋体" panose="02010600030101010101" pitchFamily="2" charset="-122"/>
              </a:rPr>
              <a:t>功能：</a:t>
            </a:r>
            <a:r>
              <a:rPr lang="zh-CN" altLang="en-US" sz="2000" b="0" dirty="0" smtClean="0">
                <a:latin typeface="微软雅黑" panose="020B0503020204020204" charset="-122"/>
                <a:ea typeface="微软雅黑" panose="020B0503020204020204" charset="-122"/>
                <a:sym typeface="宋体" panose="02010600030101010101" pitchFamily="2" charset="-122"/>
              </a:rPr>
              <a:t>当</a:t>
            </a:r>
            <a:r>
              <a:rPr lang="zh-CN" altLang="en-US" sz="2000" b="0" dirty="0">
                <a:latin typeface="微软雅黑" panose="020B0503020204020204" charset="-122"/>
                <a:ea typeface="微软雅黑" panose="020B0503020204020204" charset="-122"/>
                <a:sym typeface="宋体" panose="02010600030101010101" pitchFamily="2" charset="-122"/>
              </a:rPr>
              <a:t>车辆熄火时，</a:t>
            </a:r>
            <a:r>
              <a:rPr lang="zh-CN" altLang="en-US" sz="2000" b="0" dirty="0" smtClean="0">
                <a:latin typeface="微软雅黑" panose="020B0503020204020204" charset="-122"/>
                <a:ea typeface="微软雅黑" panose="020B0503020204020204" charset="-122"/>
                <a:sym typeface="宋体" panose="02010600030101010101" pitchFamily="2" charset="-122"/>
              </a:rPr>
              <a:t>即由</a:t>
            </a:r>
            <a:r>
              <a:rPr lang="zh-CN" altLang="en-US" sz="2000" b="0" dirty="0">
                <a:latin typeface="微软雅黑" panose="020B0503020204020204" charset="-122"/>
                <a:ea typeface="微软雅黑" panose="020B0503020204020204" charset="-122"/>
                <a:sym typeface="宋体" panose="02010600030101010101" pitchFamily="2" charset="-122"/>
              </a:rPr>
              <a:t>ON变为OFF时，BCM将驱动门锁</a:t>
            </a:r>
            <a:r>
              <a:rPr lang="zh-CN" altLang="en-US" sz="2000" b="0" dirty="0" smtClean="0">
                <a:latin typeface="微软雅黑" panose="020B0503020204020204" charset="-122"/>
                <a:ea typeface="微软雅黑" panose="020B0503020204020204" charset="-122"/>
                <a:sym typeface="宋体" panose="02010600030101010101" pitchFamily="2" charset="-122"/>
              </a:rPr>
              <a:t>电机自动</a:t>
            </a:r>
            <a:endParaRPr lang="en-US" altLang="zh-CN" sz="2000" b="0" dirty="0" smtClean="0">
              <a:latin typeface="微软雅黑" panose="020B0503020204020204" charset="-122"/>
              <a:ea typeface="微软雅黑" panose="020B0503020204020204" charset="-122"/>
              <a:sym typeface="宋体" panose="02010600030101010101" pitchFamily="2" charset="-122"/>
            </a:endParaRPr>
          </a:p>
          <a:p>
            <a:pPr marL="0" indent="0" eaLnBrk="1" hangingPunct="1">
              <a:lnSpc>
                <a:spcPct val="150000"/>
              </a:lnSpc>
            </a:pPr>
            <a:r>
              <a:rPr lang="en-US" altLang="zh-CN" sz="2000" b="0" dirty="0">
                <a:latin typeface="微软雅黑" panose="020B0503020204020204" charset="-122"/>
                <a:ea typeface="微软雅黑" panose="020B0503020204020204" charset="-122"/>
                <a:sym typeface="宋体" panose="02010600030101010101" pitchFamily="2" charset="-122"/>
              </a:rPr>
              <a:t>	</a:t>
            </a:r>
            <a:r>
              <a:rPr lang="en-US" altLang="zh-CN" sz="2000" b="0" dirty="0" smtClean="0">
                <a:latin typeface="微软雅黑" panose="020B0503020204020204" charset="-122"/>
                <a:ea typeface="微软雅黑" panose="020B0503020204020204" charset="-122"/>
                <a:sym typeface="宋体" panose="02010600030101010101" pitchFamily="2" charset="-122"/>
              </a:rPr>
              <a:t>	 </a:t>
            </a:r>
            <a:r>
              <a:rPr lang="zh-CN" altLang="en-US" sz="2000" b="0" dirty="0" smtClean="0">
                <a:latin typeface="微软雅黑" panose="020B0503020204020204" charset="-122"/>
                <a:ea typeface="微软雅黑" panose="020B0503020204020204" charset="-122"/>
                <a:sym typeface="宋体" panose="02010600030101010101" pitchFamily="2" charset="-122"/>
              </a:rPr>
              <a:t>解锁</a:t>
            </a:r>
            <a:r>
              <a:rPr lang="zh-CN" altLang="en-US" sz="2000" b="0" dirty="0">
                <a:latin typeface="微软雅黑" panose="020B0503020204020204" charset="-122"/>
                <a:ea typeface="微软雅黑" panose="020B0503020204020204" charset="-122"/>
                <a:sym typeface="宋体" panose="02010600030101010101" pitchFamily="2" charset="-122"/>
              </a:rPr>
              <a:t>。</a:t>
            </a:r>
          </a:p>
          <a:p>
            <a:pPr marL="285750" indent="-285750" eaLnBrk="1" hangingPunct="1">
              <a:lnSpc>
                <a:spcPct val="150000"/>
              </a:lnSpc>
              <a:buFont typeface="Wingdings" panose="05000000000000000000" pitchFamily="2" charset="2"/>
              <a:buChar char="Ø"/>
            </a:pPr>
            <a:r>
              <a:rPr lang="zh-CN" altLang="en-US" sz="2000" dirty="0">
                <a:latin typeface="微软雅黑" panose="020B0503020204020204" charset="-122"/>
                <a:ea typeface="微软雅黑" panose="020B0503020204020204" charset="-122"/>
                <a:sym typeface="宋体" panose="02010600030101010101" pitchFamily="2" charset="-122"/>
              </a:rPr>
              <a:t>自动再</a:t>
            </a:r>
            <a:r>
              <a:rPr lang="zh-CN" altLang="en-US" sz="2000" dirty="0" smtClean="0">
                <a:latin typeface="微软雅黑" panose="020B0503020204020204" charset="-122"/>
                <a:ea typeface="微软雅黑" panose="020B0503020204020204" charset="-122"/>
                <a:sym typeface="宋体" panose="02010600030101010101" pitchFamily="2" charset="-122"/>
              </a:rPr>
              <a:t>闭锁：</a:t>
            </a:r>
            <a:r>
              <a:rPr lang="zh-CN" altLang="en-US" sz="2000" b="0" dirty="0" smtClean="0">
                <a:latin typeface="微软雅黑" panose="020B0503020204020204" charset="-122"/>
                <a:ea typeface="微软雅黑" panose="020B0503020204020204" charset="-122"/>
                <a:sym typeface="宋体" panose="02010600030101010101" pitchFamily="2" charset="-122"/>
              </a:rPr>
              <a:t>如果</a:t>
            </a:r>
            <a:r>
              <a:rPr lang="zh-CN" altLang="en-US" sz="2000" b="0" dirty="0">
                <a:latin typeface="微软雅黑" panose="020B0503020204020204" charset="-122"/>
                <a:ea typeface="微软雅黑" panose="020B0503020204020204" charset="-122"/>
                <a:sym typeface="宋体" panose="02010600030101010101" pitchFamily="2" charset="-122"/>
              </a:rPr>
              <a:t>所有车门闭锁，然后</a:t>
            </a:r>
            <a:r>
              <a:rPr lang="zh-CN" altLang="en-US" sz="2000" b="0" dirty="0" smtClean="0">
                <a:latin typeface="微软雅黑" panose="020B0503020204020204" charset="-122"/>
                <a:ea typeface="微软雅黑" panose="020B0503020204020204" charset="-122"/>
                <a:sym typeface="宋体" panose="02010600030101010101" pitchFamily="2" charset="-122"/>
              </a:rPr>
              <a:t>按下遥控器</a:t>
            </a:r>
            <a:r>
              <a:rPr lang="zh-CN" altLang="en-US" sz="2000" b="0" dirty="0">
                <a:latin typeface="微软雅黑" panose="020B0503020204020204" charset="-122"/>
                <a:ea typeface="微软雅黑" panose="020B0503020204020204" charset="-122"/>
                <a:sym typeface="宋体" panose="02010600030101010101" pitchFamily="2" charset="-122"/>
              </a:rPr>
              <a:t>解锁按钮，若</a:t>
            </a:r>
            <a:r>
              <a:rPr lang="zh-CN" altLang="en-US" sz="2000" b="0" dirty="0" smtClean="0">
                <a:latin typeface="微软雅黑" panose="020B0503020204020204" charset="-122"/>
                <a:ea typeface="微软雅黑" panose="020B0503020204020204" charset="-122"/>
                <a:sym typeface="宋体" panose="02010600030101010101" pitchFamily="2" charset="-122"/>
              </a:rPr>
              <a:t>30</a:t>
            </a:r>
            <a:r>
              <a:rPr lang="en-US" altLang="zh-CN" sz="2000" b="0" dirty="0">
                <a:latin typeface="微软雅黑" panose="020B0503020204020204" charset="-122"/>
                <a:ea typeface="微软雅黑" panose="020B0503020204020204" charset="-122"/>
                <a:sym typeface="宋体" panose="02010600030101010101" pitchFamily="2" charset="-122"/>
              </a:rPr>
              <a:t>s</a:t>
            </a:r>
            <a:r>
              <a:rPr lang="zh-CN" altLang="en-US" sz="2000" b="0" dirty="0" smtClean="0">
                <a:latin typeface="微软雅黑" panose="020B0503020204020204" charset="-122"/>
                <a:ea typeface="微软雅黑" panose="020B0503020204020204" charset="-122"/>
                <a:sym typeface="宋体" panose="02010600030101010101" pitchFamily="2" charset="-122"/>
              </a:rPr>
              <a:t>内</a:t>
            </a:r>
            <a:r>
              <a:rPr lang="zh-CN" altLang="en-US" sz="2000" b="0" dirty="0">
                <a:latin typeface="微软雅黑" panose="020B0503020204020204" charset="-122"/>
                <a:ea typeface="微软雅黑" panose="020B0503020204020204" charset="-122"/>
                <a:sym typeface="宋体" panose="02010600030101010101" pitchFamily="2" charset="-122"/>
              </a:rPr>
              <a:t>无</a:t>
            </a:r>
            <a:r>
              <a:rPr lang="zh-CN" altLang="en-US" sz="2000" b="0" dirty="0" smtClean="0">
                <a:latin typeface="微软雅黑" panose="020B0503020204020204" charset="-122"/>
                <a:ea typeface="微软雅黑" panose="020B0503020204020204" charset="-122"/>
                <a:sym typeface="宋体" panose="02010600030101010101" pitchFamily="2" charset="-122"/>
              </a:rPr>
              <a:t>车门</a:t>
            </a:r>
            <a:r>
              <a:rPr lang="en-US" altLang="zh-CN" sz="2000" b="0" dirty="0" smtClean="0">
                <a:latin typeface="微软雅黑" panose="020B0503020204020204" charset="-122"/>
                <a:ea typeface="微软雅黑" panose="020B0503020204020204" charset="-122"/>
                <a:sym typeface="宋体" panose="02010600030101010101" pitchFamily="2" charset="-122"/>
              </a:rPr>
              <a:t>	          </a:t>
            </a:r>
          </a:p>
          <a:p>
            <a:pPr marL="0" indent="0" eaLnBrk="1" hangingPunct="1">
              <a:lnSpc>
                <a:spcPct val="150000"/>
              </a:lnSpc>
            </a:pPr>
            <a:r>
              <a:rPr lang="en-US" altLang="zh-CN" sz="2000" b="0" dirty="0">
                <a:latin typeface="微软雅黑" panose="020B0503020204020204" charset="-122"/>
                <a:ea typeface="微软雅黑" panose="020B0503020204020204" charset="-122"/>
                <a:sym typeface="宋体" panose="02010600030101010101" pitchFamily="2" charset="-122"/>
              </a:rPr>
              <a:t> </a:t>
            </a:r>
            <a:r>
              <a:rPr lang="en-US" altLang="zh-CN" sz="2000" b="0" dirty="0" smtClean="0">
                <a:latin typeface="微软雅黑" panose="020B0503020204020204" charset="-122"/>
                <a:ea typeface="微软雅黑" panose="020B0503020204020204" charset="-122"/>
                <a:sym typeface="宋体" panose="02010600030101010101" pitchFamily="2" charset="-122"/>
              </a:rPr>
              <a:t>                       </a:t>
            </a:r>
            <a:r>
              <a:rPr lang="zh-CN" altLang="en-US" sz="2000" b="0" dirty="0" smtClean="0">
                <a:latin typeface="微软雅黑" panose="020B0503020204020204" charset="-122"/>
                <a:ea typeface="微软雅黑" panose="020B0503020204020204" charset="-122"/>
                <a:sym typeface="宋体" panose="02010600030101010101" pitchFamily="2" charset="-122"/>
              </a:rPr>
              <a:t>打开</a:t>
            </a:r>
            <a:r>
              <a:rPr lang="zh-CN" altLang="en-US" sz="2000" b="0" dirty="0">
                <a:latin typeface="微软雅黑" panose="020B0503020204020204" charset="-122"/>
                <a:ea typeface="微软雅黑" panose="020B0503020204020204" charset="-122"/>
                <a:sym typeface="宋体" panose="02010600030101010101" pitchFamily="2" charset="-122"/>
              </a:rPr>
              <a:t>，所有车门将自动再闭锁。</a:t>
            </a:r>
          </a:p>
          <a:p>
            <a:pPr marL="285750" indent="-285750" eaLnBrk="1" hangingPunct="1">
              <a:lnSpc>
                <a:spcPct val="150000"/>
              </a:lnSpc>
              <a:buFont typeface="Wingdings" panose="05000000000000000000" pitchFamily="2" charset="2"/>
              <a:buChar char="Ø"/>
            </a:pPr>
            <a:r>
              <a:rPr lang="zh-CN" altLang="en-US" sz="2000" dirty="0">
                <a:latin typeface="微软雅黑" panose="020B0503020204020204" charset="-122"/>
                <a:ea typeface="微软雅黑" panose="020B0503020204020204" charset="-122"/>
                <a:sym typeface="宋体" panose="02010600030101010101" pitchFamily="2" charset="-122"/>
              </a:rPr>
              <a:t>撞车</a:t>
            </a:r>
            <a:r>
              <a:rPr lang="zh-CN" altLang="en-US" sz="2000" dirty="0" smtClean="0">
                <a:latin typeface="微软雅黑" panose="020B0503020204020204" charset="-122"/>
                <a:ea typeface="微软雅黑" panose="020B0503020204020204" charset="-122"/>
                <a:sym typeface="宋体" panose="02010600030101010101" pitchFamily="2" charset="-122"/>
              </a:rPr>
              <a:t>解锁：</a:t>
            </a:r>
            <a:r>
              <a:rPr lang="zh-CN" altLang="en-US" sz="2000" b="0" dirty="0" smtClean="0">
                <a:latin typeface="微软雅黑" panose="020B0503020204020204" charset="-122"/>
                <a:ea typeface="微软雅黑" panose="020B0503020204020204" charset="-122"/>
                <a:sym typeface="宋体" panose="02010600030101010101" pitchFamily="2" charset="-122"/>
              </a:rPr>
              <a:t>电源</a:t>
            </a:r>
            <a:r>
              <a:rPr lang="zh-CN" altLang="en-US" sz="2000" b="0" dirty="0">
                <a:latin typeface="微软雅黑" panose="020B0503020204020204" charset="-122"/>
                <a:ea typeface="微软雅黑" panose="020B0503020204020204" charset="-122"/>
                <a:sym typeface="宋体" panose="02010600030101010101" pitchFamily="2" charset="-122"/>
              </a:rPr>
              <a:t>状态处于</a:t>
            </a:r>
            <a:r>
              <a:rPr lang="zh-CN" altLang="en-US" sz="2000" b="0" dirty="0" smtClean="0">
                <a:latin typeface="微软雅黑" panose="020B0503020204020204" charset="-122"/>
                <a:ea typeface="微软雅黑" panose="020B0503020204020204" charset="-122"/>
                <a:sym typeface="宋体" panose="02010600030101010101" pitchFamily="2" charset="-122"/>
              </a:rPr>
              <a:t>ON时</a:t>
            </a:r>
            <a:r>
              <a:rPr lang="zh-CN" altLang="en-US" sz="2000" b="0" dirty="0">
                <a:latin typeface="微软雅黑" panose="020B0503020204020204" charset="-122"/>
                <a:ea typeface="微软雅黑" panose="020B0503020204020204" charset="-122"/>
                <a:sym typeface="宋体" panose="02010600030101010101" pitchFamily="2" charset="-122"/>
              </a:rPr>
              <a:t>，如果从安全气囊ECU收到</a:t>
            </a:r>
            <a:r>
              <a:rPr lang="zh-CN" altLang="en-US" sz="2000" b="0" dirty="0" smtClean="0">
                <a:latin typeface="微软雅黑" panose="020B0503020204020204" charset="-122"/>
                <a:ea typeface="微软雅黑" panose="020B0503020204020204" charset="-122"/>
                <a:sym typeface="宋体" panose="02010600030101010101" pitchFamily="2" charset="-122"/>
              </a:rPr>
              <a:t>“碰撞发生”，自动</a:t>
            </a:r>
            <a:endParaRPr lang="en-US" altLang="zh-CN" sz="2000" b="0" dirty="0" smtClean="0">
              <a:latin typeface="微软雅黑" panose="020B0503020204020204" charset="-122"/>
              <a:ea typeface="微软雅黑" panose="020B0503020204020204" charset="-122"/>
              <a:sym typeface="宋体" panose="02010600030101010101" pitchFamily="2" charset="-122"/>
            </a:endParaRPr>
          </a:p>
          <a:p>
            <a:pPr marL="0" indent="0" eaLnBrk="1" hangingPunct="1">
              <a:lnSpc>
                <a:spcPct val="150000"/>
              </a:lnSpc>
            </a:pPr>
            <a:r>
              <a:rPr lang="en-US" altLang="zh-CN" sz="2000" b="0" dirty="0">
                <a:latin typeface="微软雅黑" panose="020B0503020204020204" charset="-122"/>
                <a:ea typeface="微软雅黑" panose="020B0503020204020204" charset="-122"/>
                <a:sym typeface="宋体" panose="02010600030101010101" pitchFamily="2" charset="-122"/>
              </a:rPr>
              <a:t>	 </a:t>
            </a:r>
            <a:r>
              <a:rPr lang="en-US" altLang="zh-CN" sz="2000" b="0" dirty="0" smtClean="0">
                <a:latin typeface="微软雅黑" panose="020B0503020204020204" charset="-122"/>
                <a:ea typeface="微软雅黑" panose="020B0503020204020204" charset="-122"/>
                <a:sym typeface="宋体" panose="02010600030101010101" pitchFamily="2" charset="-122"/>
              </a:rPr>
              <a:t>      </a:t>
            </a:r>
            <a:r>
              <a:rPr lang="zh-CN" altLang="en-US" sz="2000" b="0" dirty="0" smtClean="0">
                <a:latin typeface="微软雅黑" panose="020B0503020204020204" charset="-122"/>
                <a:ea typeface="微软雅黑" panose="020B0503020204020204" charset="-122"/>
                <a:sym typeface="宋体" panose="02010600030101010101" pitchFamily="2" charset="-122"/>
              </a:rPr>
              <a:t>解锁。</a:t>
            </a:r>
            <a:endParaRPr lang="zh-CN" altLang="en-US" sz="2000" b="0" dirty="0">
              <a:latin typeface="微软雅黑" panose="020B0503020204020204" charset="-122"/>
              <a:ea typeface="微软雅黑" panose="020B0503020204020204" charset="-122"/>
              <a:sym typeface="宋体" panose="02010600030101010101" pitchFamily="2" charset="-122"/>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33832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a:latin typeface="微软雅黑" panose="020B0503020204020204" charset="-122"/>
                <a:ea typeface="微软雅黑" panose="020B0503020204020204" charset="-122"/>
                <a:cs typeface="FZHei-B01S" panose="03000509000000000000" pitchFamily="65" charset="-122"/>
                <a:sym typeface="+mn-ea"/>
              </a:rPr>
              <a:t>中控锁系统功能</a:t>
            </a:r>
            <a:endParaRPr lang="zh-CN" altLang="en-US" sz="3600" dirty="0">
              <a:solidFill>
                <a:srgbClr val="0070C0"/>
              </a:solidFill>
              <a:latin typeface="微软雅黑" panose="020B0503020204020204" charset="-122"/>
              <a:ea typeface="微软雅黑" panose="020B0503020204020204" charset="-122"/>
            </a:endParaRPr>
          </a:p>
        </p:txBody>
      </p:sp>
      <p:sp>
        <p:nvSpPr>
          <p:cNvPr id="6" name="Text Box 4"/>
          <p:cNvSpPr txBox="1">
            <a:spLocks noChangeArrowheads="1"/>
          </p:cNvSpPr>
          <p:nvPr/>
        </p:nvSpPr>
        <p:spPr bwMode="auto">
          <a:xfrm>
            <a:off x="1041400" y="1284788"/>
            <a:ext cx="8464550"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4950" indent="-234950"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120000"/>
              </a:lnSpc>
              <a:buFont typeface="Wingdings" panose="05000000000000000000" pitchFamily="2" charset="2"/>
              <a:buNone/>
            </a:pPr>
            <a:r>
              <a:rPr lang="zh-CN" altLang="en-US" sz="2400" dirty="0" smtClean="0">
                <a:latin typeface="微软雅黑" panose="020B0503020204020204" charset="-122"/>
                <a:ea typeface="微软雅黑" panose="020B0503020204020204" charset="-122"/>
                <a:sym typeface="Arial" panose="020B0604020202020204" pitchFamily="34" charset="0"/>
              </a:rPr>
              <a:t>车身防盗</a:t>
            </a:r>
          </a:p>
        </p:txBody>
      </p:sp>
      <p:grpSp>
        <p:nvGrpSpPr>
          <p:cNvPr id="58" name="组合 57"/>
          <p:cNvGrpSpPr/>
          <p:nvPr/>
        </p:nvGrpSpPr>
        <p:grpSpPr>
          <a:xfrm>
            <a:off x="1294765" y="1667510"/>
            <a:ext cx="9102090" cy="4021542"/>
            <a:chOff x="539552" y="1281454"/>
            <a:chExt cx="7776864" cy="3456578"/>
          </a:xfrm>
        </p:grpSpPr>
        <p:sp>
          <p:nvSpPr>
            <p:cNvPr id="8" name="矩形 7"/>
            <p:cNvSpPr/>
            <p:nvPr/>
          </p:nvSpPr>
          <p:spPr>
            <a:xfrm>
              <a:off x="3131840" y="1750045"/>
              <a:ext cx="1368152" cy="504056"/>
            </a:xfrm>
            <a:prstGeom prst="rect">
              <a:avLst/>
            </a:prstGeom>
            <a:solidFill>
              <a:schemeClr val="accent1">
                <a:lumMod val="40000"/>
                <a:lumOff val="60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b="1" dirty="0" smtClean="0">
                  <a:solidFill>
                    <a:srgbClr val="FF0000"/>
                  </a:solidFill>
                  <a:latin typeface="微软雅黑" panose="020B0503020204020204" charset="-122"/>
                  <a:ea typeface="微软雅黑" panose="020B0503020204020204" charset="-122"/>
                </a:rPr>
                <a:t>解防状态</a:t>
              </a:r>
            </a:p>
          </p:txBody>
        </p:sp>
        <p:sp>
          <p:nvSpPr>
            <p:cNvPr id="9" name="矩形 8"/>
            <p:cNvSpPr/>
            <p:nvPr/>
          </p:nvSpPr>
          <p:spPr>
            <a:xfrm>
              <a:off x="5868144" y="1750045"/>
              <a:ext cx="1440160" cy="504056"/>
            </a:xfrm>
            <a:prstGeom prst="rect">
              <a:avLst/>
            </a:prstGeom>
            <a:solidFill>
              <a:schemeClr val="accent1">
                <a:lumMod val="40000"/>
                <a:lumOff val="60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b="1" dirty="0" smtClean="0">
                  <a:solidFill>
                    <a:srgbClr val="FF0000"/>
                  </a:solidFill>
                  <a:latin typeface="微软雅黑" panose="020B0503020204020204" charset="-122"/>
                  <a:ea typeface="微软雅黑" panose="020B0503020204020204" charset="-122"/>
                </a:rPr>
                <a:t>预设防状态</a:t>
              </a:r>
            </a:p>
          </p:txBody>
        </p:sp>
        <p:sp>
          <p:nvSpPr>
            <p:cNvPr id="3" name="矩形 2"/>
            <p:cNvSpPr/>
            <p:nvPr/>
          </p:nvSpPr>
          <p:spPr>
            <a:xfrm>
              <a:off x="3059832" y="3766268"/>
              <a:ext cx="1512168" cy="821705"/>
            </a:xfrm>
            <a:prstGeom prst="rect">
              <a:avLst/>
            </a:prstGeom>
            <a:solidFill>
              <a:schemeClr val="accent1">
                <a:lumMod val="40000"/>
                <a:lumOff val="60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b="1" dirty="0">
                  <a:solidFill>
                    <a:srgbClr val="FF0000"/>
                  </a:solidFill>
                  <a:latin typeface="微软雅黑" panose="020B0503020204020204" charset="-122"/>
                  <a:ea typeface="微软雅黑" panose="020B0503020204020204" charset="-122"/>
                </a:rPr>
                <a:t>报警</a:t>
              </a:r>
              <a:r>
                <a:rPr lang="zh-CN" altLang="en-US" sz="1400" b="1" dirty="0" smtClean="0">
                  <a:solidFill>
                    <a:srgbClr val="FF0000"/>
                  </a:solidFill>
                  <a:latin typeface="微软雅黑" panose="020B0503020204020204" charset="-122"/>
                  <a:ea typeface="微软雅黑" panose="020B0503020204020204" charset="-122"/>
                </a:rPr>
                <a:t>状态</a:t>
              </a:r>
              <a:endParaRPr lang="en-US" altLang="zh-CN" sz="1400" b="1" dirty="0" smtClean="0">
                <a:solidFill>
                  <a:srgbClr val="FF0000"/>
                </a:solidFill>
                <a:latin typeface="微软雅黑" panose="020B0503020204020204" charset="-122"/>
                <a:ea typeface="微软雅黑" panose="020B0503020204020204" charset="-122"/>
              </a:endParaRPr>
            </a:p>
            <a:p>
              <a:pPr algn="ctr"/>
              <a:r>
                <a:rPr lang="zh-CN" altLang="en-US" sz="1200" b="1" dirty="0" smtClean="0">
                  <a:solidFill>
                    <a:srgbClr val="FF0000"/>
                  </a:solidFill>
                  <a:latin typeface="微软雅黑" panose="020B0503020204020204" charset="-122"/>
                  <a:ea typeface="微软雅黑" panose="020B0503020204020204" charset="-122"/>
                </a:rPr>
                <a:t>（转向灯闪烁</a:t>
              </a:r>
              <a:r>
                <a:rPr lang="en-US" altLang="zh-CN" sz="1200" b="1" dirty="0" smtClean="0">
                  <a:solidFill>
                    <a:srgbClr val="FF0000"/>
                  </a:solidFill>
                  <a:latin typeface="微软雅黑" panose="020B0503020204020204" charset="-122"/>
                  <a:ea typeface="微软雅黑" panose="020B0503020204020204" charset="-122"/>
                </a:rPr>
                <a:t>5min</a:t>
              </a:r>
            </a:p>
            <a:p>
              <a:pPr algn="ctr"/>
              <a:r>
                <a:rPr lang="zh-CN" altLang="en-US" sz="1200" b="1" dirty="0" smtClean="0">
                  <a:solidFill>
                    <a:srgbClr val="FF0000"/>
                  </a:solidFill>
                  <a:latin typeface="微软雅黑" panose="020B0503020204020204" charset="-122"/>
                  <a:ea typeface="微软雅黑" panose="020B0503020204020204" charset="-122"/>
                </a:rPr>
                <a:t>喇叭报警</a:t>
              </a:r>
              <a:r>
                <a:rPr lang="en-US" altLang="zh-CN" sz="1200" b="1" dirty="0" smtClean="0">
                  <a:solidFill>
                    <a:srgbClr val="FF0000"/>
                  </a:solidFill>
                  <a:latin typeface="微软雅黑" panose="020B0503020204020204" charset="-122"/>
                  <a:ea typeface="微软雅黑" panose="020B0503020204020204" charset="-122"/>
                </a:rPr>
                <a:t>28s</a:t>
              </a:r>
            </a:p>
            <a:p>
              <a:pPr algn="ctr"/>
              <a:r>
                <a:rPr lang="zh-CN" altLang="en-US" sz="1200" b="1" dirty="0">
                  <a:solidFill>
                    <a:srgbClr val="FF0000"/>
                  </a:solidFill>
                  <a:latin typeface="微软雅黑" panose="020B0503020204020204" charset="-122"/>
                  <a:ea typeface="微软雅黑" panose="020B0503020204020204" charset="-122"/>
                </a:rPr>
                <a:t>防盗</a:t>
              </a:r>
              <a:r>
                <a:rPr lang="zh-CN" altLang="en-US" sz="1200" b="1" dirty="0" smtClean="0">
                  <a:solidFill>
                    <a:srgbClr val="FF0000"/>
                  </a:solidFill>
                  <a:latin typeface="微软雅黑" panose="020B0503020204020204" charset="-122"/>
                  <a:ea typeface="微软雅黑" panose="020B0503020204020204" charset="-122"/>
                </a:rPr>
                <a:t>指示灯快闪）</a:t>
              </a:r>
            </a:p>
          </p:txBody>
        </p:sp>
        <p:sp>
          <p:nvSpPr>
            <p:cNvPr id="11" name="矩形 10"/>
            <p:cNvSpPr/>
            <p:nvPr/>
          </p:nvSpPr>
          <p:spPr>
            <a:xfrm>
              <a:off x="5868144" y="3910285"/>
              <a:ext cx="1440160" cy="504056"/>
            </a:xfrm>
            <a:prstGeom prst="rect">
              <a:avLst/>
            </a:prstGeom>
            <a:solidFill>
              <a:schemeClr val="accent1">
                <a:lumMod val="40000"/>
                <a:lumOff val="60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b="1" dirty="0" smtClean="0">
                  <a:solidFill>
                    <a:srgbClr val="FF0000"/>
                  </a:solidFill>
                  <a:latin typeface="微软雅黑" panose="020B0503020204020204" charset="-122"/>
                  <a:ea typeface="微软雅黑" panose="020B0503020204020204" charset="-122"/>
                </a:rPr>
                <a:t>设防状态</a:t>
              </a:r>
              <a:endParaRPr lang="en-US" altLang="zh-CN" sz="1400" b="1" dirty="0" smtClean="0">
                <a:solidFill>
                  <a:srgbClr val="FF0000"/>
                </a:solidFill>
                <a:latin typeface="微软雅黑" panose="020B0503020204020204" charset="-122"/>
                <a:ea typeface="微软雅黑" panose="020B0503020204020204" charset="-122"/>
              </a:endParaRPr>
            </a:p>
            <a:p>
              <a:pPr algn="ctr"/>
              <a:r>
                <a:rPr lang="zh-CN" altLang="en-US" sz="1200" b="1" dirty="0" smtClean="0">
                  <a:solidFill>
                    <a:srgbClr val="FF0000"/>
                  </a:solidFill>
                  <a:latin typeface="微软雅黑" panose="020B0503020204020204" charset="-122"/>
                  <a:ea typeface="微软雅黑" panose="020B0503020204020204" charset="-122"/>
                </a:rPr>
                <a:t>（防盗指示灯慢闪）</a:t>
              </a:r>
            </a:p>
          </p:txBody>
        </p:sp>
        <p:sp>
          <p:nvSpPr>
            <p:cNvPr id="12" name="矩形 11"/>
            <p:cNvSpPr/>
            <p:nvPr/>
          </p:nvSpPr>
          <p:spPr>
            <a:xfrm>
              <a:off x="539552" y="3925094"/>
              <a:ext cx="1368152" cy="504056"/>
            </a:xfrm>
            <a:prstGeom prst="rect">
              <a:avLst/>
            </a:prstGeom>
            <a:solidFill>
              <a:schemeClr val="accent1">
                <a:lumMod val="40000"/>
                <a:lumOff val="60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b="1" dirty="0" smtClean="0">
                  <a:solidFill>
                    <a:srgbClr val="FF0000"/>
                  </a:solidFill>
                  <a:latin typeface="微软雅黑" panose="020B0503020204020204" charset="-122"/>
                  <a:ea typeface="微软雅黑" panose="020B0503020204020204" charset="-122"/>
                </a:rPr>
                <a:t>报警解除状态</a:t>
              </a:r>
            </a:p>
          </p:txBody>
        </p:sp>
        <p:cxnSp>
          <p:nvCxnSpPr>
            <p:cNvPr id="4" name="直接箭头连接符 3"/>
            <p:cNvCxnSpPr/>
            <p:nvPr/>
          </p:nvCxnSpPr>
          <p:spPr>
            <a:xfrm flipH="1">
              <a:off x="4499992" y="1894061"/>
              <a:ext cx="1368152" cy="0"/>
            </a:xfrm>
            <a:prstGeom prst="straightConnector1">
              <a:avLst/>
            </a:prstGeom>
            <a:ln>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572000" y="1281454"/>
              <a:ext cx="1368152" cy="554525"/>
            </a:xfrm>
            <a:prstGeom prst="rect">
              <a:avLst/>
            </a:prstGeom>
            <a:noFill/>
          </p:spPr>
          <p:txBody>
            <a:bodyPr wrap="square" rtlCol="0">
              <a:spAutoFit/>
            </a:bodyPr>
            <a:lstStyle/>
            <a:p>
              <a:r>
                <a:rPr lang="zh-CN" altLang="en-US" sz="1200" b="1" dirty="0" smtClean="0">
                  <a:solidFill>
                    <a:srgbClr val="FF0000"/>
                  </a:solidFill>
                  <a:latin typeface="微软雅黑" panose="020B0503020204020204" charset="-122"/>
                  <a:ea typeface="微软雅黑" panose="020B0503020204020204" charset="-122"/>
                </a:rPr>
                <a:t>任意门开，电源变化或遥控解锁或机械钥匙解锁</a:t>
              </a:r>
            </a:p>
          </p:txBody>
        </p:sp>
        <p:cxnSp>
          <p:nvCxnSpPr>
            <p:cNvPr id="5" name="直接箭头连接符 4"/>
            <p:cNvCxnSpPr/>
            <p:nvPr/>
          </p:nvCxnSpPr>
          <p:spPr>
            <a:xfrm flipH="1">
              <a:off x="4499992" y="2110085"/>
              <a:ext cx="1368152" cy="0"/>
            </a:xfrm>
            <a:prstGeom prst="straightConnector1">
              <a:avLst/>
            </a:prstGeom>
            <a:ln>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644008" y="2111826"/>
              <a:ext cx="1368152" cy="236874"/>
            </a:xfrm>
            <a:prstGeom prst="rect">
              <a:avLst/>
            </a:prstGeom>
            <a:noFill/>
          </p:spPr>
          <p:txBody>
            <a:bodyPr wrap="square" rtlCol="0">
              <a:spAutoFit/>
            </a:bodyPr>
            <a:lstStyle/>
            <a:p>
              <a:r>
                <a:rPr lang="zh-CN" altLang="en-US" sz="1200" b="1" dirty="0" smtClean="0">
                  <a:solidFill>
                    <a:srgbClr val="FF0000"/>
                  </a:solidFill>
                  <a:latin typeface="微软雅黑" panose="020B0503020204020204" charset="-122"/>
                  <a:ea typeface="微软雅黑" panose="020B0503020204020204" charset="-122"/>
                </a:rPr>
                <a:t>遥控闭锁信号</a:t>
              </a:r>
            </a:p>
          </p:txBody>
        </p:sp>
        <p:cxnSp>
          <p:nvCxnSpPr>
            <p:cNvPr id="7" name="直接箭头连接符 6"/>
            <p:cNvCxnSpPr>
              <a:endCxn id="12" idx="0"/>
            </p:cNvCxnSpPr>
            <p:nvPr/>
          </p:nvCxnSpPr>
          <p:spPr>
            <a:xfrm flipH="1">
              <a:off x="1223628" y="2254101"/>
              <a:ext cx="1908212" cy="1670993"/>
            </a:xfrm>
            <a:prstGeom prst="straightConnector1">
              <a:avLst/>
            </a:prstGeom>
            <a:ln>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rot="19156394">
              <a:off x="1493658" y="2597437"/>
              <a:ext cx="1368152" cy="395699"/>
            </a:xfrm>
            <a:prstGeom prst="rect">
              <a:avLst/>
            </a:prstGeom>
            <a:noFill/>
          </p:spPr>
          <p:txBody>
            <a:bodyPr wrap="square" rtlCol="0">
              <a:spAutoFit/>
            </a:bodyPr>
            <a:lstStyle/>
            <a:p>
              <a:r>
                <a:rPr lang="zh-CN" altLang="en-US" sz="1200" b="1" dirty="0" smtClean="0">
                  <a:solidFill>
                    <a:srgbClr val="FF0000"/>
                  </a:solidFill>
                  <a:latin typeface="微软雅黑" panose="020B0503020204020204" charset="-122"/>
                  <a:ea typeface="微软雅黑" panose="020B0503020204020204" charset="-122"/>
                </a:rPr>
                <a:t>遥控解锁或机械钥匙解锁</a:t>
              </a:r>
            </a:p>
          </p:txBody>
        </p:sp>
        <p:cxnSp>
          <p:nvCxnSpPr>
            <p:cNvPr id="25" name="直接箭头连接符 24"/>
            <p:cNvCxnSpPr>
              <a:stCxn id="8" idx="2"/>
              <a:endCxn id="3" idx="0"/>
            </p:cNvCxnSpPr>
            <p:nvPr/>
          </p:nvCxnSpPr>
          <p:spPr>
            <a:xfrm>
              <a:off x="3815916" y="2254101"/>
              <a:ext cx="0" cy="1512167"/>
            </a:xfrm>
            <a:prstGeom prst="straightConnector1">
              <a:avLst/>
            </a:prstGeom>
            <a:ln>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rot="16200000">
              <a:off x="3384935" y="2871561"/>
              <a:ext cx="1138961" cy="235465"/>
            </a:xfrm>
            <a:prstGeom prst="rect">
              <a:avLst/>
            </a:prstGeom>
            <a:noFill/>
          </p:spPr>
          <p:txBody>
            <a:bodyPr wrap="square" rtlCol="0">
              <a:spAutoFit/>
            </a:bodyPr>
            <a:lstStyle/>
            <a:p>
              <a:r>
                <a:rPr lang="zh-CN" altLang="en-US" sz="1200" b="1" dirty="0" smtClean="0">
                  <a:solidFill>
                    <a:srgbClr val="FF0000"/>
                  </a:solidFill>
                  <a:latin typeface="微软雅黑" panose="020B0503020204020204" charset="-122"/>
                  <a:ea typeface="微软雅黑" panose="020B0503020204020204" charset="-122"/>
                </a:rPr>
                <a:t>机械钥匙解锁</a:t>
              </a:r>
            </a:p>
          </p:txBody>
        </p:sp>
        <p:cxnSp>
          <p:nvCxnSpPr>
            <p:cNvPr id="29" name="直接箭头连接符 28"/>
            <p:cNvCxnSpPr>
              <a:endCxn id="47" idx="3"/>
            </p:cNvCxnSpPr>
            <p:nvPr/>
          </p:nvCxnSpPr>
          <p:spPr>
            <a:xfrm>
              <a:off x="4499992" y="2221353"/>
              <a:ext cx="1440160" cy="1670993"/>
            </a:xfrm>
            <a:prstGeom prst="straightConnector1">
              <a:avLst/>
            </a:prstGeom>
            <a:ln>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rot="2870715">
              <a:off x="4814174" y="2819837"/>
              <a:ext cx="1368152" cy="393346"/>
            </a:xfrm>
            <a:prstGeom prst="rect">
              <a:avLst/>
            </a:prstGeom>
            <a:noFill/>
          </p:spPr>
          <p:txBody>
            <a:bodyPr wrap="square" rtlCol="0">
              <a:spAutoFit/>
            </a:bodyPr>
            <a:lstStyle/>
            <a:p>
              <a:r>
                <a:rPr lang="zh-CN" altLang="en-US" sz="1200" b="1" dirty="0" smtClean="0">
                  <a:solidFill>
                    <a:srgbClr val="FF0000"/>
                  </a:solidFill>
                  <a:latin typeface="微软雅黑" panose="020B0503020204020204" charset="-122"/>
                  <a:ea typeface="微软雅黑" panose="020B0503020204020204" charset="-122"/>
                </a:rPr>
                <a:t>遥控解锁或机械钥匙解锁</a:t>
              </a:r>
            </a:p>
          </p:txBody>
        </p:sp>
        <p:cxnSp>
          <p:nvCxnSpPr>
            <p:cNvPr id="33" name="直接箭头连接符 32"/>
            <p:cNvCxnSpPr>
              <a:stCxn id="11" idx="0"/>
              <a:endCxn id="9" idx="2"/>
            </p:cNvCxnSpPr>
            <p:nvPr/>
          </p:nvCxnSpPr>
          <p:spPr>
            <a:xfrm flipV="1">
              <a:off x="6588224" y="2254101"/>
              <a:ext cx="0" cy="1656184"/>
            </a:xfrm>
            <a:prstGeom prst="straightConnector1">
              <a:avLst/>
            </a:prstGeom>
            <a:ln>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rot="16200000">
              <a:off x="6401303" y="2811972"/>
              <a:ext cx="672907" cy="235465"/>
            </a:xfrm>
            <a:prstGeom prst="rect">
              <a:avLst/>
            </a:prstGeom>
            <a:noFill/>
          </p:spPr>
          <p:txBody>
            <a:bodyPr wrap="square" rtlCol="0">
              <a:spAutoFit/>
            </a:bodyPr>
            <a:lstStyle/>
            <a:p>
              <a:r>
                <a:rPr lang="zh-CN" altLang="en-US" sz="1200" b="1" dirty="0" smtClean="0">
                  <a:solidFill>
                    <a:srgbClr val="FF0000"/>
                  </a:solidFill>
                  <a:latin typeface="微软雅黑" panose="020B0503020204020204" charset="-122"/>
                  <a:ea typeface="微软雅黑" panose="020B0503020204020204" charset="-122"/>
                </a:rPr>
                <a:t>等待</a:t>
              </a:r>
              <a:r>
                <a:rPr lang="en-US" altLang="zh-CN" sz="1200" b="1" dirty="0" smtClean="0">
                  <a:solidFill>
                    <a:srgbClr val="FF0000"/>
                  </a:solidFill>
                  <a:latin typeface="微软雅黑" panose="020B0503020204020204" charset="-122"/>
                  <a:ea typeface="微软雅黑" panose="020B0503020204020204" charset="-122"/>
                </a:rPr>
                <a:t>5s</a:t>
              </a:r>
            </a:p>
          </p:txBody>
        </p:sp>
        <p:cxnSp>
          <p:nvCxnSpPr>
            <p:cNvPr id="37" name="直接箭头连接符 36"/>
            <p:cNvCxnSpPr/>
            <p:nvPr/>
          </p:nvCxnSpPr>
          <p:spPr>
            <a:xfrm flipV="1">
              <a:off x="1907704" y="4083918"/>
              <a:ext cx="1152128" cy="1"/>
            </a:xfrm>
            <a:prstGeom prst="straightConnector1">
              <a:avLst/>
            </a:prstGeom>
            <a:ln>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907704" y="3806919"/>
              <a:ext cx="1368152" cy="236874"/>
            </a:xfrm>
            <a:prstGeom prst="rect">
              <a:avLst/>
            </a:prstGeom>
            <a:noFill/>
          </p:spPr>
          <p:txBody>
            <a:bodyPr wrap="square" rtlCol="0">
              <a:spAutoFit/>
            </a:bodyPr>
            <a:lstStyle/>
            <a:p>
              <a:r>
                <a:rPr lang="zh-CN" altLang="en-US" sz="1200" b="1" dirty="0" smtClean="0">
                  <a:solidFill>
                    <a:srgbClr val="FF0000"/>
                  </a:solidFill>
                  <a:latin typeface="微软雅黑" panose="020B0503020204020204" charset="-122"/>
                  <a:ea typeface="微软雅黑" panose="020B0503020204020204" charset="-122"/>
                </a:rPr>
                <a:t>遥控解闭锁信号</a:t>
              </a:r>
            </a:p>
          </p:txBody>
        </p:sp>
        <p:cxnSp>
          <p:nvCxnSpPr>
            <p:cNvPr id="41" name="直接箭头连接符 40"/>
            <p:cNvCxnSpPr/>
            <p:nvPr/>
          </p:nvCxnSpPr>
          <p:spPr>
            <a:xfrm flipV="1">
              <a:off x="1907704" y="4299941"/>
              <a:ext cx="1152128" cy="1"/>
            </a:xfrm>
            <a:prstGeom prst="straightConnector1">
              <a:avLst/>
            </a:prstGeom>
            <a:ln>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1835696" y="4342333"/>
              <a:ext cx="1368152" cy="395699"/>
            </a:xfrm>
            <a:prstGeom prst="rect">
              <a:avLst/>
            </a:prstGeom>
            <a:noFill/>
          </p:spPr>
          <p:txBody>
            <a:bodyPr wrap="square" rtlCol="0">
              <a:spAutoFit/>
            </a:bodyPr>
            <a:lstStyle/>
            <a:p>
              <a:r>
                <a:rPr lang="zh-CN" altLang="en-US" sz="1200" b="1" dirty="0" smtClean="0">
                  <a:solidFill>
                    <a:srgbClr val="FF0000"/>
                  </a:solidFill>
                  <a:latin typeface="微软雅黑" panose="020B0503020204020204" charset="-122"/>
                  <a:ea typeface="微软雅黑" panose="020B0503020204020204" charset="-122"/>
                </a:rPr>
                <a:t>任意门开，电源切换至</a:t>
              </a:r>
              <a:r>
                <a:rPr lang="en-US" altLang="zh-CN" sz="1200" b="1" dirty="0" smtClean="0">
                  <a:solidFill>
                    <a:srgbClr val="FF0000"/>
                  </a:solidFill>
                  <a:latin typeface="微软雅黑" panose="020B0503020204020204" charset="-122"/>
                  <a:ea typeface="微软雅黑" panose="020B0503020204020204" charset="-122"/>
                </a:rPr>
                <a:t>ON</a:t>
              </a:r>
              <a:r>
                <a:rPr lang="zh-CN" altLang="en-US" sz="1200" b="1" dirty="0" smtClean="0">
                  <a:solidFill>
                    <a:srgbClr val="FF0000"/>
                  </a:solidFill>
                  <a:latin typeface="微软雅黑" panose="020B0503020204020204" charset="-122"/>
                  <a:ea typeface="微软雅黑" panose="020B0503020204020204" charset="-122"/>
                </a:rPr>
                <a:t>挡</a:t>
              </a:r>
            </a:p>
          </p:txBody>
        </p:sp>
        <p:cxnSp>
          <p:nvCxnSpPr>
            <p:cNvPr id="43" name="直接箭头连接符 42"/>
            <p:cNvCxnSpPr>
              <a:stCxn id="11" idx="1"/>
              <a:endCxn id="3" idx="3"/>
            </p:cNvCxnSpPr>
            <p:nvPr/>
          </p:nvCxnSpPr>
          <p:spPr>
            <a:xfrm flipH="1">
              <a:off x="4572000" y="4162313"/>
              <a:ext cx="1296144" cy="14808"/>
            </a:xfrm>
            <a:prstGeom prst="straightConnector1">
              <a:avLst/>
            </a:prstGeom>
            <a:ln>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4572000" y="3694261"/>
              <a:ext cx="1368152" cy="395699"/>
            </a:xfrm>
            <a:prstGeom prst="rect">
              <a:avLst/>
            </a:prstGeom>
            <a:noFill/>
          </p:spPr>
          <p:txBody>
            <a:bodyPr wrap="square" rtlCol="0">
              <a:spAutoFit/>
            </a:bodyPr>
            <a:lstStyle/>
            <a:p>
              <a:r>
                <a:rPr lang="zh-CN" altLang="en-US" sz="1200" b="1" dirty="0" smtClean="0">
                  <a:solidFill>
                    <a:srgbClr val="FF0000"/>
                  </a:solidFill>
                  <a:latin typeface="微软雅黑" panose="020B0503020204020204" charset="-122"/>
                  <a:ea typeface="微软雅黑" panose="020B0503020204020204" charset="-122"/>
                </a:rPr>
                <a:t>任意门开，电源切换至</a:t>
              </a:r>
              <a:r>
                <a:rPr lang="en-US" altLang="zh-CN" sz="1200" b="1" dirty="0" smtClean="0">
                  <a:solidFill>
                    <a:srgbClr val="FF0000"/>
                  </a:solidFill>
                  <a:latin typeface="微软雅黑" panose="020B0503020204020204" charset="-122"/>
                  <a:ea typeface="微软雅黑" panose="020B0503020204020204" charset="-122"/>
                </a:rPr>
                <a:t>ON</a:t>
              </a:r>
              <a:r>
                <a:rPr lang="zh-CN" altLang="en-US" sz="1200" b="1" dirty="0" smtClean="0">
                  <a:solidFill>
                    <a:srgbClr val="FF0000"/>
                  </a:solidFill>
                  <a:latin typeface="微软雅黑" panose="020B0503020204020204" charset="-122"/>
                  <a:ea typeface="微软雅黑" panose="020B0503020204020204" charset="-122"/>
                </a:rPr>
                <a:t>挡</a:t>
              </a:r>
            </a:p>
          </p:txBody>
        </p:sp>
        <p:cxnSp>
          <p:nvCxnSpPr>
            <p:cNvPr id="30" name="直接箭头连接符 29"/>
            <p:cNvCxnSpPr>
              <a:endCxn id="9" idx="3"/>
            </p:cNvCxnSpPr>
            <p:nvPr/>
          </p:nvCxnSpPr>
          <p:spPr>
            <a:xfrm flipH="1">
              <a:off x="7308304" y="2002073"/>
              <a:ext cx="1008112" cy="0"/>
            </a:xfrm>
            <a:prstGeom prst="straightConnector1">
              <a:avLst/>
            </a:prstGeom>
            <a:ln>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455842" y="1563638"/>
              <a:ext cx="716558" cy="395699"/>
            </a:xfrm>
            <a:prstGeom prst="rect">
              <a:avLst/>
            </a:prstGeom>
            <a:noFill/>
          </p:spPr>
          <p:txBody>
            <a:bodyPr wrap="square" rtlCol="0">
              <a:spAutoFit/>
            </a:bodyPr>
            <a:lstStyle/>
            <a:p>
              <a:r>
                <a:rPr lang="zh-CN" altLang="en-US" sz="1200" b="1" dirty="0" smtClean="0">
                  <a:solidFill>
                    <a:srgbClr val="FF0000"/>
                  </a:solidFill>
                  <a:latin typeface="微软雅黑" panose="020B0503020204020204" charset="-122"/>
                  <a:ea typeface="微软雅黑" panose="020B0503020204020204" charset="-122"/>
                </a:rPr>
                <a:t>车门闭锁</a:t>
              </a:r>
              <a:r>
                <a:rPr lang="en-US" altLang="zh-CN" sz="1200" b="1" dirty="0" smtClean="0">
                  <a:solidFill>
                    <a:srgbClr val="FF0000"/>
                  </a:solidFill>
                  <a:latin typeface="微软雅黑" panose="020B0503020204020204" charset="-122"/>
                  <a:ea typeface="微软雅黑" panose="020B0503020204020204" charset="-122"/>
                </a:rPr>
                <a:t>5s</a:t>
              </a:r>
              <a:r>
                <a:rPr lang="zh-CN" altLang="en-US" sz="1200" b="1" dirty="0" smtClean="0">
                  <a:solidFill>
                    <a:srgbClr val="FF0000"/>
                  </a:solidFill>
                  <a:latin typeface="微软雅黑" panose="020B0503020204020204" charset="-122"/>
                  <a:ea typeface="微软雅黑" panose="020B0503020204020204" charset="-122"/>
                </a:rPr>
                <a:t>后</a:t>
              </a: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6103295"/>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常见故障</a:t>
            </a:r>
            <a:endParaRPr lang="zh-CN" altLang="en-US" sz="3600" dirty="0">
              <a:solidFill>
                <a:srgbClr val="0070C0"/>
              </a:solidFill>
              <a:latin typeface="微软雅黑" panose="020B0503020204020204" charset="-122"/>
              <a:ea typeface="微软雅黑" panose="020B0503020204020204" charset="-122"/>
            </a:endParaRPr>
          </a:p>
        </p:txBody>
      </p:sp>
      <p:graphicFrame>
        <p:nvGraphicFramePr>
          <p:cNvPr id="7" name="表格 6"/>
          <p:cNvGraphicFramePr>
            <a:graphicFrameLocks noGrp="1"/>
          </p:cNvGraphicFramePr>
          <p:nvPr/>
        </p:nvGraphicFramePr>
        <p:xfrm>
          <a:off x="1146810" y="1318260"/>
          <a:ext cx="9255125" cy="5151120"/>
        </p:xfrm>
        <a:graphic>
          <a:graphicData uri="http://schemas.openxmlformats.org/drawingml/2006/table">
            <a:tbl>
              <a:tblPr firstRow="1" bandRow="1">
                <a:tableStyleId>{93296810-A885-4BE3-A3E7-6D5BEEA58F35}</a:tableStyleId>
              </a:tblPr>
              <a:tblGrid>
                <a:gridCol w="3389630"/>
                <a:gridCol w="5865495"/>
              </a:tblGrid>
              <a:tr h="354330">
                <a:tc>
                  <a:txBody>
                    <a:bodyPr/>
                    <a:lstStyle/>
                    <a:p>
                      <a:pPr algn="ctr"/>
                      <a:r>
                        <a:rPr lang="zh-CN" altLang="en-US" sz="2000" dirty="0" smtClean="0">
                          <a:solidFill>
                            <a:schemeClr val="tx1"/>
                          </a:solidFill>
                          <a:latin typeface="微软雅黑" panose="020B0503020204020204" charset="-122"/>
                          <a:ea typeface="微软雅黑" panose="020B0503020204020204" charset="-122"/>
                        </a:rPr>
                        <a:t>故障现象</a:t>
                      </a:r>
                    </a:p>
                  </a:txBody>
                  <a:tcPr anchor="ctr"/>
                </a:tc>
                <a:tc>
                  <a:txBody>
                    <a:bodyPr/>
                    <a:lstStyle/>
                    <a:p>
                      <a:pPr algn="ctr"/>
                      <a:r>
                        <a:rPr lang="zh-CN" altLang="en-US" sz="2000" dirty="0" smtClean="0">
                          <a:solidFill>
                            <a:schemeClr val="tx1"/>
                          </a:solidFill>
                          <a:latin typeface="微软雅黑" panose="020B0503020204020204" charset="-122"/>
                          <a:ea typeface="微软雅黑" panose="020B0503020204020204" charset="-122"/>
                        </a:rPr>
                        <a:t>可疑部位</a:t>
                      </a:r>
                    </a:p>
                  </a:txBody>
                  <a:tcPr anchor="ctr"/>
                </a:tc>
              </a:tr>
              <a:tr h="354330">
                <a:tc rowSpan="3">
                  <a:txBody>
                    <a:bodyPr/>
                    <a:lstStyle/>
                    <a:p>
                      <a:pPr algn="ctr"/>
                      <a:r>
                        <a:rPr lang="zh-CN" altLang="en-US" sz="2000" dirty="0" smtClean="0">
                          <a:latin typeface="微软雅黑" panose="020B0503020204020204" charset="-122"/>
                          <a:ea typeface="微软雅黑" panose="020B0503020204020204" charset="-122"/>
                        </a:rPr>
                        <a:t>四门门锁不工作</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保险丝（熔断）</a:t>
                      </a:r>
                    </a:p>
                  </a:txBody>
                  <a:tcPr anchor="ctr"/>
                </a:tc>
              </a:tr>
              <a:tr h="35433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3.</a:t>
                      </a:r>
                      <a:r>
                        <a:rPr lang="zh-CN" altLang="en-US" sz="2000" dirty="0" smtClean="0">
                          <a:latin typeface="微软雅黑" panose="020B0503020204020204" charset="-122"/>
                          <a:ea typeface="微软雅黑" panose="020B0503020204020204" charset="-122"/>
                        </a:rPr>
                        <a:t>线路（断路、短路或接插件接触不良、虚接）</a:t>
                      </a:r>
                    </a:p>
                  </a:txBody>
                  <a:tcPr anchor="ctr"/>
                </a:tc>
              </a:tr>
              <a:tr h="35433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4.FBCM</a:t>
                      </a:r>
                      <a:r>
                        <a:rPr lang="zh-CN" altLang="en-US" sz="2000" dirty="0" smtClean="0">
                          <a:latin typeface="微软雅黑" panose="020B0503020204020204" charset="-122"/>
                          <a:ea typeface="微软雅黑" panose="020B0503020204020204" charset="-122"/>
                        </a:rPr>
                        <a:t>（故障）</a:t>
                      </a:r>
                    </a:p>
                  </a:txBody>
                  <a:tcPr anchor="ctr"/>
                </a:tc>
              </a:tr>
              <a:tr h="354330">
                <a:tc rowSpan="3">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某一车门门锁不工作</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线路（断路、短路或接插件接触不良、虚接）</a:t>
                      </a:r>
                    </a:p>
                  </a:txBody>
                  <a:tcPr anchor="ctr"/>
                </a:tc>
              </a:tr>
              <a:tr h="35433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门锁电机（损坏）</a:t>
                      </a:r>
                    </a:p>
                  </a:txBody>
                  <a:tcPr anchor="ctr"/>
                </a:tc>
              </a:tr>
              <a:tr h="35433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3. FBCM</a:t>
                      </a:r>
                      <a:r>
                        <a:rPr lang="zh-CN" altLang="en-US" sz="2000" dirty="0" smtClean="0">
                          <a:latin typeface="微软雅黑" panose="020B0503020204020204" charset="-122"/>
                          <a:ea typeface="微软雅黑" panose="020B0503020204020204" charset="-122"/>
                        </a:rPr>
                        <a:t>（故障）</a:t>
                      </a:r>
                    </a:p>
                  </a:txBody>
                  <a:tcPr anchor="ctr"/>
                </a:tc>
              </a:tr>
              <a:tr h="354330">
                <a:tc rowSpan="3">
                  <a:txBody>
                    <a:bodyPr/>
                    <a:lstStyle/>
                    <a:p>
                      <a:pPr algn="ctr"/>
                      <a:r>
                        <a:rPr lang="zh-CN" altLang="en-US" sz="2000" dirty="0" smtClean="0">
                          <a:latin typeface="微软雅黑" panose="020B0503020204020204" charset="-122"/>
                          <a:ea typeface="微软雅黑" panose="020B0503020204020204" charset="-122"/>
                        </a:rPr>
                        <a:t>中控锁不能解</a:t>
                      </a:r>
                      <a:r>
                        <a:rPr lang="en-US" altLang="zh-CN" sz="2000" dirty="0" smtClean="0">
                          <a:latin typeface="微软雅黑" panose="020B0503020204020204" charset="-122"/>
                          <a:ea typeface="微软雅黑" panose="020B0503020204020204" charset="-122"/>
                        </a:rPr>
                        <a:t>/</a:t>
                      </a:r>
                      <a:r>
                        <a:rPr lang="zh-CN" altLang="en-US" sz="2000" dirty="0" smtClean="0">
                          <a:latin typeface="微软雅黑" panose="020B0503020204020204" charset="-122"/>
                          <a:ea typeface="微软雅黑" panose="020B0503020204020204" charset="-122"/>
                        </a:rPr>
                        <a:t>闭锁所有车门（遥控钥匙正常）</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中控锁（损坏）</a:t>
                      </a:r>
                    </a:p>
                  </a:txBody>
                  <a:tcPr anchor="ctr"/>
                </a:tc>
              </a:tr>
              <a:tr h="35433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线路（断路、短路或接插件接触不良、虚接）</a:t>
                      </a:r>
                    </a:p>
                  </a:txBody>
                  <a:tcPr anchor="ctr"/>
                </a:tc>
              </a:tr>
              <a:tr h="35433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3.FBCM</a:t>
                      </a:r>
                      <a:r>
                        <a:rPr lang="zh-CN" altLang="en-US" sz="2000" dirty="0" smtClean="0">
                          <a:latin typeface="微软雅黑" panose="020B0503020204020204" charset="-122"/>
                          <a:ea typeface="微软雅黑" panose="020B0503020204020204" charset="-122"/>
                        </a:rPr>
                        <a:t>（故障）</a:t>
                      </a:r>
                    </a:p>
                  </a:txBody>
                  <a:tcPr anchor="ctr"/>
                </a:tc>
              </a:tr>
              <a:tr h="354330">
                <a:tc rowSpan="3">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车速自动上锁功能不工作</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线路（断路、短路或接插件接触不良、虚接）</a:t>
                      </a:r>
                    </a:p>
                  </a:txBody>
                  <a:tcPr anchor="ctr"/>
                </a:tc>
              </a:tr>
              <a:tr h="35433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2.CAN</a:t>
                      </a:r>
                      <a:r>
                        <a:rPr lang="zh-CN" altLang="en-US" sz="2000" dirty="0" smtClean="0">
                          <a:latin typeface="微软雅黑" panose="020B0503020204020204" charset="-122"/>
                          <a:ea typeface="微软雅黑" panose="020B0503020204020204" charset="-122"/>
                        </a:rPr>
                        <a:t>通讯（故障）</a:t>
                      </a:r>
                    </a:p>
                  </a:txBody>
                  <a:tcPr anchor="ctr"/>
                </a:tc>
              </a:tr>
              <a:tr h="35433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3. FBCM</a:t>
                      </a:r>
                      <a:r>
                        <a:rPr lang="zh-CN" altLang="en-US" sz="2000" dirty="0" smtClean="0">
                          <a:latin typeface="微软雅黑" panose="020B0503020204020204" charset="-122"/>
                          <a:ea typeface="微软雅黑" panose="020B0503020204020204" charset="-122"/>
                        </a:rPr>
                        <a:t>（故障）</a:t>
                      </a:r>
                    </a:p>
                  </a:txBody>
                  <a:tcPr anchor="ctr"/>
                </a:tc>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9260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灯光系统概述</a:t>
            </a:r>
            <a:endParaRPr lang="zh-CN" altLang="en-US" sz="3600" dirty="0">
              <a:solidFill>
                <a:srgbClr val="0070C0"/>
              </a:solidFill>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3019" y="1755140"/>
            <a:ext cx="5928671" cy="381063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3" name="矩形 2"/>
          <p:cNvSpPr/>
          <p:nvPr/>
        </p:nvSpPr>
        <p:spPr>
          <a:xfrm>
            <a:off x="1199521" y="1304688"/>
            <a:ext cx="9581638" cy="521970"/>
          </a:xfrm>
          <a:prstGeom prst="rect">
            <a:avLst/>
          </a:prstGeom>
        </p:spPr>
        <p:txBody>
          <a:bodyPr wrap="square">
            <a:spAutoFit/>
          </a:bodyPr>
          <a:lstStyle/>
          <a:p>
            <a:r>
              <a:rPr lang="en-US" altLang="zh-CN"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软雅黑" panose="020B0503020204020204" charset="-122"/>
                <a:ea typeface="微软雅黑" panose="020B0503020204020204" charset="-122"/>
                <a:sym typeface="+mn-ea"/>
              </a:rPr>
              <a:t>1. CAN</a:t>
            </a:r>
            <a:r>
              <a:rPr lang="zh-CN" alt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软雅黑" panose="020B0503020204020204" charset="-122"/>
                <a:ea typeface="微软雅黑" panose="020B0503020204020204" charset="-122"/>
                <a:sym typeface="+mn-ea"/>
              </a:rPr>
              <a:t>通讯系统</a:t>
            </a:r>
          </a:p>
        </p:txBody>
      </p:sp>
      <p:pic>
        <p:nvPicPr>
          <p:cNvPr id="6" name="图片 5" descr="3e0871ed73c79b4b9614cff6fa5c44a0.png"/>
          <p:cNvPicPr>
            <a:picLocks noChangeAspect="1"/>
          </p:cNvPicPr>
          <p:nvPr/>
        </p:nvPicPr>
        <p:blipFill>
          <a:blip r:embed="rId6"/>
          <a:stretch>
            <a:fillRect/>
          </a:stretch>
        </p:blipFill>
        <p:spPr>
          <a:xfrm>
            <a:off x="1831975" y="1921510"/>
            <a:ext cx="8315960" cy="3999865"/>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9260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灯光系统概述</a:t>
            </a:r>
            <a:endParaRPr lang="zh-CN" altLang="en-US" sz="3600" dirty="0">
              <a:solidFill>
                <a:srgbClr val="0070C0"/>
              </a:solidFill>
              <a:latin typeface="微软雅黑" panose="020B0503020204020204" charset="-122"/>
              <a:ea typeface="微软雅黑" panose="020B0503020204020204" charset="-122"/>
            </a:endParaRPr>
          </a:p>
        </p:txBody>
      </p:sp>
      <p:graphicFrame>
        <p:nvGraphicFramePr>
          <p:cNvPr id="5" name="表格 4"/>
          <p:cNvGraphicFramePr>
            <a:graphicFrameLocks noGrp="1"/>
          </p:cNvGraphicFramePr>
          <p:nvPr/>
        </p:nvGraphicFramePr>
        <p:xfrm>
          <a:off x="1148080" y="1307465"/>
          <a:ext cx="9370695" cy="5017420"/>
        </p:xfrm>
        <a:graphic>
          <a:graphicData uri="http://schemas.openxmlformats.org/drawingml/2006/table">
            <a:tbl>
              <a:tblPr/>
              <a:tblGrid>
                <a:gridCol w="1856740"/>
                <a:gridCol w="1503045"/>
                <a:gridCol w="1502410"/>
                <a:gridCol w="1503045"/>
                <a:gridCol w="1502410"/>
                <a:gridCol w="1503045"/>
              </a:tblGrid>
              <a:tr h="219075">
                <a:tc>
                  <a:txBody>
                    <a:bodyPr/>
                    <a:lstStyle/>
                    <a:p>
                      <a:pPr algn="ctr" fontAlgn="ctr"/>
                      <a:r>
                        <a:rPr lang="zh-CN" altLang="en-US" sz="1600" b="1" i="0" u="none" strike="noStrike" dirty="0">
                          <a:latin typeface="微软雅黑" panose="020B0503020204020204" charset="-122"/>
                          <a:ea typeface="微软雅黑" panose="020B0503020204020204" charset="-122"/>
                        </a:rPr>
                        <a:t>项目</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1" i="0" u="none" strike="noStrike" dirty="0">
                          <a:latin typeface="微软雅黑" panose="020B0503020204020204" charset="-122"/>
                          <a:ea typeface="微软雅黑" panose="020B0503020204020204" charset="-122"/>
                        </a:rPr>
                        <a:t>功能名称</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1" i="0" u="none" strike="noStrike" dirty="0">
                          <a:latin typeface="微软雅黑" panose="020B0503020204020204" charset="-122"/>
                          <a:ea typeface="微软雅黑" panose="020B0503020204020204" charset="-122"/>
                        </a:rPr>
                        <a:t>光源规格</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1" i="0" u="none" strike="noStrike" dirty="0">
                          <a:latin typeface="微软雅黑" panose="020B0503020204020204" charset="-122"/>
                          <a:ea typeface="微软雅黑" panose="020B0503020204020204" charset="-122"/>
                        </a:rPr>
                        <a:t>额定电压（</a:t>
                      </a:r>
                      <a:r>
                        <a:rPr lang="en-US" altLang="zh-CN" sz="1600" b="1" i="0" u="none" strike="noStrike" dirty="0">
                          <a:latin typeface="微软雅黑" panose="020B0503020204020204" charset="-122"/>
                          <a:ea typeface="微软雅黑" panose="020B0503020204020204" charset="-122"/>
                        </a:rPr>
                        <a:t>V</a:t>
                      </a:r>
                      <a:r>
                        <a:rPr lang="zh-CN" altLang="en-US" sz="1600" b="1" i="0" u="none" strike="noStrike" dirty="0">
                          <a:latin typeface="微软雅黑" panose="020B0503020204020204" charset="-122"/>
                          <a:ea typeface="微软雅黑" panose="020B0503020204020204" charset="-122"/>
                        </a:rPr>
                        <a:t>）</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1" i="0" u="none" strike="noStrike" dirty="0">
                          <a:latin typeface="微软雅黑" panose="020B0503020204020204" charset="-122"/>
                          <a:ea typeface="微软雅黑" panose="020B0503020204020204" charset="-122"/>
                        </a:rPr>
                        <a:t>额定功率（</a:t>
                      </a:r>
                      <a:r>
                        <a:rPr lang="en-US" altLang="zh-CN" sz="1600" b="1" i="0" u="none" strike="noStrike" dirty="0">
                          <a:latin typeface="微软雅黑" panose="020B0503020204020204" charset="-122"/>
                          <a:ea typeface="微软雅黑" panose="020B0503020204020204" charset="-122"/>
                        </a:rPr>
                        <a:t>W</a:t>
                      </a:r>
                      <a:r>
                        <a:rPr lang="zh-CN" altLang="en-US" sz="1600" b="1" i="0" u="none" strike="noStrike" dirty="0">
                          <a:latin typeface="微软雅黑" panose="020B0503020204020204" charset="-122"/>
                          <a:ea typeface="微软雅黑" panose="020B0503020204020204" charset="-122"/>
                        </a:rPr>
                        <a:t>）</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1" i="0" u="none" strike="noStrike" dirty="0">
                          <a:latin typeface="微软雅黑" panose="020B0503020204020204" charset="-122"/>
                          <a:ea typeface="微软雅黑" panose="020B0503020204020204" charset="-122"/>
                        </a:rPr>
                        <a:t>光色</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9075">
                <a:tc rowSpan="5">
                  <a:txBody>
                    <a:bodyPr/>
                    <a:lstStyle/>
                    <a:p>
                      <a:pPr algn="ctr" fontAlgn="ctr"/>
                      <a:r>
                        <a:rPr lang="zh-CN" altLang="en-US" sz="1600" b="0" i="0" u="none" strike="noStrike" dirty="0">
                          <a:latin typeface="微软雅黑" panose="020B0503020204020204" charset="-122"/>
                          <a:ea typeface="微软雅黑" panose="020B0503020204020204" charset="-122"/>
                        </a:rPr>
                        <a:t>前组合灯（卤素）</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dirty="0">
                          <a:latin typeface="微软雅黑" panose="020B0503020204020204" charset="-122"/>
                          <a:ea typeface="微软雅黑" panose="020B0503020204020204" charset="-122"/>
                        </a:rPr>
                        <a:t>远光灯</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latin typeface="微软雅黑" panose="020B0503020204020204" charset="-122"/>
                          <a:ea typeface="微软雅黑" panose="020B0503020204020204" charset="-122"/>
                        </a:rPr>
                        <a:t>HB3</a:t>
                      </a:r>
                      <a:r>
                        <a:rPr lang="zh-CN" altLang="en-US" sz="1600" b="0" i="0" u="none" strike="noStrike" dirty="0">
                          <a:latin typeface="微软雅黑" panose="020B0503020204020204" charset="-122"/>
                          <a:ea typeface="微软雅黑" panose="020B0503020204020204" charset="-122"/>
                        </a:rPr>
                        <a:t>灯泡</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12V</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60W</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a:latin typeface="微软雅黑" panose="020B0503020204020204" charset="-122"/>
                          <a:ea typeface="微软雅黑" panose="020B0503020204020204" charset="-122"/>
                        </a:rPr>
                        <a:t>白色</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9075">
                <a:tc vMerge="1">
                  <a:txBody>
                    <a:bodyPr/>
                    <a:lstStyle/>
                    <a:p>
                      <a:endParaRPr lang="zh-CN"/>
                    </a:p>
                  </a:txBody>
                  <a:tcPr/>
                </a:tc>
                <a:tc>
                  <a:txBody>
                    <a:bodyPr/>
                    <a:lstStyle/>
                    <a:p>
                      <a:pPr algn="ctr" fontAlgn="ctr"/>
                      <a:r>
                        <a:rPr lang="zh-CN" altLang="en-US" sz="1600" b="0" i="0" u="none" strike="noStrike">
                          <a:latin typeface="微软雅黑" panose="020B0503020204020204" charset="-122"/>
                          <a:ea typeface="微软雅黑" panose="020B0503020204020204" charset="-122"/>
                        </a:rPr>
                        <a:t>近光灯</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latin typeface="微软雅黑" panose="020B0503020204020204" charset="-122"/>
                          <a:ea typeface="微软雅黑" panose="020B0503020204020204" charset="-122"/>
                        </a:rPr>
                        <a:t>HB3</a:t>
                      </a:r>
                      <a:r>
                        <a:rPr lang="zh-CN" altLang="en-US" sz="1600" b="0" i="0" u="none" strike="noStrike" dirty="0">
                          <a:latin typeface="微软雅黑" panose="020B0503020204020204" charset="-122"/>
                          <a:ea typeface="微软雅黑" panose="020B0503020204020204" charset="-122"/>
                        </a:rPr>
                        <a:t>灯泡</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12V</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60W</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a:latin typeface="微软雅黑" panose="020B0503020204020204" charset="-122"/>
                          <a:ea typeface="微软雅黑" panose="020B0503020204020204" charset="-122"/>
                        </a:rPr>
                        <a:t>白色</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9075">
                <a:tc vMerge="1">
                  <a:txBody>
                    <a:bodyPr/>
                    <a:lstStyle/>
                    <a:p>
                      <a:endParaRPr lang="zh-CN"/>
                    </a:p>
                  </a:txBody>
                  <a:tcPr/>
                </a:tc>
                <a:tc>
                  <a:txBody>
                    <a:bodyPr/>
                    <a:lstStyle/>
                    <a:p>
                      <a:pPr algn="ctr" fontAlgn="ctr"/>
                      <a:r>
                        <a:rPr lang="zh-CN" altLang="en-US" sz="1600" b="0" i="0" u="none" strike="noStrike">
                          <a:latin typeface="微软雅黑" panose="020B0503020204020204" charset="-122"/>
                          <a:ea typeface="微软雅黑" panose="020B0503020204020204" charset="-122"/>
                        </a:rPr>
                        <a:t>前转向灯</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PY21W</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latin typeface="微软雅黑" panose="020B0503020204020204" charset="-122"/>
                          <a:ea typeface="微软雅黑" panose="020B0503020204020204" charset="-122"/>
                        </a:rPr>
                        <a:t>12V</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21W</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a:latin typeface="微软雅黑" panose="020B0503020204020204" charset="-122"/>
                          <a:ea typeface="微软雅黑" panose="020B0503020204020204" charset="-122"/>
                        </a:rPr>
                        <a:t>琥珀色</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9075">
                <a:tc vMerge="1">
                  <a:txBody>
                    <a:bodyPr/>
                    <a:lstStyle/>
                    <a:p>
                      <a:endParaRPr lang="zh-CN"/>
                    </a:p>
                  </a:txBody>
                  <a:tcPr/>
                </a:tc>
                <a:tc>
                  <a:txBody>
                    <a:bodyPr/>
                    <a:lstStyle/>
                    <a:p>
                      <a:pPr algn="ctr" fontAlgn="ctr"/>
                      <a:r>
                        <a:rPr lang="zh-CN" altLang="en-US" sz="1600" b="0" i="0" u="none" strike="noStrike">
                          <a:latin typeface="微软雅黑" panose="020B0503020204020204" charset="-122"/>
                          <a:ea typeface="微软雅黑" panose="020B0503020204020204" charset="-122"/>
                        </a:rPr>
                        <a:t>位置灯</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LED</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zh-CN" altLang="en-US" sz="1600" b="0" i="0" u="none" strike="noStrike" dirty="0">
                          <a:latin typeface="微软雅黑" panose="020B0503020204020204" charset="-122"/>
                          <a:ea typeface="微软雅黑" panose="020B0503020204020204" charset="-122"/>
                        </a:rPr>
                        <a:t>不可单独更换（恒流驱动）</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a:txBody>
                    <a:bodyPr/>
                    <a:lstStyle/>
                    <a:p>
                      <a:pPr algn="ctr" fontAlgn="ctr"/>
                      <a:r>
                        <a:rPr lang="zh-CN" altLang="en-US" sz="1600" b="0" i="0" u="none" strike="noStrike">
                          <a:latin typeface="微软雅黑" panose="020B0503020204020204" charset="-122"/>
                          <a:ea typeface="微软雅黑" panose="020B0503020204020204" charset="-122"/>
                        </a:rPr>
                        <a:t>白色</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9075">
                <a:tc vMerge="1">
                  <a:txBody>
                    <a:bodyPr/>
                    <a:lstStyle/>
                    <a:p>
                      <a:endParaRPr lang="zh-CN"/>
                    </a:p>
                  </a:txBody>
                  <a:tcPr/>
                </a:tc>
                <a:tc>
                  <a:txBody>
                    <a:bodyPr/>
                    <a:lstStyle/>
                    <a:p>
                      <a:pPr algn="ctr" fontAlgn="ctr"/>
                      <a:r>
                        <a:rPr lang="zh-CN" altLang="en-US" sz="1600" b="0" i="0" u="none" strike="noStrike">
                          <a:latin typeface="微软雅黑" panose="020B0503020204020204" charset="-122"/>
                          <a:ea typeface="微软雅黑" panose="020B0503020204020204" charset="-122"/>
                        </a:rPr>
                        <a:t>日行灯</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LED</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zh-CN" altLang="en-US" sz="1600" b="0" i="0" u="none" strike="noStrike" dirty="0">
                          <a:latin typeface="微软雅黑" panose="020B0503020204020204" charset="-122"/>
                          <a:ea typeface="微软雅黑" panose="020B0503020204020204" charset="-122"/>
                        </a:rPr>
                        <a:t>不可单独更换（恒流驱动）</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a:txBody>
                    <a:bodyPr/>
                    <a:lstStyle/>
                    <a:p>
                      <a:pPr algn="ctr" fontAlgn="ctr"/>
                      <a:r>
                        <a:rPr lang="zh-CN" altLang="en-US" sz="1600" b="0" i="0" u="none" strike="noStrike">
                          <a:latin typeface="微软雅黑" panose="020B0503020204020204" charset="-122"/>
                          <a:ea typeface="微软雅黑" panose="020B0503020204020204" charset="-122"/>
                        </a:rPr>
                        <a:t>白色</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9075">
                <a:tc rowSpan="5">
                  <a:txBody>
                    <a:bodyPr/>
                    <a:lstStyle/>
                    <a:p>
                      <a:pPr algn="ctr" fontAlgn="ctr"/>
                      <a:r>
                        <a:rPr lang="zh-CN" altLang="en-US" sz="1600" b="0" i="0" u="none" strike="noStrike">
                          <a:latin typeface="微软雅黑" panose="020B0503020204020204" charset="-122"/>
                          <a:ea typeface="微软雅黑" panose="020B0503020204020204" charset="-122"/>
                        </a:rPr>
                        <a:t>前组合灯（氙气）</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a:latin typeface="微软雅黑" panose="020B0503020204020204" charset="-122"/>
                          <a:ea typeface="微软雅黑" panose="020B0503020204020204" charset="-122"/>
                        </a:rPr>
                        <a:t>远光灯</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D8S</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12V</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latin typeface="微软雅黑" panose="020B0503020204020204" charset="-122"/>
                          <a:ea typeface="微软雅黑" panose="020B0503020204020204" charset="-122"/>
                        </a:rPr>
                        <a:t>25W</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dirty="0">
                          <a:latin typeface="微软雅黑" panose="020B0503020204020204" charset="-122"/>
                          <a:ea typeface="微软雅黑" panose="020B0503020204020204" charset="-122"/>
                        </a:rPr>
                        <a:t>白色</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9075">
                <a:tc vMerge="1">
                  <a:txBody>
                    <a:bodyPr/>
                    <a:lstStyle/>
                    <a:p>
                      <a:endParaRPr lang="zh-CN"/>
                    </a:p>
                  </a:txBody>
                  <a:tcPr/>
                </a:tc>
                <a:tc>
                  <a:txBody>
                    <a:bodyPr/>
                    <a:lstStyle/>
                    <a:p>
                      <a:pPr algn="ctr" fontAlgn="ctr"/>
                      <a:r>
                        <a:rPr lang="zh-CN" altLang="en-US" sz="1600" b="0" i="0" u="none" strike="noStrike">
                          <a:latin typeface="微软雅黑" panose="020B0503020204020204" charset="-122"/>
                          <a:ea typeface="微软雅黑" panose="020B0503020204020204" charset="-122"/>
                        </a:rPr>
                        <a:t>近光灯</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D8S</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12V</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25W</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dirty="0">
                          <a:latin typeface="微软雅黑" panose="020B0503020204020204" charset="-122"/>
                          <a:ea typeface="微软雅黑" panose="020B0503020204020204" charset="-122"/>
                        </a:rPr>
                        <a:t>白色</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9075">
                <a:tc vMerge="1">
                  <a:txBody>
                    <a:bodyPr/>
                    <a:lstStyle/>
                    <a:p>
                      <a:endParaRPr lang="zh-CN"/>
                    </a:p>
                  </a:txBody>
                  <a:tcPr/>
                </a:tc>
                <a:tc>
                  <a:txBody>
                    <a:bodyPr/>
                    <a:lstStyle/>
                    <a:p>
                      <a:pPr algn="ctr" fontAlgn="ctr"/>
                      <a:r>
                        <a:rPr lang="zh-CN" altLang="en-US" sz="1600" b="0" i="0" u="none" strike="noStrike">
                          <a:latin typeface="微软雅黑" panose="020B0503020204020204" charset="-122"/>
                          <a:ea typeface="微软雅黑" panose="020B0503020204020204" charset="-122"/>
                        </a:rPr>
                        <a:t>转向灯</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PY21W</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12V</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21W</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dirty="0">
                          <a:latin typeface="微软雅黑" panose="020B0503020204020204" charset="-122"/>
                          <a:ea typeface="微软雅黑" panose="020B0503020204020204" charset="-122"/>
                        </a:rPr>
                        <a:t>琥珀色</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9075">
                <a:tc vMerge="1">
                  <a:txBody>
                    <a:bodyPr/>
                    <a:lstStyle/>
                    <a:p>
                      <a:endParaRPr lang="zh-CN"/>
                    </a:p>
                  </a:txBody>
                  <a:tcPr/>
                </a:tc>
                <a:tc>
                  <a:txBody>
                    <a:bodyPr/>
                    <a:lstStyle/>
                    <a:p>
                      <a:pPr algn="ctr" fontAlgn="ctr"/>
                      <a:r>
                        <a:rPr lang="zh-CN" altLang="en-US" sz="1600" b="0" i="0" u="none" strike="noStrike">
                          <a:latin typeface="微软雅黑" panose="020B0503020204020204" charset="-122"/>
                          <a:ea typeface="微软雅黑" panose="020B0503020204020204" charset="-122"/>
                        </a:rPr>
                        <a:t>位置灯</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LED</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zh-CN" altLang="en-US" sz="1600" b="0" i="0" u="none" strike="noStrike" dirty="0">
                          <a:latin typeface="微软雅黑" panose="020B0503020204020204" charset="-122"/>
                          <a:ea typeface="微软雅黑" panose="020B0503020204020204" charset="-122"/>
                        </a:rPr>
                        <a:t>不可单独更换（</a:t>
                      </a:r>
                      <a:r>
                        <a:rPr lang="en-US" altLang="zh-CN" sz="1600" b="0" i="0" u="none" strike="noStrike" dirty="0" smtClean="0">
                          <a:latin typeface="微软雅黑" panose="020B0503020204020204" charset="-122"/>
                          <a:ea typeface="微软雅黑" panose="020B0503020204020204" charset="-122"/>
                        </a:rPr>
                        <a:t>12V</a:t>
                      </a:r>
                      <a:r>
                        <a:rPr lang="zh-CN" altLang="en-US" sz="1600" b="0" i="0" u="none" strike="noStrike" dirty="0" smtClean="0">
                          <a:latin typeface="微软雅黑" panose="020B0503020204020204" charset="-122"/>
                          <a:ea typeface="微软雅黑" panose="020B0503020204020204" charset="-122"/>
                        </a:rPr>
                        <a:t>，</a:t>
                      </a:r>
                      <a:r>
                        <a:rPr lang="en-US" altLang="zh-CN" sz="1600" b="0" i="0" u="none" strike="noStrike" dirty="0" smtClean="0">
                          <a:latin typeface="微软雅黑" panose="020B0503020204020204" charset="-122"/>
                          <a:ea typeface="微软雅黑" panose="020B0503020204020204" charset="-122"/>
                        </a:rPr>
                        <a:t>1.2W</a:t>
                      </a:r>
                      <a:r>
                        <a:rPr lang="zh-CN" altLang="en-US" sz="1600" b="0" i="0" u="none" strike="noStrike" dirty="0">
                          <a:latin typeface="微软雅黑" panose="020B0503020204020204" charset="-122"/>
                          <a:ea typeface="微软雅黑" panose="020B0503020204020204" charset="-122"/>
                        </a:rPr>
                        <a:t>）</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a:txBody>
                    <a:bodyPr/>
                    <a:lstStyle/>
                    <a:p>
                      <a:pPr algn="ctr" fontAlgn="ctr"/>
                      <a:r>
                        <a:rPr lang="zh-CN" altLang="en-US" sz="1600" b="0" i="0" u="none" strike="noStrike" dirty="0">
                          <a:latin typeface="微软雅黑" panose="020B0503020204020204" charset="-122"/>
                          <a:ea typeface="微软雅黑" panose="020B0503020204020204" charset="-122"/>
                        </a:rPr>
                        <a:t>白色</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9075">
                <a:tc vMerge="1">
                  <a:txBody>
                    <a:bodyPr/>
                    <a:lstStyle/>
                    <a:p>
                      <a:endParaRPr lang="zh-CN"/>
                    </a:p>
                  </a:txBody>
                  <a:tcPr/>
                </a:tc>
                <a:tc>
                  <a:txBody>
                    <a:bodyPr/>
                    <a:lstStyle/>
                    <a:p>
                      <a:pPr algn="ctr" fontAlgn="ctr"/>
                      <a:r>
                        <a:rPr lang="zh-CN" altLang="en-US" sz="1600" b="0" i="0" u="none" strike="noStrike" dirty="0">
                          <a:latin typeface="微软雅黑" panose="020B0503020204020204" charset="-122"/>
                          <a:ea typeface="微软雅黑" panose="020B0503020204020204" charset="-122"/>
                        </a:rPr>
                        <a:t>日行灯</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latin typeface="微软雅黑" panose="020B0503020204020204" charset="-122"/>
                          <a:ea typeface="微软雅黑" panose="020B0503020204020204" charset="-122"/>
                        </a:rPr>
                        <a:t>LED</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zh-CN" altLang="en-US" sz="1600" b="0" i="0" u="none" strike="noStrike" dirty="0">
                          <a:latin typeface="微软雅黑" panose="020B0503020204020204" charset="-122"/>
                          <a:ea typeface="微软雅黑" panose="020B0503020204020204" charset="-122"/>
                        </a:rPr>
                        <a:t>不可单独更换（</a:t>
                      </a:r>
                      <a:r>
                        <a:rPr lang="en-US" altLang="zh-CN" sz="1600" b="0" i="0" u="none" strike="noStrike" dirty="0">
                          <a:latin typeface="微软雅黑" panose="020B0503020204020204" charset="-122"/>
                          <a:ea typeface="微软雅黑" panose="020B0503020204020204" charset="-122"/>
                        </a:rPr>
                        <a:t>12V</a:t>
                      </a:r>
                      <a:r>
                        <a:rPr lang="zh-CN" altLang="en-US" sz="1600" b="0" i="0" u="none" strike="noStrike" dirty="0" smtClean="0">
                          <a:latin typeface="微软雅黑" panose="020B0503020204020204" charset="-122"/>
                          <a:ea typeface="微软雅黑" panose="020B0503020204020204" charset="-122"/>
                        </a:rPr>
                        <a:t>，</a:t>
                      </a:r>
                      <a:r>
                        <a:rPr lang="en-US" altLang="zh-CN" sz="1600" b="0" i="0" u="none" strike="noStrike" dirty="0" smtClean="0">
                          <a:latin typeface="微软雅黑" panose="020B0503020204020204" charset="-122"/>
                          <a:ea typeface="微软雅黑" panose="020B0503020204020204" charset="-122"/>
                        </a:rPr>
                        <a:t>1.2W</a:t>
                      </a:r>
                      <a:r>
                        <a:rPr lang="zh-CN" altLang="en-US" sz="1600" b="0" i="0" u="none" strike="noStrike" dirty="0" smtClean="0">
                          <a:latin typeface="微软雅黑" panose="020B0503020204020204" charset="-122"/>
                          <a:ea typeface="微软雅黑" panose="020B0503020204020204" charset="-122"/>
                        </a:rPr>
                        <a:t>）</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a:txBody>
                    <a:bodyPr/>
                    <a:lstStyle/>
                    <a:p>
                      <a:pPr algn="ctr" fontAlgn="ctr"/>
                      <a:r>
                        <a:rPr lang="zh-CN" altLang="en-US" sz="1600" b="0" i="0" u="none" strike="noStrike" dirty="0">
                          <a:latin typeface="微软雅黑" panose="020B0503020204020204" charset="-122"/>
                          <a:ea typeface="微软雅黑" panose="020B0503020204020204" charset="-122"/>
                        </a:rPr>
                        <a:t>白色</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9075">
                <a:tc>
                  <a:txBody>
                    <a:bodyPr/>
                    <a:lstStyle/>
                    <a:p>
                      <a:pPr algn="ctr" fontAlgn="ctr"/>
                      <a:r>
                        <a:rPr lang="zh-CN" altLang="en-US" sz="1600" b="0" i="0" u="none" strike="noStrike">
                          <a:latin typeface="微软雅黑" panose="020B0503020204020204" charset="-122"/>
                          <a:ea typeface="微软雅黑" panose="020B0503020204020204" charset="-122"/>
                        </a:rPr>
                        <a:t>前雾灯总成</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a:latin typeface="微软雅黑" panose="020B0503020204020204" charset="-122"/>
                          <a:ea typeface="微软雅黑" panose="020B0503020204020204" charset="-122"/>
                        </a:rPr>
                        <a:t>前雾灯</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LED</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12V</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9W</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dirty="0">
                          <a:latin typeface="微软雅黑" panose="020B0503020204020204" charset="-122"/>
                          <a:ea typeface="微软雅黑" panose="020B0503020204020204" charset="-122"/>
                        </a:rPr>
                        <a:t>白色</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9075">
                <a:tc rowSpan="3">
                  <a:txBody>
                    <a:bodyPr/>
                    <a:lstStyle/>
                    <a:p>
                      <a:pPr algn="ctr" fontAlgn="ctr"/>
                      <a:r>
                        <a:rPr lang="zh-CN" altLang="en-US" sz="1600" b="0" i="0" u="none" strike="noStrike" dirty="0">
                          <a:latin typeface="微软雅黑" panose="020B0503020204020204" charset="-122"/>
                          <a:ea typeface="微软雅黑" panose="020B0503020204020204" charset="-122"/>
                        </a:rPr>
                        <a:t>后组合灯总成（固定部分）</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a:latin typeface="微软雅黑" panose="020B0503020204020204" charset="-122"/>
                          <a:ea typeface="微软雅黑" panose="020B0503020204020204" charset="-122"/>
                        </a:rPr>
                        <a:t>转向灯</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PY21W</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12V</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21W</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dirty="0">
                          <a:latin typeface="微软雅黑" panose="020B0503020204020204" charset="-122"/>
                          <a:ea typeface="微软雅黑" panose="020B0503020204020204" charset="-122"/>
                        </a:rPr>
                        <a:t>琥珀色</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9075">
                <a:tc vMerge="1">
                  <a:txBody>
                    <a:bodyPr/>
                    <a:lstStyle/>
                    <a:p>
                      <a:endParaRPr lang="zh-CN"/>
                    </a:p>
                  </a:txBody>
                  <a:tcPr/>
                </a:tc>
                <a:tc>
                  <a:txBody>
                    <a:bodyPr/>
                    <a:lstStyle/>
                    <a:p>
                      <a:pPr algn="ctr" fontAlgn="ctr"/>
                      <a:r>
                        <a:rPr lang="zh-CN" altLang="en-US" sz="1600" b="0" i="0" u="none" strike="noStrike">
                          <a:latin typeface="微软雅黑" panose="020B0503020204020204" charset="-122"/>
                          <a:ea typeface="微软雅黑" panose="020B0503020204020204" charset="-122"/>
                        </a:rPr>
                        <a:t>位置灯</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LED</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zh-CN" altLang="en-US" sz="1600" b="0" i="0" u="none" strike="noStrike">
                          <a:latin typeface="微软雅黑" panose="020B0503020204020204" charset="-122"/>
                          <a:ea typeface="微软雅黑" panose="020B0503020204020204" charset="-122"/>
                        </a:rPr>
                        <a:t>不可单独更换（</a:t>
                      </a:r>
                      <a:r>
                        <a:rPr lang="en-US" altLang="zh-CN" sz="1600" b="0" i="0" u="none" strike="noStrike">
                          <a:latin typeface="微软雅黑" panose="020B0503020204020204" charset="-122"/>
                          <a:ea typeface="微软雅黑" panose="020B0503020204020204" charset="-122"/>
                        </a:rPr>
                        <a:t>12V 5W</a:t>
                      </a:r>
                      <a:r>
                        <a:rPr lang="zh-CN" altLang="en-US" sz="1600" b="0" i="0" u="none" strike="noStrike">
                          <a:latin typeface="微软雅黑" panose="020B0503020204020204" charset="-122"/>
                          <a:ea typeface="微软雅黑" panose="020B0503020204020204" charset="-122"/>
                        </a:rPr>
                        <a:t>）</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a:txBody>
                    <a:bodyPr/>
                    <a:lstStyle/>
                    <a:p>
                      <a:pPr algn="ctr" fontAlgn="ctr"/>
                      <a:r>
                        <a:rPr lang="zh-CN" altLang="en-US" sz="1600" b="0" i="0" u="none" strike="noStrike" dirty="0">
                          <a:latin typeface="微软雅黑" panose="020B0503020204020204" charset="-122"/>
                          <a:ea typeface="微软雅黑" panose="020B0503020204020204" charset="-122"/>
                        </a:rPr>
                        <a:t>红色</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9075">
                <a:tc vMerge="1">
                  <a:txBody>
                    <a:bodyPr/>
                    <a:lstStyle/>
                    <a:p>
                      <a:endParaRPr lang="zh-CN"/>
                    </a:p>
                  </a:txBody>
                  <a:tcPr/>
                </a:tc>
                <a:tc>
                  <a:txBody>
                    <a:bodyPr/>
                    <a:lstStyle/>
                    <a:p>
                      <a:pPr algn="ctr" fontAlgn="ctr"/>
                      <a:r>
                        <a:rPr lang="zh-CN" altLang="en-US" sz="1600" b="0" i="0" u="none" strike="noStrike">
                          <a:latin typeface="微软雅黑" panose="020B0503020204020204" charset="-122"/>
                          <a:ea typeface="微软雅黑" panose="020B0503020204020204" charset="-122"/>
                        </a:rPr>
                        <a:t>制动灯</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P21W</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12V</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21W</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a:latin typeface="微软雅黑" panose="020B0503020204020204" charset="-122"/>
                          <a:ea typeface="微软雅黑" panose="020B0503020204020204" charset="-122"/>
                        </a:rPr>
                        <a:t>红色</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9075">
                <a:tc rowSpan="2">
                  <a:txBody>
                    <a:bodyPr/>
                    <a:lstStyle/>
                    <a:p>
                      <a:pPr algn="ctr" fontAlgn="ctr"/>
                      <a:r>
                        <a:rPr lang="zh-CN" altLang="en-US" sz="1600" b="0" i="0" u="none" strike="noStrike" dirty="0">
                          <a:latin typeface="微软雅黑" panose="020B0503020204020204" charset="-122"/>
                          <a:ea typeface="微软雅黑" panose="020B0503020204020204" charset="-122"/>
                        </a:rPr>
                        <a:t>后组合灯总成（活动部分）</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a:latin typeface="微软雅黑" panose="020B0503020204020204" charset="-122"/>
                          <a:ea typeface="微软雅黑" panose="020B0503020204020204" charset="-122"/>
                        </a:rPr>
                        <a:t>倒车灯</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W16W</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12V</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16W</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dirty="0">
                          <a:latin typeface="微软雅黑" panose="020B0503020204020204" charset="-122"/>
                          <a:ea typeface="微软雅黑" panose="020B0503020204020204" charset="-122"/>
                        </a:rPr>
                        <a:t>白色</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9075">
                <a:tc vMerge="1">
                  <a:txBody>
                    <a:bodyPr/>
                    <a:lstStyle/>
                    <a:p>
                      <a:endParaRPr lang="zh-CN"/>
                    </a:p>
                  </a:txBody>
                  <a:tcPr/>
                </a:tc>
                <a:tc>
                  <a:txBody>
                    <a:bodyPr/>
                    <a:lstStyle/>
                    <a:p>
                      <a:pPr algn="ctr" fontAlgn="ctr"/>
                      <a:r>
                        <a:rPr lang="zh-CN" altLang="en-US" sz="1600" b="0" i="0" u="none" strike="noStrike">
                          <a:latin typeface="微软雅黑" panose="020B0503020204020204" charset="-122"/>
                          <a:ea typeface="微软雅黑" panose="020B0503020204020204" charset="-122"/>
                        </a:rPr>
                        <a:t>位置灯</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LED</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zh-CN" altLang="en-US" sz="1600" b="0" i="0" u="none" strike="noStrike">
                          <a:latin typeface="微软雅黑" panose="020B0503020204020204" charset="-122"/>
                          <a:ea typeface="微软雅黑" panose="020B0503020204020204" charset="-122"/>
                        </a:rPr>
                        <a:t>不可单独更换（</a:t>
                      </a:r>
                      <a:r>
                        <a:rPr lang="en-US" altLang="zh-CN" sz="1600" b="0" i="0" u="none" strike="noStrike">
                          <a:latin typeface="微软雅黑" panose="020B0503020204020204" charset="-122"/>
                          <a:ea typeface="微软雅黑" panose="020B0503020204020204" charset="-122"/>
                        </a:rPr>
                        <a:t>12V 1.2W</a:t>
                      </a:r>
                      <a:r>
                        <a:rPr lang="zh-CN" altLang="en-US" sz="1600" b="0" i="0" u="none" strike="noStrike">
                          <a:latin typeface="微软雅黑" panose="020B0503020204020204" charset="-122"/>
                          <a:ea typeface="微软雅黑" panose="020B0503020204020204" charset="-122"/>
                        </a:rPr>
                        <a:t>）</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a:txBody>
                    <a:bodyPr/>
                    <a:lstStyle/>
                    <a:p>
                      <a:pPr algn="ctr" fontAlgn="ctr"/>
                      <a:r>
                        <a:rPr lang="zh-CN" altLang="en-US" sz="1600" b="0" i="0" u="none" strike="noStrike" dirty="0">
                          <a:latin typeface="微软雅黑" panose="020B0503020204020204" charset="-122"/>
                          <a:ea typeface="微软雅黑" panose="020B0503020204020204" charset="-122"/>
                        </a:rPr>
                        <a:t>红色</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9075">
                <a:tc>
                  <a:txBody>
                    <a:bodyPr/>
                    <a:lstStyle/>
                    <a:p>
                      <a:pPr algn="ctr" fontAlgn="ctr"/>
                      <a:r>
                        <a:rPr lang="zh-CN" altLang="en-US" sz="1600" b="0" i="0" u="none" strike="noStrike" dirty="0">
                          <a:latin typeface="微软雅黑" panose="020B0503020204020204" charset="-122"/>
                          <a:ea typeface="微软雅黑" panose="020B0503020204020204" charset="-122"/>
                        </a:rPr>
                        <a:t>后</a:t>
                      </a:r>
                      <a:r>
                        <a:rPr lang="zh-CN" altLang="en-US" sz="1600" b="0" i="0" u="none" strike="noStrike" dirty="0" smtClean="0">
                          <a:latin typeface="微软雅黑" panose="020B0503020204020204" charset="-122"/>
                          <a:ea typeface="微软雅黑" panose="020B0503020204020204" charset="-122"/>
                        </a:rPr>
                        <a:t>雾灯</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a:latin typeface="微软雅黑" panose="020B0503020204020204" charset="-122"/>
                          <a:ea typeface="微软雅黑" panose="020B0503020204020204" charset="-122"/>
                        </a:rPr>
                        <a:t>后雾灯</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P21W</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12V</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21W</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dirty="0">
                          <a:latin typeface="微软雅黑" panose="020B0503020204020204" charset="-122"/>
                          <a:ea typeface="微软雅黑" panose="020B0503020204020204" charset="-122"/>
                        </a:rPr>
                        <a:t>红色</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9075">
                <a:tc>
                  <a:txBody>
                    <a:bodyPr/>
                    <a:lstStyle/>
                    <a:p>
                      <a:pPr algn="ctr" fontAlgn="ctr"/>
                      <a:r>
                        <a:rPr lang="zh-CN" altLang="en-US" sz="1600" b="0" i="0" u="none" strike="noStrike" dirty="0">
                          <a:latin typeface="微软雅黑" panose="020B0503020204020204" charset="-122"/>
                          <a:ea typeface="微软雅黑" panose="020B0503020204020204" charset="-122"/>
                        </a:rPr>
                        <a:t>高位制动灯总成</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a:latin typeface="微软雅黑" panose="020B0503020204020204" charset="-122"/>
                          <a:ea typeface="微软雅黑" panose="020B0503020204020204" charset="-122"/>
                        </a:rPr>
                        <a:t>制动灯</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LED</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zh-CN" altLang="en-US" sz="1600" b="0" i="0" u="none" strike="noStrike">
                          <a:latin typeface="微软雅黑" panose="020B0503020204020204" charset="-122"/>
                          <a:ea typeface="微软雅黑" panose="020B0503020204020204" charset="-122"/>
                        </a:rPr>
                        <a:t>不可单独更换（</a:t>
                      </a:r>
                      <a:r>
                        <a:rPr lang="en-US" altLang="zh-CN" sz="1600" b="0" i="0" u="none" strike="noStrike">
                          <a:latin typeface="微软雅黑" panose="020B0503020204020204" charset="-122"/>
                          <a:ea typeface="微软雅黑" panose="020B0503020204020204" charset="-122"/>
                        </a:rPr>
                        <a:t>12V 2.6W</a:t>
                      </a:r>
                      <a:r>
                        <a:rPr lang="zh-CN" altLang="en-US" sz="1600" b="0" i="0" u="none" strike="noStrike">
                          <a:latin typeface="微软雅黑" panose="020B0503020204020204" charset="-122"/>
                          <a:ea typeface="微软雅黑" panose="020B0503020204020204" charset="-122"/>
                        </a:rPr>
                        <a:t>）</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a:txBody>
                    <a:bodyPr/>
                    <a:lstStyle/>
                    <a:p>
                      <a:pPr algn="ctr" fontAlgn="ctr"/>
                      <a:r>
                        <a:rPr lang="zh-CN" altLang="en-US" sz="1600" b="0" i="0" u="none" strike="noStrike" dirty="0">
                          <a:latin typeface="微软雅黑" panose="020B0503020204020204" charset="-122"/>
                          <a:ea typeface="微软雅黑" panose="020B0503020204020204" charset="-122"/>
                        </a:rPr>
                        <a:t>红色</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9075">
                <a:tc>
                  <a:txBody>
                    <a:bodyPr/>
                    <a:lstStyle/>
                    <a:p>
                      <a:pPr algn="ctr" fontAlgn="ctr"/>
                      <a:r>
                        <a:rPr lang="zh-CN" altLang="en-US" sz="1600" b="0" i="0" u="none" strike="noStrike" dirty="0">
                          <a:latin typeface="微软雅黑" panose="020B0503020204020204" charset="-122"/>
                          <a:ea typeface="微软雅黑" panose="020B0503020204020204" charset="-122"/>
                        </a:rPr>
                        <a:t>外</a:t>
                      </a:r>
                      <a:r>
                        <a:rPr lang="zh-CN" altLang="en-US" sz="1600" b="0" i="0" u="none" strike="noStrike" dirty="0" smtClean="0">
                          <a:latin typeface="微软雅黑" panose="020B0503020204020204" charset="-122"/>
                          <a:ea typeface="微软雅黑" panose="020B0503020204020204" charset="-122"/>
                        </a:rPr>
                        <a:t>后视镜转向灯</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600" b="0" i="0" u="none" strike="noStrike" dirty="0" smtClean="0">
                          <a:latin typeface="微软雅黑" panose="020B0503020204020204" charset="-122"/>
                          <a:ea typeface="微软雅黑" panose="020B0503020204020204" charset="-122"/>
                        </a:rPr>
                        <a:t>转向灯</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latin typeface="微软雅黑" panose="020B0503020204020204" charset="-122"/>
                          <a:ea typeface="微软雅黑" panose="020B0503020204020204" charset="-122"/>
                        </a:rPr>
                        <a:t>LED</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zh-CN" altLang="en-US" sz="1600" b="0" i="0" u="none" strike="noStrike">
                          <a:latin typeface="微软雅黑" panose="020B0503020204020204" charset="-122"/>
                          <a:ea typeface="微软雅黑" panose="020B0503020204020204" charset="-122"/>
                        </a:rPr>
                        <a:t>不可单独更换</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a:txBody>
                    <a:bodyPr/>
                    <a:lstStyle/>
                    <a:p>
                      <a:pPr algn="ctr" fontAlgn="ctr"/>
                      <a:r>
                        <a:rPr lang="zh-CN" altLang="en-US" sz="1600" b="0" i="0" u="none" strike="noStrike" dirty="0">
                          <a:latin typeface="微软雅黑" panose="020B0503020204020204" charset="-122"/>
                          <a:ea typeface="微软雅黑" panose="020B0503020204020204" charset="-122"/>
                        </a:rPr>
                        <a:t>琥珀色</a:t>
                      </a:r>
                    </a:p>
                  </a:txBody>
                  <a:tcPr marL="7030" marR="7030" marT="70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9260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小灯、背光灯</a:t>
            </a:r>
            <a:endParaRPr lang="zh-CN" altLang="en-US" sz="3600" dirty="0">
              <a:solidFill>
                <a:srgbClr val="0070C0"/>
              </a:solidFill>
              <a:latin typeface="微软雅黑" panose="020B0503020204020204" charset="-122"/>
              <a:ea typeface="微软雅黑" panose="020B0503020204020204" charset="-122"/>
            </a:endParaRPr>
          </a:p>
        </p:txBody>
      </p:sp>
      <p:sp>
        <p:nvSpPr>
          <p:cNvPr id="23" name="Text Box 4"/>
          <p:cNvSpPr txBox="1">
            <a:spLocks noChangeArrowheads="1"/>
          </p:cNvSpPr>
          <p:nvPr/>
        </p:nvSpPr>
        <p:spPr bwMode="auto">
          <a:xfrm>
            <a:off x="504825" y="1315268"/>
            <a:ext cx="8464550"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4950" indent="-234950"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120000"/>
              </a:lnSpc>
              <a:buFont typeface="Wingdings" panose="05000000000000000000" pitchFamily="2" charset="2"/>
              <a:buNone/>
            </a:pPr>
            <a:r>
              <a:rPr lang="zh-CN" altLang="en-US" sz="2400" dirty="0" smtClean="0">
                <a:latin typeface="微软雅黑" panose="020B0503020204020204" charset="-122"/>
                <a:ea typeface="微软雅黑" panose="020B0503020204020204" charset="-122"/>
                <a:sym typeface="Arial" panose="020B0604020202020204" pitchFamily="34" charset="0"/>
              </a:rPr>
              <a:t>原理框图</a:t>
            </a:r>
          </a:p>
        </p:txBody>
      </p:sp>
      <p:grpSp>
        <p:nvGrpSpPr>
          <p:cNvPr id="5" name="组合 4"/>
          <p:cNvGrpSpPr/>
          <p:nvPr/>
        </p:nvGrpSpPr>
        <p:grpSpPr>
          <a:xfrm>
            <a:off x="600075" y="1909445"/>
            <a:ext cx="5002530" cy="3771900"/>
            <a:chOff x="1259630" y="1851670"/>
            <a:chExt cx="5904658" cy="2592288"/>
          </a:xfrm>
        </p:grpSpPr>
        <p:sp>
          <p:nvSpPr>
            <p:cNvPr id="25" name="矩形 24"/>
            <p:cNvSpPr/>
            <p:nvPr/>
          </p:nvSpPr>
          <p:spPr>
            <a:xfrm>
              <a:off x="5220072" y="1851670"/>
              <a:ext cx="1944216" cy="36004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charset="-122"/>
                  <a:ea typeface="微软雅黑" panose="020B0503020204020204" charset="-122"/>
                </a:rPr>
                <a:t>前小灯、牌照灯</a:t>
              </a:r>
            </a:p>
          </p:txBody>
        </p:sp>
        <p:sp>
          <p:nvSpPr>
            <p:cNvPr id="35" name="矩形 34"/>
            <p:cNvSpPr/>
            <p:nvPr/>
          </p:nvSpPr>
          <p:spPr>
            <a:xfrm>
              <a:off x="5220072" y="2571750"/>
              <a:ext cx="1944216" cy="36004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charset="-122"/>
                  <a:ea typeface="微软雅黑" panose="020B0503020204020204" charset="-122"/>
                </a:rPr>
                <a:t>后小灯</a:t>
              </a:r>
            </a:p>
          </p:txBody>
        </p:sp>
        <p:sp>
          <p:nvSpPr>
            <p:cNvPr id="36" name="矩形 35"/>
            <p:cNvSpPr/>
            <p:nvPr/>
          </p:nvSpPr>
          <p:spPr>
            <a:xfrm>
              <a:off x="5220072" y="3291830"/>
              <a:ext cx="1944216" cy="36004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charset="-122"/>
                  <a:ea typeface="微软雅黑" panose="020B0503020204020204" charset="-122"/>
                </a:rPr>
                <a:t>背光灯</a:t>
              </a:r>
              <a:r>
                <a:rPr lang="en-US" altLang="zh-CN" dirty="0" smtClean="0">
                  <a:solidFill>
                    <a:schemeClr val="tx1"/>
                  </a:solidFill>
                  <a:latin typeface="微软雅黑" panose="020B0503020204020204" charset="-122"/>
                  <a:ea typeface="微软雅黑" panose="020B0503020204020204" charset="-122"/>
                </a:rPr>
                <a:t>1</a:t>
              </a:r>
            </a:p>
          </p:txBody>
        </p:sp>
        <p:sp>
          <p:nvSpPr>
            <p:cNvPr id="37" name="矩形 36"/>
            <p:cNvSpPr/>
            <p:nvPr/>
          </p:nvSpPr>
          <p:spPr>
            <a:xfrm>
              <a:off x="5220072" y="4011910"/>
              <a:ext cx="1944216" cy="36004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charset="-122"/>
                  <a:ea typeface="微软雅黑" panose="020B0503020204020204" charset="-122"/>
                </a:rPr>
                <a:t>背光灯</a:t>
              </a:r>
              <a:r>
                <a:rPr lang="en-US" altLang="zh-CN" dirty="0" smtClean="0">
                  <a:solidFill>
                    <a:schemeClr val="tx1"/>
                  </a:solidFill>
                  <a:latin typeface="微软雅黑" panose="020B0503020204020204" charset="-122"/>
                  <a:ea typeface="微软雅黑" panose="020B0503020204020204" charset="-122"/>
                </a:rPr>
                <a:t>2(PEPS)</a:t>
              </a:r>
            </a:p>
          </p:txBody>
        </p:sp>
        <p:cxnSp>
          <p:nvCxnSpPr>
            <p:cNvPr id="43" name="直接箭头连接符 42"/>
            <p:cNvCxnSpPr>
              <a:stCxn id="25" idx="1"/>
            </p:cNvCxnSpPr>
            <p:nvPr/>
          </p:nvCxnSpPr>
          <p:spPr>
            <a:xfrm flipH="1">
              <a:off x="3918694" y="2031690"/>
              <a:ext cx="1301378" cy="4849"/>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47" name="直接箭头连接符 46"/>
            <p:cNvCxnSpPr/>
            <p:nvPr/>
          </p:nvCxnSpPr>
          <p:spPr>
            <a:xfrm flipH="1">
              <a:off x="3923928" y="2734920"/>
              <a:ext cx="1301378" cy="4849"/>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48" name="直接箭头连接符 47"/>
            <p:cNvCxnSpPr/>
            <p:nvPr/>
          </p:nvCxnSpPr>
          <p:spPr>
            <a:xfrm flipH="1">
              <a:off x="3923928" y="3467096"/>
              <a:ext cx="1301378" cy="4849"/>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49" name="直接箭头连接符 48"/>
            <p:cNvCxnSpPr/>
            <p:nvPr/>
          </p:nvCxnSpPr>
          <p:spPr>
            <a:xfrm flipH="1">
              <a:off x="3923928" y="4199273"/>
              <a:ext cx="1301378" cy="4849"/>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3" name="Rectangle 4"/>
            <p:cNvSpPr>
              <a:spLocks noChangeArrowheads="1"/>
            </p:cNvSpPr>
            <p:nvPr/>
          </p:nvSpPr>
          <p:spPr bwMode="auto">
            <a:xfrm>
              <a:off x="3712334" y="1851670"/>
              <a:ext cx="1090091" cy="2592288"/>
            </a:xfrm>
            <a:prstGeom prst="rect">
              <a:avLst/>
            </a:prstGeom>
            <a:solidFill>
              <a:schemeClr val="accent4">
                <a:lumMod val="60000"/>
                <a:lumOff val="40000"/>
              </a:schemeClr>
            </a:solidFill>
            <a:ln w="9525">
              <a:noFill/>
              <a:miter lim="800000"/>
            </a:ln>
          </p:spPr>
          <p:txBody>
            <a:bodyPr anchor="ctr"/>
            <a:lstStyle/>
            <a:p>
              <a:pPr algn="ctr"/>
              <a:r>
                <a:rPr lang="en-US" altLang="zh-CN" dirty="0" smtClean="0">
                  <a:latin typeface="微软雅黑" panose="020B0503020204020204" charset="-122"/>
                  <a:ea typeface="微软雅黑" panose="020B0503020204020204" charset="-122"/>
                </a:rPr>
                <a:t>F</a:t>
              </a:r>
              <a:r>
                <a:rPr lang="en-US" altLang="zh-CN" b="0" dirty="0" smtClean="0">
                  <a:latin typeface="微软雅黑" panose="020B0503020204020204" charset="-122"/>
                  <a:ea typeface="微软雅黑" panose="020B0503020204020204" charset="-122"/>
                </a:rPr>
                <a:t>BCM</a:t>
              </a:r>
            </a:p>
          </p:txBody>
        </p:sp>
        <p:cxnSp>
          <p:nvCxnSpPr>
            <p:cNvPr id="29" name="直接箭头连接符 28"/>
            <p:cNvCxnSpPr/>
            <p:nvPr/>
          </p:nvCxnSpPr>
          <p:spPr>
            <a:xfrm flipH="1">
              <a:off x="2776231" y="2067694"/>
              <a:ext cx="936103" cy="0"/>
            </a:xfrm>
            <a:prstGeom prst="straightConnector1">
              <a:avLst/>
            </a:prstGeom>
            <a:ln w="31750">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41" name="直接箭头连接符 40"/>
            <p:cNvCxnSpPr/>
            <p:nvPr/>
          </p:nvCxnSpPr>
          <p:spPr>
            <a:xfrm flipH="1">
              <a:off x="2776231" y="2787774"/>
              <a:ext cx="936103" cy="0"/>
            </a:xfrm>
            <a:prstGeom prst="straightConnector1">
              <a:avLst/>
            </a:prstGeom>
            <a:ln w="31750">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42" name="直接箭头连接符 41"/>
            <p:cNvCxnSpPr/>
            <p:nvPr/>
          </p:nvCxnSpPr>
          <p:spPr>
            <a:xfrm flipH="1">
              <a:off x="2776231" y="4227934"/>
              <a:ext cx="936103" cy="0"/>
            </a:xfrm>
            <a:prstGeom prst="straightConnector1">
              <a:avLst/>
            </a:prstGeom>
            <a:ln w="31750">
              <a:solidFill>
                <a:srgbClr val="FFC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2" name="直接箭头连接符 21"/>
            <p:cNvCxnSpPr/>
            <p:nvPr/>
          </p:nvCxnSpPr>
          <p:spPr>
            <a:xfrm flipH="1">
              <a:off x="2776231" y="3507854"/>
              <a:ext cx="936103" cy="0"/>
            </a:xfrm>
            <a:prstGeom prst="straightConnector1">
              <a:avLst/>
            </a:prstGeom>
            <a:ln w="31750">
              <a:solidFill>
                <a:srgbClr val="FFC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6" name="Rectangle 4"/>
            <p:cNvSpPr>
              <a:spLocks noChangeArrowheads="1"/>
            </p:cNvSpPr>
            <p:nvPr/>
          </p:nvSpPr>
          <p:spPr bwMode="auto">
            <a:xfrm>
              <a:off x="1259630" y="1851670"/>
              <a:ext cx="2016225" cy="432048"/>
            </a:xfrm>
            <a:prstGeom prst="rect">
              <a:avLst/>
            </a:prstGeom>
            <a:solidFill>
              <a:srgbClr val="F8AEE6"/>
            </a:solidFill>
            <a:ln w="9525">
              <a:noFill/>
              <a:miter lim="800000"/>
            </a:ln>
          </p:spPr>
          <p:txBody>
            <a:bodyPr anchor="ctr"/>
            <a:lstStyle/>
            <a:p>
              <a:pPr algn="ctr"/>
              <a:r>
                <a:rPr lang="zh-CN" altLang="en-US" dirty="0" smtClean="0">
                  <a:latin typeface="微软雅黑" panose="020B0503020204020204" charset="-122"/>
                  <a:ea typeface="微软雅黑" panose="020B0503020204020204" charset="-122"/>
                </a:rPr>
                <a:t>前小灯、背光灯</a:t>
              </a:r>
              <a:r>
                <a:rPr lang="en-US" altLang="zh-CN" dirty="0" smtClean="0">
                  <a:latin typeface="微软雅黑" panose="020B0503020204020204" charset="-122"/>
                  <a:ea typeface="微软雅黑" panose="020B0503020204020204" charset="-122"/>
                </a:rPr>
                <a:t>2</a:t>
              </a:r>
              <a:r>
                <a:rPr lang="zh-CN" altLang="en-US" dirty="0" smtClean="0">
                  <a:latin typeface="微软雅黑" panose="020B0503020204020204" charset="-122"/>
                  <a:ea typeface="微软雅黑" panose="020B0503020204020204" charset="-122"/>
                </a:rPr>
                <a:t>电源</a:t>
              </a:r>
            </a:p>
          </p:txBody>
        </p:sp>
        <p:sp>
          <p:nvSpPr>
            <p:cNvPr id="30" name="Rectangle 4"/>
            <p:cNvSpPr>
              <a:spLocks noChangeArrowheads="1"/>
            </p:cNvSpPr>
            <p:nvPr/>
          </p:nvSpPr>
          <p:spPr bwMode="auto">
            <a:xfrm>
              <a:off x="1259631" y="2571750"/>
              <a:ext cx="2016225" cy="432048"/>
            </a:xfrm>
            <a:prstGeom prst="rect">
              <a:avLst/>
            </a:prstGeom>
            <a:solidFill>
              <a:srgbClr val="F8AEE6"/>
            </a:solidFill>
            <a:ln w="9525">
              <a:noFill/>
              <a:miter lim="800000"/>
            </a:ln>
          </p:spPr>
          <p:txBody>
            <a:bodyPr anchor="ctr"/>
            <a:lstStyle/>
            <a:p>
              <a:pPr algn="ctr"/>
              <a:r>
                <a:rPr lang="zh-CN" altLang="en-US" dirty="0">
                  <a:latin typeface="微软雅黑" panose="020B0503020204020204" charset="-122"/>
                  <a:ea typeface="微软雅黑" panose="020B0503020204020204" charset="-122"/>
                </a:rPr>
                <a:t>后</a:t>
              </a:r>
              <a:r>
                <a:rPr lang="zh-CN" altLang="en-US" dirty="0" smtClean="0">
                  <a:latin typeface="微软雅黑" panose="020B0503020204020204" charset="-122"/>
                  <a:ea typeface="微软雅黑" panose="020B0503020204020204" charset="-122"/>
                </a:rPr>
                <a:t>小灯、背光灯</a:t>
              </a:r>
              <a:r>
                <a:rPr lang="en-US" altLang="zh-CN" dirty="0" smtClean="0">
                  <a:latin typeface="微软雅黑" panose="020B0503020204020204" charset="-122"/>
                  <a:ea typeface="微软雅黑" panose="020B0503020204020204" charset="-122"/>
                </a:rPr>
                <a:t>1</a:t>
              </a:r>
              <a:r>
                <a:rPr lang="zh-CN" altLang="en-US" dirty="0" smtClean="0">
                  <a:latin typeface="微软雅黑" panose="020B0503020204020204" charset="-122"/>
                  <a:ea typeface="微软雅黑" panose="020B0503020204020204" charset="-122"/>
                </a:rPr>
                <a:t>电源</a:t>
              </a:r>
            </a:p>
          </p:txBody>
        </p:sp>
        <p:sp>
          <p:nvSpPr>
            <p:cNvPr id="34" name="Rectangle 4"/>
            <p:cNvSpPr>
              <a:spLocks noChangeArrowheads="1"/>
            </p:cNvSpPr>
            <p:nvPr/>
          </p:nvSpPr>
          <p:spPr bwMode="auto">
            <a:xfrm>
              <a:off x="1259631" y="4011910"/>
              <a:ext cx="2016225" cy="432048"/>
            </a:xfrm>
            <a:prstGeom prst="rect">
              <a:avLst/>
            </a:prstGeom>
            <a:solidFill>
              <a:schemeClr val="accent6">
                <a:lumMod val="60000"/>
                <a:lumOff val="40000"/>
              </a:schemeClr>
            </a:solidFill>
            <a:ln w="9525">
              <a:noFill/>
              <a:miter lim="800000"/>
            </a:ln>
          </p:spPr>
          <p:txBody>
            <a:bodyPr anchor="ctr"/>
            <a:lstStyle/>
            <a:p>
              <a:pPr algn="ctr"/>
              <a:r>
                <a:rPr lang="zh-CN" altLang="en-US" dirty="0" smtClean="0">
                  <a:latin typeface="微软雅黑" panose="020B0503020204020204" charset="-122"/>
                  <a:ea typeface="微软雅黑" panose="020B0503020204020204" charset="-122"/>
                </a:rPr>
                <a:t>左前门状态开关</a:t>
              </a:r>
            </a:p>
          </p:txBody>
        </p:sp>
        <p:sp>
          <p:nvSpPr>
            <p:cNvPr id="4" name="Rectangle 4"/>
            <p:cNvSpPr>
              <a:spLocks noChangeArrowheads="1"/>
            </p:cNvSpPr>
            <p:nvPr/>
          </p:nvSpPr>
          <p:spPr bwMode="auto">
            <a:xfrm>
              <a:off x="1259631" y="3291830"/>
              <a:ext cx="2016225" cy="432048"/>
            </a:xfrm>
            <a:prstGeom prst="rect">
              <a:avLst/>
            </a:prstGeom>
            <a:solidFill>
              <a:schemeClr val="accent6">
                <a:lumMod val="60000"/>
                <a:lumOff val="40000"/>
              </a:schemeClr>
            </a:solidFill>
            <a:ln w="9525">
              <a:noFill/>
              <a:miter lim="800000"/>
            </a:ln>
          </p:spPr>
          <p:txBody>
            <a:bodyPr anchor="ctr"/>
            <a:lstStyle/>
            <a:p>
              <a:pPr algn="ctr"/>
              <a:r>
                <a:rPr lang="zh-CN" altLang="en-US" dirty="0" smtClean="0">
                  <a:latin typeface="微软雅黑" panose="020B0503020204020204" charset="-122"/>
                  <a:ea typeface="微软雅黑" panose="020B0503020204020204" charset="-122"/>
                </a:rPr>
                <a:t>灯光组合开关</a:t>
              </a:r>
            </a:p>
          </p:txBody>
        </p:sp>
      </p:grpSp>
      <p:sp>
        <p:nvSpPr>
          <p:cNvPr id="28" name="Text Box 2"/>
          <p:cNvSpPr txBox="1">
            <a:spLocks noChangeArrowheads="1"/>
          </p:cNvSpPr>
          <p:nvPr/>
        </p:nvSpPr>
        <p:spPr bwMode="auto">
          <a:xfrm>
            <a:off x="5900420" y="1563370"/>
            <a:ext cx="4544695" cy="452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200000"/>
              </a:lnSpc>
              <a:buFont typeface="Wingdings" panose="05000000000000000000" pitchFamily="2" charset="2"/>
              <a:buChar char="Ø"/>
            </a:pPr>
            <a:r>
              <a:rPr lang="zh-CN" altLang="en-US" sz="2400" b="0" dirty="0" smtClean="0">
                <a:latin typeface="微软雅黑" panose="020B0503020204020204" charset="-122"/>
                <a:ea typeface="微软雅黑" panose="020B0503020204020204" charset="-122"/>
                <a:sym typeface="Arial" panose="020B0604020202020204" pitchFamily="34" charset="0"/>
              </a:rPr>
              <a:t>开启小灯，</a:t>
            </a:r>
            <a:r>
              <a:rPr lang="en-US" altLang="zh-CN" sz="2400" b="0" dirty="0" smtClean="0">
                <a:latin typeface="微软雅黑" panose="020B0503020204020204" charset="-122"/>
                <a:ea typeface="微软雅黑" panose="020B0503020204020204" charset="-122"/>
                <a:sym typeface="Arial" panose="020B0604020202020204" pitchFamily="34" charset="0"/>
              </a:rPr>
              <a:t>FBCM</a:t>
            </a:r>
            <a:r>
              <a:rPr lang="zh-CN" altLang="en-US" sz="2400" b="0" dirty="0" smtClean="0">
                <a:latin typeface="微软雅黑" panose="020B0503020204020204" charset="-122"/>
                <a:ea typeface="微软雅黑" panose="020B0503020204020204" charset="-122"/>
                <a:sym typeface="Arial" panose="020B0604020202020204" pitchFamily="34" charset="0"/>
              </a:rPr>
              <a:t>输出小灯、背光灯电源，点亮小灯、背光灯、牌照灯。</a:t>
            </a:r>
            <a:endParaRPr lang="en-US" altLang="zh-CN" sz="2400" b="0" dirty="0" smtClean="0">
              <a:latin typeface="微软雅黑" panose="020B0503020204020204" charset="-122"/>
              <a:ea typeface="微软雅黑" panose="020B0503020204020204" charset="-122"/>
              <a:sym typeface="Arial" panose="020B0604020202020204" pitchFamily="34" charset="0"/>
            </a:endParaRPr>
          </a:p>
          <a:p>
            <a:pPr eaLnBrk="1" hangingPunct="1">
              <a:lnSpc>
                <a:spcPct val="200000"/>
              </a:lnSpc>
              <a:buFont typeface="Wingdings" panose="05000000000000000000" pitchFamily="2" charset="2"/>
              <a:buChar char="Ø"/>
            </a:pPr>
            <a:r>
              <a:rPr lang="zh-CN" altLang="en-US" sz="2400" b="0" dirty="0">
                <a:latin typeface="微软雅黑" panose="020B0503020204020204" charset="-122"/>
                <a:ea typeface="微软雅黑" panose="020B0503020204020204" charset="-122"/>
                <a:sym typeface="Arial" panose="020B0604020202020204" pitchFamily="34" charset="0"/>
              </a:rPr>
              <a:t>小灯处于打开状态，电源状态</a:t>
            </a:r>
            <a:r>
              <a:rPr lang="zh-CN" altLang="en-US" sz="2400" b="0" dirty="0" smtClean="0">
                <a:latin typeface="微软雅黑" panose="020B0503020204020204" charset="-122"/>
                <a:ea typeface="微软雅黑" panose="020B0503020204020204" charset="-122"/>
                <a:sym typeface="Arial" panose="020B0604020202020204" pitchFamily="34" charset="0"/>
              </a:rPr>
              <a:t>OFF挡且</a:t>
            </a:r>
            <a:r>
              <a:rPr lang="zh-CN" altLang="en-US" sz="2400" b="0" dirty="0">
                <a:latin typeface="微软雅黑" panose="020B0503020204020204" charset="-122"/>
                <a:ea typeface="微软雅黑" panose="020B0503020204020204" charset="-122"/>
                <a:sym typeface="Arial" panose="020B0604020202020204" pitchFamily="34" charset="0"/>
              </a:rPr>
              <a:t>左前门打开，小灯延迟15</a:t>
            </a:r>
            <a:r>
              <a:rPr lang="en-US" altLang="zh-CN" sz="2400" b="0" dirty="0">
                <a:latin typeface="微软雅黑" panose="020B0503020204020204" charset="-122"/>
                <a:ea typeface="微软雅黑" panose="020B0503020204020204" charset="-122"/>
                <a:sym typeface="Arial" panose="020B0604020202020204" pitchFamily="34" charset="0"/>
              </a:rPr>
              <a:t>s</a:t>
            </a:r>
            <a:r>
              <a:rPr lang="zh-CN" altLang="en-US" sz="2400" b="0" dirty="0">
                <a:latin typeface="微软雅黑" panose="020B0503020204020204" charset="-122"/>
                <a:ea typeface="微软雅黑" panose="020B0503020204020204" charset="-122"/>
                <a:sym typeface="Arial" panose="020B0604020202020204" pitchFamily="34" charset="0"/>
              </a:rPr>
              <a:t>后自动关闭</a:t>
            </a:r>
            <a:r>
              <a:rPr lang="zh-CN" altLang="en-US" sz="2400" b="0" dirty="0" smtClean="0">
                <a:latin typeface="微软雅黑" panose="020B0503020204020204" charset="-122"/>
                <a:ea typeface="微软雅黑" panose="020B0503020204020204" charset="-122"/>
                <a:sym typeface="Arial" panose="020B0604020202020204" pitchFamily="34" charset="0"/>
              </a:rPr>
              <a: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4688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近、远光灯</a:t>
            </a:r>
            <a:endParaRPr lang="zh-CN" altLang="en-US" sz="3600" dirty="0">
              <a:solidFill>
                <a:srgbClr val="0070C0"/>
              </a:solidFill>
              <a:latin typeface="微软雅黑" panose="020B0503020204020204" charset="-122"/>
              <a:ea typeface="微软雅黑" panose="020B0503020204020204" charset="-122"/>
            </a:endParaRPr>
          </a:p>
        </p:txBody>
      </p:sp>
      <p:sp>
        <p:nvSpPr>
          <p:cNvPr id="3" name="文本框 2"/>
          <p:cNvSpPr txBox="1"/>
          <p:nvPr/>
        </p:nvSpPr>
        <p:spPr>
          <a:xfrm>
            <a:off x="932180" y="1316355"/>
            <a:ext cx="1402080" cy="460375"/>
          </a:xfrm>
          <a:prstGeom prst="rect">
            <a:avLst/>
          </a:prstGeom>
          <a:noFill/>
        </p:spPr>
        <p:txBody>
          <a:bodyPr wrap="none" rtlCol="0" anchor="t">
            <a:spAutoFit/>
          </a:bodyPr>
          <a:lstStyle/>
          <a:p>
            <a:r>
              <a:rPr lang="zh-CN" altLang="en-US" sz="2400" dirty="0" smtClean="0">
                <a:latin typeface="微软雅黑" panose="020B0503020204020204" charset="-122"/>
                <a:ea typeface="微软雅黑" panose="020B0503020204020204" charset="-122"/>
                <a:sym typeface="Arial" panose="020B0604020202020204" pitchFamily="34" charset="0"/>
              </a:rPr>
              <a:t>原理框图</a:t>
            </a:r>
          </a:p>
        </p:txBody>
      </p:sp>
      <p:grpSp>
        <p:nvGrpSpPr>
          <p:cNvPr id="5" name="组合 4"/>
          <p:cNvGrpSpPr/>
          <p:nvPr/>
        </p:nvGrpSpPr>
        <p:grpSpPr>
          <a:xfrm>
            <a:off x="323215" y="1595755"/>
            <a:ext cx="5044440" cy="3700780"/>
            <a:chOff x="611560" y="1131590"/>
            <a:chExt cx="6557963" cy="3384376"/>
          </a:xfrm>
        </p:grpSpPr>
        <p:cxnSp>
          <p:nvCxnSpPr>
            <p:cNvPr id="6" name="肘形连接符 5"/>
            <p:cNvCxnSpPr>
              <a:endCxn id="36" idx="3"/>
            </p:cNvCxnSpPr>
            <p:nvPr/>
          </p:nvCxnSpPr>
          <p:spPr>
            <a:xfrm rot="16200000" flipH="1">
              <a:off x="5715830" y="2186177"/>
              <a:ext cx="1854691" cy="1052693"/>
            </a:xfrm>
            <a:prstGeom prst="bentConnector4">
              <a:avLst>
                <a:gd name="adj1" fmla="val -1127"/>
                <a:gd name="adj2" fmla="val 134056"/>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5" name="矩形 24"/>
            <p:cNvSpPr/>
            <p:nvPr/>
          </p:nvSpPr>
          <p:spPr>
            <a:xfrm>
              <a:off x="5064137" y="2067694"/>
              <a:ext cx="2105386" cy="360041"/>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charset="-122"/>
                  <a:ea typeface="微软雅黑" panose="020B0503020204020204" charset="-122"/>
                </a:rPr>
                <a:t>近光灯继电器</a:t>
              </a:r>
            </a:p>
          </p:txBody>
        </p:sp>
        <p:sp>
          <p:nvSpPr>
            <p:cNvPr id="35" name="矩形 34"/>
            <p:cNvSpPr/>
            <p:nvPr/>
          </p:nvSpPr>
          <p:spPr>
            <a:xfrm>
              <a:off x="5064137" y="2763771"/>
              <a:ext cx="2105385" cy="360041"/>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charset="-122"/>
                  <a:ea typeface="微软雅黑" panose="020B0503020204020204" charset="-122"/>
                </a:rPr>
                <a:t>近光灯</a:t>
              </a:r>
            </a:p>
          </p:txBody>
        </p:sp>
        <p:sp>
          <p:nvSpPr>
            <p:cNvPr id="36" name="矩形 35"/>
            <p:cNvSpPr/>
            <p:nvPr/>
          </p:nvSpPr>
          <p:spPr>
            <a:xfrm>
              <a:off x="5064137" y="3459848"/>
              <a:ext cx="2105385" cy="360041"/>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charset="-122"/>
                  <a:ea typeface="微软雅黑" panose="020B0503020204020204" charset="-122"/>
                </a:rPr>
                <a:t>远光灯继电器</a:t>
              </a:r>
            </a:p>
          </p:txBody>
        </p:sp>
        <p:sp>
          <p:nvSpPr>
            <p:cNvPr id="37" name="矩形 36"/>
            <p:cNvSpPr/>
            <p:nvPr/>
          </p:nvSpPr>
          <p:spPr>
            <a:xfrm>
              <a:off x="5064137" y="4155925"/>
              <a:ext cx="2105385" cy="360041"/>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charset="-122"/>
                  <a:ea typeface="微软雅黑" panose="020B0503020204020204" charset="-122"/>
                </a:rPr>
                <a:t>远光灯</a:t>
              </a:r>
            </a:p>
          </p:txBody>
        </p:sp>
        <p:cxnSp>
          <p:nvCxnSpPr>
            <p:cNvPr id="43" name="直接箭头连接符 42"/>
            <p:cNvCxnSpPr>
              <a:stCxn id="25" idx="1"/>
            </p:cNvCxnSpPr>
            <p:nvPr/>
          </p:nvCxnSpPr>
          <p:spPr>
            <a:xfrm flipH="1">
              <a:off x="3923929" y="2247714"/>
              <a:ext cx="1140208" cy="4849"/>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47" name="直接箭头连接符 46"/>
            <p:cNvCxnSpPr>
              <a:stCxn id="35" idx="0"/>
              <a:endCxn id="25" idx="2"/>
            </p:cNvCxnSpPr>
            <p:nvPr/>
          </p:nvCxnSpPr>
          <p:spPr>
            <a:xfrm flipV="1">
              <a:off x="6116830" y="2427734"/>
              <a:ext cx="0" cy="336037"/>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48" name="直接箭头连接符 47"/>
            <p:cNvCxnSpPr/>
            <p:nvPr/>
          </p:nvCxnSpPr>
          <p:spPr>
            <a:xfrm flipH="1">
              <a:off x="3762759" y="3635114"/>
              <a:ext cx="1301377" cy="4849"/>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49" name="直接箭头连接符 48"/>
            <p:cNvCxnSpPr>
              <a:stCxn id="37" idx="0"/>
              <a:endCxn id="36" idx="2"/>
            </p:cNvCxnSpPr>
            <p:nvPr/>
          </p:nvCxnSpPr>
          <p:spPr>
            <a:xfrm flipV="1">
              <a:off x="6116830" y="3819889"/>
              <a:ext cx="0" cy="336037"/>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7" name="Rectangle 4"/>
            <p:cNvSpPr>
              <a:spLocks noChangeArrowheads="1"/>
            </p:cNvSpPr>
            <p:nvPr/>
          </p:nvSpPr>
          <p:spPr bwMode="auto">
            <a:xfrm>
              <a:off x="2918527" y="1347614"/>
              <a:ext cx="1437450" cy="3168352"/>
            </a:xfrm>
            <a:prstGeom prst="rect">
              <a:avLst/>
            </a:prstGeom>
            <a:solidFill>
              <a:schemeClr val="accent4">
                <a:lumMod val="60000"/>
                <a:lumOff val="40000"/>
              </a:schemeClr>
            </a:solidFill>
            <a:ln w="9525">
              <a:noFill/>
              <a:miter lim="800000"/>
            </a:ln>
          </p:spPr>
          <p:txBody>
            <a:bodyPr anchor="ctr"/>
            <a:lstStyle/>
            <a:p>
              <a:pPr algn="ctr"/>
              <a:r>
                <a:rPr lang="en-US" altLang="zh-CN" dirty="0">
                  <a:latin typeface="微软雅黑" panose="020B0503020204020204" charset="-122"/>
                  <a:ea typeface="微软雅黑" panose="020B0503020204020204" charset="-122"/>
                </a:rPr>
                <a:t>F</a:t>
              </a:r>
              <a:r>
                <a:rPr lang="en-US" altLang="zh-CN" b="0" dirty="0" smtClean="0">
                  <a:latin typeface="微软雅黑" panose="020B0503020204020204" charset="-122"/>
                  <a:ea typeface="微软雅黑" panose="020B0503020204020204" charset="-122"/>
                </a:rPr>
                <a:t>BCM</a:t>
              </a:r>
            </a:p>
          </p:txBody>
        </p:sp>
        <p:sp>
          <p:nvSpPr>
            <p:cNvPr id="34" name="Rectangle 4"/>
            <p:cNvSpPr>
              <a:spLocks noChangeArrowheads="1"/>
            </p:cNvSpPr>
            <p:nvPr/>
          </p:nvSpPr>
          <p:spPr bwMode="auto">
            <a:xfrm>
              <a:off x="611560" y="1923678"/>
              <a:ext cx="1656185" cy="672075"/>
            </a:xfrm>
            <a:prstGeom prst="rect">
              <a:avLst/>
            </a:prstGeom>
            <a:solidFill>
              <a:schemeClr val="accent6">
                <a:lumMod val="60000"/>
                <a:lumOff val="40000"/>
              </a:schemeClr>
            </a:solidFill>
            <a:ln w="9525">
              <a:noFill/>
              <a:miter lim="800000"/>
            </a:ln>
          </p:spPr>
          <p:txBody>
            <a:bodyPr anchor="ctr"/>
            <a:lstStyle/>
            <a:p>
              <a:pPr algn="ctr"/>
              <a:r>
                <a:rPr lang="zh-CN" altLang="en-US" dirty="0" smtClean="0">
                  <a:latin typeface="微软雅黑" panose="020B0503020204020204" charset="-122"/>
                  <a:ea typeface="微软雅黑" panose="020B0503020204020204" charset="-122"/>
                </a:rPr>
                <a:t>灯光组合开关</a:t>
              </a:r>
            </a:p>
          </p:txBody>
        </p:sp>
        <p:cxnSp>
          <p:nvCxnSpPr>
            <p:cNvPr id="42" name="直接箭头连接符 41"/>
            <p:cNvCxnSpPr/>
            <p:nvPr/>
          </p:nvCxnSpPr>
          <p:spPr>
            <a:xfrm flipH="1">
              <a:off x="2267745" y="2211711"/>
              <a:ext cx="650781" cy="0"/>
            </a:xfrm>
            <a:prstGeom prst="straightConnector1">
              <a:avLst/>
            </a:prstGeom>
            <a:ln w="31750">
              <a:solidFill>
                <a:srgbClr val="FFC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9" name="Rectangle 4"/>
            <p:cNvSpPr>
              <a:spLocks noChangeArrowheads="1"/>
            </p:cNvSpPr>
            <p:nvPr/>
          </p:nvSpPr>
          <p:spPr bwMode="auto">
            <a:xfrm>
              <a:off x="611560" y="3123811"/>
              <a:ext cx="1656185" cy="600067"/>
            </a:xfrm>
            <a:prstGeom prst="rect">
              <a:avLst/>
            </a:prstGeom>
            <a:solidFill>
              <a:schemeClr val="accent6">
                <a:lumMod val="60000"/>
                <a:lumOff val="40000"/>
              </a:schemeClr>
            </a:solidFill>
            <a:ln w="9525">
              <a:noFill/>
              <a:miter lim="800000"/>
            </a:ln>
          </p:spPr>
          <p:txBody>
            <a:bodyPr anchor="ctr"/>
            <a:lstStyle/>
            <a:p>
              <a:pPr algn="ctr"/>
              <a:r>
                <a:rPr lang="zh-CN" altLang="en-US" dirty="0" smtClean="0">
                  <a:latin typeface="微软雅黑" panose="020B0503020204020204" charset="-122"/>
                  <a:ea typeface="微软雅黑" panose="020B0503020204020204" charset="-122"/>
                </a:rPr>
                <a:t>雨量</a:t>
              </a:r>
              <a:endParaRPr lang="en-US" altLang="zh-CN" dirty="0" smtClean="0">
                <a:latin typeface="微软雅黑" panose="020B0503020204020204" charset="-122"/>
                <a:ea typeface="微软雅黑" panose="020B0503020204020204" charset="-122"/>
              </a:endParaRPr>
            </a:p>
            <a:p>
              <a:pPr algn="ctr"/>
              <a:r>
                <a:rPr lang="zh-CN" altLang="en-US" dirty="0" smtClean="0">
                  <a:latin typeface="微软雅黑" panose="020B0503020204020204" charset="-122"/>
                  <a:ea typeface="微软雅黑" panose="020B0503020204020204" charset="-122"/>
                </a:rPr>
                <a:t>传感器</a:t>
              </a:r>
            </a:p>
          </p:txBody>
        </p:sp>
        <p:cxnSp>
          <p:nvCxnSpPr>
            <p:cNvPr id="22" name="直接箭头连接符 21"/>
            <p:cNvCxnSpPr/>
            <p:nvPr/>
          </p:nvCxnSpPr>
          <p:spPr>
            <a:xfrm flipH="1">
              <a:off x="2267745" y="3507855"/>
              <a:ext cx="650781" cy="0"/>
            </a:xfrm>
            <a:prstGeom prst="straightConnector1">
              <a:avLst/>
            </a:prstGeom>
            <a:ln w="31750">
              <a:solidFill>
                <a:srgbClr val="FFC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1" name="TextBox 3"/>
            <p:cNvSpPr txBox="1"/>
            <p:nvPr/>
          </p:nvSpPr>
          <p:spPr>
            <a:xfrm>
              <a:off x="2192535" y="3114091"/>
              <a:ext cx="792086" cy="336812"/>
            </a:xfrm>
            <a:prstGeom prst="rect">
              <a:avLst/>
            </a:prstGeom>
            <a:noFill/>
          </p:spPr>
          <p:txBody>
            <a:bodyPr wrap="square" rtlCol="0">
              <a:spAutoFit/>
            </a:bodyPr>
            <a:lstStyle/>
            <a:p>
              <a:r>
                <a:rPr lang="en-US" altLang="zh-CN" dirty="0" smtClean="0"/>
                <a:t>LIN</a:t>
              </a:r>
            </a:p>
          </p:txBody>
        </p:sp>
        <p:sp>
          <p:nvSpPr>
            <p:cNvPr id="31" name="Rectangle 4"/>
            <p:cNvSpPr>
              <a:spLocks noChangeArrowheads="1"/>
            </p:cNvSpPr>
            <p:nvPr/>
          </p:nvSpPr>
          <p:spPr bwMode="auto">
            <a:xfrm>
              <a:off x="5225305" y="1131590"/>
              <a:ext cx="1800201" cy="432048"/>
            </a:xfrm>
            <a:prstGeom prst="rect">
              <a:avLst/>
            </a:prstGeom>
            <a:solidFill>
              <a:schemeClr val="accent1">
                <a:lumMod val="40000"/>
                <a:lumOff val="60000"/>
              </a:schemeClr>
            </a:solidFill>
            <a:ln w="9525">
              <a:noFill/>
              <a:miter lim="800000"/>
            </a:ln>
          </p:spPr>
          <p:txBody>
            <a:bodyPr anchor="ctr"/>
            <a:lstStyle/>
            <a:p>
              <a:pPr algn="ctr"/>
              <a:r>
                <a:rPr lang="zh-CN" altLang="en-US" dirty="0" smtClean="0">
                  <a:latin typeface="微软雅黑" panose="020B0503020204020204" charset="-122"/>
                  <a:ea typeface="微软雅黑" panose="020B0503020204020204" charset="-122"/>
                </a:rPr>
                <a:t>蓄电池电源</a:t>
              </a:r>
            </a:p>
          </p:txBody>
        </p:sp>
        <p:cxnSp>
          <p:nvCxnSpPr>
            <p:cNvPr id="32" name="直接箭头连接符 31"/>
            <p:cNvCxnSpPr>
              <a:stCxn id="25" idx="0"/>
              <a:endCxn id="31" idx="2"/>
            </p:cNvCxnSpPr>
            <p:nvPr/>
          </p:nvCxnSpPr>
          <p:spPr>
            <a:xfrm flipV="1">
              <a:off x="6116830" y="1563638"/>
              <a:ext cx="8575" cy="504055"/>
            </a:xfrm>
            <a:prstGeom prst="straightConnector1">
              <a:avLst/>
            </a:prstGeom>
            <a:ln w="31750">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602892" y="1563638"/>
              <a:ext cx="828093" cy="590001"/>
            </a:xfrm>
            <a:prstGeom prst="rect">
              <a:avLst/>
            </a:prstGeom>
            <a:noFill/>
          </p:spPr>
          <p:txBody>
            <a:bodyPr wrap="square" rtlCol="0">
              <a:spAutoFit/>
            </a:bodyPr>
            <a:lstStyle/>
            <a:p>
              <a:r>
                <a:rPr lang="zh-CN" altLang="en-US" dirty="0" smtClean="0">
                  <a:latin typeface="微软雅黑" panose="020B0503020204020204" charset="-122"/>
                  <a:ea typeface="微软雅黑" panose="020B0503020204020204" charset="-122"/>
                </a:rPr>
                <a:t>供电</a:t>
              </a:r>
            </a:p>
          </p:txBody>
        </p:sp>
      </p:grpSp>
      <p:sp>
        <p:nvSpPr>
          <p:cNvPr id="38" name="Text Box 2"/>
          <p:cNvSpPr txBox="1">
            <a:spLocks noChangeArrowheads="1"/>
          </p:cNvSpPr>
          <p:nvPr/>
        </p:nvSpPr>
        <p:spPr bwMode="auto">
          <a:xfrm>
            <a:off x="5878195" y="1069340"/>
            <a:ext cx="4860290" cy="5262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200000"/>
              </a:lnSpc>
              <a:buFont typeface="Wingdings" panose="05000000000000000000" pitchFamily="2" charset="2"/>
              <a:buChar char="Ø"/>
            </a:pPr>
            <a:r>
              <a:rPr lang="zh-CN" altLang="en-US" sz="2400" b="0" dirty="0" smtClean="0">
                <a:latin typeface="微软雅黑" panose="020B0503020204020204" charset="-122"/>
                <a:ea typeface="微软雅黑" panose="020B0503020204020204" charset="-122"/>
                <a:sym typeface="Arial" panose="020B0604020202020204" pitchFamily="34" charset="0"/>
              </a:rPr>
              <a:t>电源状态</a:t>
            </a:r>
            <a:r>
              <a:rPr lang="en-US" altLang="zh-CN" sz="2400" b="0" dirty="0" smtClean="0">
                <a:latin typeface="微软雅黑" panose="020B0503020204020204" charset="-122"/>
                <a:ea typeface="微软雅黑" panose="020B0503020204020204" charset="-122"/>
                <a:sym typeface="Arial" panose="020B0604020202020204" pitchFamily="34" charset="0"/>
              </a:rPr>
              <a:t>ON,</a:t>
            </a:r>
            <a:r>
              <a:rPr lang="zh-CN" altLang="en-US" sz="2400" b="0" dirty="0" smtClean="0">
                <a:latin typeface="微软雅黑" panose="020B0503020204020204" charset="-122"/>
                <a:ea typeface="微软雅黑" panose="020B0503020204020204" charset="-122"/>
                <a:sym typeface="Arial" panose="020B0604020202020204" pitchFamily="34" charset="0"/>
              </a:rPr>
              <a:t>打开近</a:t>
            </a:r>
            <a:r>
              <a:rPr lang="en-US" altLang="zh-CN" sz="2400" b="0" dirty="0" smtClean="0">
                <a:latin typeface="微软雅黑" panose="020B0503020204020204" charset="-122"/>
                <a:ea typeface="微软雅黑" panose="020B0503020204020204" charset="-122"/>
                <a:sym typeface="Arial" panose="020B0604020202020204" pitchFamily="34" charset="0"/>
              </a:rPr>
              <a:t>/</a:t>
            </a:r>
            <a:r>
              <a:rPr lang="zh-CN" altLang="en-US" sz="2400" b="0" dirty="0" smtClean="0">
                <a:latin typeface="微软雅黑" panose="020B0503020204020204" charset="-122"/>
                <a:ea typeface="微软雅黑" panose="020B0503020204020204" charset="-122"/>
                <a:sym typeface="Arial" panose="020B0604020202020204" pitchFamily="34" charset="0"/>
              </a:rPr>
              <a:t>远光灯，</a:t>
            </a:r>
            <a:r>
              <a:rPr lang="en-US" altLang="zh-CN" sz="2400" b="0" dirty="0" smtClean="0">
                <a:latin typeface="微软雅黑" panose="020B0503020204020204" charset="-122"/>
                <a:ea typeface="微软雅黑" panose="020B0503020204020204" charset="-122"/>
                <a:sym typeface="Arial" panose="020B0604020202020204" pitchFamily="34" charset="0"/>
              </a:rPr>
              <a:t>FBCM</a:t>
            </a:r>
            <a:r>
              <a:rPr lang="zh-CN" altLang="en-US" sz="2400" b="0" dirty="0" smtClean="0">
                <a:latin typeface="微软雅黑" panose="020B0503020204020204" charset="-122"/>
                <a:ea typeface="微软雅黑" panose="020B0503020204020204" charset="-122"/>
                <a:sym typeface="Arial" panose="020B0604020202020204" pitchFamily="34" charset="0"/>
              </a:rPr>
              <a:t>控制相关继电器闭合，导通供电回路，点亮</a:t>
            </a:r>
            <a:r>
              <a:rPr lang="zh-CN" altLang="en-US" sz="2400" b="0" dirty="0">
                <a:latin typeface="微软雅黑" panose="020B0503020204020204" charset="-122"/>
                <a:ea typeface="微软雅黑" panose="020B0503020204020204" charset="-122"/>
                <a:sym typeface="Arial" panose="020B0604020202020204" pitchFamily="34" charset="0"/>
              </a:rPr>
              <a:t>近</a:t>
            </a:r>
            <a:r>
              <a:rPr lang="en-US" altLang="zh-CN" sz="2400" b="0" dirty="0">
                <a:latin typeface="微软雅黑" panose="020B0503020204020204" charset="-122"/>
                <a:ea typeface="微软雅黑" panose="020B0503020204020204" charset="-122"/>
                <a:sym typeface="Arial" panose="020B0604020202020204" pitchFamily="34" charset="0"/>
              </a:rPr>
              <a:t>/</a:t>
            </a:r>
            <a:r>
              <a:rPr lang="zh-CN" altLang="en-US" sz="2400" b="0" dirty="0">
                <a:latin typeface="微软雅黑" panose="020B0503020204020204" charset="-122"/>
                <a:ea typeface="微软雅黑" panose="020B0503020204020204" charset="-122"/>
                <a:sym typeface="Arial" panose="020B0604020202020204" pitchFamily="34" charset="0"/>
              </a:rPr>
              <a:t>远光</a:t>
            </a:r>
            <a:r>
              <a:rPr lang="zh-CN" altLang="en-US" sz="2400" b="0" dirty="0" smtClean="0">
                <a:latin typeface="微软雅黑" panose="020B0503020204020204" charset="-122"/>
                <a:ea typeface="微软雅黑" panose="020B0503020204020204" charset="-122"/>
                <a:sym typeface="Arial" panose="020B0604020202020204" pitchFamily="34" charset="0"/>
              </a:rPr>
              <a:t>灯。</a:t>
            </a:r>
            <a:endParaRPr lang="en-US" altLang="zh-CN" sz="2400" b="0" dirty="0" smtClean="0">
              <a:latin typeface="微软雅黑" panose="020B0503020204020204" charset="-122"/>
              <a:ea typeface="微软雅黑" panose="020B0503020204020204" charset="-122"/>
              <a:sym typeface="Arial" panose="020B0604020202020204" pitchFamily="34" charset="0"/>
            </a:endParaRPr>
          </a:p>
          <a:p>
            <a:pPr eaLnBrk="1" hangingPunct="1">
              <a:lnSpc>
                <a:spcPct val="200000"/>
              </a:lnSpc>
              <a:buFont typeface="Wingdings" panose="05000000000000000000" pitchFamily="2" charset="2"/>
              <a:buChar char="Ø"/>
            </a:pPr>
            <a:r>
              <a:rPr lang="zh-CN" altLang="en-US" sz="2400" b="0" dirty="0">
                <a:latin typeface="微软雅黑" panose="020B0503020204020204" charset="-122"/>
                <a:ea typeface="微软雅黑" panose="020B0503020204020204" charset="-122"/>
                <a:sym typeface="Arial" panose="020B0604020202020204" pitchFamily="34" charset="0"/>
              </a:rPr>
              <a:t>扳动组合</a:t>
            </a:r>
            <a:r>
              <a:rPr lang="zh-CN" altLang="en-US" sz="2400" b="0" dirty="0" smtClean="0">
                <a:latin typeface="微软雅黑" panose="020B0503020204020204" charset="-122"/>
                <a:ea typeface="微软雅黑" panose="020B0503020204020204" charset="-122"/>
                <a:sym typeface="Arial" panose="020B0604020202020204" pitchFamily="34" charset="0"/>
              </a:rPr>
              <a:t>开关，</a:t>
            </a:r>
            <a:r>
              <a:rPr lang="zh-CN" altLang="en-US" sz="2400" b="0" dirty="0">
                <a:latin typeface="微软雅黑" panose="020B0503020204020204" charset="-122"/>
                <a:ea typeface="微软雅黑" panose="020B0503020204020204" charset="-122"/>
                <a:sym typeface="Arial" panose="020B0604020202020204" pitchFamily="34" charset="0"/>
              </a:rPr>
              <a:t>使其保持打开时，超车灯功能</a:t>
            </a:r>
            <a:r>
              <a:rPr lang="zh-CN" altLang="en-US" sz="2400" b="0" dirty="0" smtClean="0">
                <a:latin typeface="微软雅黑" panose="020B0503020204020204" charset="-122"/>
                <a:ea typeface="微软雅黑" panose="020B0503020204020204" charset="-122"/>
                <a:sym typeface="Arial" panose="020B0604020202020204" pitchFamily="34" charset="0"/>
              </a:rPr>
              <a:t>激活，远光</a:t>
            </a:r>
            <a:r>
              <a:rPr lang="zh-CN" altLang="en-US" sz="2400" b="0" dirty="0">
                <a:latin typeface="微软雅黑" panose="020B0503020204020204" charset="-122"/>
                <a:ea typeface="微软雅黑" panose="020B0503020204020204" charset="-122"/>
                <a:sym typeface="Arial" panose="020B0604020202020204" pitchFamily="34" charset="0"/>
              </a:rPr>
              <a:t>灯开启，松开组合开关，自动回位，超车灯功能</a:t>
            </a:r>
            <a:r>
              <a:rPr lang="zh-CN" altLang="en-US" sz="2400" b="0" dirty="0" smtClean="0">
                <a:latin typeface="微软雅黑" panose="020B0503020204020204" charset="-122"/>
                <a:ea typeface="微软雅黑" panose="020B0503020204020204" charset="-122"/>
                <a:sym typeface="Arial" panose="020B0604020202020204" pitchFamily="34" charset="0"/>
              </a:rPr>
              <a:t>关闭，远光</a:t>
            </a:r>
            <a:r>
              <a:rPr lang="zh-CN" altLang="en-US" sz="2400" b="0" dirty="0">
                <a:latin typeface="微软雅黑" panose="020B0503020204020204" charset="-122"/>
                <a:ea typeface="微软雅黑" panose="020B0503020204020204" charset="-122"/>
                <a:sym typeface="Arial" panose="020B0604020202020204" pitchFamily="34" charset="0"/>
              </a:rPr>
              <a:t>灯熄灭</a:t>
            </a:r>
            <a:r>
              <a:rPr lang="zh-CN" altLang="en-US" sz="2400" b="0" dirty="0" smtClean="0">
                <a:latin typeface="微软雅黑" panose="020B0503020204020204" charset="-122"/>
                <a:ea typeface="微软雅黑" panose="020B0503020204020204" charset="-122"/>
                <a:sym typeface="Arial" panose="020B0604020202020204" pitchFamily="34" charset="0"/>
              </a:rPr>
              <a: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4688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a:latin typeface="微软雅黑" panose="020B0503020204020204" charset="-122"/>
                <a:ea typeface="微软雅黑" panose="020B0503020204020204" charset="-122"/>
                <a:cs typeface="FZHei-B01S" panose="03000509000000000000" pitchFamily="65" charset="-122"/>
                <a:sym typeface="+mn-ea"/>
              </a:rPr>
              <a:t>近、远光灯</a:t>
            </a:r>
            <a:endParaRPr lang="zh-CN" altLang="en-US" sz="3600" dirty="0">
              <a:solidFill>
                <a:srgbClr val="0070C0"/>
              </a:solidFill>
              <a:latin typeface="微软雅黑" panose="020B0503020204020204" charset="-122"/>
              <a:ea typeface="微软雅黑" panose="020B0503020204020204" charset="-122"/>
            </a:endParaRPr>
          </a:p>
        </p:txBody>
      </p:sp>
      <p:graphicFrame>
        <p:nvGraphicFramePr>
          <p:cNvPr id="5" name="表格 4"/>
          <p:cNvGraphicFramePr>
            <a:graphicFrameLocks noGrp="1"/>
          </p:cNvGraphicFramePr>
          <p:nvPr/>
        </p:nvGraphicFramePr>
        <p:xfrm>
          <a:off x="679450" y="1334770"/>
          <a:ext cx="9657715" cy="5073015"/>
        </p:xfrm>
        <a:graphic>
          <a:graphicData uri="http://schemas.openxmlformats.org/drawingml/2006/table">
            <a:tbl>
              <a:tblPr firstRow="1" bandRow="1">
                <a:tableStyleId>{5C22544A-7EE6-4342-B048-85BDC9FD1C3A}</a:tableStyleId>
              </a:tblPr>
              <a:tblGrid>
                <a:gridCol w="2377440"/>
                <a:gridCol w="1719580"/>
                <a:gridCol w="5560695"/>
              </a:tblGrid>
              <a:tr h="348615">
                <a:tc>
                  <a:txBody>
                    <a:bodyPr/>
                    <a:lstStyle/>
                    <a:p>
                      <a:pPr algn="ctr">
                        <a:lnSpc>
                          <a:spcPct val="100000"/>
                        </a:lnSpc>
                      </a:pPr>
                      <a:r>
                        <a:rPr lang="zh-CN" altLang="en-US" sz="1600" b="1" dirty="0" smtClean="0">
                          <a:solidFill>
                            <a:schemeClr val="tx1"/>
                          </a:solidFill>
                          <a:latin typeface="微软雅黑" panose="020B0503020204020204" charset="-122"/>
                          <a:ea typeface="微软雅黑" panose="020B0503020204020204" charset="-122"/>
                        </a:rPr>
                        <a:t>项目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zh-CN" altLang="en-US" sz="1600" b="1" dirty="0" smtClean="0">
                          <a:solidFill>
                            <a:schemeClr val="tx1"/>
                          </a:solidFill>
                          <a:latin typeface="微软雅黑" panose="020B0503020204020204" charset="-122"/>
                          <a:ea typeface="微软雅黑" panose="020B0503020204020204" charset="-122"/>
                        </a:rPr>
                        <a:t>条件</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zh-CN" altLang="en-US" sz="1600" b="1" dirty="0" smtClean="0">
                          <a:solidFill>
                            <a:schemeClr val="tx1"/>
                          </a:solidFill>
                          <a:latin typeface="微软雅黑" panose="020B0503020204020204" charset="-122"/>
                          <a:ea typeface="微软雅黑" panose="020B0503020204020204" charset="-122"/>
                        </a:rPr>
                        <a:t>控制</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13690">
                <a:tc rowSpan="4">
                  <a:txBody>
                    <a:bodyPr/>
                    <a:lstStyle/>
                    <a:p>
                      <a:pPr algn="ctr">
                        <a:lnSpc>
                          <a:spcPct val="100000"/>
                        </a:lnSpc>
                      </a:pPr>
                      <a:r>
                        <a:rPr lang="zh-CN" altLang="en-US" sz="1600" b="0" dirty="0" smtClean="0">
                          <a:solidFill>
                            <a:schemeClr val="tx1"/>
                          </a:solidFill>
                          <a:latin typeface="微软雅黑" panose="020B0503020204020204" charset="-122"/>
                          <a:ea typeface="微软雅黑" panose="020B0503020204020204" charset="-122"/>
                        </a:rPr>
                        <a:t>自动大灯控制</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gn="ctr">
                        <a:lnSpc>
                          <a:spcPct val="100000"/>
                        </a:lnSpc>
                      </a:pPr>
                      <a:r>
                        <a:rPr lang="zh-CN" altLang="en-US" sz="1600" b="0" dirty="0" smtClean="0">
                          <a:latin typeface="微软雅黑" panose="020B0503020204020204" charset="-122"/>
                          <a:ea typeface="微软雅黑" panose="020B0503020204020204" charset="-122"/>
                        </a:rPr>
                        <a:t>电源状态</a:t>
                      </a:r>
                      <a:r>
                        <a:rPr lang="en-US" altLang="zh-CN" sz="1600" b="0" dirty="0" smtClean="0">
                          <a:latin typeface="微软雅黑" panose="020B0503020204020204" charset="-122"/>
                          <a:ea typeface="微软雅黑" panose="020B0503020204020204" charset="-122"/>
                        </a:rPr>
                        <a:t>ON</a:t>
                      </a:r>
                      <a:r>
                        <a:rPr lang="zh-CN" altLang="en-US" sz="1600" b="0" dirty="0" smtClean="0">
                          <a:latin typeface="微软雅黑" panose="020B0503020204020204" charset="-122"/>
                          <a:ea typeface="微软雅黑" panose="020B0503020204020204" charset="-122"/>
                        </a:rPr>
                        <a:t>，组合开关置于“</a:t>
                      </a:r>
                      <a:r>
                        <a:rPr lang="en-US" altLang="zh-CN" sz="1600" b="0" dirty="0" smtClean="0">
                          <a:latin typeface="微软雅黑" panose="020B0503020204020204" charset="-122"/>
                          <a:ea typeface="微软雅黑" panose="020B0503020204020204" charset="-122"/>
                        </a:rPr>
                        <a:t>AUTO</a:t>
                      </a:r>
                      <a:r>
                        <a:rPr lang="zh-CN" altLang="en-US" sz="1600" b="0" dirty="0" smtClean="0">
                          <a:latin typeface="微软雅黑" panose="020B0503020204020204" charset="-122"/>
                          <a:ea typeface="微软雅黑" panose="020B0503020204020204" charset="-122"/>
                        </a:rPr>
                        <a:t>”位置，雨量传感器的</a:t>
                      </a:r>
                      <a:r>
                        <a:rPr lang="en-US" altLang="zh-CN" sz="1600" b="0" dirty="0" smtClean="0">
                          <a:latin typeface="微软雅黑" panose="020B0503020204020204" charset="-122"/>
                          <a:ea typeface="微软雅黑" panose="020B0503020204020204" charset="-122"/>
                        </a:rPr>
                        <a:t>LIN</a:t>
                      </a:r>
                      <a:r>
                        <a:rPr lang="zh-CN" altLang="zh-CN" sz="1600" b="0" dirty="0" smtClean="0">
                          <a:latin typeface="微软雅黑" panose="020B0503020204020204" charset="-122"/>
                          <a:ea typeface="微软雅黑" panose="020B0503020204020204" charset="-122"/>
                        </a:rPr>
                        <a:t>信号</a:t>
                      </a:r>
                      <a:endParaRPr lang="zh-CN" altLang="zh-CN" sz="1600" b="0" dirty="0" smtClean="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eaLnBrk="1" hangingPunct="1">
                        <a:lnSpc>
                          <a:spcPct val="100000"/>
                        </a:lnSpc>
                        <a:buFont typeface="Wingdings" panose="05000000000000000000" pitchFamily="2" charset="2"/>
                        <a:buNone/>
                      </a:pPr>
                      <a:r>
                        <a:rPr lang="zh-CN" altLang="zh-CN" sz="1600" b="0" dirty="0" smtClean="0">
                          <a:latin typeface="微软雅黑" panose="020B0503020204020204" charset="-122"/>
                          <a:ea typeface="微软雅黑" panose="020B0503020204020204" charset="-122"/>
                        </a:rPr>
                        <a:t>接收到</a:t>
                      </a:r>
                      <a:r>
                        <a:rPr lang="zh-CN" altLang="en-US" sz="1600" b="0" dirty="0" smtClean="0">
                          <a:latin typeface="微软雅黑" panose="020B0503020204020204" charset="-122"/>
                          <a:ea typeface="微软雅黑" panose="020B0503020204020204" charset="-122"/>
                        </a:rPr>
                        <a:t>雨量传感器</a:t>
                      </a:r>
                      <a:r>
                        <a:rPr lang="zh-CN" altLang="zh-CN" sz="1600" b="0" dirty="0" smtClean="0">
                          <a:latin typeface="微软雅黑" panose="020B0503020204020204" charset="-122"/>
                          <a:ea typeface="微软雅黑" panose="020B0503020204020204" charset="-122"/>
                        </a:rPr>
                        <a:t>信号</a:t>
                      </a:r>
                      <a:r>
                        <a:rPr lang="zh-CN" altLang="en-US" sz="1600" b="0" dirty="0" smtClean="0">
                          <a:latin typeface="微软雅黑" panose="020B0503020204020204" charset="-122"/>
                          <a:ea typeface="微软雅黑" panose="020B0503020204020204" charset="-122"/>
                        </a:rPr>
                        <a:t>，近光灯、</a:t>
                      </a:r>
                      <a:r>
                        <a:rPr lang="zh-CN" altLang="zh-CN" sz="1600" b="0" dirty="0" smtClean="0">
                          <a:latin typeface="微软雅黑" panose="020B0503020204020204" charset="-122"/>
                          <a:ea typeface="微软雅黑" panose="020B0503020204020204" charset="-122"/>
                        </a:rPr>
                        <a:t>小灯及背光灯立即点亮</a:t>
                      </a:r>
                      <a:r>
                        <a:rPr lang="zh-CN" altLang="en-US" sz="1600" b="0" dirty="0" smtClean="0">
                          <a:latin typeface="微软雅黑" panose="020B0503020204020204" charset="-122"/>
                          <a:ea typeface="微软雅黑" panose="020B0503020204020204" charset="-122"/>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13690">
                <a:tc v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b="0" dirty="0" smtClean="0">
                          <a:latin typeface="微软雅黑" panose="020B0503020204020204" charset="-122"/>
                          <a:ea typeface="微软雅黑" panose="020B0503020204020204" charset="-122"/>
                        </a:rPr>
                        <a:t>雨量传感器反馈故障状态，近光灯、小灯和背光灯立即点亮。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23240">
                <a:tc v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342900" rtl="0" eaLnBrk="1" fontAlgn="auto" latinLnBrk="0" hangingPunct="1">
                        <a:lnSpc>
                          <a:spcPct val="100000"/>
                        </a:lnSpc>
                        <a:spcBef>
                          <a:spcPts val="0"/>
                        </a:spcBef>
                        <a:spcAft>
                          <a:spcPts val="0"/>
                        </a:spcAft>
                        <a:buClrTx/>
                        <a:buSzTx/>
                        <a:buFontTx/>
                        <a:buNone/>
                        <a:defRPr/>
                      </a:pPr>
                      <a:r>
                        <a:rPr lang="zh-CN" altLang="en-US" sz="1600" b="0" dirty="0" smtClean="0">
                          <a:latin typeface="微软雅黑" panose="020B0503020204020204" charset="-122"/>
                          <a:ea typeface="微软雅黑" panose="020B0503020204020204" charset="-122"/>
                        </a:rPr>
                        <a:t>雨量传感器报文超时，保持雨量阳光传感器超时前的近光灯、小灯及背光灯点亮状态。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22605">
                <a:tc v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600" b="0" dirty="0" smtClean="0">
                          <a:latin typeface="微软雅黑" panose="020B0503020204020204" charset="-122"/>
                          <a:ea typeface="微软雅黑" panose="020B0503020204020204" charset="-122"/>
                        </a:rPr>
                        <a:t>自动大灯工作时，若满足前后雾灯、远光灯及超车灯点亮逻辑，立即执行相关动作。</a:t>
                      </a:r>
                      <a:endParaRPr lang="zh-CN" altLang="zh-CN" sz="1600" b="0" dirty="0" smtClean="0">
                        <a:latin typeface="微软雅黑" panose="020B0503020204020204" charset="-122"/>
                        <a:ea typeface="微软雅黑" panose="020B0503020204020204" charset="-122"/>
                        <a:sym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23240">
                <a:tc rowSpan="5">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600" dirty="0" smtClean="0">
                          <a:latin typeface="微软雅黑" panose="020B0503020204020204" charset="-122"/>
                          <a:ea typeface="微软雅黑" panose="020B0503020204020204" charset="-122"/>
                          <a:sym typeface="Arial" panose="020B0604020202020204" pitchFamily="34" charset="0"/>
                        </a:rPr>
                        <a:t>跟随回家灯光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5">
                  <a:txBody>
                    <a:bodyPr/>
                    <a:lstStyle/>
                    <a:p>
                      <a:pPr algn="ctr">
                        <a:lnSpc>
                          <a:spcPct val="100000"/>
                        </a:lnSpc>
                      </a:pPr>
                      <a:r>
                        <a:rPr lang="en-US" altLang="zh-CN" sz="1600" b="0" dirty="0" smtClean="0">
                          <a:solidFill>
                            <a:schemeClr val="tx1"/>
                          </a:solidFill>
                          <a:latin typeface="微软雅黑" panose="020B0503020204020204" charset="-122"/>
                          <a:ea typeface="微软雅黑" panose="020B0503020204020204" charset="-122"/>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b="0" dirty="0" smtClean="0">
                          <a:latin typeface="微软雅黑" panose="020B0503020204020204" charset="-122"/>
                          <a:ea typeface="微软雅黑" panose="020B0503020204020204" charset="-122"/>
                          <a:sym typeface="Arial" panose="020B0604020202020204" pitchFamily="34" charset="0"/>
                        </a:rPr>
                        <a:t>电源状态OFF，2</a:t>
                      </a:r>
                      <a:r>
                        <a:rPr lang="en-US" altLang="zh-CN" sz="1600" b="0" dirty="0" smtClean="0">
                          <a:latin typeface="微软雅黑" panose="020B0503020204020204" charset="-122"/>
                          <a:ea typeface="微软雅黑" panose="020B0503020204020204" charset="-122"/>
                          <a:sym typeface="Arial" panose="020B0604020202020204" pitchFamily="34" charset="0"/>
                        </a:rPr>
                        <a:t>s</a:t>
                      </a:r>
                      <a:r>
                        <a:rPr lang="zh-CN" altLang="en-US" sz="1600" b="0" dirty="0" smtClean="0">
                          <a:latin typeface="微软雅黑" panose="020B0503020204020204" charset="-122"/>
                          <a:ea typeface="微软雅黑" panose="020B0503020204020204" charset="-122"/>
                          <a:sym typeface="Arial" panose="020B0604020202020204" pitchFamily="34" charset="0"/>
                        </a:rPr>
                        <a:t>内操作组合灯光开关，</a:t>
                      </a:r>
                      <a:r>
                        <a:rPr lang="en-US" altLang="zh-CN" sz="1600" b="0" dirty="0" smtClean="0"/>
                        <a:t>OFF&gt;POS</a:t>
                      </a:r>
                      <a:r>
                        <a:rPr lang="zh-CN" altLang="en-US" sz="1600" b="0" dirty="0" smtClean="0">
                          <a:latin typeface="微软雅黑" panose="020B0503020204020204" charset="-122"/>
                          <a:ea typeface="微软雅黑" panose="020B0503020204020204" charset="-122"/>
                        </a:rPr>
                        <a:t>（小灯）</a:t>
                      </a:r>
                      <a:r>
                        <a:rPr lang="en-US" altLang="zh-CN" sz="1600" b="0" dirty="0" smtClean="0"/>
                        <a:t>&gt;ON&gt;POS&gt;OFF</a:t>
                      </a:r>
                      <a:r>
                        <a:rPr lang="zh-CN" altLang="en-US" sz="1600" b="0" dirty="0" smtClean="0">
                          <a:latin typeface="微软雅黑" panose="020B0503020204020204" charset="-122"/>
                          <a:ea typeface="微软雅黑" panose="020B0503020204020204" charset="-122"/>
                          <a:sym typeface="Arial" panose="020B0604020202020204" pitchFamily="34" charset="0"/>
                        </a:rPr>
                        <a:t>。</a:t>
                      </a:r>
                      <a:endParaRPr lang="zh-CN" altLang="en-US" sz="1600" b="0" dirty="0" smtClean="0">
                        <a:solidFill>
                          <a:schemeClr val="tx1"/>
                        </a:solidFill>
                        <a:latin typeface="微软雅黑" panose="020B0503020204020204" charset="-122"/>
                        <a:ea typeface="微软雅黑" panose="020B0503020204020204" charset="-122"/>
                        <a:sym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13690">
                <a:tc v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b="0" dirty="0" smtClean="0">
                          <a:latin typeface="微软雅黑" panose="020B0503020204020204" charset="-122"/>
                          <a:ea typeface="微软雅黑" panose="020B0503020204020204" charset="-122"/>
                          <a:sym typeface="Arial" panose="020B0604020202020204" pitchFamily="34" charset="0"/>
                        </a:rPr>
                        <a:t>电源关闭超过2</a:t>
                      </a:r>
                      <a:r>
                        <a:rPr lang="en-US" altLang="zh-CN" sz="1600" b="0" dirty="0" smtClean="0">
                          <a:latin typeface="微软雅黑" panose="020B0503020204020204" charset="-122"/>
                          <a:ea typeface="微软雅黑" panose="020B0503020204020204" charset="-122"/>
                          <a:sym typeface="Arial" panose="020B0604020202020204" pitchFamily="34" charset="0"/>
                        </a:rPr>
                        <a:t>min</a:t>
                      </a:r>
                      <a:r>
                        <a:rPr lang="zh-CN" altLang="en-US" sz="1600" b="0" dirty="0" smtClean="0">
                          <a:latin typeface="微软雅黑" panose="020B0503020204020204" charset="-122"/>
                          <a:ea typeface="微软雅黑" panose="020B0503020204020204" charset="-122"/>
                          <a:sym typeface="Arial" panose="020B0604020202020204" pitchFamily="34" charset="0"/>
                        </a:rPr>
                        <a:t>后，再激活控制，跟随回家灯光功能将不实现。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23240">
                <a:tc v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b="0" dirty="0" smtClean="0">
                          <a:latin typeface="微软雅黑" panose="020B0503020204020204" charset="-122"/>
                          <a:ea typeface="微软雅黑" panose="020B0503020204020204" charset="-122"/>
                          <a:sym typeface="Arial" panose="020B0604020202020204" pitchFamily="34" charset="0"/>
                        </a:rPr>
                        <a:t>已打开跟随回家功能时，电源状态ON或小灯开关打开，跟随回家功能中断。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2155">
                <a:tc v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b="0" dirty="0" smtClean="0">
                          <a:latin typeface="微软雅黑" panose="020B0503020204020204" charset="-122"/>
                          <a:ea typeface="微软雅黑" panose="020B0503020204020204" charset="-122"/>
                          <a:sym typeface="Arial" panose="020B0604020202020204" pitchFamily="34" charset="0"/>
                        </a:rPr>
                        <a:t>点亮前有车门没关闭，延迟180s熄灭；点亮前车门都关闭，延迟60s熄灭。门状态改变一次，相应的时间就增加一次，但次数最多不超过10次。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30200">
                <a:tc v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b="0" dirty="0" smtClean="0">
                          <a:latin typeface="微软雅黑" panose="020B0503020204020204" charset="-122"/>
                          <a:ea typeface="微软雅黑" panose="020B0503020204020204" charset="-122"/>
                          <a:sym typeface="Arial" panose="020B0604020202020204" pitchFamily="34" charset="0"/>
                        </a:rPr>
                        <a:t>电源切换至</a:t>
                      </a:r>
                      <a:r>
                        <a:rPr lang="en-US" altLang="zh-CN" sz="1600" b="0" dirty="0" smtClean="0">
                          <a:latin typeface="微软雅黑" panose="020B0503020204020204" charset="-122"/>
                          <a:ea typeface="微软雅黑" panose="020B0503020204020204" charset="-122"/>
                          <a:sym typeface="Arial" panose="020B0604020202020204" pitchFamily="34" charset="0"/>
                        </a:rPr>
                        <a:t>ON</a:t>
                      </a:r>
                      <a:r>
                        <a:rPr lang="zh-CN" altLang="en-US" sz="1600" b="0" dirty="0" smtClean="0">
                          <a:latin typeface="微软雅黑" panose="020B0503020204020204" charset="-122"/>
                          <a:ea typeface="微软雅黑" panose="020B0503020204020204" charset="-122"/>
                          <a:sym typeface="Arial" panose="020B0604020202020204" pitchFamily="34" charset="0"/>
                        </a:rPr>
                        <a:t>或打开小灯，跟随回家灯光熄灭。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4688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a:latin typeface="微软雅黑" panose="020B0503020204020204" charset="-122"/>
                <a:ea typeface="微软雅黑" panose="020B0503020204020204" charset="-122"/>
                <a:cs typeface="FZHei-B01S" panose="03000509000000000000" pitchFamily="65" charset="-122"/>
                <a:sym typeface="+mn-ea"/>
              </a:rPr>
              <a:t>近、远光</a:t>
            </a: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灯</a:t>
            </a:r>
            <a:endParaRPr lang="zh-CN" altLang="en-US" sz="3600" dirty="0">
              <a:solidFill>
                <a:srgbClr val="0070C0"/>
              </a:solidFill>
              <a:latin typeface="微软雅黑" panose="020B0503020204020204" charset="-122"/>
              <a:ea typeface="微软雅黑" panose="020B0503020204020204" charset="-122"/>
            </a:endParaRPr>
          </a:p>
        </p:txBody>
      </p:sp>
      <p:sp>
        <p:nvSpPr>
          <p:cNvPr id="5" name="Text Box 2"/>
          <p:cNvSpPr txBox="1">
            <a:spLocks noChangeArrowheads="1"/>
          </p:cNvSpPr>
          <p:nvPr/>
        </p:nvSpPr>
        <p:spPr bwMode="auto">
          <a:xfrm>
            <a:off x="596587" y="1229003"/>
            <a:ext cx="847725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150000"/>
              </a:lnSpc>
              <a:buFont typeface="Wingdings" panose="05000000000000000000" pitchFamily="2" charset="2"/>
              <a:buNone/>
            </a:pPr>
            <a:r>
              <a:rPr lang="zh-CN" altLang="en-US" sz="2400" dirty="0">
                <a:latin typeface="微软雅黑" panose="020B0503020204020204" charset="-122"/>
                <a:ea typeface="微软雅黑" panose="020B0503020204020204" charset="-122"/>
                <a:sym typeface="Arial" panose="020B0604020202020204" pitchFamily="34" charset="0"/>
              </a:rPr>
              <a:t>大</a:t>
            </a:r>
            <a:r>
              <a:rPr lang="zh-CN" altLang="en-US" sz="2400" dirty="0" smtClean="0">
                <a:latin typeface="微软雅黑" panose="020B0503020204020204" charset="-122"/>
                <a:ea typeface="微软雅黑" panose="020B0503020204020204" charset="-122"/>
                <a:sym typeface="Arial" panose="020B0604020202020204" pitchFamily="34" charset="0"/>
              </a:rPr>
              <a:t>灯高度调节</a:t>
            </a:r>
          </a:p>
        </p:txBody>
      </p:sp>
      <p:grpSp>
        <p:nvGrpSpPr>
          <p:cNvPr id="53" name="组合 52"/>
          <p:cNvGrpSpPr/>
          <p:nvPr/>
        </p:nvGrpSpPr>
        <p:grpSpPr>
          <a:xfrm>
            <a:off x="596900" y="1873885"/>
            <a:ext cx="5188585" cy="3902710"/>
            <a:chOff x="467545" y="1707654"/>
            <a:chExt cx="4464495" cy="2952328"/>
          </a:xfrm>
        </p:grpSpPr>
        <p:sp>
          <p:nvSpPr>
            <p:cNvPr id="7" name="Rectangle 4"/>
            <p:cNvSpPr>
              <a:spLocks noChangeArrowheads="1"/>
            </p:cNvSpPr>
            <p:nvPr/>
          </p:nvSpPr>
          <p:spPr bwMode="auto">
            <a:xfrm>
              <a:off x="467545" y="1707654"/>
              <a:ext cx="864095" cy="2952328"/>
            </a:xfrm>
            <a:prstGeom prst="rect">
              <a:avLst/>
            </a:prstGeom>
            <a:solidFill>
              <a:schemeClr val="accent4">
                <a:lumMod val="60000"/>
                <a:lumOff val="40000"/>
              </a:schemeClr>
            </a:solidFill>
            <a:ln w="9525">
              <a:noFill/>
              <a:miter lim="800000"/>
            </a:ln>
          </p:spPr>
          <p:txBody>
            <a:bodyPr anchor="ctr"/>
            <a:lstStyle/>
            <a:p>
              <a:pPr algn="ctr"/>
              <a:r>
                <a:rPr lang="en-US" altLang="zh-CN" dirty="0">
                  <a:latin typeface="微软雅黑" panose="020B0503020204020204" charset="-122"/>
                  <a:ea typeface="微软雅黑" panose="020B0503020204020204" charset="-122"/>
                </a:rPr>
                <a:t>F</a:t>
              </a:r>
              <a:r>
                <a:rPr lang="en-US" altLang="zh-CN" b="0" dirty="0" smtClean="0">
                  <a:latin typeface="微软雅黑" panose="020B0503020204020204" charset="-122"/>
                  <a:ea typeface="微软雅黑" panose="020B0503020204020204" charset="-122"/>
                </a:rPr>
                <a:t>BCM</a:t>
              </a:r>
              <a:endParaRPr lang="zh-CN" altLang="en-US" b="0" dirty="0">
                <a:latin typeface="微软雅黑" panose="020B0503020204020204" charset="-122"/>
                <a:ea typeface="微软雅黑" panose="020B0503020204020204" charset="-122"/>
              </a:endParaRPr>
            </a:p>
          </p:txBody>
        </p:sp>
        <p:sp>
          <p:nvSpPr>
            <p:cNvPr id="9" name="Rectangle 4"/>
            <p:cNvSpPr>
              <a:spLocks noChangeArrowheads="1"/>
            </p:cNvSpPr>
            <p:nvPr/>
          </p:nvSpPr>
          <p:spPr bwMode="auto">
            <a:xfrm>
              <a:off x="1763689" y="1707654"/>
              <a:ext cx="1368151" cy="432048"/>
            </a:xfrm>
            <a:prstGeom prst="rect">
              <a:avLst/>
            </a:prstGeom>
            <a:solidFill>
              <a:srgbClr val="F8AEE6"/>
            </a:solidFill>
            <a:ln w="9525">
              <a:noFill/>
              <a:miter lim="800000"/>
            </a:ln>
          </p:spPr>
          <p:txBody>
            <a:bodyPr anchor="ctr"/>
            <a:lstStyle/>
            <a:p>
              <a:pPr algn="ctr"/>
              <a:r>
                <a:rPr lang="zh-CN" altLang="en-US" dirty="0" smtClean="0">
                  <a:latin typeface="微软雅黑" panose="020B0503020204020204" charset="-122"/>
                  <a:ea typeface="微软雅黑" panose="020B0503020204020204" charset="-122"/>
                </a:rPr>
                <a:t>远光灯继电器</a:t>
              </a:r>
            </a:p>
          </p:txBody>
        </p:sp>
        <p:cxnSp>
          <p:nvCxnSpPr>
            <p:cNvPr id="3" name="直接箭头连接符 2"/>
            <p:cNvCxnSpPr>
              <a:endCxn id="9" idx="3"/>
            </p:cNvCxnSpPr>
            <p:nvPr/>
          </p:nvCxnSpPr>
          <p:spPr>
            <a:xfrm flipH="1">
              <a:off x="3131840" y="1923678"/>
              <a:ext cx="432048" cy="0"/>
            </a:xfrm>
            <a:prstGeom prst="straightConnector1">
              <a:avLst/>
            </a:prstGeom>
            <a:ln w="31750">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4" name="直接箭头连接符 3"/>
            <p:cNvCxnSpPr>
              <a:stCxn id="36" idx="1"/>
              <a:endCxn id="34" idx="3"/>
            </p:cNvCxnSpPr>
            <p:nvPr/>
          </p:nvCxnSpPr>
          <p:spPr>
            <a:xfrm flipH="1">
              <a:off x="3688140" y="4059915"/>
              <a:ext cx="559825" cy="0"/>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3" name="直接箭头连接符 22"/>
            <p:cNvCxnSpPr>
              <a:stCxn id="9" idx="1"/>
            </p:cNvCxnSpPr>
            <p:nvPr/>
          </p:nvCxnSpPr>
          <p:spPr>
            <a:xfrm flipH="1">
              <a:off x="1331640" y="1923678"/>
              <a:ext cx="432049" cy="0"/>
            </a:xfrm>
            <a:prstGeom prst="straightConnector1">
              <a:avLst/>
            </a:prstGeom>
            <a:ln w="31750">
              <a:solidFill>
                <a:srgbClr val="FFC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7" name="Rectangle 4"/>
            <p:cNvSpPr>
              <a:spLocks noChangeArrowheads="1"/>
            </p:cNvSpPr>
            <p:nvPr/>
          </p:nvSpPr>
          <p:spPr bwMode="auto">
            <a:xfrm>
              <a:off x="1763688" y="2355726"/>
              <a:ext cx="1368151" cy="432048"/>
            </a:xfrm>
            <a:prstGeom prst="rect">
              <a:avLst/>
            </a:prstGeom>
            <a:solidFill>
              <a:srgbClr val="F8AEE6"/>
            </a:solidFill>
            <a:ln w="9525">
              <a:noFill/>
              <a:miter lim="800000"/>
            </a:ln>
          </p:spPr>
          <p:txBody>
            <a:bodyPr anchor="ctr"/>
            <a:lstStyle/>
            <a:p>
              <a:pPr algn="ctr"/>
              <a:r>
                <a:rPr lang="zh-CN" altLang="en-US" dirty="0">
                  <a:latin typeface="微软雅黑" panose="020B0503020204020204" charset="-122"/>
                  <a:ea typeface="微软雅黑" panose="020B0503020204020204" charset="-122"/>
                </a:rPr>
                <a:t>近</a:t>
              </a:r>
              <a:r>
                <a:rPr lang="zh-CN" altLang="en-US" dirty="0" smtClean="0">
                  <a:latin typeface="微软雅黑" panose="020B0503020204020204" charset="-122"/>
                  <a:ea typeface="微软雅黑" panose="020B0503020204020204" charset="-122"/>
                </a:rPr>
                <a:t>光灯继电器</a:t>
              </a:r>
              <a:endParaRPr lang="zh-CN" altLang="en-US" dirty="0">
                <a:latin typeface="微软雅黑" panose="020B0503020204020204" charset="-122"/>
                <a:ea typeface="微软雅黑" panose="020B0503020204020204" charset="-122"/>
              </a:endParaRPr>
            </a:p>
          </p:txBody>
        </p:sp>
        <p:sp>
          <p:nvSpPr>
            <p:cNvPr id="29" name="Rectangle 4"/>
            <p:cNvSpPr>
              <a:spLocks noChangeArrowheads="1"/>
            </p:cNvSpPr>
            <p:nvPr/>
          </p:nvSpPr>
          <p:spPr bwMode="auto">
            <a:xfrm>
              <a:off x="3563889" y="1707654"/>
              <a:ext cx="1368151" cy="432048"/>
            </a:xfrm>
            <a:prstGeom prst="rect">
              <a:avLst/>
            </a:prstGeom>
            <a:solidFill>
              <a:schemeClr val="accent3">
                <a:lumMod val="40000"/>
                <a:lumOff val="60000"/>
              </a:schemeClr>
            </a:solidFill>
            <a:ln w="9525">
              <a:noFill/>
              <a:miter lim="800000"/>
            </a:ln>
          </p:spPr>
          <p:txBody>
            <a:bodyPr anchor="ctr"/>
            <a:lstStyle/>
            <a:p>
              <a:pPr algn="ctr"/>
              <a:r>
                <a:rPr lang="zh-CN" altLang="en-US" dirty="0" smtClean="0">
                  <a:latin typeface="微软雅黑" panose="020B0503020204020204" charset="-122"/>
                  <a:ea typeface="微软雅黑" panose="020B0503020204020204" charset="-122"/>
                </a:rPr>
                <a:t>远光灯</a:t>
              </a:r>
            </a:p>
          </p:txBody>
        </p:sp>
        <p:sp>
          <p:nvSpPr>
            <p:cNvPr id="30" name="Rectangle 4"/>
            <p:cNvSpPr>
              <a:spLocks noChangeArrowheads="1"/>
            </p:cNvSpPr>
            <p:nvPr/>
          </p:nvSpPr>
          <p:spPr bwMode="auto">
            <a:xfrm>
              <a:off x="3563888" y="2355726"/>
              <a:ext cx="1368151" cy="432048"/>
            </a:xfrm>
            <a:prstGeom prst="rect">
              <a:avLst/>
            </a:prstGeom>
            <a:solidFill>
              <a:schemeClr val="accent3">
                <a:lumMod val="40000"/>
                <a:lumOff val="60000"/>
              </a:schemeClr>
            </a:solidFill>
            <a:ln w="9525">
              <a:noFill/>
              <a:miter lim="800000"/>
            </a:ln>
          </p:spPr>
          <p:txBody>
            <a:bodyPr anchor="ctr"/>
            <a:lstStyle/>
            <a:p>
              <a:pPr algn="ctr"/>
              <a:r>
                <a:rPr lang="zh-CN" altLang="en-US" dirty="0">
                  <a:latin typeface="微软雅黑" panose="020B0503020204020204" charset="-122"/>
                  <a:ea typeface="微软雅黑" panose="020B0503020204020204" charset="-122"/>
                </a:rPr>
                <a:t>近</a:t>
              </a:r>
              <a:r>
                <a:rPr lang="zh-CN" altLang="en-US" dirty="0" smtClean="0">
                  <a:latin typeface="微软雅黑" panose="020B0503020204020204" charset="-122"/>
                  <a:ea typeface="微软雅黑" panose="020B0503020204020204" charset="-122"/>
                </a:rPr>
                <a:t>光灯</a:t>
              </a:r>
              <a:endParaRPr lang="zh-CN" altLang="en-US" dirty="0">
                <a:latin typeface="微软雅黑" panose="020B0503020204020204" charset="-122"/>
                <a:ea typeface="微软雅黑" panose="020B0503020204020204" charset="-122"/>
              </a:endParaRPr>
            </a:p>
          </p:txBody>
        </p:sp>
        <p:cxnSp>
          <p:nvCxnSpPr>
            <p:cNvPr id="31" name="直接箭头连接符 30"/>
            <p:cNvCxnSpPr/>
            <p:nvPr/>
          </p:nvCxnSpPr>
          <p:spPr>
            <a:xfrm flipH="1">
              <a:off x="3131840" y="2571750"/>
              <a:ext cx="432048" cy="0"/>
            </a:xfrm>
            <a:prstGeom prst="straightConnector1">
              <a:avLst/>
            </a:prstGeom>
            <a:ln w="31750">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2" name="直接箭头连接符 31"/>
            <p:cNvCxnSpPr/>
            <p:nvPr/>
          </p:nvCxnSpPr>
          <p:spPr>
            <a:xfrm flipV="1">
              <a:off x="3346103" y="2571750"/>
              <a:ext cx="0" cy="888098"/>
            </a:xfrm>
            <a:prstGeom prst="straightConnector1">
              <a:avLst/>
            </a:prstGeom>
            <a:ln w="31750">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34" name="Rectangle 4"/>
            <p:cNvSpPr>
              <a:spLocks noChangeArrowheads="1"/>
            </p:cNvSpPr>
            <p:nvPr/>
          </p:nvSpPr>
          <p:spPr bwMode="auto">
            <a:xfrm>
              <a:off x="3004065" y="3459848"/>
              <a:ext cx="684075" cy="1200134"/>
            </a:xfrm>
            <a:prstGeom prst="rect">
              <a:avLst/>
            </a:prstGeom>
            <a:solidFill>
              <a:schemeClr val="accent6">
                <a:lumMod val="60000"/>
                <a:lumOff val="40000"/>
              </a:schemeClr>
            </a:solidFill>
            <a:ln w="9525">
              <a:noFill/>
              <a:miter lim="800000"/>
            </a:ln>
          </p:spPr>
          <p:txBody>
            <a:bodyPr anchor="ctr"/>
            <a:lstStyle/>
            <a:p>
              <a:pPr algn="ctr"/>
              <a:r>
                <a:rPr lang="zh-CN" altLang="en-US" dirty="0" smtClean="0">
                  <a:latin typeface="微软雅黑" panose="020B0503020204020204" charset="-122"/>
                  <a:ea typeface="微软雅黑" panose="020B0503020204020204" charset="-122"/>
                </a:rPr>
                <a:t>大灯高度调节开关</a:t>
              </a:r>
            </a:p>
          </p:txBody>
        </p:sp>
        <p:sp>
          <p:nvSpPr>
            <p:cNvPr id="35" name="Rectangle 4"/>
            <p:cNvSpPr>
              <a:spLocks noChangeArrowheads="1"/>
            </p:cNvSpPr>
            <p:nvPr/>
          </p:nvSpPr>
          <p:spPr bwMode="auto">
            <a:xfrm>
              <a:off x="1763688" y="3459848"/>
              <a:ext cx="684075" cy="1200134"/>
            </a:xfrm>
            <a:prstGeom prst="rect">
              <a:avLst/>
            </a:prstGeom>
            <a:solidFill>
              <a:schemeClr val="accent6">
                <a:lumMod val="60000"/>
                <a:lumOff val="40000"/>
              </a:schemeClr>
            </a:solidFill>
            <a:ln w="9525">
              <a:noFill/>
              <a:miter lim="800000"/>
            </a:ln>
          </p:spPr>
          <p:txBody>
            <a:bodyPr anchor="ctr"/>
            <a:lstStyle/>
            <a:p>
              <a:pPr algn="ctr"/>
              <a:r>
                <a:rPr lang="zh-CN" altLang="en-US" dirty="0" smtClean="0">
                  <a:latin typeface="微软雅黑" panose="020B0503020204020204" charset="-122"/>
                  <a:ea typeface="微软雅黑" panose="020B0503020204020204" charset="-122"/>
                </a:rPr>
                <a:t>左前大灯调节电机</a:t>
              </a:r>
            </a:p>
          </p:txBody>
        </p:sp>
        <p:sp>
          <p:nvSpPr>
            <p:cNvPr id="36" name="Rectangle 4"/>
            <p:cNvSpPr>
              <a:spLocks noChangeArrowheads="1"/>
            </p:cNvSpPr>
            <p:nvPr/>
          </p:nvSpPr>
          <p:spPr bwMode="auto">
            <a:xfrm>
              <a:off x="4247965" y="3459848"/>
              <a:ext cx="684075" cy="1200134"/>
            </a:xfrm>
            <a:prstGeom prst="rect">
              <a:avLst/>
            </a:prstGeom>
            <a:solidFill>
              <a:schemeClr val="accent6">
                <a:lumMod val="60000"/>
                <a:lumOff val="40000"/>
              </a:schemeClr>
            </a:solidFill>
            <a:ln w="9525">
              <a:noFill/>
              <a:miter lim="800000"/>
            </a:ln>
          </p:spPr>
          <p:txBody>
            <a:bodyPr anchor="ctr"/>
            <a:lstStyle/>
            <a:p>
              <a:pPr algn="ctr"/>
              <a:r>
                <a:rPr lang="zh-CN" altLang="en-US" dirty="0" smtClean="0">
                  <a:latin typeface="微软雅黑" panose="020B0503020204020204" charset="-122"/>
                  <a:ea typeface="微软雅黑" panose="020B0503020204020204" charset="-122"/>
                </a:rPr>
                <a:t>右前</a:t>
              </a:r>
              <a:r>
                <a:rPr lang="zh-CN" altLang="en-US" dirty="0">
                  <a:latin typeface="微软雅黑" panose="020B0503020204020204" charset="-122"/>
                  <a:ea typeface="微软雅黑" panose="020B0503020204020204" charset="-122"/>
                </a:rPr>
                <a:t>大灯调节电机</a:t>
              </a:r>
            </a:p>
          </p:txBody>
        </p:sp>
        <p:cxnSp>
          <p:nvCxnSpPr>
            <p:cNvPr id="38" name="肘形连接符 37"/>
            <p:cNvCxnSpPr>
              <a:stCxn id="35" idx="0"/>
            </p:cNvCxnSpPr>
            <p:nvPr/>
          </p:nvCxnSpPr>
          <p:spPr>
            <a:xfrm rot="5400000" flipH="1" flipV="1">
              <a:off x="2504771" y="2616755"/>
              <a:ext cx="444049" cy="1242138"/>
            </a:xfrm>
            <a:prstGeom prst="bentConnector2">
              <a:avLst/>
            </a:prstGeom>
            <a:ln w="31750">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9" name="肘形连接符 38"/>
            <p:cNvCxnSpPr>
              <a:stCxn id="36" idx="0"/>
            </p:cNvCxnSpPr>
            <p:nvPr/>
          </p:nvCxnSpPr>
          <p:spPr>
            <a:xfrm rot="16200000" flipV="1">
              <a:off x="3746910" y="2616755"/>
              <a:ext cx="444049" cy="1242138"/>
            </a:xfrm>
            <a:prstGeom prst="bentConnector2">
              <a:avLst/>
            </a:prstGeom>
            <a:ln w="31750">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44" name="直接箭头连接符 43"/>
            <p:cNvCxnSpPr>
              <a:stCxn id="35" idx="3"/>
              <a:endCxn id="34" idx="1"/>
            </p:cNvCxnSpPr>
            <p:nvPr/>
          </p:nvCxnSpPr>
          <p:spPr>
            <a:xfrm>
              <a:off x="2447763" y="4059915"/>
              <a:ext cx="556302" cy="0"/>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48" name="直接箭头连接符 47"/>
            <p:cNvCxnSpPr/>
            <p:nvPr/>
          </p:nvCxnSpPr>
          <p:spPr>
            <a:xfrm flipH="1">
              <a:off x="1331640" y="2571750"/>
              <a:ext cx="432049" cy="0"/>
            </a:xfrm>
            <a:prstGeom prst="straightConnector1">
              <a:avLst/>
            </a:prstGeom>
            <a:ln w="31750">
              <a:solidFill>
                <a:srgbClr val="FFC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3294906" y="2581275"/>
              <a:ext cx="216024" cy="488052"/>
            </a:xfrm>
            <a:prstGeom prst="rect">
              <a:avLst/>
            </a:prstGeom>
            <a:noFill/>
          </p:spPr>
          <p:txBody>
            <a:bodyPr wrap="square" rtlCol="0">
              <a:spAutoFit/>
            </a:bodyPr>
            <a:lstStyle/>
            <a:p>
              <a:r>
                <a:rPr lang="zh-CN" altLang="en-US" dirty="0" smtClean="0">
                  <a:latin typeface="微软雅黑" panose="020B0503020204020204" charset="-122"/>
                  <a:ea typeface="微软雅黑" panose="020B0503020204020204" charset="-122"/>
                </a:rPr>
                <a:t>供电</a:t>
              </a:r>
            </a:p>
          </p:txBody>
        </p:sp>
        <p:sp>
          <p:nvSpPr>
            <p:cNvPr id="50" name="TextBox 49"/>
            <p:cNvSpPr txBox="1"/>
            <p:nvPr/>
          </p:nvSpPr>
          <p:spPr>
            <a:xfrm>
              <a:off x="2491008" y="3798305"/>
              <a:ext cx="513057" cy="488052"/>
            </a:xfrm>
            <a:prstGeom prst="rect">
              <a:avLst/>
            </a:prstGeom>
            <a:noFill/>
          </p:spPr>
          <p:txBody>
            <a:bodyPr wrap="square" rtlCol="0">
              <a:spAutoFit/>
            </a:bodyPr>
            <a:lstStyle/>
            <a:p>
              <a:r>
                <a:rPr lang="zh-CN" altLang="en-US" dirty="0" smtClean="0">
                  <a:latin typeface="微软雅黑" panose="020B0503020204020204" charset="-122"/>
                  <a:ea typeface="微软雅黑" panose="020B0503020204020204" charset="-122"/>
                </a:rPr>
                <a:t>调节</a:t>
              </a:r>
            </a:p>
          </p:txBody>
        </p:sp>
        <p:sp>
          <p:nvSpPr>
            <p:cNvPr id="51" name="TextBox 50"/>
            <p:cNvSpPr txBox="1"/>
            <p:nvPr/>
          </p:nvSpPr>
          <p:spPr>
            <a:xfrm>
              <a:off x="3770911" y="3795886"/>
              <a:ext cx="513057" cy="488052"/>
            </a:xfrm>
            <a:prstGeom prst="rect">
              <a:avLst/>
            </a:prstGeom>
            <a:noFill/>
          </p:spPr>
          <p:txBody>
            <a:bodyPr wrap="square" rtlCol="0">
              <a:spAutoFit/>
            </a:bodyPr>
            <a:lstStyle/>
            <a:p>
              <a:r>
                <a:rPr lang="zh-CN" altLang="en-US" dirty="0" smtClean="0">
                  <a:latin typeface="微软雅黑" panose="020B0503020204020204" charset="-122"/>
                  <a:ea typeface="微软雅黑" panose="020B0503020204020204" charset="-122"/>
                </a:rPr>
                <a:t>调节</a:t>
              </a:r>
            </a:p>
          </p:txBody>
        </p:sp>
      </p:grpSp>
      <p:sp>
        <p:nvSpPr>
          <p:cNvPr id="54" name="Text Box 6"/>
          <p:cNvSpPr txBox="1">
            <a:spLocks noChangeArrowheads="1"/>
          </p:cNvSpPr>
          <p:nvPr/>
        </p:nvSpPr>
        <p:spPr bwMode="auto">
          <a:xfrm>
            <a:off x="5969000" y="1395095"/>
            <a:ext cx="4542155" cy="452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150000"/>
              </a:lnSpc>
              <a:buFont typeface="Wingdings" panose="05000000000000000000" pitchFamily="2" charset="2"/>
              <a:buChar char="Ø"/>
            </a:pPr>
            <a:r>
              <a:rPr lang="zh-CN" altLang="en-US" sz="2400" b="0" dirty="0" smtClean="0">
                <a:latin typeface="微软雅黑" panose="020B0503020204020204" charset="-122"/>
                <a:ea typeface="微软雅黑" panose="020B0503020204020204" charset="-122"/>
                <a:sym typeface="Arial" panose="020B0604020202020204" pitchFamily="34" charset="0"/>
              </a:rPr>
              <a:t>驾驶员</a:t>
            </a:r>
            <a:r>
              <a:rPr lang="zh-CN" altLang="en-US" sz="2400" b="0" dirty="0">
                <a:latin typeface="微软雅黑" panose="020B0503020204020204" charset="-122"/>
                <a:ea typeface="微软雅黑" panose="020B0503020204020204" charset="-122"/>
                <a:sym typeface="Arial" panose="020B0604020202020204" pitchFamily="34" charset="0"/>
              </a:rPr>
              <a:t>可以通过操作大灯高度调节开关</a:t>
            </a:r>
            <a:r>
              <a:rPr lang="zh-CN" altLang="en-US" sz="2400" b="0" dirty="0" smtClean="0">
                <a:latin typeface="微软雅黑" panose="020B0503020204020204" charset="-122"/>
                <a:ea typeface="微软雅黑" panose="020B0503020204020204" charset="-122"/>
                <a:sym typeface="Arial" panose="020B0604020202020204" pitchFamily="34" charset="0"/>
              </a:rPr>
              <a:t>调节近光灯水平</a:t>
            </a:r>
            <a:r>
              <a:rPr lang="zh-CN" altLang="en-US" sz="2400" b="0" dirty="0">
                <a:latin typeface="微软雅黑" panose="020B0503020204020204" charset="-122"/>
                <a:ea typeface="微软雅黑" panose="020B0503020204020204" charset="-122"/>
                <a:sym typeface="Arial" panose="020B0604020202020204" pitchFamily="34" charset="0"/>
              </a:rPr>
              <a:t>照射角度来实现灯光照射</a:t>
            </a:r>
            <a:r>
              <a:rPr lang="zh-CN" altLang="en-US" sz="2400" b="0" dirty="0" smtClean="0">
                <a:latin typeface="微软雅黑" panose="020B0503020204020204" charset="-122"/>
                <a:ea typeface="微软雅黑" panose="020B0503020204020204" charset="-122"/>
                <a:sym typeface="Arial" panose="020B0604020202020204" pitchFamily="34" charset="0"/>
              </a:rPr>
              <a:t>高度。</a:t>
            </a:r>
            <a:endParaRPr lang="zh-CN" altLang="en-US" sz="2400" b="0" dirty="0">
              <a:latin typeface="微软雅黑" panose="020B0503020204020204" charset="-122"/>
              <a:ea typeface="微软雅黑" panose="020B0503020204020204" charset="-122"/>
              <a:sym typeface="Arial" panose="020B0604020202020204" pitchFamily="34" charset="0"/>
            </a:endParaRPr>
          </a:p>
          <a:p>
            <a:pPr eaLnBrk="1" hangingPunct="1">
              <a:lnSpc>
                <a:spcPct val="150000"/>
              </a:lnSpc>
              <a:buFont typeface="Wingdings" panose="05000000000000000000" pitchFamily="2" charset="2"/>
              <a:buChar char="Ø"/>
            </a:pPr>
            <a:r>
              <a:rPr lang="zh-CN" altLang="en-US" sz="2400" b="0" dirty="0">
                <a:latin typeface="微软雅黑" panose="020B0503020204020204" charset="-122"/>
                <a:ea typeface="微软雅黑" panose="020B0503020204020204" charset="-122"/>
                <a:sym typeface="Arial" panose="020B0604020202020204" pitchFamily="34" charset="0"/>
              </a:rPr>
              <a:t>必须在开启近光灯的状态下进行大灯高度调节</a:t>
            </a:r>
            <a:r>
              <a:rPr lang="zh-CN" altLang="en-US" sz="2400" b="0" dirty="0" smtClean="0">
                <a:latin typeface="微软雅黑" panose="020B0503020204020204" charset="-122"/>
                <a:ea typeface="微软雅黑" panose="020B0503020204020204" charset="-122"/>
                <a:sym typeface="Arial" panose="020B0604020202020204" pitchFamily="34" charset="0"/>
              </a:rPr>
              <a:t>。</a:t>
            </a:r>
            <a:endParaRPr lang="en-US" altLang="zh-CN" sz="2400" b="0" dirty="0">
              <a:latin typeface="微软雅黑" panose="020B0503020204020204" charset="-122"/>
              <a:ea typeface="微软雅黑" panose="020B0503020204020204" charset="-122"/>
              <a:sym typeface="Arial" panose="020B0604020202020204" pitchFamily="34" charset="0"/>
            </a:endParaRPr>
          </a:p>
          <a:p>
            <a:pPr eaLnBrk="1" hangingPunct="1">
              <a:lnSpc>
                <a:spcPct val="150000"/>
              </a:lnSpc>
              <a:buFont typeface="Wingdings" panose="05000000000000000000" pitchFamily="2" charset="2"/>
              <a:buChar char="Ø"/>
            </a:pPr>
            <a:r>
              <a:rPr lang="zh-CN" altLang="en-US" sz="2400" b="0" dirty="0" smtClean="0">
                <a:latin typeface="微软雅黑" panose="020B0503020204020204" charset="-122"/>
                <a:ea typeface="微软雅黑" panose="020B0503020204020204" charset="-122"/>
              </a:rPr>
              <a:t>大</a:t>
            </a:r>
            <a:r>
              <a:rPr lang="zh-CN" altLang="en-US" sz="2400" b="0" dirty="0">
                <a:latin typeface="微软雅黑" panose="020B0503020204020204" charset="-122"/>
                <a:ea typeface="微软雅黑" panose="020B0503020204020204" charset="-122"/>
              </a:rPr>
              <a:t>灯高度调节有</a:t>
            </a:r>
            <a:r>
              <a:rPr lang="en-US" altLang="zh-CN" sz="2400" b="0" dirty="0">
                <a:latin typeface="微软雅黑" panose="020B0503020204020204" charset="-122"/>
                <a:ea typeface="微软雅黑" panose="020B0503020204020204" charset="-122"/>
              </a:rPr>
              <a:t>0</a:t>
            </a:r>
            <a:r>
              <a:rPr lang="zh-CN" altLang="en-US" sz="2400" b="0" dirty="0">
                <a:latin typeface="微软雅黑" panose="020B0503020204020204" charset="-122"/>
                <a:ea typeface="微软雅黑" panose="020B0503020204020204" charset="-122"/>
              </a:rPr>
              <a:t>、</a:t>
            </a:r>
            <a:r>
              <a:rPr lang="en-US" altLang="zh-CN" sz="2400" b="0" dirty="0">
                <a:latin typeface="微软雅黑" panose="020B0503020204020204" charset="-122"/>
                <a:ea typeface="微软雅黑" panose="020B0503020204020204" charset="-122"/>
              </a:rPr>
              <a:t>1</a:t>
            </a:r>
            <a:r>
              <a:rPr lang="zh-CN" altLang="en-US" sz="2400" b="0" dirty="0">
                <a:latin typeface="微软雅黑" panose="020B0503020204020204" charset="-122"/>
                <a:ea typeface="微软雅黑" panose="020B0503020204020204" charset="-122"/>
              </a:rPr>
              <a:t>、</a:t>
            </a:r>
            <a:r>
              <a:rPr lang="en-US" altLang="zh-CN" sz="2400" b="0" dirty="0">
                <a:latin typeface="微软雅黑" panose="020B0503020204020204" charset="-122"/>
                <a:ea typeface="微软雅黑" panose="020B0503020204020204" charset="-122"/>
              </a:rPr>
              <a:t>2</a:t>
            </a:r>
            <a:r>
              <a:rPr lang="zh-CN" altLang="en-US" sz="2400" b="0" dirty="0">
                <a:latin typeface="微软雅黑" panose="020B0503020204020204" charset="-122"/>
                <a:ea typeface="微软雅黑" panose="020B0503020204020204" charset="-122"/>
              </a:rPr>
              <a:t>、</a:t>
            </a:r>
            <a:r>
              <a:rPr lang="en-US" altLang="zh-CN" sz="2400" b="0" dirty="0">
                <a:latin typeface="微软雅黑" panose="020B0503020204020204" charset="-122"/>
                <a:ea typeface="微软雅黑" panose="020B0503020204020204" charset="-122"/>
              </a:rPr>
              <a:t>3 </a:t>
            </a:r>
            <a:r>
              <a:rPr lang="zh-CN" altLang="en-US" sz="2400" b="0" dirty="0">
                <a:latin typeface="微软雅黑" panose="020B0503020204020204" charset="-122"/>
                <a:ea typeface="微软雅黑" panose="020B0503020204020204" charset="-122"/>
              </a:rPr>
              <a:t>共四个挡位，照射距离</a:t>
            </a:r>
            <a:r>
              <a:rPr lang="en-US" altLang="zh-CN" sz="2400" b="0" dirty="0" smtClean="0">
                <a:latin typeface="微软雅黑" panose="020B0503020204020204" charset="-122"/>
                <a:ea typeface="微软雅黑" panose="020B0503020204020204" charset="-122"/>
              </a:rPr>
              <a:t>0</a:t>
            </a:r>
            <a:r>
              <a:rPr lang="zh-CN" altLang="en-US" sz="2400" b="0" dirty="0" smtClean="0">
                <a:latin typeface="微软雅黑" panose="020B0503020204020204" charset="-122"/>
                <a:ea typeface="微软雅黑" panose="020B0503020204020204" charset="-122"/>
              </a:rPr>
              <a:t>挡</a:t>
            </a:r>
            <a:r>
              <a:rPr lang="zh-CN" altLang="en-US" sz="2400" b="0" dirty="0">
                <a:latin typeface="微软雅黑" panose="020B0503020204020204" charset="-122"/>
                <a:ea typeface="微软雅黑" panose="020B0503020204020204" charset="-122"/>
              </a:rPr>
              <a:t>最远， </a:t>
            </a:r>
            <a:r>
              <a:rPr lang="en-US" altLang="zh-CN" sz="2400" b="0" dirty="0" smtClean="0">
                <a:latin typeface="微软雅黑" panose="020B0503020204020204" charset="-122"/>
                <a:ea typeface="微软雅黑" panose="020B0503020204020204" charset="-122"/>
              </a:rPr>
              <a:t>1</a:t>
            </a:r>
            <a:r>
              <a:rPr lang="zh-CN" altLang="en-US" sz="2400" b="0" dirty="0" smtClean="0">
                <a:latin typeface="微软雅黑" panose="020B0503020204020204" charset="-122"/>
                <a:ea typeface="微软雅黑" panose="020B0503020204020204" charset="-122"/>
              </a:rPr>
              <a:t>挡</a:t>
            </a:r>
            <a:r>
              <a:rPr lang="zh-CN" altLang="en-US" sz="2400" b="0" dirty="0">
                <a:latin typeface="微软雅黑" panose="020B0503020204020204" charset="-122"/>
                <a:ea typeface="微软雅黑" panose="020B0503020204020204" charset="-122"/>
              </a:rPr>
              <a:t>次之，</a:t>
            </a:r>
            <a:r>
              <a:rPr lang="en-US" altLang="zh-CN" sz="2400" b="0" dirty="0" smtClean="0">
                <a:latin typeface="微软雅黑" panose="020B0503020204020204" charset="-122"/>
                <a:ea typeface="微软雅黑" panose="020B0503020204020204" charset="-122"/>
              </a:rPr>
              <a:t>3</a:t>
            </a:r>
            <a:r>
              <a:rPr lang="zh-CN" altLang="en-US" sz="2400" b="0" dirty="0" smtClean="0">
                <a:latin typeface="微软雅黑" panose="020B0503020204020204" charset="-122"/>
                <a:ea typeface="微软雅黑" panose="020B0503020204020204" charset="-122"/>
              </a:rPr>
              <a:t>挡</a:t>
            </a:r>
            <a:r>
              <a:rPr lang="zh-CN" altLang="en-US" sz="2400" b="0" dirty="0">
                <a:latin typeface="微软雅黑" panose="020B0503020204020204" charset="-122"/>
                <a:ea typeface="微软雅黑" panose="020B0503020204020204" charset="-122"/>
              </a:rPr>
              <a:t>最近</a:t>
            </a:r>
            <a:r>
              <a:rPr lang="zh-CN" altLang="en-US" sz="2400" b="0" dirty="0" smtClean="0">
                <a:latin typeface="微软雅黑" panose="020B0503020204020204" charset="-122"/>
                <a:ea typeface="微软雅黑" panose="020B0503020204020204" charset="-122"/>
              </a:rPr>
              <a: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常见故障</a:t>
            </a:r>
            <a:endParaRPr lang="zh-CN" altLang="en-US" sz="3600" dirty="0">
              <a:solidFill>
                <a:srgbClr val="0070C0"/>
              </a:solidFill>
              <a:latin typeface="微软雅黑" panose="020B0503020204020204" charset="-122"/>
              <a:ea typeface="微软雅黑" panose="020B0503020204020204" charset="-122"/>
            </a:endParaRPr>
          </a:p>
        </p:txBody>
      </p:sp>
      <p:graphicFrame>
        <p:nvGraphicFramePr>
          <p:cNvPr id="6" name="表格 5"/>
          <p:cNvGraphicFramePr>
            <a:graphicFrameLocks noGrp="1"/>
          </p:cNvGraphicFramePr>
          <p:nvPr/>
        </p:nvGraphicFramePr>
        <p:xfrm>
          <a:off x="1126490" y="1245235"/>
          <a:ext cx="9252585" cy="4855845"/>
        </p:xfrm>
        <a:graphic>
          <a:graphicData uri="http://schemas.openxmlformats.org/drawingml/2006/table">
            <a:tbl>
              <a:tblPr firstRow="1" bandRow="1">
                <a:tableStyleId>{93296810-A885-4BE3-A3E7-6D5BEEA58F35}</a:tableStyleId>
              </a:tblPr>
              <a:tblGrid>
                <a:gridCol w="3388995"/>
                <a:gridCol w="5863590"/>
              </a:tblGrid>
              <a:tr h="466725">
                <a:tc>
                  <a:txBody>
                    <a:bodyPr/>
                    <a:lstStyle/>
                    <a:p>
                      <a:pPr algn="ctr"/>
                      <a:r>
                        <a:rPr lang="zh-CN" altLang="en-US" sz="1800" dirty="0" smtClean="0">
                          <a:solidFill>
                            <a:schemeClr val="tx1"/>
                          </a:solidFill>
                          <a:latin typeface="微软雅黑" panose="020B0503020204020204" charset="-122"/>
                          <a:ea typeface="微软雅黑" panose="020B0503020204020204" charset="-122"/>
                        </a:rPr>
                        <a:t>故障现象</a:t>
                      </a:r>
                    </a:p>
                  </a:txBody>
                  <a:tcPr anchor="ctr"/>
                </a:tc>
                <a:tc>
                  <a:txBody>
                    <a:bodyPr/>
                    <a:lstStyle/>
                    <a:p>
                      <a:pPr algn="ctr"/>
                      <a:r>
                        <a:rPr lang="zh-CN" altLang="en-US" sz="1800" dirty="0" smtClean="0">
                          <a:solidFill>
                            <a:schemeClr val="tx1"/>
                          </a:solidFill>
                          <a:latin typeface="微软雅黑" panose="020B0503020204020204" charset="-122"/>
                          <a:ea typeface="微软雅黑" panose="020B0503020204020204" charset="-122"/>
                        </a:rPr>
                        <a:t>可疑部位</a:t>
                      </a:r>
                    </a:p>
                  </a:txBody>
                  <a:tcPr anchor="ctr"/>
                </a:tc>
              </a:tr>
              <a:tr h="329565">
                <a:tc rowSpan="6">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800" dirty="0" smtClean="0">
                          <a:latin typeface="微软雅黑" panose="020B0503020204020204" charset="-122"/>
                          <a:ea typeface="微软雅黑" panose="020B0503020204020204" charset="-122"/>
                        </a:rPr>
                        <a:t>近</a:t>
                      </a:r>
                      <a:r>
                        <a:rPr lang="en-US" altLang="zh-CN" sz="1800" dirty="0" smtClean="0">
                          <a:latin typeface="微软雅黑" panose="020B0503020204020204" charset="-122"/>
                          <a:ea typeface="微软雅黑" panose="020B0503020204020204" charset="-122"/>
                        </a:rPr>
                        <a:t>/</a:t>
                      </a:r>
                      <a:r>
                        <a:rPr lang="zh-CN" altLang="en-US" sz="1800" dirty="0" smtClean="0">
                          <a:latin typeface="微软雅黑" panose="020B0503020204020204" charset="-122"/>
                          <a:ea typeface="微软雅黑" panose="020B0503020204020204" charset="-122"/>
                        </a:rPr>
                        <a:t>远光灯不亮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1800" dirty="0" smtClean="0">
                          <a:latin typeface="微软雅黑" panose="020B0503020204020204" charset="-122"/>
                          <a:ea typeface="微软雅黑" panose="020B0503020204020204" charset="-122"/>
                        </a:rPr>
                        <a:t>1.</a:t>
                      </a:r>
                      <a:r>
                        <a:rPr lang="zh-CN" altLang="en-US" sz="1800" dirty="0" smtClean="0">
                          <a:latin typeface="微软雅黑" panose="020B0503020204020204" charset="-122"/>
                          <a:ea typeface="微软雅黑" panose="020B0503020204020204" charset="-122"/>
                        </a:rPr>
                        <a:t>保险丝（熔断）</a:t>
                      </a:r>
                    </a:p>
                  </a:txBody>
                  <a:tcPr anchor="ctr"/>
                </a:tc>
              </a:tr>
              <a:tr h="329565">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1800" dirty="0" smtClean="0">
                          <a:latin typeface="微软雅黑" panose="020B0503020204020204" charset="-122"/>
                          <a:ea typeface="微软雅黑" panose="020B0503020204020204" charset="-122"/>
                        </a:rPr>
                        <a:t>2.</a:t>
                      </a:r>
                      <a:r>
                        <a:rPr lang="zh-CN" altLang="en-US" sz="1800" dirty="0" smtClean="0">
                          <a:latin typeface="微软雅黑" panose="020B0503020204020204" charset="-122"/>
                          <a:ea typeface="微软雅黑" panose="020B0503020204020204" charset="-122"/>
                        </a:rPr>
                        <a:t>近</a:t>
                      </a:r>
                      <a:r>
                        <a:rPr lang="en-US" altLang="zh-CN" sz="1800" dirty="0" smtClean="0">
                          <a:latin typeface="微软雅黑" panose="020B0503020204020204" charset="-122"/>
                          <a:ea typeface="微软雅黑" panose="020B0503020204020204" charset="-122"/>
                        </a:rPr>
                        <a:t>/</a:t>
                      </a:r>
                      <a:r>
                        <a:rPr lang="zh-CN" altLang="en-US" sz="1800" dirty="0" smtClean="0">
                          <a:latin typeface="微软雅黑" panose="020B0503020204020204" charset="-122"/>
                          <a:ea typeface="微软雅黑" panose="020B0503020204020204" charset="-122"/>
                        </a:rPr>
                        <a:t>远光灯继电器（损坏）</a:t>
                      </a:r>
                    </a:p>
                  </a:txBody>
                  <a:tcPr anchor="ctr"/>
                </a:tc>
              </a:tr>
              <a:tr h="329565">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1800" dirty="0" smtClean="0">
                          <a:latin typeface="微软雅黑" panose="020B0503020204020204" charset="-122"/>
                          <a:ea typeface="微软雅黑" panose="020B0503020204020204" charset="-122"/>
                        </a:rPr>
                        <a:t>3.</a:t>
                      </a:r>
                      <a:r>
                        <a:rPr lang="zh-CN" altLang="en-US" sz="1800" dirty="0" smtClean="0">
                          <a:latin typeface="微软雅黑" panose="020B0503020204020204" charset="-122"/>
                          <a:ea typeface="微软雅黑" panose="020B0503020204020204" charset="-122"/>
                        </a:rPr>
                        <a:t>近</a:t>
                      </a:r>
                      <a:r>
                        <a:rPr lang="en-US" altLang="zh-CN" sz="1800" dirty="0" smtClean="0">
                          <a:latin typeface="微软雅黑" panose="020B0503020204020204" charset="-122"/>
                          <a:ea typeface="微软雅黑" panose="020B0503020204020204" charset="-122"/>
                        </a:rPr>
                        <a:t>/</a:t>
                      </a:r>
                      <a:r>
                        <a:rPr lang="zh-CN" altLang="en-US" sz="1800" dirty="0" smtClean="0">
                          <a:latin typeface="微软雅黑" panose="020B0503020204020204" charset="-122"/>
                          <a:ea typeface="微软雅黑" panose="020B0503020204020204" charset="-122"/>
                        </a:rPr>
                        <a:t>远光灯（损坏）</a:t>
                      </a:r>
                    </a:p>
                  </a:txBody>
                  <a:tcPr anchor="ctr"/>
                </a:tc>
              </a:tr>
              <a:tr h="329565">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1800" dirty="0" smtClean="0">
                          <a:latin typeface="微软雅黑" panose="020B0503020204020204" charset="-122"/>
                          <a:ea typeface="微软雅黑" panose="020B0503020204020204" charset="-122"/>
                        </a:rPr>
                        <a:t>4.</a:t>
                      </a:r>
                      <a:r>
                        <a:rPr lang="zh-CN" altLang="en-US" sz="1800" dirty="0" smtClean="0">
                          <a:latin typeface="微软雅黑" panose="020B0503020204020204" charset="-122"/>
                          <a:ea typeface="微软雅黑" panose="020B0503020204020204" charset="-122"/>
                        </a:rPr>
                        <a:t>线路（断路、短路或接插件接触不良、虚接）</a:t>
                      </a:r>
                    </a:p>
                  </a:txBody>
                  <a:tcPr anchor="ctr"/>
                </a:tc>
              </a:tr>
              <a:tr h="329565">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1800" dirty="0" smtClean="0">
                          <a:latin typeface="微软雅黑" panose="020B0503020204020204" charset="-122"/>
                          <a:ea typeface="微软雅黑" panose="020B0503020204020204" charset="-122"/>
                        </a:rPr>
                        <a:t>5.</a:t>
                      </a:r>
                      <a:r>
                        <a:rPr lang="zh-CN" altLang="en-US" sz="1800" dirty="0" smtClean="0">
                          <a:latin typeface="微软雅黑" panose="020B0503020204020204" charset="-122"/>
                          <a:ea typeface="微软雅黑" panose="020B0503020204020204" charset="-122"/>
                        </a:rPr>
                        <a:t>灯光组合开关（损坏）</a:t>
                      </a:r>
                    </a:p>
                  </a:txBody>
                  <a:tcPr anchor="ctr"/>
                </a:tc>
              </a:tr>
              <a:tr h="329565">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1800" dirty="0" smtClean="0">
                          <a:latin typeface="微软雅黑" panose="020B0503020204020204" charset="-122"/>
                          <a:ea typeface="微软雅黑" panose="020B0503020204020204" charset="-122"/>
                        </a:rPr>
                        <a:t>6.FBCM</a:t>
                      </a:r>
                      <a:r>
                        <a:rPr lang="zh-CN" altLang="en-US" sz="1800" dirty="0" smtClean="0">
                          <a:latin typeface="微软雅黑" panose="020B0503020204020204" charset="-122"/>
                          <a:ea typeface="微软雅黑" panose="020B0503020204020204" charset="-122"/>
                        </a:rPr>
                        <a:t>（损坏）</a:t>
                      </a:r>
                    </a:p>
                  </a:txBody>
                  <a:tcPr anchor="ctr"/>
                </a:tc>
              </a:tr>
              <a:tr h="328930">
                <a:tc rowSpan="3">
                  <a:txBody>
                    <a:bodyPr/>
                    <a:lstStyle/>
                    <a:p>
                      <a:pPr algn="ctr"/>
                      <a:r>
                        <a:rPr lang="zh-CN" altLang="en-US" sz="1800" dirty="0" smtClean="0">
                          <a:latin typeface="微软雅黑" panose="020B0503020204020204" charset="-122"/>
                          <a:ea typeface="微软雅黑" panose="020B0503020204020204" charset="-122"/>
                        </a:rPr>
                        <a:t>超车灯不亮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1800" dirty="0" smtClean="0">
                          <a:latin typeface="微软雅黑" panose="020B0503020204020204" charset="-122"/>
                          <a:ea typeface="微软雅黑" panose="020B0503020204020204" charset="-122"/>
                        </a:rPr>
                        <a:t>1.</a:t>
                      </a:r>
                      <a:r>
                        <a:rPr lang="zh-CN" altLang="en-US" sz="1800" dirty="0" smtClean="0">
                          <a:latin typeface="微软雅黑" panose="020B0503020204020204" charset="-122"/>
                          <a:ea typeface="微软雅黑" panose="020B0503020204020204" charset="-122"/>
                        </a:rPr>
                        <a:t>线路（断路、短路或接插件接触不良、虚接）</a:t>
                      </a:r>
                    </a:p>
                  </a:txBody>
                  <a:tcPr anchor="ctr"/>
                </a:tc>
              </a:tr>
              <a:tr h="329565">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1800" dirty="0" smtClean="0">
                          <a:latin typeface="微软雅黑" panose="020B0503020204020204" charset="-122"/>
                          <a:ea typeface="微软雅黑" panose="020B0503020204020204" charset="-122"/>
                        </a:rPr>
                        <a:t>2.</a:t>
                      </a:r>
                      <a:r>
                        <a:rPr lang="zh-CN" altLang="en-US" sz="1800" dirty="0" smtClean="0">
                          <a:latin typeface="微软雅黑" panose="020B0503020204020204" charset="-122"/>
                          <a:ea typeface="微软雅黑" panose="020B0503020204020204" charset="-122"/>
                        </a:rPr>
                        <a:t>灯光组合开关（损坏）</a:t>
                      </a:r>
                    </a:p>
                  </a:txBody>
                  <a:tcPr anchor="ctr"/>
                </a:tc>
              </a:tr>
              <a:tr h="329565">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1800" dirty="0" smtClean="0">
                          <a:latin typeface="微软雅黑" panose="020B0503020204020204" charset="-122"/>
                          <a:ea typeface="微软雅黑" panose="020B0503020204020204" charset="-122"/>
                        </a:rPr>
                        <a:t>3.FBCM</a:t>
                      </a:r>
                      <a:r>
                        <a:rPr lang="zh-CN" altLang="en-US" sz="1800" dirty="0" smtClean="0">
                          <a:latin typeface="微软雅黑" panose="020B0503020204020204" charset="-122"/>
                          <a:ea typeface="微软雅黑" panose="020B0503020204020204" charset="-122"/>
                        </a:rPr>
                        <a:t>（损坏）</a:t>
                      </a:r>
                    </a:p>
                  </a:txBody>
                  <a:tcPr anchor="ctr"/>
                </a:tc>
              </a:tr>
              <a:tr h="329565">
                <a:tc rowSpan="3">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800" dirty="0" smtClean="0">
                          <a:latin typeface="微软雅黑" panose="020B0503020204020204" charset="-122"/>
                          <a:ea typeface="微软雅黑" panose="020B0503020204020204" charset="-122"/>
                        </a:rPr>
                        <a:t>前大灯调节功能失效</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1800" dirty="0" smtClean="0">
                          <a:latin typeface="微软雅黑" panose="020B0503020204020204" charset="-122"/>
                          <a:ea typeface="微软雅黑" panose="020B0503020204020204" charset="-122"/>
                        </a:rPr>
                        <a:t>1.</a:t>
                      </a:r>
                      <a:r>
                        <a:rPr lang="zh-CN" altLang="en-US" sz="1800" dirty="0" smtClean="0">
                          <a:latin typeface="微软雅黑" panose="020B0503020204020204" charset="-122"/>
                          <a:ea typeface="微软雅黑" panose="020B0503020204020204" charset="-122"/>
                        </a:rPr>
                        <a:t>大灯调节开关（损坏）</a:t>
                      </a:r>
                    </a:p>
                  </a:txBody>
                  <a:tcPr anchor="ctr"/>
                </a:tc>
              </a:tr>
              <a:tr h="329565">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1800" dirty="0" smtClean="0">
                          <a:latin typeface="微软雅黑" panose="020B0503020204020204" charset="-122"/>
                          <a:ea typeface="微软雅黑" panose="020B0503020204020204" charset="-122"/>
                        </a:rPr>
                        <a:t>2.</a:t>
                      </a:r>
                      <a:r>
                        <a:rPr lang="zh-CN" altLang="en-US" sz="1800" dirty="0" smtClean="0">
                          <a:latin typeface="微软雅黑" panose="020B0503020204020204" charset="-122"/>
                          <a:ea typeface="微软雅黑" panose="020B0503020204020204" charset="-122"/>
                        </a:rPr>
                        <a:t>大灯调节电机（损坏、搭铁不良）</a:t>
                      </a:r>
                    </a:p>
                  </a:txBody>
                  <a:tcPr anchor="ctr"/>
                </a:tc>
              </a:tr>
              <a:tr h="329565">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1800" dirty="0" smtClean="0">
                          <a:latin typeface="微软雅黑" panose="020B0503020204020204" charset="-122"/>
                          <a:ea typeface="微软雅黑" panose="020B0503020204020204" charset="-122"/>
                        </a:rPr>
                        <a:t>3.</a:t>
                      </a:r>
                      <a:r>
                        <a:rPr lang="zh-CN" altLang="en-US" sz="1800" dirty="0" smtClean="0">
                          <a:latin typeface="微软雅黑" panose="020B0503020204020204" charset="-122"/>
                          <a:ea typeface="微软雅黑" panose="020B0503020204020204" charset="-122"/>
                        </a:rPr>
                        <a:t>线路（断路、短路或接插件接触不良、虚接）</a:t>
                      </a:r>
                    </a:p>
                  </a:txBody>
                  <a:tcPr anchor="ctr"/>
                </a:tc>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15544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日行灯</a:t>
            </a:r>
            <a:endParaRPr lang="zh-CN" altLang="en-US" sz="3600" dirty="0">
              <a:solidFill>
                <a:srgbClr val="0070C0"/>
              </a:solidFill>
              <a:latin typeface="微软雅黑" panose="020B0503020204020204" charset="-122"/>
              <a:ea typeface="微软雅黑" panose="020B0503020204020204" charset="-122"/>
            </a:endParaRPr>
          </a:p>
        </p:txBody>
      </p:sp>
      <p:sp>
        <p:nvSpPr>
          <p:cNvPr id="23" name="Text Box 4"/>
          <p:cNvSpPr txBox="1">
            <a:spLocks noChangeArrowheads="1"/>
          </p:cNvSpPr>
          <p:nvPr/>
        </p:nvSpPr>
        <p:spPr bwMode="auto">
          <a:xfrm>
            <a:off x="574675" y="1358448"/>
            <a:ext cx="8464550"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4950" indent="-234950"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120000"/>
              </a:lnSpc>
              <a:buFont typeface="Wingdings" panose="05000000000000000000" pitchFamily="2" charset="2"/>
              <a:buNone/>
            </a:pPr>
            <a:r>
              <a:rPr lang="zh-CN" altLang="en-US" sz="2400" dirty="0" smtClean="0">
                <a:latin typeface="微软雅黑" panose="020B0503020204020204" charset="-122"/>
                <a:ea typeface="微软雅黑" panose="020B0503020204020204" charset="-122"/>
                <a:sym typeface="Arial" panose="020B0604020202020204" pitchFamily="34" charset="0"/>
              </a:rPr>
              <a:t>原理框图</a:t>
            </a:r>
          </a:p>
        </p:txBody>
      </p:sp>
      <p:grpSp>
        <p:nvGrpSpPr>
          <p:cNvPr id="15" name="组合 14"/>
          <p:cNvGrpSpPr/>
          <p:nvPr/>
        </p:nvGrpSpPr>
        <p:grpSpPr>
          <a:xfrm>
            <a:off x="1475105" y="1829435"/>
            <a:ext cx="8747760" cy="4180205"/>
            <a:chOff x="971600" y="1347614"/>
            <a:chExt cx="6557962" cy="3168352"/>
          </a:xfrm>
        </p:grpSpPr>
        <p:cxnSp>
          <p:nvCxnSpPr>
            <p:cNvPr id="40" name="直接箭头连接符 39"/>
            <p:cNvCxnSpPr/>
            <p:nvPr/>
          </p:nvCxnSpPr>
          <p:spPr>
            <a:xfrm flipH="1">
              <a:off x="5050631" y="2340496"/>
              <a:ext cx="534715" cy="273"/>
            </a:xfrm>
            <a:prstGeom prst="straightConnector1">
              <a:avLst/>
            </a:prstGeom>
            <a:ln w="63500">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3" name="Rectangle 4"/>
            <p:cNvSpPr>
              <a:spLocks noChangeArrowheads="1"/>
            </p:cNvSpPr>
            <p:nvPr/>
          </p:nvSpPr>
          <p:spPr bwMode="auto">
            <a:xfrm>
              <a:off x="3358332" y="1347614"/>
              <a:ext cx="1152128" cy="3168352"/>
            </a:xfrm>
            <a:prstGeom prst="rect">
              <a:avLst/>
            </a:prstGeom>
            <a:solidFill>
              <a:schemeClr val="accent4">
                <a:lumMod val="60000"/>
                <a:lumOff val="40000"/>
              </a:schemeClr>
            </a:solidFill>
            <a:ln w="9525">
              <a:noFill/>
              <a:miter lim="800000"/>
            </a:ln>
          </p:spPr>
          <p:txBody>
            <a:bodyPr anchor="ctr"/>
            <a:lstStyle/>
            <a:p>
              <a:pPr algn="ctr"/>
              <a:r>
                <a:rPr lang="en-US" altLang="zh-CN" sz="2000" dirty="0">
                  <a:latin typeface="微软雅黑" panose="020B0503020204020204" charset="-122"/>
                  <a:ea typeface="微软雅黑" panose="020B0503020204020204" charset="-122"/>
                </a:rPr>
                <a:t>F</a:t>
              </a:r>
              <a:r>
                <a:rPr lang="en-US" altLang="zh-CN" sz="2000" b="0" dirty="0" smtClean="0">
                  <a:latin typeface="微软雅黑" panose="020B0503020204020204" charset="-122"/>
                  <a:ea typeface="微软雅黑" panose="020B0503020204020204" charset="-122"/>
                </a:rPr>
                <a:t>BCM</a:t>
              </a:r>
            </a:p>
          </p:txBody>
        </p:sp>
        <p:cxnSp>
          <p:nvCxnSpPr>
            <p:cNvPr id="42" name="直接箭头连接符 41"/>
            <p:cNvCxnSpPr/>
            <p:nvPr/>
          </p:nvCxnSpPr>
          <p:spPr>
            <a:xfrm flipH="1">
              <a:off x="2416994" y="3435846"/>
              <a:ext cx="936104" cy="0"/>
            </a:xfrm>
            <a:prstGeom prst="straightConnector1">
              <a:avLst/>
            </a:prstGeom>
            <a:ln w="31750">
              <a:solidFill>
                <a:srgbClr val="FFC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7" name="直接箭头连接符 26"/>
            <p:cNvCxnSpPr/>
            <p:nvPr/>
          </p:nvCxnSpPr>
          <p:spPr>
            <a:xfrm flipH="1">
              <a:off x="2422228" y="2139702"/>
              <a:ext cx="936104" cy="0"/>
            </a:xfrm>
            <a:prstGeom prst="straightConnector1">
              <a:avLst/>
            </a:prstGeom>
            <a:ln w="31750">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9" name="直接箭头连接符 28"/>
            <p:cNvCxnSpPr/>
            <p:nvPr/>
          </p:nvCxnSpPr>
          <p:spPr>
            <a:xfrm flipH="1">
              <a:off x="4512593" y="4299942"/>
              <a:ext cx="1075606" cy="1042"/>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5" name="矩形 24"/>
            <p:cNvSpPr/>
            <p:nvPr/>
          </p:nvSpPr>
          <p:spPr>
            <a:xfrm>
              <a:off x="5585346" y="3435846"/>
              <a:ext cx="1944216" cy="36004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左日行灯</a:t>
              </a:r>
            </a:p>
          </p:txBody>
        </p:sp>
        <p:cxnSp>
          <p:nvCxnSpPr>
            <p:cNvPr id="43" name="直接箭头连接符 42"/>
            <p:cNvCxnSpPr>
              <a:stCxn id="25" idx="1"/>
            </p:cNvCxnSpPr>
            <p:nvPr/>
          </p:nvCxnSpPr>
          <p:spPr>
            <a:xfrm flipH="1">
              <a:off x="4512593" y="3615866"/>
              <a:ext cx="1072753" cy="9984"/>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34" name="Rectangle 4"/>
            <p:cNvSpPr>
              <a:spLocks noChangeArrowheads="1"/>
            </p:cNvSpPr>
            <p:nvPr/>
          </p:nvSpPr>
          <p:spPr bwMode="auto">
            <a:xfrm>
              <a:off x="971600" y="3219822"/>
              <a:ext cx="1656185" cy="432048"/>
            </a:xfrm>
            <a:prstGeom prst="rect">
              <a:avLst/>
            </a:prstGeom>
            <a:solidFill>
              <a:schemeClr val="accent6">
                <a:lumMod val="60000"/>
                <a:lumOff val="40000"/>
              </a:schemeClr>
            </a:solidFill>
            <a:ln w="9525">
              <a:noFill/>
              <a:miter lim="800000"/>
            </a:ln>
          </p:spPr>
          <p:txBody>
            <a:bodyPr anchor="ctr"/>
            <a:lstStyle/>
            <a:p>
              <a:pPr algn="ctr"/>
              <a:r>
                <a:rPr lang="zh-CN" altLang="en-US" sz="2000" dirty="0" smtClean="0">
                  <a:latin typeface="微软雅黑" panose="020B0503020204020204" charset="-122"/>
                  <a:ea typeface="微软雅黑" panose="020B0503020204020204" charset="-122"/>
                </a:rPr>
                <a:t>灯光组合开关</a:t>
              </a:r>
            </a:p>
          </p:txBody>
        </p:sp>
        <p:sp>
          <p:nvSpPr>
            <p:cNvPr id="26" name="Rectangle 4"/>
            <p:cNvSpPr>
              <a:spLocks noChangeArrowheads="1"/>
            </p:cNvSpPr>
            <p:nvPr/>
          </p:nvSpPr>
          <p:spPr bwMode="auto">
            <a:xfrm>
              <a:off x="976834" y="1923678"/>
              <a:ext cx="1656185" cy="432048"/>
            </a:xfrm>
            <a:prstGeom prst="rect">
              <a:avLst/>
            </a:prstGeom>
            <a:solidFill>
              <a:schemeClr val="accent1">
                <a:lumMod val="40000"/>
                <a:lumOff val="60000"/>
              </a:schemeClr>
            </a:solidFill>
            <a:ln w="9525">
              <a:solidFill>
                <a:srgbClr val="F8AEE6"/>
              </a:solidFill>
              <a:miter lim="800000"/>
            </a:ln>
          </p:spPr>
          <p:txBody>
            <a:bodyPr anchor="ctr"/>
            <a:lstStyle/>
            <a:p>
              <a:pPr algn="ctr"/>
              <a:r>
                <a:rPr lang="zh-CN" altLang="en-US" sz="2000" dirty="0" smtClean="0">
                  <a:latin typeface="微软雅黑" panose="020B0503020204020204" charset="-122"/>
                  <a:ea typeface="微软雅黑" panose="020B0503020204020204" charset="-122"/>
                </a:rPr>
                <a:t>日行灯电源</a:t>
              </a:r>
            </a:p>
          </p:txBody>
        </p:sp>
        <p:sp>
          <p:nvSpPr>
            <p:cNvPr id="28" name="矩形 27"/>
            <p:cNvSpPr/>
            <p:nvPr/>
          </p:nvSpPr>
          <p:spPr>
            <a:xfrm>
              <a:off x="5585346" y="4155926"/>
              <a:ext cx="1944216" cy="36004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右日行灯</a:t>
              </a:r>
            </a:p>
          </p:txBody>
        </p:sp>
        <p:sp>
          <p:nvSpPr>
            <p:cNvPr id="33" name="矩形 32"/>
            <p:cNvSpPr/>
            <p:nvPr/>
          </p:nvSpPr>
          <p:spPr>
            <a:xfrm>
              <a:off x="5585346" y="1458293"/>
              <a:ext cx="1944216" cy="36004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000" dirty="0" smtClean="0">
                  <a:solidFill>
                    <a:schemeClr val="tx1"/>
                  </a:solidFill>
                  <a:latin typeface="微软雅黑" panose="020B0503020204020204" charset="-122"/>
                  <a:ea typeface="微软雅黑" panose="020B0503020204020204" charset="-122"/>
                </a:rPr>
                <a:t>EMS</a:t>
              </a:r>
            </a:p>
          </p:txBody>
        </p:sp>
        <p:sp>
          <p:nvSpPr>
            <p:cNvPr id="38" name="矩形 37"/>
            <p:cNvSpPr/>
            <p:nvPr/>
          </p:nvSpPr>
          <p:spPr>
            <a:xfrm>
              <a:off x="5585346" y="2139702"/>
              <a:ext cx="1944216" cy="36004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000" dirty="0" smtClean="0">
                  <a:solidFill>
                    <a:schemeClr val="tx1"/>
                  </a:solidFill>
                  <a:latin typeface="微软雅黑" panose="020B0503020204020204" charset="-122"/>
                  <a:ea typeface="微软雅黑" panose="020B0503020204020204" charset="-122"/>
                </a:rPr>
                <a:t>TCU</a:t>
              </a:r>
            </a:p>
          </p:txBody>
        </p:sp>
        <p:sp>
          <p:nvSpPr>
            <p:cNvPr id="39" name="矩形 38"/>
            <p:cNvSpPr/>
            <p:nvPr/>
          </p:nvSpPr>
          <p:spPr>
            <a:xfrm>
              <a:off x="5585346" y="2787774"/>
              <a:ext cx="1944216" cy="36004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组合仪表</a:t>
              </a:r>
            </a:p>
          </p:txBody>
        </p:sp>
        <p:cxnSp>
          <p:nvCxnSpPr>
            <p:cNvPr id="11" name="肘形连接符 10"/>
            <p:cNvCxnSpPr>
              <a:stCxn id="39" idx="1"/>
            </p:cNvCxnSpPr>
            <p:nvPr/>
          </p:nvCxnSpPr>
          <p:spPr>
            <a:xfrm rot="10800000">
              <a:off x="5050396" y="1639064"/>
              <a:ext cx="534950" cy="1328730"/>
            </a:xfrm>
            <a:prstGeom prst="bentConnector2">
              <a:avLst/>
            </a:prstGeom>
            <a:ln w="63500">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30" name="直接箭头连接符 29"/>
            <p:cNvCxnSpPr/>
            <p:nvPr/>
          </p:nvCxnSpPr>
          <p:spPr>
            <a:xfrm flipH="1">
              <a:off x="4501798" y="1635646"/>
              <a:ext cx="1083548" cy="3418"/>
            </a:xfrm>
            <a:prstGeom prst="straightConnector1">
              <a:avLst/>
            </a:prstGeom>
            <a:ln w="63500">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4" name="TextBox 13"/>
            <p:cNvSpPr txBox="1"/>
            <p:nvPr/>
          </p:nvSpPr>
          <p:spPr>
            <a:xfrm>
              <a:off x="4788024" y="1347614"/>
              <a:ext cx="936104" cy="302252"/>
            </a:xfrm>
            <a:prstGeom prst="rect">
              <a:avLst/>
            </a:prstGeom>
            <a:noFill/>
          </p:spPr>
          <p:txBody>
            <a:bodyPr wrap="square" rtlCol="0">
              <a:spAutoFit/>
            </a:bodyPr>
            <a:lstStyle/>
            <a:p>
              <a:r>
                <a:rPr lang="en-US" altLang="zh-CN" sz="2000" dirty="0" smtClean="0"/>
                <a:t>CAN</a:t>
              </a: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15544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日行灯</a:t>
            </a:r>
            <a:endParaRPr lang="zh-CN" altLang="en-US" sz="3600" dirty="0">
              <a:solidFill>
                <a:srgbClr val="0070C0"/>
              </a:solidFill>
              <a:latin typeface="微软雅黑" panose="020B0503020204020204" charset="-122"/>
              <a:ea typeface="微软雅黑" panose="020B0503020204020204" charset="-122"/>
            </a:endParaRPr>
          </a:p>
        </p:txBody>
      </p:sp>
      <p:sp>
        <p:nvSpPr>
          <p:cNvPr id="23" name="Text Box 4"/>
          <p:cNvSpPr txBox="1">
            <a:spLocks noChangeArrowheads="1"/>
          </p:cNvSpPr>
          <p:nvPr/>
        </p:nvSpPr>
        <p:spPr bwMode="auto">
          <a:xfrm>
            <a:off x="652780" y="1350193"/>
            <a:ext cx="8464550"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4950" indent="-234950"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120000"/>
              </a:lnSpc>
              <a:buFont typeface="Wingdings" panose="05000000000000000000" pitchFamily="2" charset="2"/>
              <a:buNone/>
            </a:pPr>
            <a:r>
              <a:rPr lang="zh-CN" altLang="en-US" sz="2400" dirty="0" smtClean="0">
                <a:latin typeface="微软雅黑" panose="020B0503020204020204" charset="-122"/>
                <a:ea typeface="微软雅黑" panose="020B0503020204020204" charset="-122"/>
                <a:sym typeface="Arial" panose="020B0604020202020204" pitchFamily="34" charset="0"/>
              </a:rPr>
              <a:t>原理框图</a:t>
            </a:r>
          </a:p>
        </p:txBody>
      </p:sp>
      <p:grpSp>
        <p:nvGrpSpPr>
          <p:cNvPr id="12" name="组合 11"/>
          <p:cNvGrpSpPr/>
          <p:nvPr/>
        </p:nvGrpSpPr>
        <p:grpSpPr>
          <a:xfrm>
            <a:off x="720725" y="1884045"/>
            <a:ext cx="4930775" cy="3875405"/>
            <a:chOff x="611560" y="1419622"/>
            <a:chExt cx="4320480" cy="3168352"/>
          </a:xfrm>
        </p:grpSpPr>
        <p:cxnSp>
          <p:nvCxnSpPr>
            <p:cNvPr id="40" name="直接箭头连接符 39"/>
            <p:cNvCxnSpPr/>
            <p:nvPr/>
          </p:nvCxnSpPr>
          <p:spPr>
            <a:xfrm flipH="1">
              <a:off x="3347864" y="2340496"/>
              <a:ext cx="432049" cy="273"/>
            </a:xfrm>
            <a:prstGeom prst="straightConnector1">
              <a:avLst/>
            </a:prstGeom>
            <a:ln w="63500">
              <a:solidFill>
                <a:srgbClr val="FFC000"/>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3" name="Rectangle 4"/>
            <p:cNvSpPr>
              <a:spLocks noChangeArrowheads="1"/>
            </p:cNvSpPr>
            <p:nvPr/>
          </p:nvSpPr>
          <p:spPr bwMode="auto">
            <a:xfrm>
              <a:off x="2051720" y="1419622"/>
              <a:ext cx="869330" cy="3168352"/>
            </a:xfrm>
            <a:prstGeom prst="rect">
              <a:avLst/>
            </a:prstGeom>
            <a:solidFill>
              <a:schemeClr val="accent4">
                <a:lumMod val="60000"/>
                <a:lumOff val="40000"/>
              </a:schemeClr>
            </a:solidFill>
            <a:ln w="9525">
              <a:noFill/>
              <a:miter lim="800000"/>
            </a:ln>
          </p:spPr>
          <p:txBody>
            <a:bodyPr anchor="ctr"/>
            <a:lstStyle/>
            <a:p>
              <a:pPr algn="ctr"/>
              <a:r>
                <a:rPr lang="en-US" altLang="zh-CN" dirty="0">
                  <a:latin typeface="微软雅黑" panose="020B0503020204020204" charset="-122"/>
                  <a:ea typeface="微软雅黑" panose="020B0503020204020204" charset="-122"/>
                </a:rPr>
                <a:t>F</a:t>
              </a:r>
              <a:r>
                <a:rPr lang="en-US" altLang="zh-CN" b="0" dirty="0" smtClean="0">
                  <a:latin typeface="微软雅黑" panose="020B0503020204020204" charset="-122"/>
                  <a:ea typeface="微软雅黑" panose="020B0503020204020204" charset="-122"/>
                </a:rPr>
                <a:t>BCM</a:t>
              </a:r>
              <a:endParaRPr lang="zh-CN" altLang="en-US" b="0" dirty="0">
                <a:latin typeface="微软雅黑" panose="020B0503020204020204" charset="-122"/>
                <a:ea typeface="微软雅黑" panose="020B0503020204020204" charset="-122"/>
              </a:endParaRPr>
            </a:p>
          </p:txBody>
        </p:sp>
        <p:cxnSp>
          <p:nvCxnSpPr>
            <p:cNvPr id="42" name="直接箭头连接符 41"/>
            <p:cNvCxnSpPr>
              <a:endCxn id="34" idx="3"/>
            </p:cNvCxnSpPr>
            <p:nvPr/>
          </p:nvCxnSpPr>
          <p:spPr>
            <a:xfrm flipH="1">
              <a:off x="1542430" y="3579862"/>
              <a:ext cx="509290" cy="0"/>
            </a:xfrm>
            <a:prstGeom prst="straightConnector1">
              <a:avLst/>
            </a:prstGeom>
            <a:ln w="31750">
              <a:solidFill>
                <a:srgbClr val="FFC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7" name="直接箭头连接符 26"/>
            <p:cNvCxnSpPr>
              <a:endCxn id="26" idx="3"/>
            </p:cNvCxnSpPr>
            <p:nvPr/>
          </p:nvCxnSpPr>
          <p:spPr>
            <a:xfrm flipH="1">
              <a:off x="1547664" y="2283718"/>
              <a:ext cx="504056" cy="0"/>
            </a:xfrm>
            <a:prstGeom prst="straightConnector1">
              <a:avLst/>
            </a:prstGeom>
            <a:ln w="31750">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9" name="直接箭头连接符 28"/>
            <p:cNvCxnSpPr/>
            <p:nvPr/>
          </p:nvCxnSpPr>
          <p:spPr>
            <a:xfrm flipH="1">
              <a:off x="2923183" y="4227934"/>
              <a:ext cx="1075606" cy="1042"/>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5" name="矩形 24"/>
            <p:cNvSpPr/>
            <p:nvPr/>
          </p:nvSpPr>
          <p:spPr>
            <a:xfrm>
              <a:off x="3779912" y="3507854"/>
              <a:ext cx="1152128" cy="36004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charset="-122"/>
                  <a:ea typeface="微软雅黑" panose="020B0503020204020204" charset="-122"/>
                </a:rPr>
                <a:t>左日行灯</a:t>
              </a:r>
            </a:p>
          </p:txBody>
        </p:sp>
        <p:cxnSp>
          <p:nvCxnSpPr>
            <p:cNvPr id="43" name="直接箭头连接符 42"/>
            <p:cNvCxnSpPr>
              <a:stCxn id="25" idx="1"/>
            </p:cNvCxnSpPr>
            <p:nvPr/>
          </p:nvCxnSpPr>
          <p:spPr>
            <a:xfrm flipH="1">
              <a:off x="2912388" y="3687874"/>
              <a:ext cx="867524" cy="4992"/>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34" name="Rectangle 4"/>
            <p:cNvSpPr>
              <a:spLocks noChangeArrowheads="1"/>
            </p:cNvSpPr>
            <p:nvPr/>
          </p:nvSpPr>
          <p:spPr bwMode="auto">
            <a:xfrm>
              <a:off x="611560" y="3291830"/>
              <a:ext cx="930870" cy="576064"/>
            </a:xfrm>
            <a:prstGeom prst="rect">
              <a:avLst/>
            </a:prstGeom>
            <a:solidFill>
              <a:schemeClr val="accent6">
                <a:lumMod val="60000"/>
                <a:lumOff val="40000"/>
              </a:schemeClr>
            </a:solidFill>
            <a:ln w="9525">
              <a:noFill/>
              <a:miter lim="800000"/>
            </a:ln>
          </p:spPr>
          <p:txBody>
            <a:bodyPr anchor="ctr"/>
            <a:lstStyle/>
            <a:p>
              <a:pPr algn="ctr"/>
              <a:r>
                <a:rPr lang="zh-CN" altLang="en-US" dirty="0" smtClean="0">
                  <a:latin typeface="微软雅黑" panose="020B0503020204020204" charset="-122"/>
                  <a:ea typeface="微软雅黑" panose="020B0503020204020204" charset="-122"/>
                </a:rPr>
                <a:t>灯光组合开关</a:t>
              </a:r>
              <a:endParaRPr lang="zh-CN" altLang="en-US" dirty="0">
                <a:latin typeface="微软雅黑" panose="020B0503020204020204" charset="-122"/>
                <a:ea typeface="微软雅黑" panose="020B0503020204020204" charset="-122"/>
              </a:endParaRPr>
            </a:p>
          </p:txBody>
        </p:sp>
        <p:sp>
          <p:nvSpPr>
            <p:cNvPr id="26" name="Rectangle 4"/>
            <p:cNvSpPr>
              <a:spLocks noChangeArrowheads="1"/>
            </p:cNvSpPr>
            <p:nvPr/>
          </p:nvSpPr>
          <p:spPr bwMode="auto">
            <a:xfrm>
              <a:off x="611560" y="1995686"/>
              <a:ext cx="936104" cy="576064"/>
            </a:xfrm>
            <a:prstGeom prst="rect">
              <a:avLst/>
            </a:prstGeom>
            <a:solidFill>
              <a:schemeClr val="accent1">
                <a:lumMod val="40000"/>
                <a:lumOff val="60000"/>
              </a:schemeClr>
            </a:solidFill>
            <a:ln w="9525">
              <a:solidFill>
                <a:srgbClr val="F8AEE6"/>
              </a:solidFill>
              <a:miter lim="800000"/>
            </a:ln>
          </p:spPr>
          <p:txBody>
            <a:bodyPr anchor="ctr"/>
            <a:lstStyle/>
            <a:p>
              <a:pPr algn="ctr"/>
              <a:r>
                <a:rPr lang="zh-CN" altLang="en-US" dirty="0" smtClean="0">
                  <a:latin typeface="微软雅黑" panose="020B0503020204020204" charset="-122"/>
                  <a:ea typeface="微软雅黑" panose="020B0503020204020204" charset="-122"/>
                </a:rPr>
                <a:t>日行灯</a:t>
              </a:r>
              <a:endParaRPr lang="en-US" altLang="zh-CN" dirty="0" smtClean="0">
                <a:latin typeface="微软雅黑" panose="020B0503020204020204" charset="-122"/>
                <a:ea typeface="微软雅黑" panose="020B0503020204020204" charset="-122"/>
              </a:endParaRPr>
            </a:p>
            <a:p>
              <a:pPr algn="ctr"/>
              <a:r>
                <a:rPr lang="zh-CN" altLang="en-US" dirty="0" smtClean="0">
                  <a:latin typeface="微软雅黑" panose="020B0503020204020204" charset="-122"/>
                  <a:ea typeface="微软雅黑" panose="020B0503020204020204" charset="-122"/>
                </a:rPr>
                <a:t>电源</a:t>
              </a:r>
              <a:endParaRPr lang="zh-CN" altLang="en-US" dirty="0">
                <a:latin typeface="微软雅黑" panose="020B0503020204020204" charset="-122"/>
                <a:ea typeface="微软雅黑" panose="020B0503020204020204" charset="-122"/>
              </a:endParaRPr>
            </a:p>
          </p:txBody>
        </p:sp>
        <p:sp>
          <p:nvSpPr>
            <p:cNvPr id="28" name="矩形 27"/>
            <p:cNvSpPr/>
            <p:nvPr/>
          </p:nvSpPr>
          <p:spPr>
            <a:xfrm>
              <a:off x="3779912" y="4083918"/>
              <a:ext cx="1152128" cy="36004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charset="-122"/>
                  <a:ea typeface="微软雅黑" panose="020B0503020204020204" charset="-122"/>
                </a:rPr>
                <a:t>右日行灯</a:t>
              </a:r>
            </a:p>
          </p:txBody>
        </p:sp>
        <p:sp>
          <p:nvSpPr>
            <p:cNvPr id="33" name="矩形 32"/>
            <p:cNvSpPr/>
            <p:nvPr/>
          </p:nvSpPr>
          <p:spPr>
            <a:xfrm>
              <a:off x="3779912" y="1530301"/>
              <a:ext cx="1152128" cy="36004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a:solidFill>
                    <a:schemeClr val="tx1"/>
                  </a:solidFill>
                  <a:latin typeface="微软雅黑" panose="020B0503020204020204" charset="-122"/>
                  <a:ea typeface="微软雅黑" panose="020B0503020204020204" charset="-122"/>
                </a:rPr>
                <a:t>变频器</a:t>
              </a:r>
            </a:p>
          </p:txBody>
        </p:sp>
        <p:sp>
          <p:nvSpPr>
            <p:cNvPr id="38" name="矩形 37"/>
            <p:cNvSpPr/>
            <p:nvPr/>
          </p:nvSpPr>
          <p:spPr>
            <a:xfrm>
              <a:off x="3779912" y="2139702"/>
              <a:ext cx="1152128" cy="36004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tx1"/>
                  </a:solidFill>
                  <a:latin typeface="微软雅黑" panose="020B0503020204020204" charset="-122"/>
                  <a:ea typeface="微软雅黑" panose="020B0503020204020204" charset="-122"/>
                </a:rPr>
                <a:t>EPB</a:t>
              </a:r>
            </a:p>
          </p:txBody>
        </p:sp>
        <p:sp>
          <p:nvSpPr>
            <p:cNvPr id="39" name="矩形 38"/>
            <p:cNvSpPr/>
            <p:nvPr/>
          </p:nvSpPr>
          <p:spPr>
            <a:xfrm>
              <a:off x="3779912" y="2787774"/>
              <a:ext cx="1152128" cy="504056"/>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charset="-122"/>
                  <a:ea typeface="微软雅黑" panose="020B0503020204020204" charset="-122"/>
                </a:rPr>
                <a:t>换挡模块（</a:t>
              </a:r>
              <a:r>
                <a:rPr lang="en-US" altLang="zh-CN" dirty="0" smtClean="0">
                  <a:solidFill>
                    <a:schemeClr val="tx1"/>
                  </a:solidFill>
                  <a:latin typeface="微软雅黑" panose="020B0503020204020204" charset="-122"/>
                  <a:ea typeface="微软雅黑" panose="020B0503020204020204" charset="-122"/>
                </a:rPr>
                <a:t>DCT</a:t>
              </a:r>
              <a:r>
                <a:rPr lang="zh-CN" altLang="en-US" dirty="0" smtClean="0">
                  <a:solidFill>
                    <a:schemeClr val="tx1"/>
                  </a:solidFill>
                  <a:latin typeface="微软雅黑" panose="020B0503020204020204" charset="-122"/>
                  <a:ea typeface="微软雅黑" panose="020B0503020204020204" charset="-122"/>
                </a:rPr>
                <a:t>）</a:t>
              </a:r>
              <a:endParaRPr lang="zh-CN" altLang="en-US" dirty="0">
                <a:solidFill>
                  <a:schemeClr val="tx1"/>
                </a:solidFill>
                <a:latin typeface="微软雅黑" panose="020B0503020204020204" charset="-122"/>
                <a:ea typeface="微软雅黑" panose="020B0503020204020204" charset="-122"/>
              </a:endParaRPr>
            </a:p>
          </p:txBody>
        </p:sp>
        <p:cxnSp>
          <p:nvCxnSpPr>
            <p:cNvPr id="11" name="肘形连接符 10"/>
            <p:cNvCxnSpPr>
              <a:stCxn id="39" idx="1"/>
              <a:endCxn id="4" idx="2"/>
            </p:cNvCxnSpPr>
            <p:nvPr/>
          </p:nvCxnSpPr>
          <p:spPr>
            <a:xfrm rot="10800000">
              <a:off x="3347957" y="1720727"/>
              <a:ext cx="431770" cy="1319152"/>
            </a:xfrm>
            <a:prstGeom prst="bentConnector2">
              <a:avLst/>
            </a:prstGeom>
            <a:ln w="63500">
              <a:solidFill>
                <a:srgbClr val="FFC000"/>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0" name="直接箭头连接符 29"/>
            <p:cNvCxnSpPr/>
            <p:nvPr/>
          </p:nvCxnSpPr>
          <p:spPr>
            <a:xfrm flipH="1">
              <a:off x="2912388" y="1707654"/>
              <a:ext cx="867524" cy="3418"/>
            </a:xfrm>
            <a:prstGeom prst="straightConnector1">
              <a:avLst/>
            </a:prstGeom>
            <a:ln w="63500">
              <a:solidFill>
                <a:srgbClr val="FFC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4" name="TextBox 13"/>
            <p:cNvSpPr txBox="1"/>
            <p:nvPr/>
          </p:nvSpPr>
          <p:spPr>
            <a:xfrm>
              <a:off x="3059832" y="1419622"/>
              <a:ext cx="576064" cy="301105"/>
            </a:xfrm>
            <a:prstGeom prst="rect">
              <a:avLst/>
            </a:prstGeom>
            <a:noFill/>
          </p:spPr>
          <p:txBody>
            <a:bodyPr wrap="square" rtlCol="0">
              <a:spAutoFit/>
            </a:bodyPr>
            <a:lstStyle/>
            <a:p>
              <a:r>
                <a:rPr lang="en-US" altLang="zh-CN" dirty="0" smtClean="0"/>
                <a:t>CAN</a:t>
              </a:r>
            </a:p>
          </p:txBody>
        </p:sp>
      </p:grpSp>
      <p:sp>
        <p:nvSpPr>
          <p:cNvPr id="36" name="Text Box 3"/>
          <p:cNvSpPr txBox="1">
            <a:spLocks noChangeArrowheads="1"/>
          </p:cNvSpPr>
          <p:nvPr/>
        </p:nvSpPr>
        <p:spPr bwMode="auto">
          <a:xfrm>
            <a:off x="5815330" y="1614170"/>
            <a:ext cx="4772660" cy="396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150000"/>
              </a:lnSpc>
              <a:buFont typeface="Wingdings" panose="05000000000000000000" pitchFamily="2" charset="2"/>
              <a:buNone/>
            </a:pPr>
            <a:r>
              <a:rPr lang="zh-CN" altLang="en-US" sz="2400" b="0" dirty="0">
                <a:latin typeface="微软雅黑" panose="020B0503020204020204" charset="-122"/>
                <a:ea typeface="微软雅黑" panose="020B0503020204020204" charset="-122"/>
                <a:sym typeface="Arial" panose="020B0604020202020204" pitchFamily="34" charset="0"/>
              </a:rPr>
              <a:t>同时满足以下条件时，</a:t>
            </a:r>
            <a:r>
              <a:rPr lang="zh-CN" altLang="en-US" sz="2400" b="0" dirty="0" smtClean="0">
                <a:latin typeface="微软雅黑" panose="020B0503020204020204" charset="-122"/>
                <a:ea typeface="微软雅黑" panose="020B0503020204020204" charset="-122"/>
                <a:sym typeface="Arial" panose="020B0604020202020204" pitchFamily="34" charset="0"/>
              </a:rPr>
              <a:t>日行灯点</a:t>
            </a:r>
            <a:r>
              <a:rPr lang="zh-CN" altLang="en-US" sz="2400" b="0" dirty="0">
                <a:latin typeface="微软雅黑" panose="020B0503020204020204" charset="-122"/>
                <a:ea typeface="微软雅黑" panose="020B0503020204020204" charset="-122"/>
                <a:sym typeface="Arial" panose="020B0604020202020204" pitchFamily="34" charset="0"/>
              </a:rPr>
              <a:t>亮：</a:t>
            </a:r>
          </a:p>
          <a:p>
            <a:pPr eaLnBrk="1" hangingPunct="1">
              <a:lnSpc>
                <a:spcPct val="150000"/>
              </a:lnSpc>
              <a:buFont typeface="Wingdings" panose="05000000000000000000" pitchFamily="2" charset="2"/>
              <a:buChar char="Ø"/>
            </a:pPr>
            <a:r>
              <a:rPr lang="zh-CN" altLang="en-US" sz="2400" b="0" dirty="0" smtClean="0">
                <a:latin typeface="微软雅黑" panose="020B0503020204020204" charset="-122"/>
                <a:ea typeface="微软雅黑" panose="020B0503020204020204" charset="-122"/>
                <a:sym typeface="Arial" panose="020B0604020202020204" pitchFamily="34" charset="0"/>
              </a:rPr>
              <a:t>电源状态ON</a:t>
            </a:r>
            <a:r>
              <a:rPr lang="zh-CN" altLang="en-US" sz="2400" b="0" dirty="0">
                <a:latin typeface="微软雅黑" panose="020B0503020204020204" charset="-122"/>
                <a:ea typeface="微软雅黑" panose="020B0503020204020204" charset="-122"/>
                <a:sym typeface="Arial" panose="020B0604020202020204" pitchFamily="34" charset="0"/>
              </a:rPr>
              <a:t>。</a:t>
            </a:r>
          </a:p>
          <a:p>
            <a:pPr eaLnBrk="1" hangingPunct="1">
              <a:lnSpc>
                <a:spcPct val="150000"/>
              </a:lnSpc>
              <a:buFont typeface="Wingdings" panose="05000000000000000000" pitchFamily="2" charset="2"/>
              <a:buChar char="Ø"/>
            </a:pPr>
            <a:r>
              <a:rPr lang="zh-CN" altLang="en-US" sz="2400" b="0" dirty="0">
                <a:latin typeface="微软雅黑" panose="020B0503020204020204" charset="-122"/>
                <a:ea typeface="微软雅黑" panose="020B0503020204020204" charset="-122"/>
                <a:sym typeface="Arial" panose="020B0604020202020204" pitchFamily="34" charset="0"/>
              </a:rPr>
              <a:t>EPB释放。</a:t>
            </a:r>
          </a:p>
          <a:p>
            <a:pPr eaLnBrk="1" hangingPunct="1">
              <a:lnSpc>
                <a:spcPct val="150000"/>
              </a:lnSpc>
              <a:buFont typeface="Wingdings" panose="05000000000000000000" pitchFamily="2" charset="2"/>
              <a:buChar char="Ø"/>
            </a:pPr>
            <a:r>
              <a:rPr lang="zh-CN" altLang="en-US" sz="2400" b="0" dirty="0">
                <a:latin typeface="微软雅黑" panose="020B0503020204020204" charset="-122"/>
                <a:ea typeface="微软雅黑" panose="020B0503020204020204" charset="-122"/>
                <a:sym typeface="Arial" panose="020B0604020202020204" pitchFamily="34" charset="0"/>
              </a:rPr>
              <a:t>电动机启动。</a:t>
            </a:r>
          </a:p>
          <a:p>
            <a:pPr eaLnBrk="1" hangingPunct="1">
              <a:lnSpc>
                <a:spcPct val="150000"/>
              </a:lnSpc>
              <a:buFont typeface="Wingdings" panose="05000000000000000000" pitchFamily="2" charset="2"/>
              <a:buChar char="Ø"/>
            </a:pPr>
            <a:r>
              <a:rPr lang="zh-CN" altLang="en-US" sz="2400" b="0" dirty="0" smtClean="0">
                <a:latin typeface="微软雅黑" panose="020B0503020204020204" charset="-122"/>
                <a:ea typeface="微软雅黑" panose="020B0503020204020204" charset="-122"/>
                <a:sym typeface="Arial" panose="020B0604020202020204" pitchFamily="34" charset="0"/>
              </a:rPr>
              <a:t>近光灯</a:t>
            </a:r>
            <a:r>
              <a:rPr lang="en-US" altLang="zh-CN" sz="2400" b="0" dirty="0" smtClean="0">
                <a:latin typeface="微软雅黑" panose="020B0503020204020204" charset="-122"/>
                <a:ea typeface="微软雅黑" panose="020B0503020204020204" charset="-122"/>
                <a:sym typeface="Arial" panose="020B0604020202020204" pitchFamily="34" charset="0"/>
              </a:rPr>
              <a:t>&amp;</a:t>
            </a:r>
            <a:r>
              <a:rPr lang="zh-CN" altLang="en-US" sz="2400" b="0" dirty="0" smtClean="0">
                <a:latin typeface="微软雅黑" panose="020B0503020204020204" charset="-122"/>
                <a:ea typeface="微软雅黑" panose="020B0503020204020204" charset="-122"/>
                <a:sym typeface="Arial" panose="020B0604020202020204" pitchFamily="34" charset="0"/>
              </a:rPr>
              <a:t>远光灯</a:t>
            </a:r>
            <a:r>
              <a:rPr lang="en-US" altLang="zh-CN" sz="2400" b="0" dirty="0" smtClean="0">
                <a:latin typeface="微软雅黑" panose="020B0503020204020204" charset="-122"/>
                <a:ea typeface="微软雅黑" panose="020B0503020204020204" charset="-122"/>
                <a:sym typeface="Arial" panose="020B0604020202020204" pitchFamily="34" charset="0"/>
              </a:rPr>
              <a:t>&amp;</a:t>
            </a:r>
            <a:r>
              <a:rPr lang="zh-CN" altLang="en-US" sz="2400" b="0" dirty="0" smtClean="0">
                <a:latin typeface="微软雅黑" panose="020B0503020204020204" charset="-122"/>
                <a:ea typeface="微软雅黑" panose="020B0503020204020204" charset="-122"/>
                <a:sym typeface="Arial" panose="020B0604020202020204" pitchFamily="34" charset="0"/>
              </a:rPr>
              <a:t>前雾灯关闭。</a:t>
            </a:r>
            <a:endParaRPr lang="zh-CN" altLang="en-US" sz="2400" b="0" dirty="0">
              <a:latin typeface="微软雅黑" panose="020B0503020204020204" charset="-122"/>
              <a:ea typeface="微软雅黑" panose="020B0503020204020204" charset="-122"/>
              <a:sym typeface="Arial" panose="020B0604020202020204" pitchFamily="34" charset="0"/>
            </a:endParaRPr>
          </a:p>
          <a:p>
            <a:pPr eaLnBrk="1" hangingPunct="1">
              <a:lnSpc>
                <a:spcPct val="150000"/>
              </a:lnSpc>
              <a:buFont typeface="Wingdings" panose="05000000000000000000" pitchFamily="2" charset="2"/>
              <a:buChar char="Ø"/>
            </a:pPr>
            <a:r>
              <a:rPr lang="zh-CN" altLang="en-US" sz="2400" b="0" dirty="0">
                <a:latin typeface="微软雅黑" panose="020B0503020204020204" charset="-122"/>
                <a:ea typeface="微软雅黑" panose="020B0503020204020204" charset="-122"/>
                <a:sym typeface="Arial" panose="020B0604020202020204" pitchFamily="34" charset="0"/>
              </a:rPr>
              <a:t>自动</a:t>
            </a:r>
            <a:r>
              <a:rPr lang="zh-CN" altLang="en-US" sz="2400" b="0" dirty="0" smtClean="0">
                <a:latin typeface="微软雅黑" panose="020B0503020204020204" charset="-122"/>
                <a:ea typeface="微软雅黑" panose="020B0503020204020204" charset="-122"/>
                <a:sym typeface="Arial" panose="020B0604020202020204" pitchFamily="34" charset="0"/>
              </a:rPr>
              <a:t>挡车辆不在P挡 </a:t>
            </a:r>
            <a:r>
              <a:rPr lang="zh-CN" altLang="en-US" sz="2400" b="0" dirty="0">
                <a:latin typeface="微软雅黑" panose="020B0503020204020204" charset="-122"/>
                <a:ea typeface="微软雅黑" panose="020B0503020204020204" charset="-122"/>
                <a:sym typeface="Arial" panose="020B0604020202020204" pitchFamily="34" charset="0"/>
              </a:rPr>
              <a:t>(这个仅用于</a:t>
            </a:r>
            <a:r>
              <a:rPr lang="zh-CN" altLang="en-US" sz="2400" b="0" dirty="0" smtClean="0">
                <a:latin typeface="微软雅黑" panose="020B0503020204020204" charset="-122"/>
                <a:ea typeface="微软雅黑" panose="020B0503020204020204" charset="-122"/>
                <a:sym typeface="Arial" panose="020B0604020202020204" pitchFamily="34" charset="0"/>
              </a:rPr>
              <a:t>自动挡判定</a:t>
            </a:r>
            <a:r>
              <a:rPr lang="zh-CN" altLang="en-US" sz="2400" b="0" dirty="0">
                <a:latin typeface="微软雅黑" panose="020B0503020204020204" charset="-122"/>
                <a:ea typeface="微软雅黑" panose="020B0503020204020204" charset="-122"/>
                <a:sym typeface="Arial" panose="020B0604020202020204" pitchFamily="34" charset="0"/>
              </a:rPr>
              <a:t>，</a:t>
            </a:r>
            <a:r>
              <a:rPr lang="zh-CN" altLang="en-US" sz="2400" b="0" dirty="0" smtClean="0">
                <a:latin typeface="微软雅黑" panose="020B0503020204020204" charset="-122"/>
                <a:ea typeface="微软雅黑" panose="020B0503020204020204" charset="-122"/>
                <a:sym typeface="Arial" panose="020B0604020202020204" pitchFamily="34" charset="0"/>
              </a:rPr>
              <a:t>手动挡无</a:t>
            </a:r>
            <a:r>
              <a:rPr lang="zh-CN" altLang="en-US" sz="2400" b="0" dirty="0">
                <a:latin typeface="微软雅黑" panose="020B0503020204020204" charset="-122"/>
                <a:ea typeface="微软雅黑" panose="020B0503020204020204" charset="-122"/>
                <a:sym typeface="Arial" panose="020B0604020202020204" pitchFamily="34" charset="0"/>
              </a:rPr>
              <a:t>此要求)。</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常见故障</a:t>
            </a:r>
            <a:endParaRPr lang="zh-CN" altLang="en-US" sz="3600" dirty="0">
              <a:solidFill>
                <a:srgbClr val="0070C0"/>
              </a:solidFill>
              <a:latin typeface="微软雅黑" panose="020B0503020204020204" charset="-122"/>
              <a:ea typeface="微软雅黑" panose="020B0503020204020204" charset="-122"/>
            </a:endParaRPr>
          </a:p>
        </p:txBody>
      </p:sp>
      <p:graphicFrame>
        <p:nvGraphicFramePr>
          <p:cNvPr id="6" name="表格 5"/>
          <p:cNvGraphicFramePr>
            <a:graphicFrameLocks noGrp="1"/>
          </p:cNvGraphicFramePr>
          <p:nvPr/>
        </p:nvGraphicFramePr>
        <p:xfrm>
          <a:off x="875030" y="1358265"/>
          <a:ext cx="9462770" cy="4463415"/>
        </p:xfrm>
        <a:graphic>
          <a:graphicData uri="http://schemas.openxmlformats.org/drawingml/2006/table">
            <a:tbl>
              <a:tblPr firstRow="1" bandRow="1">
                <a:tableStyleId>{93296810-A885-4BE3-A3E7-6D5BEEA58F35}</a:tableStyleId>
              </a:tblPr>
              <a:tblGrid>
                <a:gridCol w="3465830"/>
                <a:gridCol w="5996940"/>
              </a:tblGrid>
              <a:tr h="495935">
                <a:tc>
                  <a:txBody>
                    <a:bodyPr/>
                    <a:lstStyle/>
                    <a:p>
                      <a:pPr algn="ctr"/>
                      <a:r>
                        <a:rPr lang="zh-CN" altLang="en-US" sz="2000" dirty="0" smtClean="0">
                          <a:solidFill>
                            <a:schemeClr val="tx1"/>
                          </a:solidFill>
                          <a:latin typeface="微软雅黑" panose="020B0503020204020204" charset="-122"/>
                          <a:ea typeface="微软雅黑" panose="020B0503020204020204" charset="-122"/>
                        </a:rPr>
                        <a:t>故障现象</a:t>
                      </a:r>
                    </a:p>
                  </a:txBody>
                  <a:tcPr anchor="ctr"/>
                </a:tc>
                <a:tc>
                  <a:txBody>
                    <a:bodyPr/>
                    <a:lstStyle/>
                    <a:p>
                      <a:pPr algn="ctr"/>
                      <a:r>
                        <a:rPr lang="zh-CN" altLang="en-US" sz="2000" dirty="0" smtClean="0">
                          <a:solidFill>
                            <a:schemeClr val="tx1"/>
                          </a:solidFill>
                          <a:latin typeface="微软雅黑" panose="020B0503020204020204" charset="-122"/>
                          <a:ea typeface="微软雅黑" panose="020B0503020204020204" charset="-122"/>
                        </a:rPr>
                        <a:t>可疑部位</a:t>
                      </a:r>
                    </a:p>
                  </a:txBody>
                  <a:tcPr anchor="ctr"/>
                </a:tc>
              </a:tr>
              <a:tr h="495935">
                <a:tc rowSpan="8">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日行灯不亮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保险丝（熔断）</a:t>
                      </a:r>
                    </a:p>
                  </a:txBody>
                  <a:tcPr anchor="ctr"/>
                </a:tc>
              </a:tr>
              <a:tr h="495935">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线路（断路、短路或接插件接触不良、虚接）</a:t>
                      </a:r>
                    </a:p>
                  </a:txBody>
                  <a:tcPr anchor="ctr"/>
                </a:tc>
              </a:tr>
              <a:tr h="495935">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3.</a:t>
                      </a:r>
                      <a:r>
                        <a:rPr lang="zh-CN" altLang="en-US" sz="2000" dirty="0" smtClean="0">
                          <a:latin typeface="微软雅黑" panose="020B0503020204020204" charset="-122"/>
                          <a:ea typeface="微软雅黑" panose="020B0503020204020204" charset="-122"/>
                        </a:rPr>
                        <a:t>日行灯（损坏）</a:t>
                      </a:r>
                    </a:p>
                  </a:txBody>
                  <a:tcPr anchor="ctr"/>
                </a:tc>
              </a:tr>
              <a:tr h="495935">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4.CAN</a:t>
                      </a:r>
                      <a:r>
                        <a:rPr lang="zh-CN" altLang="en-US" sz="2000" dirty="0" smtClean="0">
                          <a:latin typeface="微软雅黑" panose="020B0503020204020204" charset="-122"/>
                          <a:ea typeface="微软雅黑" panose="020B0503020204020204" charset="-122"/>
                        </a:rPr>
                        <a:t>通讯（故障）</a:t>
                      </a:r>
                    </a:p>
                  </a:txBody>
                  <a:tcPr anchor="ctr"/>
                </a:tc>
              </a:tr>
              <a:tr h="495935">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5.FBCM</a:t>
                      </a:r>
                      <a:r>
                        <a:rPr lang="zh-CN" altLang="en-US" sz="2000" dirty="0" smtClean="0">
                          <a:latin typeface="微软雅黑" panose="020B0503020204020204" charset="-122"/>
                          <a:ea typeface="微软雅黑" panose="020B0503020204020204" charset="-122"/>
                        </a:rPr>
                        <a:t>（故障）</a:t>
                      </a:r>
                    </a:p>
                  </a:txBody>
                  <a:tcPr anchor="ctr"/>
                </a:tc>
              </a:tr>
              <a:tr h="495935">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6.</a:t>
                      </a:r>
                      <a:r>
                        <a:rPr lang="zh-CN" sz="2000" dirty="0" smtClean="0">
                          <a:latin typeface="微软雅黑" panose="020B0503020204020204" charset="-122"/>
                          <a:ea typeface="微软雅黑" panose="020B0503020204020204" charset="-122"/>
                        </a:rPr>
                        <a:t>变频器</a:t>
                      </a:r>
                      <a:r>
                        <a:rPr lang="zh-CN" altLang="en-US" sz="2000" dirty="0" smtClean="0">
                          <a:latin typeface="微软雅黑" panose="020B0503020204020204" charset="-122"/>
                          <a:ea typeface="微软雅黑" panose="020B0503020204020204" charset="-122"/>
                        </a:rPr>
                        <a:t>（故障或转速无信号）</a:t>
                      </a:r>
                    </a:p>
                  </a:txBody>
                  <a:tcPr anchor="ctr"/>
                </a:tc>
              </a:tr>
              <a:tr h="495935">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7.EPB</a:t>
                      </a:r>
                      <a:r>
                        <a:rPr lang="zh-CN" altLang="en-US" sz="2000" dirty="0" smtClean="0">
                          <a:latin typeface="微软雅黑" panose="020B0503020204020204" charset="-122"/>
                          <a:ea typeface="微软雅黑" panose="020B0503020204020204" charset="-122"/>
                        </a:rPr>
                        <a:t>控制器（故障）</a:t>
                      </a:r>
                    </a:p>
                  </a:txBody>
                  <a:tcPr anchor="ctr"/>
                </a:tc>
              </a:tr>
              <a:tr h="495935">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8.</a:t>
                      </a:r>
                      <a:r>
                        <a:rPr lang="zh-CN" altLang="en-US" sz="2000" dirty="0" smtClean="0">
                          <a:latin typeface="微软雅黑" panose="020B0503020204020204" charset="-122"/>
                          <a:ea typeface="微软雅黑" panose="020B0503020204020204" charset="-122"/>
                        </a:rPr>
                        <a:t>换挡模块（故障）（</a:t>
                      </a:r>
                      <a:r>
                        <a:rPr lang="en-US" altLang="zh-CN" sz="2000" dirty="0" smtClean="0">
                          <a:latin typeface="微软雅黑" panose="020B0503020204020204" charset="-122"/>
                          <a:ea typeface="微软雅黑" panose="020B0503020204020204" charset="-122"/>
                        </a:rPr>
                        <a:t>DCT</a:t>
                      </a:r>
                      <a:r>
                        <a:rPr lang="zh-CN" altLang="en-US" sz="2000" dirty="0" smtClean="0">
                          <a:latin typeface="微软雅黑" panose="020B0503020204020204" charset="-122"/>
                          <a:ea typeface="微软雅黑" panose="020B0503020204020204" charset="-122"/>
                        </a:rPr>
                        <a:t>）</a:t>
                      </a:r>
                    </a:p>
                  </a:txBody>
                  <a:tcPr anchor="ctr"/>
                </a:tc>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10972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雾灯</a:t>
            </a:r>
            <a:endParaRPr lang="zh-CN" altLang="en-US" sz="3600" dirty="0">
              <a:solidFill>
                <a:srgbClr val="0070C0"/>
              </a:solidFill>
              <a:latin typeface="微软雅黑" panose="020B0503020204020204" charset="-122"/>
              <a:ea typeface="微软雅黑" panose="020B0503020204020204" charset="-122"/>
            </a:endParaRPr>
          </a:p>
        </p:txBody>
      </p:sp>
      <p:sp>
        <p:nvSpPr>
          <p:cNvPr id="23" name="Text Box 4"/>
          <p:cNvSpPr txBox="1">
            <a:spLocks noChangeArrowheads="1"/>
          </p:cNvSpPr>
          <p:nvPr/>
        </p:nvSpPr>
        <p:spPr bwMode="auto">
          <a:xfrm>
            <a:off x="504825" y="1350193"/>
            <a:ext cx="8464550"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4950" indent="-234950"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120000"/>
              </a:lnSpc>
              <a:buFont typeface="Wingdings" panose="05000000000000000000" pitchFamily="2" charset="2"/>
              <a:buNone/>
            </a:pPr>
            <a:r>
              <a:rPr lang="zh-CN" altLang="en-US" sz="2400" dirty="0" smtClean="0">
                <a:latin typeface="微软雅黑" panose="020B0503020204020204" charset="-122"/>
                <a:ea typeface="微软雅黑" panose="020B0503020204020204" charset="-122"/>
                <a:sym typeface="Arial" panose="020B0604020202020204" pitchFamily="34" charset="0"/>
              </a:rPr>
              <a:t>原理框图</a:t>
            </a:r>
          </a:p>
        </p:txBody>
      </p:sp>
      <p:grpSp>
        <p:nvGrpSpPr>
          <p:cNvPr id="37" name="组合 36"/>
          <p:cNvGrpSpPr/>
          <p:nvPr/>
        </p:nvGrpSpPr>
        <p:grpSpPr>
          <a:xfrm>
            <a:off x="565785" y="2045970"/>
            <a:ext cx="4528185" cy="3472815"/>
            <a:chOff x="2267743" y="1563638"/>
            <a:chExt cx="3708413" cy="2304256"/>
          </a:xfrm>
        </p:grpSpPr>
        <p:sp>
          <p:nvSpPr>
            <p:cNvPr id="3" name="Rectangle 4"/>
            <p:cNvSpPr>
              <a:spLocks noChangeArrowheads="1"/>
            </p:cNvSpPr>
            <p:nvPr/>
          </p:nvSpPr>
          <p:spPr bwMode="auto">
            <a:xfrm>
              <a:off x="3635896" y="1635646"/>
              <a:ext cx="936104" cy="2232248"/>
            </a:xfrm>
            <a:prstGeom prst="rect">
              <a:avLst/>
            </a:prstGeom>
            <a:solidFill>
              <a:schemeClr val="accent4">
                <a:lumMod val="60000"/>
                <a:lumOff val="40000"/>
              </a:schemeClr>
            </a:solidFill>
            <a:ln w="9525">
              <a:noFill/>
              <a:miter lim="800000"/>
            </a:ln>
          </p:spPr>
          <p:txBody>
            <a:bodyPr anchor="ctr"/>
            <a:lstStyle/>
            <a:p>
              <a:pPr algn="ctr"/>
              <a:r>
                <a:rPr lang="en-US" altLang="zh-CN" sz="2000" dirty="0">
                  <a:latin typeface="微软雅黑" panose="020B0503020204020204" charset="-122"/>
                  <a:ea typeface="微软雅黑" panose="020B0503020204020204" charset="-122"/>
                </a:rPr>
                <a:t>F</a:t>
              </a:r>
              <a:r>
                <a:rPr lang="en-US" altLang="zh-CN" sz="2000" b="0" dirty="0" smtClean="0">
                  <a:latin typeface="微软雅黑" panose="020B0503020204020204" charset="-122"/>
                  <a:ea typeface="微软雅黑" panose="020B0503020204020204" charset="-122"/>
                </a:rPr>
                <a:t>BCM</a:t>
              </a:r>
              <a:endParaRPr lang="zh-CN" altLang="en-US" sz="2000" b="0" dirty="0">
                <a:latin typeface="微软雅黑" panose="020B0503020204020204" charset="-122"/>
                <a:ea typeface="微软雅黑" panose="020B0503020204020204" charset="-122"/>
              </a:endParaRPr>
            </a:p>
          </p:txBody>
        </p:sp>
        <p:cxnSp>
          <p:nvCxnSpPr>
            <p:cNvPr id="42" name="直接箭头连接符 41"/>
            <p:cNvCxnSpPr>
              <a:endCxn id="34" idx="3"/>
            </p:cNvCxnSpPr>
            <p:nvPr/>
          </p:nvCxnSpPr>
          <p:spPr>
            <a:xfrm flipH="1">
              <a:off x="3270622" y="3363838"/>
              <a:ext cx="365274" cy="0"/>
            </a:xfrm>
            <a:prstGeom prst="straightConnector1">
              <a:avLst/>
            </a:prstGeom>
            <a:ln w="31750">
              <a:solidFill>
                <a:srgbClr val="FFC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7" name="直接箭头连接符 26"/>
            <p:cNvCxnSpPr>
              <a:endCxn id="26" idx="3"/>
            </p:cNvCxnSpPr>
            <p:nvPr/>
          </p:nvCxnSpPr>
          <p:spPr>
            <a:xfrm flipH="1">
              <a:off x="3275856" y="2211710"/>
              <a:ext cx="360039" cy="0"/>
            </a:xfrm>
            <a:prstGeom prst="straightConnector1">
              <a:avLst/>
            </a:prstGeom>
            <a:ln w="31750">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9" name="直接箭头连接符 28"/>
            <p:cNvCxnSpPr>
              <a:stCxn id="25" idx="1"/>
            </p:cNvCxnSpPr>
            <p:nvPr/>
          </p:nvCxnSpPr>
          <p:spPr>
            <a:xfrm flipH="1">
              <a:off x="4572000" y="3687874"/>
              <a:ext cx="432048" cy="1923"/>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5" name="矩形 24"/>
            <p:cNvSpPr/>
            <p:nvPr/>
          </p:nvSpPr>
          <p:spPr>
            <a:xfrm>
              <a:off x="5004048" y="3507854"/>
              <a:ext cx="972108" cy="36004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后雾灯</a:t>
              </a:r>
            </a:p>
          </p:txBody>
        </p:sp>
        <p:cxnSp>
          <p:nvCxnSpPr>
            <p:cNvPr id="43" name="直接箭头连接符 42"/>
            <p:cNvCxnSpPr>
              <a:stCxn id="38" idx="0"/>
              <a:endCxn id="33" idx="2"/>
            </p:cNvCxnSpPr>
            <p:nvPr/>
          </p:nvCxnSpPr>
          <p:spPr>
            <a:xfrm flipV="1">
              <a:off x="5490102" y="1995686"/>
              <a:ext cx="0" cy="216024"/>
            </a:xfrm>
            <a:prstGeom prst="straightConnector1">
              <a:avLst/>
            </a:prstGeom>
            <a:ln w="31750">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34" name="Rectangle 4"/>
            <p:cNvSpPr>
              <a:spLocks noChangeArrowheads="1"/>
            </p:cNvSpPr>
            <p:nvPr/>
          </p:nvSpPr>
          <p:spPr bwMode="auto">
            <a:xfrm>
              <a:off x="2267743" y="3075806"/>
              <a:ext cx="1002879" cy="576064"/>
            </a:xfrm>
            <a:prstGeom prst="rect">
              <a:avLst/>
            </a:prstGeom>
            <a:solidFill>
              <a:schemeClr val="accent6">
                <a:lumMod val="60000"/>
                <a:lumOff val="40000"/>
              </a:schemeClr>
            </a:solidFill>
            <a:ln w="9525">
              <a:noFill/>
              <a:miter lim="800000"/>
            </a:ln>
          </p:spPr>
          <p:txBody>
            <a:bodyPr anchor="ctr"/>
            <a:lstStyle/>
            <a:p>
              <a:pPr algn="ctr"/>
              <a:r>
                <a:rPr lang="zh-CN" altLang="en-US" sz="2000" dirty="0" smtClean="0">
                  <a:latin typeface="微软雅黑" panose="020B0503020204020204" charset="-122"/>
                  <a:ea typeface="微软雅黑" panose="020B0503020204020204" charset="-122"/>
                </a:rPr>
                <a:t>灯光</a:t>
              </a:r>
              <a:endParaRPr lang="en-US" altLang="zh-CN" sz="2000" dirty="0" smtClean="0">
                <a:latin typeface="微软雅黑" panose="020B0503020204020204" charset="-122"/>
                <a:ea typeface="微软雅黑" panose="020B0503020204020204" charset="-122"/>
              </a:endParaRPr>
            </a:p>
            <a:p>
              <a:pPr algn="ctr"/>
              <a:r>
                <a:rPr lang="zh-CN" altLang="en-US" sz="2000" dirty="0" smtClean="0">
                  <a:latin typeface="微软雅黑" panose="020B0503020204020204" charset="-122"/>
                  <a:ea typeface="微软雅黑" panose="020B0503020204020204" charset="-122"/>
                </a:rPr>
                <a:t>组合开关</a:t>
              </a:r>
              <a:endParaRPr lang="zh-CN" altLang="en-US" sz="2000" dirty="0">
                <a:latin typeface="微软雅黑" panose="020B0503020204020204" charset="-122"/>
                <a:ea typeface="微软雅黑" panose="020B0503020204020204" charset="-122"/>
              </a:endParaRPr>
            </a:p>
          </p:txBody>
        </p:sp>
        <p:sp>
          <p:nvSpPr>
            <p:cNvPr id="26" name="Rectangle 4"/>
            <p:cNvSpPr>
              <a:spLocks noChangeArrowheads="1"/>
            </p:cNvSpPr>
            <p:nvPr/>
          </p:nvSpPr>
          <p:spPr bwMode="auto">
            <a:xfrm>
              <a:off x="2267743" y="1923678"/>
              <a:ext cx="1008113" cy="576064"/>
            </a:xfrm>
            <a:prstGeom prst="rect">
              <a:avLst/>
            </a:prstGeom>
            <a:solidFill>
              <a:schemeClr val="accent1">
                <a:lumMod val="40000"/>
                <a:lumOff val="60000"/>
              </a:schemeClr>
            </a:solidFill>
            <a:ln w="9525">
              <a:solidFill>
                <a:srgbClr val="F8AEE6"/>
              </a:solidFill>
              <a:miter lim="800000"/>
            </a:ln>
          </p:spPr>
          <p:txBody>
            <a:bodyPr anchor="ctr"/>
            <a:lstStyle/>
            <a:p>
              <a:pPr algn="ctr"/>
              <a:r>
                <a:rPr lang="zh-CN" altLang="en-US" sz="2000" dirty="0" smtClean="0">
                  <a:latin typeface="微软雅黑" panose="020B0503020204020204" charset="-122"/>
                  <a:ea typeface="微软雅黑" panose="020B0503020204020204" charset="-122"/>
                </a:rPr>
                <a:t>后雾灯</a:t>
              </a:r>
              <a:endParaRPr lang="en-US" altLang="zh-CN" sz="2000" dirty="0" smtClean="0">
                <a:latin typeface="微软雅黑" panose="020B0503020204020204" charset="-122"/>
                <a:ea typeface="微软雅黑" panose="020B0503020204020204" charset="-122"/>
              </a:endParaRPr>
            </a:p>
            <a:p>
              <a:pPr algn="ctr"/>
              <a:r>
                <a:rPr lang="zh-CN" altLang="en-US" sz="2000" dirty="0" smtClean="0">
                  <a:latin typeface="微软雅黑" panose="020B0503020204020204" charset="-122"/>
                  <a:ea typeface="微软雅黑" panose="020B0503020204020204" charset="-122"/>
                </a:rPr>
                <a:t>电源</a:t>
              </a:r>
              <a:endParaRPr lang="zh-CN" altLang="en-US" sz="2000" dirty="0">
                <a:latin typeface="微软雅黑" panose="020B0503020204020204" charset="-122"/>
                <a:ea typeface="微软雅黑" panose="020B0503020204020204" charset="-122"/>
              </a:endParaRPr>
            </a:p>
          </p:txBody>
        </p:sp>
        <p:sp>
          <p:nvSpPr>
            <p:cNvPr id="33" name="矩形 32"/>
            <p:cNvSpPr/>
            <p:nvPr/>
          </p:nvSpPr>
          <p:spPr>
            <a:xfrm>
              <a:off x="5004048" y="1563638"/>
              <a:ext cx="972108" cy="432048"/>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蓄电池</a:t>
              </a:r>
              <a:endParaRPr lang="en-US" altLang="zh-CN" sz="2000" dirty="0" smtClean="0">
                <a:solidFill>
                  <a:schemeClr val="tx1"/>
                </a:solidFill>
                <a:latin typeface="微软雅黑" panose="020B0503020204020204" charset="-122"/>
                <a:ea typeface="微软雅黑" panose="020B0503020204020204" charset="-122"/>
              </a:endParaRPr>
            </a:p>
            <a:p>
              <a:pPr algn="ctr"/>
              <a:r>
                <a:rPr lang="zh-CN" altLang="en-US" sz="2000" dirty="0" smtClean="0">
                  <a:solidFill>
                    <a:schemeClr val="tx1"/>
                  </a:solidFill>
                  <a:latin typeface="微软雅黑" panose="020B0503020204020204" charset="-122"/>
                  <a:ea typeface="微软雅黑" panose="020B0503020204020204" charset="-122"/>
                </a:rPr>
                <a:t>电源</a:t>
              </a:r>
              <a:endParaRPr lang="zh-CN" altLang="en-US" sz="2000" dirty="0">
                <a:solidFill>
                  <a:schemeClr val="tx1"/>
                </a:solidFill>
                <a:latin typeface="微软雅黑" panose="020B0503020204020204" charset="-122"/>
                <a:ea typeface="微软雅黑" panose="020B0503020204020204" charset="-122"/>
              </a:endParaRPr>
            </a:p>
          </p:txBody>
        </p:sp>
        <p:sp>
          <p:nvSpPr>
            <p:cNvPr id="38" name="矩形 37"/>
            <p:cNvSpPr/>
            <p:nvPr/>
          </p:nvSpPr>
          <p:spPr>
            <a:xfrm>
              <a:off x="5004048" y="2211710"/>
              <a:ext cx="972108" cy="504056"/>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前雾灯</a:t>
              </a:r>
              <a:endParaRPr lang="en-US" altLang="zh-CN" sz="2000" dirty="0" smtClean="0">
                <a:solidFill>
                  <a:schemeClr val="tx1"/>
                </a:solidFill>
                <a:latin typeface="微软雅黑" panose="020B0503020204020204" charset="-122"/>
                <a:ea typeface="微软雅黑" panose="020B0503020204020204" charset="-122"/>
              </a:endParaRPr>
            </a:p>
            <a:p>
              <a:pPr algn="ctr"/>
              <a:r>
                <a:rPr lang="zh-CN" altLang="en-US" sz="2000" dirty="0" smtClean="0">
                  <a:solidFill>
                    <a:schemeClr val="tx1"/>
                  </a:solidFill>
                  <a:latin typeface="微软雅黑" panose="020B0503020204020204" charset="-122"/>
                  <a:ea typeface="微软雅黑" panose="020B0503020204020204" charset="-122"/>
                </a:rPr>
                <a:t>继电器</a:t>
              </a:r>
              <a:endParaRPr lang="zh-CN" altLang="en-US" sz="2000" dirty="0">
                <a:solidFill>
                  <a:schemeClr val="tx1"/>
                </a:solidFill>
                <a:latin typeface="微软雅黑" panose="020B0503020204020204" charset="-122"/>
                <a:ea typeface="微软雅黑" panose="020B0503020204020204" charset="-122"/>
              </a:endParaRPr>
            </a:p>
          </p:txBody>
        </p:sp>
        <p:sp>
          <p:nvSpPr>
            <p:cNvPr id="39" name="矩形 38"/>
            <p:cNvSpPr/>
            <p:nvPr/>
          </p:nvSpPr>
          <p:spPr>
            <a:xfrm>
              <a:off x="5004048" y="2931790"/>
              <a:ext cx="972108" cy="36004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前雾灯</a:t>
              </a:r>
            </a:p>
          </p:txBody>
        </p:sp>
        <p:cxnSp>
          <p:nvCxnSpPr>
            <p:cNvPr id="31" name="直接箭头连接符 30"/>
            <p:cNvCxnSpPr>
              <a:stCxn id="39" idx="0"/>
              <a:endCxn id="38" idx="2"/>
            </p:cNvCxnSpPr>
            <p:nvPr/>
          </p:nvCxnSpPr>
          <p:spPr>
            <a:xfrm flipV="1">
              <a:off x="5490102" y="2715766"/>
              <a:ext cx="0" cy="216024"/>
            </a:xfrm>
            <a:prstGeom prst="straightConnector1">
              <a:avLst/>
            </a:prstGeom>
            <a:ln w="31750">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2" name="直接箭头连接符 31"/>
            <p:cNvCxnSpPr>
              <a:stCxn id="38" idx="1"/>
            </p:cNvCxnSpPr>
            <p:nvPr/>
          </p:nvCxnSpPr>
          <p:spPr>
            <a:xfrm flipH="1">
              <a:off x="4572000" y="2463738"/>
              <a:ext cx="432048" cy="0"/>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grpSp>
      <p:sp>
        <p:nvSpPr>
          <p:cNvPr id="44" name="Text Box 3"/>
          <p:cNvSpPr txBox="1">
            <a:spLocks noChangeArrowheads="1"/>
          </p:cNvSpPr>
          <p:nvPr/>
        </p:nvSpPr>
        <p:spPr bwMode="auto">
          <a:xfrm>
            <a:off x="5235575" y="1136015"/>
            <a:ext cx="5983605" cy="507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150000"/>
              </a:lnSpc>
              <a:buFont typeface="Wingdings" panose="05000000000000000000" pitchFamily="2" charset="2"/>
              <a:buNone/>
            </a:pPr>
            <a:r>
              <a:rPr lang="zh-CN" altLang="en-US" sz="2400" dirty="0">
                <a:latin typeface="微软雅黑" panose="020B0503020204020204" charset="-122"/>
                <a:ea typeface="微软雅黑" panose="020B0503020204020204" charset="-122"/>
                <a:sym typeface="Arial" panose="020B0604020202020204" pitchFamily="34" charset="0"/>
              </a:rPr>
              <a:t>前雾灯</a:t>
            </a:r>
          </a:p>
          <a:p>
            <a:pPr eaLnBrk="1" hangingPunct="1">
              <a:lnSpc>
                <a:spcPct val="150000"/>
              </a:lnSpc>
              <a:buFont typeface="Wingdings" panose="05000000000000000000" pitchFamily="2" charset="2"/>
              <a:buChar char="Ø"/>
            </a:pPr>
            <a:r>
              <a:rPr lang="zh-CN" altLang="en-US" sz="2400" b="0" dirty="0" smtClean="0">
                <a:latin typeface="微软雅黑" panose="020B0503020204020204" charset="-122"/>
                <a:ea typeface="微软雅黑" panose="020B0503020204020204" charset="-122"/>
                <a:sym typeface="Arial" panose="020B0604020202020204" pitchFamily="34" charset="0"/>
              </a:rPr>
              <a:t>前提</a:t>
            </a:r>
            <a:r>
              <a:rPr lang="zh-CN" altLang="en-US" sz="2400" b="0" dirty="0">
                <a:latin typeface="微软雅黑" panose="020B0503020204020204" charset="-122"/>
                <a:ea typeface="微软雅黑" panose="020B0503020204020204" charset="-122"/>
                <a:sym typeface="Arial" panose="020B0604020202020204" pitchFamily="34" charset="0"/>
              </a:rPr>
              <a:t>条件是必须先打开小灯</a:t>
            </a:r>
            <a:r>
              <a:rPr lang="zh-CN" altLang="en-US" sz="2400" b="0" dirty="0" smtClean="0">
                <a:latin typeface="微软雅黑" panose="020B0503020204020204" charset="-122"/>
                <a:ea typeface="微软雅黑" panose="020B0503020204020204" charset="-122"/>
                <a:sym typeface="Arial" panose="020B0604020202020204" pitchFamily="34" charset="0"/>
              </a:rPr>
              <a:t>，</a:t>
            </a:r>
            <a:endParaRPr lang="en-US" altLang="zh-CN" sz="2400" b="0" dirty="0" smtClean="0">
              <a:latin typeface="微软雅黑" panose="020B0503020204020204" charset="-122"/>
              <a:ea typeface="微软雅黑" panose="020B0503020204020204" charset="-122"/>
              <a:sym typeface="Arial" panose="020B0604020202020204" pitchFamily="34" charset="0"/>
            </a:endParaRPr>
          </a:p>
          <a:p>
            <a:pPr eaLnBrk="1" hangingPunct="1">
              <a:lnSpc>
                <a:spcPct val="150000"/>
              </a:lnSpc>
              <a:buFont typeface="Wingdings" panose="05000000000000000000" pitchFamily="2" charset="2"/>
              <a:buChar char="Ø"/>
            </a:pPr>
            <a:r>
              <a:rPr lang="zh-CN" altLang="en-US" sz="2400" b="0" dirty="0" smtClean="0">
                <a:latin typeface="微软雅黑" panose="020B0503020204020204" charset="-122"/>
                <a:ea typeface="微软雅黑" panose="020B0503020204020204" charset="-122"/>
                <a:sym typeface="Arial" panose="020B0604020202020204" pitchFamily="34" charset="0"/>
              </a:rPr>
              <a:t>组合开关前雾灯</a:t>
            </a:r>
            <a:r>
              <a:rPr lang="zh-CN" altLang="en-US" sz="2400" b="0" dirty="0">
                <a:latin typeface="微软雅黑" panose="020B0503020204020204" charset="-122"/>
                <a:ea typeface="微软雅黑" panose="020B0503020204020204" charset="-122"/>
                <a:sym typeface="Arial" panose="020B0604020202020204" pitchFamily="34" charset="0"/>
              </a:rPr>
              <a:t>开关</a:t>
            </a:r>
            <a:r>
              <a:rPr lang="zh-CN" altLang="en-US" sz="2400" b="0" dirty="0" smtClean="0">
                <a:latin typeface="微软雅黑" panose="020B0503020204020204" charset="-122"/>
                <a:ea typeface="微软雅黑" panose="020B0503020204020204" charset="-122"/>
                <a:sym typeface="Arial" panose="020B0604020202020204" pitchFamily="34" charset="0"/>
              </a:rPr>
              <a:t>打开，</a:t>
            </a:r>
            <a:endParaRPr lang="en-US" altLang="zh-CN" sz="2400" b="0" dirty="0" smtClean="0">
              <a:latin typeface="微软雅黑" panose="020B0503020204020204" charset="-122"/>
              <a:ea typeface="微软雅黑" panose="020B0503020204020204" charset="-122"/>
              <a:sym typeface="Arial" panose="020B0604020202020204" pitchFamily="34" charset="0"/>
            </a:endParaRPr>
          </a:p>
          <a:p>
            <a:pPr eaLnBrk="1" hangingPunct="1">
              <a:lnSpc>
                <a:spcPct val="150000"/>
              </a:lnSpc>
              <a:buFont typeface="Wingdings" panose="05000000000000000000" pitchFamily="2" charset="2"/>
              <a:buChar char="Ø"/>
            </a:pPr>
            <a:r>
              <a:rPr lang="en-US" altLang="zh-CN" sz="2400" b="0" dirty="0" smtClean="0">
                <a:latin typeface="微软雅黑" panose="020B0503020204020204" charset="-122"/>
                <a:ea typeface="微软雅黑" panose="020B0503020204020204" charset="-122"/>
                <a:sym typeface="Arial" panose="020B0604020202020204" pitchFamily="34" charset="0"/>
              </a:rPr>
              <a:t>FBCM</a:t>
            </a:r>
            <a:r>
              <a:rPr lang="zh-CN" altLang="en-US" sz="2400" b="0" dirty="0" smtClean="0">
                <a:latin typeface="微软雅黑" panose="020B0503020204020204" charset="-122"/>
                <a:ea typeface="微软雅黑" panose="020B0503020204020204" charset="-122"/>
                <a:sym typeface="Arial" panose="020B0604020202020204" pitchFamily="34" charset="0"/>
              </a:rPr>
              <a:t>控制前雾灯继电器闭合前</a:t>
            </a:r>
            <a:r>
              <a:rPr lang="zh-CN" altLang="en-US" sz="2400" b="0" dirty="0">
                <a:latin typeface="微软雅黑" panose="020B0503020204020204" charset="-122"/>
                <a:ea typeface="微软雅黑" panose="020B0503020204020204" charset="-122"/>
                <a:sym typeface="Arial" panose="020B0604020202020204" pitchFamily="34" charset="0"/>
              </a:rPr>
              <a:t>雾灯点</a:t>
            </a:r>
            <a:r>
              <a:rPr lang="zh-CN" altLang="en-US" sz="2400" b="0" dirty="0" smtClean="0">
                <a:latin typeface="微软雅黑" panose="020B0503020204020204" charset="-122"/>
                <a:ea typeface="微软雅黑" panose="020B0503020204020204" charset="-122"/>
                <a:sym typeface="Arial" panose="020B0604020202020204" pitchFamily="34" charset="0"/>
              </a:rPr>
              <a:t>亮。</a:t>
            </a:r>
            <a:endParaRPr lang="zh-CN" altLang="en-US" sz="2400" b="0" dirty="0">
              <a:latin typeface="微软雅黑" panose="020B0503020204020204" charset="-122"/>
              <a:ea typeface="微软雅黑" panose="020B0503020204020204" charset="-122"/>
              <a:sym typeface="Arial" panose="020B0604020202020204" pitchFamily="34" charset="0"/>
            </a:endParaRPr>
          </a:p>
          <a:p>
            <a:pPr eaLnBrk="1" hangingPunct="1">
              <a:lnSpc>
                <a:spcPct val="150000"/>
              </a:lnSpc>
              <a:buFont typeface="Wingdings" panose="05000000000000000000" pitchFamily="2" charset="2"/>
              <a:buNone/>
            </a:pPr>
            <a:r>
              <a:rPr lang="zh-CN" altLang="en-US" sz="2400" dirty="0">
                <a:latin typeface="微软雅黑" panose="020B0503020204020204" charset="-122"/>
                <a:ea typeface="微软雅黑" panose="020B0503020204020204" charset="-122"/>
                <a:sym typeface="Arial" panose="020B0604020202020204" pitchFamily="34" charset="0"/>
              </a:rPr>
              <a:t>后雾灯</a:t>
            </a:r>
          </a:p>
          <a:p>
            <a:pPr eaLnBrk="1" hangingPunct="1">
              <a:lnSpc>
                <a:spcPct val="150000"/>
              </a:lnSpc>
              <a:buFont typeface="Wingdings" panose="05000000000000000000" pitchFamily="2" charset="2"/>
              <a:buChar char="Ø"/>
            </a:pPr>
            <a:r>
              <a:rPr lang="zh-CN" altLang="en-US" sz="2400" b="0" dirty="0" smtClean="0">
                <a:latin typeface="微软雅黑" panose="020B0503020204020204" charset="-122"/>
                <a:ea typeface="微软雅黑" panose="020B0503020204020204" charset="-122"/>
                <a:sym typeface="Arial" panose="020B0604020202020204" pitchFamily="34" charset="0"/>
              </a:rPr>
              <a:t>前提</a:t>
            </a:r>
            <a:r>
              <a:rPr lang="zh-CN" altLang="en-US" sz="2400" b="0" dirty="0">
                <a:latin typeface="微软雅黑" panose="020B0503020204020204" charset="-122"/>
                <a:ea typeface="微软雅黑" panose="020B0503020204020204" charset="-122"/>
                <a:sym typeface="Arial" panose="020B0604020202020204" pitchFamily="34" charset="0"/>
              </a:rPr>
              <a:t>条件是必须先打开前照灯或同时打开小灯和前</a:t>
            </a:r>
            <a:r>
              <a:rPr lang="zh-CN" altLang="en-US" sz="2400" b="0" dirty="0" smtClean="0">
                <a:latin typeface="微软雅黑" panose="020B0503020204020204" charset="-122"/>
                <a:ea typeface="微软雅黑" panose="020B0503020204020204" charset="-122"/>
                <a:sym typeface="Arial" panose="020B0604020202020204" pitchFamily="34" charset="0"/>
              </a:rPr>
              <a:t>雾灯，</a:t>
            </a:r>
            <a:endParaRPr lang="en-US" altLang="zh-CN" sz="2400" b="0" dirty="0" smtClean="0">
              <a:latin typeface="微软雅黑" panose="020B0503020204020204" charset="-122"/>
              <a:ea typeface="微软雅黑" panose="020B0503020204020204" charset="-122"/>
              <a:sym typeface="Arial" panose="020B0604020202020204" pitchFamily="34" charset="0"/>
            </a:endParaRPr>
          </a:p>
          <a:p>
            <a:pPr eaLnBrk="1" hangingPunct="1">
              <a:lnSpc>
                <a:spcPct val="150000"/>
              </a:lnSpc>
              <a:buFont typeface="Wingdings" panose="05000000000000000000" pitchFamily="2" charset="2"/>
              <a:buChar char="Ø"/>
            </a:pPr>
            <a:r>
              <a:rPr lang="zh-CN" altLang="en-US" sz="2400" b="0" dirty="0">
                <a:latin typeface="微软雅黑" panose="020B0503020204020204" charset="-122"/>
                <a:ea typeface="微软雅黑" panose="020B0503020204020204" charset="-122"/>
                <a:sym typeface="Arial" panose="020B0604020202020204" pitchFamily="34" charset="0"/>
              </a:rPr>
              <a:t>组合</a:t>
            </a:r>
            <a:r>
              <a:rPr lang="zh-CN" altLang="en-US" sz="2400" b="0" dirty="0" smtClean="0">
                <a:latin typeface="微软雅黑" panose="020B0503020204020204" charset="-122"/>
                <a:ea typeface="微软雅黑" panose="020B0503020204020204" charset="-122"/>
                <a:sym typeface="Arial" panose="020B0604020202020204" pitchFamily="34" charset="0"/>
              </a:rPr>
              <a:t>开关后雾灯</a:t>
            </a:r>
            <a:r>
              <a:rPr lang="zh-CN" altLang="en-US" sz="2400" b="0" dirty="0">
                <a:latin typeface="微软雅黑" panose="020B0503020204020204" charset="-122"/>
                <a:ea typeface="微软雅黑" panose="020B0503020204020204" charset="-122"/>
                <a:sym typeface="Arial" panose="020B0604020202020204" pitchFamily="34" charset="0"/>
              </a:rPr>
              <a:t>开关</a:t>
            </a:r>
            <a:r>
              <a:rPr lang="zh-CN" altLang="en-US" sz="2400" b="0" dirty="0" smtClean="0">
                <a:latin typeface="微软雅黑" panose="020B0503020204020204" charset="-122"/>
                <a:ea typeface="微软雅黑" panose="020B0503020204020204" charset="-122"/>
                <a:sym typeface="Arial" panose="020B0604020202020204" pitchFamily="34" charset="0"/>
              </a:rPr>
              <a:t>打开，</a:t>
            </a:r>
            <a:endParaRPr lang="en-US" altLang="zh-CN" sz="2400" b="0" dirty="0">
              <a:latin typeface="微软雅黑" panose="020B0503020204020204" charset="-122"/>
              <a:ea typeface="微软雅黑" panose="020B0503020204020204" charset="-122"/>
              <a:sym typeface="Arial" panose="020B0604020202020204" pitchFamily="34" charset="0"/>
            </a:endParaRPr>
          </a:p>
          <a:p>
            <a:pPr eaLnBrk="1" hangingPunct="1">
              <a:lnSpc>
                <a:spcPct val="150000"/>
              </a:lnSpc>
              <a:buFont typeface="Wingdings" panose="05000000000000000000" pitchFamily="2" charset="2"/>
              <a:buChar char="Ø"/>
            </a:pPr>
            <a:r>
              <a:rPr lang="en-US" altLang="zh-CN" sz="2400" b="0" dirty="0" smtClean="0">
                <a:latin typeface="微软雅黑" panose="020B0503020204020204" charset="-122"/>
                <a:ea typeface="微软雅黑" panose="020B0503020204020204" charset="-122"/>
                <a:sym typeface="Arial" panose="020B0604020202020204" pitchFamily="34" charset="0"/>
              </a:rPr>
              <a:t>FBCM</a:t>
            </a:r>
            <a:r>
              <a:rPr lang="zh-CN" altLang="en-US" sz="2400" b="0" dirty="0" smtClean="0">
                <a:latin typeface="微软雅黑" panose="020B0503020204020204" charset="-122"/>
                <a:ea typeface="微软雅黑" panose="020B0503020204020204" charset="-122"/>
                <a:sym typeface="Arial" panose="020B0604020202020204" pitchFamily="34" charset="0"/>
              </a:rPr>
              <a:t>输出后雾灯电源，点亮后雾灯。</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01912"/>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5" name="文本框 14"/>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系统简介</a:t>
            </a:r>
            <a:endParaRPr lang="zh-CN" altLang="en-US" sz="3600" dirty="0">
              <a:solidFill>
                <a:srgbClr val="0070C0"/>
              </a:solidFill>
              <a:latin typeface="微软雅黑" panose="020B0503020204020204" charset="-122"/>
              <a:ea typeface="微软雅黑" panose="020B0503020204020204" charset="-122"/>
            </a:endParaRPr>
          </a:p>
        </p:txBody>
      </p:sp>
      <p:sp>
        <p:nvSpPr>
          <p:cNvPr id="4" name="TextBox 3"/>
          <p:cNvSpPr txBox="1"/>
          <p:nvPr/>
        </p:nvSpPr>
        <p:spPr>
          <a:xfrm>
            <a:off x="1051560" y="1403350"/>
            <a:ext cx="9286240" cy="1198880"/>
          </a:xfrm>
          <a:prstGeom prst="rect">
            <a:avLst/>
          </a:prstGeom>
          <a:noFill/>
        </p:spPr>
        <p:txBody>
          <a:bodyPr wrap="square" rtlCol="0">
            <a:spAutoFit/>
          </a:bodyPr>
          <a:lstStyle/>
          <a:p>
            <a:pPr>
              <a:lnSpc>
                <a:spcPct val="200000"/>
              </a:lnSpc>
              <a:buFont typeface="Wingdings" panose="05000000000000000000" pitchFamily="2" charset="2"/>
              <a:buChar char="Ø"/>
            </a:pPr>
            <a:r>
              <a:rPr lang="en-US" altLang="zh-CN" dirty="0" smtClean="0">
                <a:latin typeface="微软雅黑" panose="020B0503020204020204" charset="-122"/>
                <a:ea typeface="微软雅黑" panose="020B0503020204020204" charset="-122"/>
              </a:rPr>
              <a:t>  CAN ( </a:t>
            </a:r>
            <a:r>
              <a:rPr lang="zh-CN" altLang="en-US" dirty="0" smtClean="0">
                <a:latin typeface="微软雅黑" panose="020B0503020204020204" charset="-122"/>
                <a:ea typeface="微软雅黑" panose="020B0503020204020204" charset="-122"/>
              </a:rPr>
              <a:t>控制器局域网络</a:t>
            </a:r>
            <a:r>
              <a:rPr lang="en-US" altLang="zh-CN" dirty="0" smtClean="0">
                <a:latin typeface="微软雅黑" panose="020B0503020204020204" charset="-122"/>
                <a:ea typeface="微软雅黑" panose="020B0503020204020204" charset="-122"/>
              </a:rPr>
              <a:t>) </a:t>
            </a:r>
            <a:r>
              <a:rPr lang="zh-CN" altLang="en-US" dirty="0" smtClean="0">
                <a:latin typeface="微软雅黑" panose="020B0503020204020204" charset="-122"/>
                <a:ea typeface="微软雅黑" panose="020B0503020204020204" charset="-122"/>
              </a:rPr>
              <a:t>是一个时实应用串行通讯线路。它是一个车载多线  </a:t>
            </a:r>
            <a:endParaRPr lang="en-US" altLang="zh-CN" dirty="0" smtClean="0">
              <a:latin typeface="微软雅黑" panose="020B0503020204020204" charset="-122"/>
              <a:ea typeface="微软雅黑" panose="020B0503020204020204" charset="-122"/>
            </a:endParaRPr>
          </a:p>
          <a:p>
            <a:pPr>
              <a:lnSpc>
                <a:spcPct val="200000"/>
              </a:lnSpc>
            </a:pPr>
            <a:r>
              <a:rPr lang="en-US" altLang="zh-CN" dirty="0" smtClean="0">
                <a:latin typeface="微软雅黑" panose="020B0503020204020204" charset="-122"/>
                <a:ea typeface="微软雅黑" panose="020B0503020204020204" charset="-122"/>
              </a:rPr>
              <a:t>     </a:t>
            </a:r>
            <a:r>
              <a:rPr lang="zh-CN" altLang="en-US" dirty="0" smtClean="0">
                <a:latin typeface="微软雅黑" panose="020B0503020204020204" charset="-122"/>
                <a:ea typeface="微软雅黑" panose="020B0503020204020204" charset="-122"/>
              </a:rPr>
              <a:t>程通信网络，具有高速数据传输和故障检测能力。 </a:t>
            </a:r>
            <a:endParaRPr lang="en-US" altLang="zh-CN" dirty="0" smtClean="0">
              <a:latin typeface="微软雅黑" panose="020B0503020204020204" charset="-122"/>
              <a:ea typeface="微软雅黑" panose="020B0503020204020204" charset="-122"/>
            </a:endParaRPr>
          </a:p>
        </p:txBody>
      </p:sp>
      <p:sp>
        <p:nvSpPr>
          <p:cNvPr id="8" name="TextBox 7"/>
          <p:cNvSpPr txBox="1"/>
          <p:nvPr/>
        </p:nvSpPr>
        <p:spPr>
          <a:xfrm>
            <a:off x="1051362" y="2776269"/>
            <a:ext cx="3500462" cy="1670778"/>
          </a:xfrm>
          <a:prstGeom prst="rect">
            <a:avLst/>
          </a:prstGeom>
          <a:noFill/>
        </p:spPr>
        <p:txBody>
          <a:bodyPr wrap="square" rtlCol="0">
            <a:spAutoFit/>
          </a:bodyPr>
          <a:lstStyle/>
          <a:p>
            <a:pPr>
              <a:lnSpc>
                <a:spcPct val="200000"/>
              </a:lnSpc>
              <a:buFont typeface="Wingdings" panose="05000000000000000000" pitchFamily="2" charset="2"/>
              <a:buChar char="Ø"/>
            </a:pPr>
            <a:r>
              <a:rPr lang="zh-CN" altLang="en-US" dirty="0" smtClean="0">
                <a:latin typeface="微软雅黑" panose="020B0503020204020204" charset="-122"/>
                <a:ea typeface="微软雅黑" panose="020B0503020204020204" charset="-122"/>
              </a:rPr>
              <a:t>  车上配备了许多电控单元，各</a:t>
            </a:r>
            <a:endParaRPr lang="en-US" altLang="zh-CN" dirty="0" smtClean="0">
              <a:latin typeface="微软雅黑" panose="020B0503020204020204" charset="-122"/>
              <a:ea typeface="微软雅黑" panose="020B0503020204020204" charset="-122"/>
            </a:endParaRPr>
          </a:p>
          <a:p>
            <a:pPr>
              <a:lnSpc>
                <a:spcPct val="200000"/>
              </a:lnSpc>
            </a:pPr>
            <a:r>
              <a:rPr lang="en-US" altLang="zh-CN" dirty="0" smtClean="0">
                <a:latin typeface="微软雅黑" panose="020B0503020204020204" charset="-122"/>
                <a:ea typeface="微软雅黑" panose="020B0503020204020204" charset="-122"/>
              </a:rPr>
              <a:t>    </a:t>
            </a:r>
            <a:r>
              <a:rPr lang="zh-CN" altLang="en-US" dirty="0" smtClean="0">
                <a:latin typeface="微软雅黑" panose="020B0503020204020204" charset="-122"/>
                <a:ea typeface="微软雅黑" panose="020B0503020204020204" charset="-122"/>
              </a:rPr>
              <a:t>电控单元之间都通过总线相互</a:t>
            </a:r>
            <a:endParaRPr lang="en-US" altLang="zh-CN" dirty="0" smtClean="0">
              <a:latin typeface="微软雅黑" panose="020B0503020204020204" charset="-122"/>
              <a:ea typeface="微软雅黑" panose="020B0503020204020204" charset="-122"/>
            </a:endParaRPr>
          </a:p>
          <a:p>
            <a:pPr>
              <a:lnSpc>
                <a:spcPct val="200000"/>
              </a:lnSpc>
            </a:pPr>
            <a:r>
              <a:rPr lang="en-US" altLang="zh-CN" dirty="0" smtClean="0">
                <a:latin typeface="微软雅黑" panose="020B0503020204020204" charset="-122"/>
                <a:ea typeface="微软雅黑" panose="020B0503020204020204" charset="-122"/>
              </a:rPr>
              <a:t>    </a:t>
            </a:r>
            <a:r>
              <a:rPr lang="zh-CN" altLang="en-US" dirty="0" smtClean="0">
                <a:latin typeface="微软雅黑" panose="020B0503020204020204" charset="-122"/>
                <a:ea typeface="微软雅黑" panose="020B0503020204020204" charset="-122"/>
              </a:rPr>
              <a:t>连接，共享信息。 </a:t>
            </a:r>
            <a:endParaRPr lang="en-US" altLang="zh-CN" dirty="0" smtClean="0">
              <a:latin typeface="微软雅黑" panose="020B0503020204020204" charset="-122"/>
              <a:ea typeface="微软雅黑" panose="020B0503020204020204" charset="-122"/>
            </a:endParaRPr>
          </a:p>
        </p:txBody>
      </p:sp>
      <p:pic>
        <p:nvPicPr>
          <p:cNvPr id="5" name="Picture 3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4210" y="2679065"/>
            <a:ext cx="6036945" cy="319341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常见故障</a:t>
            </a:r>
            <a:endParaRPr lang="zh-CN" altLang="en-US" sz="3600" dirty="0">
              <a:solidFill>
                <a:srgbClr val="0070C0"/>
              </a:solidFill>
              <a:latin typeface="微软雅黑" panose="020B0503020204020204" charset="-122"/>
              <a:ea typeface="微软雅黑" panose="020B0503020204020204" charset="-122"/>
            </a:endParaRPr>
          </a:p>
        </p:txBody>
      </p:sp>
      <p:graphicFrame>
        <p:nvGraphicFramePr>
          <p:cNvPr id="5" name="表格 4"/>
          <p:cNvGraphicFramePr>
            <a:graphicFrameLocks noGrp="1"/>
          </p:cNvGraphicFramePr>
          <p:nvPr/>
        </p:nvGraphicFramePr>
        <p:xfrm>
          <a:off x="1170305" y="1452245"/>
          <a:ext cx="9269730" cy="4484370"/>
        </p:xfrm>
        <a:graphic>
          <a:graphicData uri="http://schemas.openxmlformats.org/drawingml/2006/table">
            <a:tbl>
              <a:tblPr firstRow="1" bandRow="1">
                <a:tableStyleId>{93296810-A885-4BE3-A3E7-6D5BEEA58F35}</a:tableStyleId>
              </a:tblPr>
              <a:tblGrid>
                <a:gridCol w="3394710"/>
                <a:gridCol w="5875020"/>
              </a:tblGrid>
              <a:tr h="407670">
                <a:tc>
                  <a:txBody>
                    <a:bodyPr/>
                    <a:lstStyle/>
                    <a:p>
                      <a:pPr algn="ctr"/>
                      <a:r>
                        <a:rPr lang="zh-CN" altLang="en-US" sz="2000" dirty="0" smtClean="0">
                          <a:solidFill>
                            <a:schemeClr val="tx1"/>
                          </a:solidFill>
                          <a:latin typeface="微软雅黑" panose="020B0503020204020204" charset="-122"/>
                          <a:ea typeface="微软雅黑" panose="020B0503020204020204" charset="-122"/>
                        </a:rPr>
                        <a:t>故障现象</a:t>
                      </a:r>
                    </a:p>
                  </a:txBody>
                  <a:tcPr anchor="ctr"/>
                </a:tc>
                <a:tc>
                  <a:txBody>
                    <a:bodyPr/>
                    <a:lstStyle/>
                    <a:p>
                      <a:pPr algn="ctr"/>
                      <a:r>
                        <a:rPr lang="zh-CN" altLang="en-US" sz="2000" dirty="0" smtClean="0">
                          <a:solidFill>
                            <a:schemeClr val="tx1"/>
                          </a:solidFill>
                          <a:latin typeface="微软雅黑" panose="020B0503020204020204" charset="-122"/>
                          <a:ea typeface="微软雅黑" panose="020B0503020204020204" charset="-122"/>
                        </a:rPr>
                        <a:t>可疑部位</a:t>
                      </a:r>
                    </a:p>
                  </a:txBody>
                  <a:tcPr anchor="ctr"/>
                </a:tc>
              </a:tr>
              <a:tr h="407670">
                <a:tc rowSpan="6">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前雾灯不工作</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保险丝（熔断）</a:t>
                      </a:r>
                    </a:p>
                  </a:txBody>
                  <a:tcPr anchor="ctr"/>
                </a:tc>
              </a:tr>
              <a:tr h="407670">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前雾灯继电器（损坏）</a:t>
                      </a:r>
                    </a:p>
                  </a:txBody>
                  <a:tcPr anchor="ctr"/>
                </a:tc>
              </a:tr>
              <a:tr h="40767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3.</a:t>
                      </a:r>
                      <a:r>
                        <a:rPr lang="zh-CN" altLang="en-US" sz="2000" dirty="0" smtClean="0">
                          <a:latin typeface="微软雅黑" panose="020B0503020204020204" charset="-122"/>
                          <a:ea typeface="微软雅黑" panose="020B0503020204020204" charset="-122"/>
                        </a:rPr>
                        <a:t>线路（断路、短路或接插件接触不良、虚接）</a:t>
                      </a:r>
                    </a:p>
                  </a:txBody>
                  <a:tcPr anchor="ctr"/>
                </a:tc>
              </a:tr>
              <a:tr h="407670">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4.</a:t>
                      </a:r>
                      <a:r>
                        <a:rPr lang="zh-CN" altLang="en-US" sz="2000" dirty="0" smtClean="0">
                          <a:latin typeface="微软雅黑" panose="020B0503020204020204" charset="-122"/>
                          <a:ea typeface="微软雅黑" panose="020B0503020204020204" charset="-122"/>
                        </a:rPr>
                        <a:t>前雾灯（损坏）</a:t>
                      </a:r>
                    </a:p>
                  </a:txBody>
                  <a:tcPr anchor="ctr"/>
                </a:tc>
              </a:tr>
              <a:tr h="40767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5.CAN</a:t>
                      </a:r>
                      <a:r>
                        <a:rPr lang="zh-CN" altLang="en-US" sz="2000" dirty="0" smtClean="0">
                          <a:latin typeface="微软雅黑" panose="020B0503020204020204" charset="-122"/>
                          <a:ea typeface="微软雅黑" panose="020B0503020204020204" charset="-122"/>
                        </a:rPr>
                        <a:t>通讯（故障）</a:t>
                      </a:r>
                    </a:p>
                  </a:txBody>
                  <a:tcPr anchor="ctr"/>
                </a:tc>
              </a:tr>
              <a:tr h="40767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6.FBCM</a:t>
                      </a:r>
                      <a:r>
                        <a:rPr lang="zh-CN" altLang="en-US" sz="2000" dirty="0" smtClean="0">
                          <a:latin typeface="微软雅黑" panose="020B0503020204020204" charset="-122"/>
                          <a:ea typeface="微软雅黑" panose="020B0503020204020204" charset="-122"/>
                        </a:rPr>
                        <a:t>（故障）</a:t>
                      </a:r>
                    </a:p>
                  </a:txBody>
                  <a:tcPr anchor="ctr"/>
                </a:tc>
              </a:tr>
              <a:tr h="407670">
                <a:tc rowSpan="4">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后雾灯不工作</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保险丝（熔断）</a:t>
                      </a:r>
                    </a:p>
                  </a:txBody>
                  <a:tcPr anchor="ctr"/>
                </a:tc>
              </a:tr>
              <a:tr h="40767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线路（断路、短路或接插件接触不良、虚接）</a:t>
                      </a:r>
                    </a:p>
                  </a:txBody>
                  <a:tcPr anchor="ctr"/>
                </a:tc>
              </a:tr>
              <a:tr h="40767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3.</a:t>
                      </a:r>
                      <a:r>
                        <a:rPr lang="zh-CN" altLang="en-US" sz="2000" dirty="0" smtClean="0">
                          <a:latin typeface="微软雅黑" panose="020B0503020204020204" charset="-122"/>
                          <a:ea typeface="微软雅黑" panose="020B0503020204020204" charset="-122"/>
                        </a:rPr>
                        <a:t>后雾灯（损坏）</a:t>
                      </a:r>
                    </a:p>
                  </a:txBody>
                  <a:tcPr anchor="ctr"/>
                </a:tc>
              </a:tr>
              <a:tr h="40767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4. FBCM</a:t>
                      </a:r>
                      <a:r>
                        <a:rPr lang="zh-CN" altLang="en-US" sz="2000" dirty="0" smtClean="0">
                          <a:latin typeface="微软雅黑" panose="020B0503020204020204" charset="-122"/>
                          <a:ea typeface="微软雅黑" panose="020B0503020204020204" charset="-122"/>
                        </a:rPr>
                        <a:t>（故障）</a:t>
                      </a:r>
                    </a:p>
                  </a:txBody>
                  <a:tcPr anchor="ctr"/>
                </a:tc>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4297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转向灯、危险报警灯</a:t>
            </a:r>
            <a:endParaRPr lang="zh-CN" altLang="en-US" sz="3600" dirty="0">
              <a:solidFill>
                <a:srgbClr val="0070C0"/>
              </a:solidFill>
              <a:latin typeface="微软雅黑" panose="020B0503020204020204" charset="-122"/>
              <a:ea typeface="微软雅黑" panose="020B0503020204020204" charset="-122"/>
            </a:endParaRPr>
          </a:p>
        </p:txBody>
      </p:sp>
      <p:sp>
        <p:nvSpPr>
          <p:cNvPr id="23" name="Text Box 4"/>
          <p:cNvSpPr txBox="1">
            <a:spLocks noChangeArrowheads="1"/>
          </p:cNvSpPr>
          <p:nvPr/>
        </p:nvSpPr>
        <p:spPr bwMode="auto">
          <a:xfrm>
            <a:off x="644525" y="1359083"/>
            <a:ext cx="8464550"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4950" indent="-234950"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120000"/>
              </a:lnSpc>
              <a:buFont typeface="Wingdings" panose="05000000000000000000" pitchFamily="2" charset="2"/>
              <a:buNone/>
            </a:pPr>
            <a:r>
              <a:rPr lang="zh-CN" altLang="en-US" sz="2400" dirty="0" smtClean="0">
                <a:latin typeface="微软雅黑" panose="020B0503020204020204" charset="-122"/>
                <a:ea typeface="微软雅黑" panose="020B0503020204020204" charset="-122"/>
                <a:sym typeface="Arial" panose="020B0604020202020204" pitchFamily="34" charset="0"/>
              </a:rPr>
              <a:t>原理框图</a:t>
            </a:r>
          </a:p>
        </p:txBody>
      </p:sp>
      <p:grpSp>
        <p:nvGrpSpPr>
          <p:cNvPr id="4" name="组合 3"/>
          <p:cNvGrpSpPr/>
          <p:nvPr/>
        </p:nvGrpSpPr>
        <p:grpSpPr>
          <a:xfrm>
            <a:off x="1294765" y="1694180"/>
            <a:ext cx="8808720" cy="4234180"/>
            <a:chOff x="1254398" y="1419622"/>
            <a:chExt cx="6557962" cy="2952328"/>
          </a:xfrm>
        </p:grpSpPr>
        <p:sp>
          <p:nvSpPr>
            <p:cNvPr id="3" name="Rectangle 4"/>
            <p:cNvSpPr>
              <a:spLocks noChangeArrowheads="1"/>
            </p:cNvSpPr>
            <p:nvPr/>
          </p:nvSpPr>
          <p:spPr bwMode="auto">
            <a:xfrm>
              <a:off x="3641130" y="1419622"/>
              <a:ext cx="1152128" cy="2952328"/>
            </a:xfrm>
            <a:prstGeom prst="rect">
              <a:avLst/>
            </a:prstGeom>
            <a:solidFill>
              <a:schemeClr val="accent4">
                <a:lumMod val="60000"/>
                <a:lumOff val="40000"/>
              </a:schemeClr>
            </a:solidFill>
            <a:ln w="9525">
              <a:noFill/>
              <a:miter lim="800000"/>
            </a:ln>
          </p:spPr>
          <p:txBody>
            <a:bodyPr anchor="ctr"/>
            <a:lstStyle/>
            <a:p>
              <a:pPr algn="ctr"/>
              <a:r>
                <a:rPr lang="en-US" altLang="zh-CN" sz="2000" dirty="0">
                  <a:latin typeface="微软雅黑" panose="020B0503020204020204" charset="-122"/>
                  <a:ea typeface="微软雅黑" panose="020B0503020204020204" charset="-122"/>
                </a:rPr>
                <a:t>F</a:t>
              </a:r>
              <a:r>
                <a:rPr lang="en-US" altLang="zh-CN" sz="2000" b="0" dirty="0" smtClean="0">
                  <a:latin typeface="微软雅黑" panose="020B0503020204020204" charset="-122"/>
                  <a:ea typeface="微软雅黑" panose="020B0503020204020204" charset="-122"/>
                </a:rPr>
                <a:t>BCM</a:t>
              </a:r>
              <a:endParaRPr lang="zh-CN" altLang="en-US" sz="2000" b="0" dirty="0">
                <a:latin typeface="微软雅黑" panose="020B0503020204020204" charset="-122"/>
                <a:ea typeface="微软雅黑" panose="020B0503020204020204" charset="-122"/>
              </a:endParaRPr>
            </a:p>
          </p:txBody>
        </p:sp>
        <p:cxnSp>
          <p:nvCxnSpPr>
            <p:cNvPr id="42" name="直接箭头连接符 41"/>
            <p:cNvCxnSpPr/>
            <p:nvPr/>
          </p:nvCxnSpPr>
          <p:spPr>
            <a:xfrm flipH="1">
              <a:off x="2699792" y="2931790"/>
              <a:ext cx="936104" cy="0"/>
            </a:xfrm>
            <a:prstGeom prst="straightConnector1">
              <a:avLst/>
            </a:prstGeom>
            <a:ln w="31750">
              <a:solidFill>
                <a:srgbClr val="FFC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7" name="直接箭头连接符 26"/>
            <p:cNvCxnSpPr/>
            <p:nvPr/>
          </p:nvCxnSpPr>
          <p:spPr>
            <a:xfrm flipH="1">
              <a:off x="2705026" y="1923678"/>
              <a:ext cx="936104" cy="0"/>
            </a:xfrm>
            <a:prstGeom prst="straightConnector1">
              <a:avLst/>
            </a:prstGeom>
            <a:ln w="31750">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9" name="直接箭头连接符 28"/>
            <p:cNvCxnSpPr/>
            <p:nvPr/>
          </p:nvCxnSpPr>
          <p:spPr>
            <a:xfrm flipH="1">
              <a:off x="4797549" y="3630897"/>
              <a:ext cx="1070595" cy="1923"/>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34" name="Rectangle 4"/>
            <p:cNvSpPr>
              <a:spLocks noChangeArrowheads="1"/>
            </p:cNvSpPr>
            <p:nvPr/>
          </p:nvSpPr>
          <p:spPr bwMode="auto">
            <a:xfrm>
              <a:off x="1254398" y="2643758"/>
              <a:ext cx="1656185" cy="432048"/>
            </a:xfrm>
            <a:prstGeom prst="rect">
              <a:avLst/>
            </a:prstGeom>
            <a:solidFill>
              <a:schemeClr val="accent6">
                <a:lumMod val="60000"/>
                <a:lumOff val="40000"/>
              </a:schemeClr>
            </a:solidFill>
            <a:ln w="9525">
              <a:noFill/>
              <a:miter lim="800000"/>
            </a:ln>
          </p:spPr>
          <p:txBody>
            <a:bodyPr anchor="ctr"/>
            <a:lstStyle/>
            <a:p>
              <a:pPr algn="ctr"/>
              <a:r>
                <a:rPr lang="zh-CN" altLang="en-US" sz="2000" dirty="0" smtClean="0">
                  <a:latin typeface="微软雅黑" panose="020B0503020204020204" charset="-122"/>
                  <a:ea typeface="微软雅黑" panose="020B0503020204020204" charset="-122"/>
                </a:rPr>
                <a:t>灯光组合开关</a:t>
              </a:r>
            </a:p>
          </p:txBody>
        </p:sp>
        <p:sp>
          <p:nvSpPr>
            <p:cNvPr id="26" name="Rectangle 4"/>
            <p:cNvSpPr>
              <a:spLocks noChangeArrowheads="1"/>
            </p:cNvSpPr>
            <p:nvPr/>
          </p:nvSpPr>
          <p:spPr bwMode="auto">
            <a:xfrm>
              <a:off x="1259632" y="1707654"/>
              <a:ext cx="1656185" cy="432048"/>
            </a:xfrm>
            <a:prstGeom prst="rect">
              <a:avLst/>
            </a:prstGeom>
            <a:solidFill>
              <a:schemeClr val="accent1">
                <a:lumMod val="40000"/>
                <a:lumOff val="60000"/>
              </a:schemeClr>
            </a:solidFill>
            <a:ln w="9525">
              <a:solidFill>
                <a:srgbClr val="F8AEE6"/>
              </a:solidFill>
              <a:miter lim="800000"/>
            </a:ln>
          </p:spPr>
          <p:txBody>
            <a:bodyPr anchor="ctr"/>
            <a:lstStyle/>
            <a:p>
              <a:pPr algn="ctr"/>
              <a:r>
                <a:rPr lang="zh-CN" altLang="en-US" sz="2000" dirty="0">
                  <a:latin typeface="微软雅黑" panose="020B0503020204020204" charset="-122"/>
                  <a:ea typeface="微软雅黑" panose="020B0503020204020204" charset="-122"/>
                </a:rPr>
                <a:t>转向</a:t>
              </a:r>
              <a:r>
                <a:rPr lang="zh-CN" altLang="en-US" sz="2000" dirty="0" smtClean="0">
                  <a:latin typeface="微软雅黑" panose="020B0503020204020204" charset="-122"/>
                  <a:ea typeface="微软雅黑" panose="020B0503020204020204" charset="-122"/>
                </a:rPr>
                <a:t>灯电源</a:t>
              </a:r>
              <a:endParaRPr lang="zh-CN" altLang="en-US" sz="2000" dirty="0">
                <a:latin typeface="微软雅黑" panose="020B0503020204020204" charset="-122"/>
                <a:ea typeface="微软雅黑" panose="020B0503020204020204" charset="-122"/>
              </a:endParaRPr>
            </a:p>
          </p:txBody>
        </p:sp>
        <p:sp>
          <p:nvSpPr>
            <p:cNvPr id="38" name="矩形 37"/>
            <p:cNvSpPr/>
            <p:nvPr/>
          </p:nvSpPr>
          <p:spPr>
            <a:xfrm>
              <a:off x="5868144" y="2427734"/>
              <a:ext cx="1944216" cy="36004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左侧转向灯</a:t>
              </a:r>
            </a:p>
          </p:txBody>
        </p:sp>
        <p:cxnSp>
          <p:nvCxnSpPr>
            <p:cNvPr id="32" name="直接箭头连接符 31"/>
            <p:cNvCxnSpPr/>
            <p:nvPr/>
          </p:nvCxnSpPr>
          <p:spPr>
            <a:xfrm flipH="1" flipV="1">
              <a:off x="4797813" y="2615935"/>
              <a:ext cx="1063187" cy="103"/>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9" name="直接箭头连接符 18"/>
            <p:cNvCxnSpPr/>
            <p:nvPr/>
          </p:nvCxnSpPr>
          <p:spPr>
            <a:xfrm flipH="1">
              <a:off x="2705026" y="3795886"/>
              <a:ext cx="936104" cy="0"/>
            </a:xfrm>
            <a:prstGeom prst="straightConnector1">
              <a:avLst/>
            </a:prstGeom>
            <a:ln w="31750">
              <a:solidFill>
                <a:srgbClr val="FFC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5" name="Rectangle 4"/>
            <p:cNvSpPr>
              <a:spLocks noChangeArrowheads="1"/>
            </p:cNvSpPr>
            <p:nvPr/>
          </p:nvSpPr>
          <p:spPr bwMode="auto">
            <a:xfrm>
              <a:off x="1259632" y="3543858"/>
              <a:ext cx="1656185" cy="432048"/>
            </a:xfrm>
            <a:prstGeom prst="rect">
              <a:avLst/>
            </a:prstGeom>
            <a:solidFill>
              <a:schemeClr val="accent6">
                <a:lumMod val="60000"/>
                <a:lumOff val="40000"/>
              </a:schemeClr>
            </a:solidFill>
            <a:ln w="9525">
              <a:noFill/>
              <a:miter lim="800000"/>
            </a:ln>
          </p:spPr>
          <p:txBody>
            <a:bodyPr anchor="ctr"/>
            <a:lstStyle/>
            <a:p>
              <a:pPr algn="ctr"/>
              <a:r>
                <a:rPr lang="zh-CN" altLang="en-US" sz="2000" dirty="0" smtClean="0">
                  <a:latin typeface="微软雅黑" panose="020B0503020204020204" charset="-122"/>
                  <a:ea typeface="微软雅黑" panose="020B0503020204020204" charset="-122"/>
                </a:rPr>
                <a:t>危险报警灯开关</a:t>
              </a:r>
            </a:p>
          </p:txBody>
        </p:sp>
        <p:sp>
          <p:nvSpPr>
            <p:cNvPr id="6" name="矩形 5"/>
            <p:cNvSpPr/>
            <p:nvPr/>
          </p:nvSpPr>
          <p:spPr>
            <a:xfrm>
              <a:off x="5868144" y="1419622"/>
              <a:ext cx="1944216" cy="36004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左前转向灯</a:t>
              </a:r>
            </a:p>
          </p:txBody>
        </p:sp>
        <p:sp>
          <p:nvSpPr>
            <p:cNvPr id="22" name="矩形 21"/>
            <p:cNvSpPr/>
            <p:nvPr/>
          </p:nvSpPr>
          <p:spPr>
            <a:xfrm>
              <a:off x="5868144" y="3435846"/>
              <a:ext cx="1944216" cy="36004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左后转向灯</a:t>
              </a:r>
            </a:p>
          </p:txBody>
        </p:sp>
        <p:cxnSp>
          <p:nvCxnSpPr>
            <p:cNvPr id="28" name="直接箭头连接符 27"/>
            <p:cNvCxnSpPr/>
            <p:nvPr/>
          </p:nvCxnSpPr>
          <p:spPr>
            <a:xfrm flipH="1" flipV="1">
              <a:off x="4790405" y="1616493"/>
              <a:ext cx="1063187" cy="103"/>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30" name="矩形 29"/>
            <p:cNvSpPr/>
            <p:nvPr/>
          </p:nvSpPr>
          <p:spPr>
            <a:xfrm>
              <a:off x="5868144" y="1923678"/>
              <a:ext cx="1944216" cy="36004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右前转向灯</a:t>
              </a:r>
            </a:p>
          </p:txBody>
        </p:sp>
        <p:sp>
          <p:nvSpPr>
            <p:cNvPr id="35" name="矩形 34"/>
            <p:cNvSpPr/>
            <p:nvPr/>
          </p:nvSpPr>
          <p:spPr>
            <a:xfrm>
              <a:off x="5868144" y="2931790"/>
              <a:ext cx="1944216" cy="36004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右侧转向灯</a:t>
              </a:r>
            </a:p>
          </p:txBody>
        </p:sp>
        <p:sp>
          <p:nvSpPr>
            <p:cNvPr id="36" name="矩形 35"/>
            <p:cNvSpPr/>
            <p:nvPr/>
          </p:nvSpPr>
          <p:spPr>
            <a:xfrm>
              <a:off x="5868144" y="3939902"/>
              <a:ext cx="1944216" cy="36004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右后转向灯</a:t>
              </a:r>
            </a:p>
          </p:txBody>
        </p:sp>
        <p:cxnSp>
          <p:nvCxnSpPr>
            <p:cNvPr id="37" name="直接箭头连接符 36"/>
            <p:cNvCxnSpPr/>
            <p:nvPr/>
          </p:nvCxnSpPr>
          <p:spPr>
            <a:xfrm flipH="1" flipV="1">
              <a:off x="4790405" y="2118167"/>
              <a:ext cx="1063187" cy="103"/>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40" name="直接箭头连接符 39"/>
            <p:cNvCxnSpPr/>
            <p:nvPr/>
          </p:nvCxnSpPr>
          <p:spPr>
            <a:xfrm flipH="1" flipV="1">
              <a:off x="4795168" y="3123898"/>
              <a:ext cx="1063187" cy="103"/>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41" name="直接箭头连接符 40"/>
            <p:cNvCxnSpPr/>
            <p:nvPr/>
          </p:nvCxnSpPr>
          <p:spPr>
            <a:xfrm flipH="1">
              <a:off x="4788024" y="4110111"/>
              <a:ext cx="1070595" cy="1923"/>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4297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转向灯、危险报警灯</a:t>
            </a:r>
            <a:endParaRPr lang="zh-CN" altLang="en-US" sz="3600" dirty="0">
              <a:solidFill>
                <a:srgbClr val="0070C0"/>
              </a:solidFill>
              <a:latin typeface="微软雅黑" panose="020B0503020204020204" charset="-122"/>
              <a:ea typeface="微软雅黑" panose="020B0503020204020204" charset="-122"/>
            </a:endParaRPr>
          </a:p>
        </p:txBody>
      </p:sp>
      <p:sp>
        <p:nvSpPr>
          <p:cNvPr id="25" name="Text Box 3"/>
          <p:cNvSpPr txBox="1">
            <a:spLocks noChangeArrowheads="1"/>
          </p:cNvSpPr>
          <p:nvPr/>
        </p:nvSpPr>
        <p:spPr bwMode="auto">
          <a:xfrm>
            <a:off x="1365250" y="1595120"/>
            <a:ext cx="9462135" cy="424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150000"/>
              </a:lnSpc>
              <a:buFont typeface="Wingdings" panose="05000000000000000000" pitchFamily="2" charset="2"/>
              <a:buNone/>
            </a:pPr>
            <a:r>
              <a:rPr lang="zh-CN" altLang="en-US" sz="2000" dirty="0">
                <a:latin typeface="微软雅黑" panose="020B0503020204020204" charset="-122"/>
                <a:ea typeface="微软雅黑" panose="020B0503020204020204" charset="-122"/>
                <a:sym typeface="Arial" panose="020B0604020202020204" pitchFamily="34" charset="0"/>
              </a:rPr>
              <a:t>转向灯控制</a:t>
            </a:r>
          </a:p>
          <a:p>
            <a:pPr eaLnBrk="1" hangingPunct="1">
              <a:lnSpc>
                <a:spcPct val="150000"/>
              </a:lnSpc>
              <a:buFont typeface="Wingdings" panose="05000000000000000000" pitchFamily="2" charset="2"/>
              <a:buChar char="Ø"/>
            </a:pPr>
            <a:r>
              <a:rPr lang="zh-CN" altLang="en-US" sz="2000" b="0" dirty="0">
                <a:latin typeface="微软雅黑" panose="020B0503020204020204" charset="-122"/>
                <a:ea typeface="微软雅黑" panose="020B0503020204020204" charset="-122"/>
                <a:sym typeface="Arial" panose="020B0604020202020204" pitchFamily="34" charset="0"/>
              </a:rPr>
              <a:t>电源状态置于</a:t>
            </a:r>
            <a:r>
              <a:rPr lang="zh-CN" altLang="en-US" sz="2000" b="0" dirty="0" smtClean="0">
                <a:latin typeface="微软雅黑" panose="020B0503020204020204" charset="-122"/>
                <a:ea typeface="微软雅黑" panose="020B0503020204020204" charset="-122"/>
                <a:sym typeface="Arial" panose="020B0604020202020204" pitchFamily="34" charset="0"/>
              </a:rPr>
              <a:t>ON挡，</a:t>
            </a:r>
            <a:r>
              <a:rPr lang="zh-CN" altLang="en-US" sz="2000" b="0" dirty="0">
                <a:latin typeface="微软雅黑" panose="020B0503020204020204" charset="-122"/>
                <a:ea typeface="微软雅黑" panose="020B0503020204020204" charset="-122"/>
                <a:sym typeface="Arial" panose="020B0604020202020204" pitchFamily="34" charset="0"/>
              </a:rPr>
              <a:t>左转向开关被激活，左转向灯被激活闪烁。</a:t>
            </a:r>
          </a:p>
          <a:p>
            <a:pPr eaLnBrk="1" hangingPunct="1">
              <a:lnSpc>
                <a:spcPct val="150000"/>
              </a:lnSpc>
              <a:buFont typeface="Wingdings" panose="05000000000000000000" pitchFamily="2" charset="2"/>
              <a:buChar char="Ø"/>
            </a:pPr>
            <a:r>
              <a:rPr lang="zh-CN" altLang="en-US" sz="2000" b="0" dirty="0">
                <a:latin typeface="微软雅黑" panose="020B0503020204020204" charset="-122"/>
                <a:ea typeface="微软雅黑" panose="020B0503020204020204" charset="-122"/>
                <a:sym typeface="Arial" panose="020B0604020202020204" pitchFamily="34" charset="0"/>
              </a:rPr>
              <a:t>电源状态置于</a:t>
            </a:r>
            <a:r>
              <a:rPr lang="zh-CN" altLang="en-US" sz="2000" b="0" dirty="0" smtClean="0">
                <a:latin typeface="微软雅黑" panose="020B0503020204020204" charset="-122"/>
                <a:ea typeface="微软雅黑" panose="020B0503020204020204" charset="-122"/>
                <a:sym typeface="Arial" panose="020B0604020202020204" pitchFamily="34" charset="0"/>
              </a:rPr>
              <a:t>ON挡，</a:t>
            </a:r>
            <a:r>
              <a:rPr lang="zh-CN" altLang="en-US" sz="2000" b="0" dirty="0">
                <a:latin typeface="微软雅黑" panose="020B0503020204020204" charset="-122"/>
                <a:ea typeface="微软雅黑" panose="020B0503020204020204" charset="-122"/>
                <a:sym typeface="Arial" panose="020B0604020202020204" pitchFamily="34" charset="0"/>
              </a:rPr>
              <a:t>右转向开关被激活，右转向灯被激活闪烁</a:t>
            </a:r>
            <a:r>
              <a:rPr lang="zh-CN" altLang="en-US" sz="2000" b="0" dirty="0" smtClean="0">
                <a:latin typeface="微软雅黑" panose="020B0503020204020204" charset="-122"/>
                <a:ea typeface="微软雅黑" panose="020B0503020204020204" charset="-122"/>
                <a:sym typeface="Arial" panose="020B0604020202020204" pitchFamily="34" charset="0"/>
              </a:rPr>
              <a:t>。</a:t>
            </a:r>
            <a:endParaRPr lang="zh-CN" altLang="en-US" sz="2000" b="0" dirty="0">
              <a:latin typeface="微软雅黑" panose="020B0503020204020204" charset="-122"/>
              <a:ea typeface="微软雅黑" panose="020B0503020204020204" charset="-122"/>
              <a:sym typeface="Arial" panose="020B0604020202020204" pitchFamily="34" charset="0"/>
            </a:endParaRPr>
          </a:p>
          <a:p>
            <a:pPr eaLnBrk="1" hangingPunct="1">
              <a:lnSpc>
                <a:spcPct val="150000"/>
              </a:lnSpc>
              <a:buFont typeface="Wingdings" panose="05000000000000000000" pitchFamily="2" charset="2"/>
              <a:buNone/>
            </a:pPr>
            <a:r>
              <a:rPr lang="zh-CN" altLang="en-US" sz="2000" dirty="0">
                <a:latin typeface="微软雅黑" panose="020B0503020204020204" charset="-122"/>
                <a:ea typeface="微软雅黑" panose="020B0503020204020204" charset="-122"/>
                <a:sym typeface="Arial" panose="020B0604020202020204" pitchFamily="34" charset="0"/>
              </a:rPr>
              <a:t>转向灯频闪控制</a:t>
            </a:r>
          </a:p>
          <a:p>
            <a:pPr eaLnBrk="1" hangingPunct="1">
              <a:lnSpc>
                <a:spcPct val="150000"/>
              </a:lnSpc>
              <a:buFont typeface="Wingdings" panose="05000000000000000000" pitchFamily="2" charset="2"/>
              <a:buChar char="Ø"/>
            </a:pPr>
            <a:r>
              <a:rPr lang="zh-CN" altLang="en-US" sz="2000" b="0" dirty="0">
                <a:latin typeface="微软雅黑" panose="020B0503020204020204" charset="-122"/>
                <a:ea typeface="微软雅黑" panose="020B0503020204020204" charset="-122"/>
                <a:sym typeface="Arial" panose="020B0604020202020204" pitchFamily="34" charset="0"/>
              </a:rPr>
              <a:t>如果发生转向灯丝失效，</a:t>
            </a:r>
            <a:r>
              <a:rPr lang="en-US" altLang="zh-CN" sz="2000" b="0" dirty="0">
                <a:latin typeface="微软雅黑" panose="020B0503020204020204" charset="-122"/>
                <a:ea typeface="微软雅黑" panose="020B0503020204020204" charset="-122"/>
                <a:sym typeface="Arial" panose="020B0604020202020204" pitchFamily="34" charset="0"/>
              </a:rPr>
              <a:t>F</a:t>
            </a:r>
            <a:r>
              <a:rPr lang="zh-CN" altLang="en-US" sz="2000" b="0" dirty="0">
                <a:latin typeface="微软雅黑" panose="020B0503020204020204" charset="-122"/>
                <a:ea typeface="微软雅黑" panose="020B0503020204020204" charset="-122"/>
                <a:sym typeface="Arial" panose="020B0604020202020204" pitchFamily="34" charset="0"/>
              </a:rPr>
              <a:t>BCM进入转向灯失效模式，闪烁周期加倍</a:t>
            </a:r>
            <a:r>
              <a:rPr lang="zh-CN" altLang="en-US" sz="2000" b="0" dirty="0" smtClean="0">
                <a:latin typeface="微软雅黑" panose="020B0503020204020204" charset="-122"/>
                <a:ea typeface="微软雅黑" panose="020B0503020204020204" charset="-122"/>
                <a:sym typeface="Arial" panose="020B0604020202020204" pitchFamily="34" charset="0"/>
              </a:rPr>
              <a:t>。</a:t>
            </a:r>
            <a:endParaRPr lang="zh-CN" altLang="en-US" sz="2000" b="0" dirty="0">
              <a:latin typeface="微软雅黑" panose="020B0503020204020204" charset="-122"/>
              <a:ea typeface="微软雅黑" panose="020B0503020204020204" charset="-122"/>
              <a:sym typeface="Arial" panose="020B0604020202020204" pitchFamily="34" charset="0"/>
            </a:endParaRPr>
          </a:p>
          <a:p>
            <a:pPr eaLnBrk="1" hangingPunct="1">
              <a:lnSpc>
                <a:spcPct val="150000"/>
              </a:lnSpc>
              <a:buFont typeface="Wingdings" panose="05000000000000000000" pitchFamily="2" charset="2"/>
              <a:buNone/>
            </a:pPr>
            <a:r>
              <a:rPr lang="zh-CN" altLang="en-US" sz="2000" dirty="0">
                <a:latin typeface="微软雅黑" panose="020B0503020204020204" charset="-122"/>
                <a:ea typeface="微软雅黑" panose="020B0503020204020204" charset="-122"/>
                <a:sym typeface="Arial" panose="020B0604020202020204" pitchFamily="34" charset="0"/>
              </a:rPr>
              <a:t>变道闪光功能</a:t>
            </a:r>
          </a:p>
          <a:p>
            <a:pPr eaLnBrk="1" hangingPunct="1">
              <a:lnSpc>
                <a:spcPct val="150000"/>
              </a:lnSpc>
              <a:buFont typeface="Wingdings" panose="05000000000000000000" pitchFamily="2" charset="2"/>
              <a:buChar char="Ø"/>
            </a:pPr>
            <a:r>
              <a:rPr lang="zh-CN" altLang="en-US" sz="2000" b="0" dirty="0">
                <a:latin typeface="微软雅黑" panose="020B0503020204020204" charset="-122"/>
                <a:ea typeface="微软雅黑" panose="020B0503020204020204" charset="-122"/>
                <a:sym typeface="Arial" panose="020B0604020202020204" pitchFamily="34" charset="0"/>
              </a:rPr>
              <a:t>在点火开关处于ON状态，如果在100ms&lt;t&lt;700ms时间内将转向开关由OFF→ON →OFF，相应一侧的转向灯闪烁三次。</a:t>
            </a:r>
          </a:p>
          <a:p>
            <a:pPr eaLnBrk="1" hangingPunct="1">
              <a:lnSpc>
                <a:spcPct val="150000"/>
              </a:lnSpc>
              <a:buFont typeface="Wingdings" panose="05000000000000000000" pitchFamily="2" charset="2"/>
              <a:buChar char="Ø"/>
            </a:pPr>
            <a:r>
              <a:rPr lang="zh-CN" altLang="en-US" sz="2000" b="0" dirty="0">
                <a:latin typeface="微软雅黑" panose="020B0503020204020204" charset="-122"/>
                <a:ea typeface="微软雅黑" panose="020B0503020204020204" charset="-122"/>
                <a:sym typeface="Arial" panose="020B0604020202020204" pitchFamily="34" charset="0"/>
              </a:rPr>
              <a:t>在灯闪烁三次期间如再有100ms&lt;t&lt;700ms的开关信号，</a:t>
            </a:r>
            <a:r>
              <a:rPr lang="en-US" altLang="zh-CN" sz="2000" b="0" dirty="0">
                <a:latin typeface="微软雅黑" panose="020B0503020204020204" charset="-122"/>
                <a:ea typeface="微软雅黑" panose="020B0503020204020204" charset="-122"/>
                <a:sym typeface="Arial" panose="020B0604020202020204" pitchFamily="34" charset="0"/>
              </a:rPr>
              <a:t>F</a:t>
            </a:r>
            <a:r>
              <a:rPr lang="zh-CN" altLang="en-US" sz="2000" b="0" dirty="0">
                <a:latin typeface="微软雅黑" panose="020B0503020204020204" charset="-122"/>
                <a:ea typeface="微软雅黑" panose="020B0503020204020204" charset="-122"/>
                <a:sym typeface="Arial" panose="020B0604020202020204" pitchFamily="34" charset="0"/>
              </a:rPr>
              <a:t>BCM不响应。</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4297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转向灯、危险报警灯</a:t>
            </a:r>
            <a:endParaRPr lang="zh-CN" altLang="en-US" sz="3600" dirty="0">
              <a:solidFill>
                <a:srgbClr val="0070C0"/>
              </a:solidFill>
              <a:latin typeface="微软雅黑" panose="020B0503020204020204" charset="-122"/>
              <a:ea typeface="微软雅黑" panose="020B0503020204020204" charset="-122"/>
            </a:endParaRPr>
          </a:p>
        </p:txBody>
      </p:sp>
      <p:sp>
        <p:nvSpPr>
          <p:cNvPr id="5" name="Text Box 3"/>
          <p:cNvSpPr txBox="1">
            <a:spLocks noChangeArrowheads="1"/>
          </p:cNvSpPr>
          <p:nvPr/>
        </p:nvSpPr>
        <p:spPr bwMode="auto">
          <a:xfrm>
            <a:off x="1420495" y="2143125"/>
            <a:ext cx="833247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20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sym typeface="Arial" panose="020B0604020202020204" pitchFamily="34" charset="0"/>
              </a:rPr>
              <a:t>危险</a:t>
            </a:r>
            <a:r>
              <a:rPr lang="zh-CN" altLang="en-US" sz="2000" b="0" dirty="0">
                <a:latin typeface="微软雅黑" panose="020B0503020204020204" charset="-122"/>
                <a:ea typeface="微软雅黑" panose="020B0503020204020204" charset="-122"/>
                <a:sym typeface="Arial" panose="020B0604020202020204" pitchFamily="34" charset="0"/>
              </a:rPr>
              <a:t>报警灯不受点火开关</a:t>
            </a:r>
            <a:r>
              <a:rPr lang="zh-CN" altLang="en-US" sz="2000" b="0" dirty="0" smtClean="0">
                <a:latin typeface="微软雅黑" panose="020B0503020204020204" charset="-122"/>
                <a:ea typeface="微软雅黑" panose="020B0503020204020204" charset="-122"/>
                <a:sym typeface="Arial" panose="020B0604020202020204" pitchFamily="34" charset="0"/>
              </a:rPr>
              <a:t>控制，按下危险警告</a:t>
            </a:r>
            <a:r>
              <a:rPr lang="zh-CN" altLang="en-US" sz="2000" b="0" dirty="0">
                <a:latin typeface="微软雅黑" panose="020B0503020204020204" charset="-122"/>
                <a:ea typeface="微软雅黑" panose="020B0503020204020204" charset="-122"/>
                <a:sym typeface="Arial" panose="020B0604020202020204" pitchFamily="34" charset="0"/>
              </a:rPr>
              <a:t>灯</a:t>
            </a:r>
            <a:r>
              <a:rPr lang="zh-CN" altLang="en-US" sz="2000" b="0" dirty="0" smtClean="0">
                <a:latin typeface="微软雅黑" panose="020B0503020204020204" charset="-122"/>
                <a:ea typeface="微软雅黑" panose="020B0503020204020204" charset="-122"/>
                <a:sym typeface="Arial" panose="020B0604020202020204" pitchFamily="34" charset="0"/>
              </a:rPr>
              <a:t>开关，则</a:t>
            </a:r>
            <a:r>
              <a:rPr lang="zh-CN" altLang="en-US" sz="2000" b="0" dirty="0">
                <a:latin typeface="微软雅黑" panose="020B0503020204020204" charset="-122"/>
                <a:ea typeface="微软雅黑" panose="020B0503020204020204" charset="-122"/>
                <a:sym typeface="Arial" panose="020B0604020202020204" pitchFamily="34" charset="0"/>
              </a:rPr>
              <a:t>左右转向灯均</a:t>
            </a:r>
            <a:r>
              <a:rPr lang="zh-CN" altLang="en-US" sz="2000" b="0" dirty="0" smtClean="0">
                <a:latin typeface="微软雅黑" panose="020B0503020204020204" charset="-122"/>
                <a:ea typeface="微软雅黑" panose="020B0503020204020204" charset="-122"/>
                <a:sym typeface="Arial" panose="020B0604020202020204" pitchFamily="34" charset="0"/>
              </a:rPr>
              <a:t>闪烁。</a:t>
            </a:r>
            <a:endParaRPr lang="zh-CN" altLang="en-US" sz="2000" b="0" dirty="0">
              <a:latin typeface="微软雅黑" panose="020B0503020204020204" charset="-122"/>
              <a:ea typeface="微软雅黑" panose="020B0503020204020204" charset="-122"/>
              <a:sym typeface="Arial" panose="020B0604020202020204" pitchFamily="34" charset="0"/>
            </a:endParaRPr>
          </a:p>
          <a:p>
            <a:pPr eaLnBrk="1" hangingPunct="1">
              <a:lnSpc>
                <a:spcPct val="20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sym typeface="Arial" panose="020B0604020202020204" pitchFamily="34" charset="0"/>
              </a:rPr>
              <a:t>当</a:t>
            </a:r>
            <a:r>
              <a:rPr lang="zh-CN" altLang="en-US" sz="2000" b="0" dirty="0">
                <a:latin typeface="微软雅黑" panose="020B0503020204020204" charset="-122"/>
                <a:ea typeface="微软雅黑" panose="020B0503020204020204" charset="-122"/>
                <a:sym typeface="Arial" panose="020B0604020202020204" pitchFamily="34" charset="0"/>
              </a:rPr>
              <a:t>有碰撞信号时，激活危险报警信号，同时危险报警开关指示灯闪烁；在信号激活4秒之后按紧急报警开关，终止危险报警信号，危险报警开关指示灯熄灭</a:t>
            </a:r>
            <a:r>
              <a:rPr lang="zh-CN" altLang="en-US" sz="2000" b="0" dirty="0" smtClean="0">
                <a:latin typeface="微软雅黑" panose="020B0503020204020204" charset="-122"/>
                <a:ea typeface="微软雅黑" panose="020B0503020204020204" charset="-122"/>
                <a:sym typeface="Arial" panose="020B0604020202020204" pitchFamily="34" charset="0"/>
              </a:rPr>
              <a:t>。</a:t>
            </a:r>
            <a:endParaRPr lang="zh-CN" altLang="en-US" sz="2000" b="0" dirty="0">
              <a:latin typeface="微软雅黑" panose="020B0503020204020204" charset="-122"/>
              <a:ea typeface="微软雅黑" panose="020B0503020204020204" charset="-122"/>
              <a:sym typeface="Arial" panose="020B0604020202020204" pitchFamily="34" charset="0"/>
            </a:endParaRPr>
          </a:p>
          <a:p>
            <a:pPr eaLnBrk="1" hangingPunct="1">
              <a:lnSpc>
                <a:spcPct val="200000"/>
              </a:lnSpc>
              <a:buFont typeface="Wingdings" panose="05000000000000000000" pitchFamily="2" charset="2"/>
              <a:buChar char="Ø"/>
            </a:pPr>
            <a:r>
              <a:rPr lang="zh-CN" altLang="en-US" sz="2000" b="0" dirty="0">
                <a:latin typeface="微软雅黑" panose="020B0503020204020204" charset="-122"/>
                <a:ea typeface="微软雅黑" panose="020B0503020204020204" charset="-122"/>
                <a:sym typeface="Arial" panose="020B0604020202020204" pitchFamily="34" charset="0"/>
              </a:rPr>
              <a:t>如果危险报警灯点亮，</a:t>
            </a:r>
            <a:r>
              <a:rPr lang="en-US" altLang="zh-CN" sz="2000" b="0" dirty="0">
                <a:latin typeface="微软雅黑" panose="020B0503020204020204" charset="-122"/>
                <a:ea typeface="微软雅黑" panose="020B0503020204020204" charset="-122"/>
                <a:sym typeface="Arial" panose="020B0604020202020204" pitchFamily="34" charset="0"/>
              </a:rPr>
              <a:t>F</a:t>
            </a:r>
            <a:r>
              <a:rPr lang="zh-CN" altLang="en-US" sz="2000" b="0" dirty="0">
                <a:latin typeface="微软雅黑" panose="020B0503020204020204" charset="-122"/>
                <a:ea typeface="微软雅黑" panose="020B0503020204020204" charset="-122"/>
                <a:sym typeface="Arial" panose="020B0604020202020204" pitchFamily="34" charset="0"/>
              </a:rPr>
              <a:t>BCM不进入休眠状态。</a:t>
            </a:r>
          </a:p>
        </p:txBody>
      </p:sp>
      <p:sp>
        <p:nvSpPr>
          <p:cNvPr id="6" name="Text Box 4"/>
          <p:cNvSpPr txBox="1">
            <a:spLocks noChangeArrowheads="1"/>
          </p:cNvSpPr>
          <p:nvPr/>
        </p:nvSpPr>
        <p:spPr bwMode="auto">
          <a:xfrm>
            <a:off x="878205" y="1503680"/>
            <a:ext cx="2999105" cy="575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r>
              <a:rPr lang="zh-CN" altLang="en-US" sz="2400" dirty="0">
                <a:latin typeface="微软雅黑" panose="020B0503020204020204" charset="-122"/>
                <a:ea typeface="微软雅黑" panose="020B0503020204020204" charset="-122"/>
                <a:sym typeface="宋体" panose="02010600030101010101" pitchFamily="2" charset="-122"/>
              </a:rPr>
              <a:t>危险报警灯</a:t>
            </a:r>
            <a:r>
              <a:rPr lang="zh-CN" altLang="en-US" sz="2400" dirty="0" smtClean="0">
                <a:latin typeface="微软雅黑" panose="020B0503020204020204" charset="-122"/>
                <a:ea typeface="微软雅黑" panose="020B0503020204020204" charset="-122"/>
                <a:sym typeface="Arial" panose="020B0604020202020204" pitchFamily="34" charset="0"/>
              </a:rPr>
              <a:t>控制</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常见故障</a:t>
            </a:r>
            <a:endParaRPr lang="zh-CN" altLang="en-US" sz="3600" dirty="0">
              <a:solidFill>
                <a:srgbClr val="0070C0"/>
              </a:solidFill>
              <a:latin typeface="微软雅黑" panose="020B0503020204020204" charset="-122"/>
              <a:ea typeface="微软雅黑" panose="020B0503020204020204" charset="-122"/>
            </a:endParaRPr>
          </a:p>
        </p:txBody>
      </p:sp>
      <p:graphicFrame>
        <p:nvGraphicFramePr>
          <p:cNvPr id="7" name="表格 6"/>
          <p:cNvGraphicFramePr>
            <a:graphicFrameLocks noGrp="1"/>
          </p:cNvGraphicFramePr>
          <p:nvPr/>
        </p:nvGraphicFramePr>
        <p:xfrm>
          <a:off x="1205865" y="1400175"/>
          <a:ext cx="9072245" cy="4358640"/>
        </p:xfrm>
        <a:graphic>
          <a:graphicData uri="http://schemas.openxmlformats.org/drawingml/2006/table">
            <a:tbl>
              <a:tblPr firstRow="1" bandRow="1">
                <a:tableStyleId>{93296810-A885-4BE3-A3E7-6D5BEEA58F35}</a:tableStyleId>
              </a:tblPr>
              <a:tblGrid>
                <a:gridCol w="3322320"/>
                <a:gridCol w="5749925"/>
              </a:tblGrid>
              <a:tr h="335280">
                <a:tc>
                  <a:txBody>
                    <a:bodyPr/>
                    <a:lstStyle/>
                    <a:p>
                      <a:pPr algn="ctr"/>
                      <a:r>
                        <a:rPr lang="zh-CN" altLang="en-US" sz="2000" dirty="0" smtClean="0">
                          <a:solidFill>
                            <a:schemeClr val="tx1"/>
                          </a:solidFill>
                          <a:latin typeface="微软雅黑" panose="020B0503020204020204" charset="-122"/>
                          <a:ea typeface="微软雅黑" panose="020B0503020204020204" charset="-122"/>
                        </a:rPr>
                        <a:t>故障现象</a:t>
                      </a:r>
                    </a:p>
                  </a:txBody>
                  <a:tcPr anchor="ctr"/>
                </a:tc>
                <a:tc>
                  <a:txBody>
                    <a:bodyPr/>
                    <a:lstStyle/>
                    <a:p>
                      <a:pPr algn="ctr"/>
                      <a:r>
                        <a:rPr lang="zh-CN" altLang="en-US" sz="2000" dirty="0" smtClean="0">
                          <a:solidFill>
                            <a:schemeClr val="tx1"/>
                          </a:solidFill>
                          <a:latin typeface="微软雅黑" panose="020B0503020204020204" charset="-122"/>
                          <a:ea typeface="微软雅黑" panose="020B0503020204020204" charset="-122"/>
                        </a:rPr>
                        <a:t>可疑部位</a:t>
                      </a:r>
                    </a:p>
                  </a:txBody>
                  <a:tcPr anchor="ctr"/>
                </a:tc>
              </a:tr>
              <a:tr h="329180">
                <a:tc rowSpan="3">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危险报警灯不工作，转向灯正常</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危险报警灯开关（损坏）</a:t>
                      </a:r>
                    </a:p>
                  </a:txBody>
                  <a:tcPr anchor="ctr"/>
                </a:tc>
              </a:tr>
              <a:tr h="32918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线路（断路、短路或接插件接触不良、虚接）</a:t>
                      </a:r>
                    </a:p>
                  </a:txBody>
                  <a:tcPr anchor="ctr"/>
                </a:tc>
              </a:tr>
              <a:tr h="32918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3.FBCM</a:t>
                      </a:r>
                      <a:r>
                        <a:rPr lang="zh-CN" altLang="en-US" sz="2000" dirty="0" smtClean="0">
                          <a:latin typeface="微软雅黑" panose="020B0503020204020204" charset="-122"/>
                          <a:ea typeface="微软雅黑" panose="020B0503020204020204" charset="-122"/>
                        </a:rPr>
                        <a:t>（故障）</a:t>
                      </a:r>
                    </a:p>
                  </a:txBody>
                  <a:tcPr anchor="ctr"/>
                </a:tc>
              </a:tr>
              <a:tr h="329180">
                <a:tc rowSpan="3">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转向灯不工作，危险报警灯正常</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灯光组合开关（熔断）</a:t>
                      </a:r>
                    </a:p>
                  </a:txBody>
                  <a:tcPr anchor="ctr"/>
                </a:tc>
              </a:tr>
              <a:tr h="32918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线路（断路、短路或接插件接触不良、虚接）</a:t>
                      </a:r>
                    </a:p>
                  </a:txBody>
                  <a:tcPr anchor="ctr"/>
                </a:tc>
              </a:tr>
              <a:tr h="32918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3. FBCM</a:t>
                      </a:r>
                      <a:r>
                        <a:rPr lang="zh-CN" altLang="en-US" sz="2000" dirty="0" smtClean="0">
                          <a:latin typeface="微软雅黑" panose="020B0503020204020204" charset="-122"/>
                          <a:ea typeface="微软雅黑" panose="020B0503020204020204" charset="-122"/>
                        </a:rPr>
                        <a:t>（故障）</a:t>
                      </a:r>
                    </a:p>
                  </a:txBody>
                  <a:tcPr anchor="ctr"/>
                </a:tc>
              </a:tr>
              <a:tr h="329180">
                <a:tc rowSpan="4">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二者都不工作</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保险丝（熔断）</a:t>
                      </a:r>
                    </a:p>
                  </a:txBody>
                  <a:tcPr anchor="ctr"/>
                </a:tc>
              </a:tr>
              <a:tr h="32918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转向灯（损坏）</a:t>
                      </a:r>
                    </a:p>
                  </a:txBody>
                  <a:tcPr anchor="ctr"/>
                </a:tc>
              </a:tr>
              <a:tr h="32918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3.</a:t>
                      </a:r>
                      <a:r>
                        <a:rPr lang="zh-CN" altLang="en-US" sz="2000" dirty="0" smtClean="0">
                          <a:latin typeface="微软雅黑" panose="020B0503020204020204" charset="-122"/>
                          <a:ea typeface="微软雅黑" panose="020B0503020204020204" charset="-122"/>
                        </a:rPr>
                        <a:t>线路（断路、短路或接插件接触不良、虚接）</a:t>
                      </a:r>
                    </a:p>
                  </a:txBody>
                  <a:tcPr anchor="ctr"/>
                </a:tc>
              </a:tr>
              <a:tr h="32918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4.FBCM</a:t>
                      </a:r>
                      <a:r>
                        <a:rPr lang="zh-CN" altLang="en-US" sz="2000" dirty="0" smtClean="0">
                          <a:latin typeface="微软雅黑" panose="020B0503020204020204" charset="-122"/>
                          <a:ea typeface="微软雅黑" panose="020B0503020204020204" charset="-122"/>
                        </a:rPr>
                        <a:t>（故障）</a:t>
                      </a:r>
                    </a:p>
                  </a:txBody>
                  <a:tcPr anchor="ctr"/>
                </a:tc>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15544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室内灯</a:t>
            </a:r>
            <a:endParaRPr lang="zh-CN" altLang="en-US" sz="3600" dirty="0">
              <a:solidFill>
                <a:srgbClr val="0070C0"/>
              </a:solidFill>
              <a:latin typeface="微软雅黑" panose="020B0503020204020204" charset="-122"/>
              <a:ea typeface="微软雅黑" panose="020B0503020204020204" charset="-122"/>
            </a:endParaRPr>
          </a:p>
        </p:txBody>
      </p:sp>
      <p:sp>
        <p:nvSpPr>
          <p:cNvPr id="23" name="Text Box 4"/>
          <p:cNvSpPr txBox="1">
            <a:spLocks noChangeArrowheads="1"/>
          </p:cNvSpPr>
          <p:nvPr/>
        </p:nvSpPr>
        <p:spPr bwMode="auto">
          <a:xfrm>
            <a:off x="582930" y="1307013"/>
            <a:ext cx="8464550"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4950" indent="-234950"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120000"/>
              </a:lnSpc>
              <a:buFont typeface="Wingdings" panose="05000000000000000000" pitchFamily="2" charset="2"/>
              <a:buNone/>
            </a:pPr>
            <a:r>
              <a:rPr lang="zh-CN" altLang="en-US" sz="2400" dirty="0" smtClean="0">
                <a:latin typeface="微软雅黑" panose="020B0503020204020204" charset="-122"/>
                <a:ea typeface="微软雅黑" panose="020B0503020204020204" charset="-122"/>
                <a:sym typeface="Arial" panose="020B0604020202020204" pitchFamily="34" charset="0"/>
              </a:rPr>
              <a:t>原理框图</a:t>
            </a:r>
          </a:p>
        </p:txBody>
      </p:sp>
      <p:grpSp>
        <p:nvGrpSpPr>
          <p:cNvPr id="89" name="组合 88"/>
          <p:cNvGrpSpPr/>
          <p:nvPr/>
        </p:nvGrpSpPr>
        <p:grpSpPr>
          <a:xfrm>
            <a:off x="1158875" y="1663700"/>
            <a:ext cx="9119235" cy="4351655"/>
            <a:chOff x="635187" y="1275606"/>
            <a:chExt cx="7983865" cy="3672408"/>
          </a:xfrm>
        </p:grpSpPr>
        <p:sp>
          <p:nvSpPr>
            <p:cNvPr id="31" name="矩形 30"/>
            <p:cNvSpPr/>
            <p:nvPr/>
          </p:nvSpPr>
          <p:spPr>
            <a:xfrm>
              <a:off x="6660232" y="1419622"/>
              <a:ext cx="1944216" cy="936104"/>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600" b="1" dirty="0" smtClean="0">
                  <a:solidFill>
                    <a:schemeClr val="tx1"/>
                  </a:solidFill>
                  <a:latin typeface="微软雅黑" panose="020B0503020204020204" charset="-122"/>
                  <a:ea typeface="微软雅黑" panose="020B0503020204020204" charset="-122"/>
                </a:rPr>
                <a:t>室内顶灯</a:t>
              </a:r>
            </a:p>
          </p:txBody>
        </p:sp>
        <p:cxnSp>
          <p:nvCxnSpPr>
            <p:cNvPr id="43" name="直接箭头连接符 42"/>
            <p:cNvCxnSpPr>
              <a:endCxn id="51" idx="3"/>
            </p:cNvCxnSpPr>
            <p:nvPr/>
          </p:nvCxnSpPr>
          <p:spPr>
            <a:xfrm flipH="1">
              <a:off x="2195736" y="1735262"/>
              <a:ext cx="1599978" cy="8396"/>
            </a:xfrm>
            <a:prstGeom prst="straightConnector1">
              <a:avLst/>
            </a:prstGeom>
            <a:ln w="31750">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44" name="矩形 43"/>
            <p:cNvSpPr/>
            <p:nvPr/>
          </p:nvSpPr>
          <p:spPr>
            <a:xfrm>
              <a:off x="6674836" y="2571750"/>
              <a:ext cx="1944216" cy="36004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600" b="1" dirty="0" smtClean="0">
                  <a:solidFill>
                    <a:schemeClr val="tx1"/>
                  </a:solidFill>
                  <a:latin typeface="微软雅黑" panose="020B0503020204020204" charset="-122"/>
                  <a:ea typeface="微软雅黑" panose="020B0503020204020204" charset="-122"/>
                </a:rPr>
                <a:t>左后顶灯</a:t>
              </a:r>
            </a:p>
          </p:txBody>
        </p:sp>
        <p:sp>
          <p:nvSpPr>
            <p:cNvPr id="51" name="Rectangle 4"/>
            <p:cNvSpPr>
              <a:spLocks noChangeArrowheads="1"/>
            </p:cNvSpPr>
            <p:nvPr/>
          </p:nvSpPr>
          <p:spPr bwMode="auto">
            <a:xfrm>
              <a:off x="683568" y="1563638"/>
              <a:ext cx="1512168" cy="360040"/>
            </a:xfrm>
            <a:prstGeom prst="rect">
              <a:avLst/>
            </a:prstGeom>
            <a:solidFill>
              <a:srgbClr val="F05ACC"/>
            </a:solidFill>
            <a:ln w="9525">
              <a:noFill/>
              <a:miter lim="800000"/>
            </a:ln>
          </p:spPr>
          <p:txBody>
            <a:bodyPr anchor="ctr"/>
            <a:lstStyle/>
            <a:p>
              <a:pPr algn="ctr"/>
              <a:r>
                <a:rPr lang="zh-CN" altLang="en-US" sz="1600" b="1" dirty="0" smtClean="0">
                  <a:latin typeface="微软雅黑" panose="020B0503020204020204" charset="-122"/>
                  <a:ea typeface="微软雅黑" panose="020B0503020204020204" charset="-122"/>
                </a:rPr>
                <a:t>节能电源</a:t>
              </a:r>
            </a:p>
          </p:txBody>
        </p:sp>
        <p:sp>
          <p:nvSpPr>
            <p:cNvPr id="52" name="Rectangle 4"/>
            <p:cNvSpPr>
              <a:spLocks noChangeArrowheads="1"/>
            </p:cNvSpPr>
            <p:nvPr/>
          </p:nvSpPr>
          <p:spPr bwMode="auto">
            <a:xfrm>
              <a:off x="3794516" y="1275606"/>
              <a:ext cx="1353548" cy="3672408"/>
            </a:xfrm>
            <a:prstGeom prst="rect">
              <a:avLst/>
            </a:prstGeom>
            <a:solidFill>
              <a:srgbClr val="00B0F0"/>
            </a:solidFill>
            <a:ln w="9525">
              <a:noFill/>
              <a:miter lim="800000"/>
            </a:ln>
          </p:spPr>
          <p:txBody>
            <a:bodyPr anchor="ctr"/>
            <a:lstStyle/>
            <a:p>
              <a:pPr algn="ctr"/>
              <a:r>
                <a:rPr lang="en-US" altLang="zh-CN" sz="2000" b="1" dirty="0" smtClean="0">
                  <a:latin typeface="微软雅黑" panose="020B0503020204020204" charset="-122"/>
                  <a:ea typeface="微软雅黑" panose="020B0503020204020204" charset="-122"/>
                </a:rPr>
                <a:t>RBCM</a:t>
              </a:r>
            </a:p>
          </p:txBody>
        </p:sp>
        <p:cxnSp>
          <p:nvCxnSpPr>
            <p:cNvPr id="62" name="直接箭头连接符 61"/>
            <p:cNvCxnSpPr/>
            <p:nvPr/>
          </p:nvCxnSpPr>
          <p:spPr>
            <a:xfrm flipV="1">
              <a:off x="2190750" y="2283718"/>
              <a:ext cx="1606550" cy="12701"/>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7" name="直接箭头连接符 66"/>
            <p:cNvCxnSpPr/>
            <p:nvPr/>
          </p:nvCxnSpPr>
          <p:spPr>
            <a:xfrm>
              <a:off x="5139267" y="1697525"/>
              <a:ext cx="1535569" cy="10129"/>
            </a:xfrm>
            <a:prstGeom prst="straightConnector1">
              <a:avLst/>
            </a:prstGeom>
            <a:ln w="31750">
              <a:solidFill>
                <a:srgbClr val="FFC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5580112" y="1419622"/>
              <a:ext cx="864095" cy="258832"/>
            </a:xfrm>
            <a:prstGeom prst="rect">
              <a:avLst/>
            </a:prstGeom>
            <a:noFill/>
          </p:spPr>
          <p:txBody>
            <a:bodyPr wrap="square" rtlCol="0">
              <a:spAutoFit/>
            </a:bodyPr>
            <a:lstStyle/>
            <a:p>
              <a:r>
                <a:rPr lang="zh-CN" altLang="en-US" sz="1400" b="1" dirty="0" smtClean="0">
                  <a:latin typeface="微软雅黑" panose="020B0503020204020204" charset="-122"/>
                  <a:ea typeface="微软雅黑" panose="020B0503020204020204" charset="-122"/>
                </a:rPr>
                <a:t>顶灯输出</a:t>
              </a:r>
            </a:p>
          </p:txBody>
        </p:sp>
        <p:sp>
          <p:nvSpPr>
            <p:cNvPr id="74" name="矩形 73"/>
            <p:cNvSpPr/>
            <p:nvPr/>
          </p:nvSpPr>
          <p:spPr>
            <a:xfrm>
              <a:off x="6660232" y="3219822"/>
              <a:ext cx="1944216" cy="335287"/>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600" b="1" dirty="0">
                  <a:solidFill>
                    <a:schemeClr val="tx1"/>
                  </a:solidFill>
                  <a:latin typeface="微软雅黑" panose="020B0503020204020204" charset="-122"/>
                  <a:ea typeface="微软雅黑" panose="020B0503020204020204" charset="-122"/>
                </a:rPr>
                <a:t>右</a:t>
              </a:r>
              <a:r>
                <a:rPr lang="zh-CN" altLang="en-US" sz="1600" b="1" dirty="0" smtClean="0">
                  <a:solidFill>
                    <a:schemeClr val="tx1"/>
                  </a:solidFill>
                  <a:latin typeface="微软雅黑" panose="020B0503020204020204" charset="-122"/>
                  <a:ea typeface="微软雅黑" panose="020B0503020204020204" charset="-122"/>
                </a:rPr>
                <a:t>后顶灯</a:t>
              </a:r>
            </a:p>
          </p:txBody>
        </p:sp>
        <p:sp>
          <p:nvSpPr>
            <p:cNvPr id="75" name="矩形 74"/>
            <p:cNvSpPr/>
            <p:nvPr/>
          </p:nvSpPr>
          <p:spPr>
            <a:xfrm>
              <a:off x="6660232" y="3795886"/>
              <a:ext cx="1944216" cy="864096"/>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600" b="1" dirty="0" smtClean="0">
                  <a:solidFill>
                    <a:schemeClr val="tx1"/>
                  </a:solidFill>
                  <a:latin typeface="微软雅黑" panose="020B0503020204020204" charset="-122"/>
                  <a:ea typeface="微软雅黑" panose="020B0503020204020204" charset="-122"/>
                </a:rPr>
                <a:t>行李箱灯</a:t>
              </a:r>
            </a:p>
          </p:txBody>
        </p:sp>
        <p:cxnSp>
          <p:nvCxnSpPr>
            <p:cNvPr id="77" name="直接箭头连接符 76"/>
            <p:cNvCxnSpPr/>
            <p:nvPr/>
          </p:nvCxnSpPr>
          <p:spPr>
            <a:xfrm flipV="1">
              <a:off x="2195736" y="2787774"/>
              <a:ext cx="1606550" cy="12701"/>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53" name="矩形 52"/>
            <p:cNvSpPr/>
            <p:nvPr/>
          </p:nvSpPr>
          <p:spPr>
            <a:xfrm>
              <a:off x="640261" y="2067694"/>
              <a:ext cx="1560549" cy="909101"/>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600" b="1" dirty="0">
                  <a:solidFill>
                    <a:schemeClr val="tx1"/>
                  </a:solidFill>
                  <a:latin typeface="微软雅黑" panose="020B0503020204020204" charset="-122"/>
                  <a:ea typeface="微软雅黑" panose="020B0503020204020204" charset="-122"/>
                </a:rPr>
                <a:t>左</a:t>
              </a:r>
              <a:r>
                <a:rPr lang="zh-CN" altLang="en-US" sz="1600" b="1" dirty="0" smtClean="0">
                  <a:solidFill>
                    <a:schemeClr val="tx1"/>
                  </a:solidFill>
                  <a:latin typeface="微软雅黑" panose="020B0503020204020204" charset="-122"/>
                  <a:ea typeface="微软雅黑" panose="020B0503020204020204" charset="-122"/>
                </a:rPr>
                <a:t>前门状态开关</a:t>
              </a:r>
            </a:p>
          </p:txBody>
        </p:sp>
        <p:cxnSp>
          <p:nvCxnSpPr>
            <p:cNvPr id="78" name="直接箭头连接符 77"/>
            <p:cNvCxnSpPr/>
            <p:nvPr/>
          </p:nvCxnSpPr>
          <p:spPr>
            <a:xfrm flipV="1">
              <a:off x="2195736" y="3279129"/>
              <a:ext cx="1606550" cy="12701"/>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79" name="直接箭头连接符 78"/>
            <p:cNvCxnSpPr/>
            <p:nvPr/>
          </p:nvCxnSpPr>
          <p:spPr>
            <a:xfrm flipV="1">
              <a:off x="2195736" y="3711177"/>
              <a:ext cx="1606550" cy="12701"/>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0" name="直接箭头连接符 79"/>
            <p:cNvCxnSpPr/>
            <p:nvPr/>
          </p:nvCxnSpPr>
          <p:spPr>
            <a:xfrm flipV="1">
              <a:off x="2195736" y="4143225"/>
              <a:ext cx="1606550" cy="12701"/>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1" name="直接箭头连接符 80"/>
            <p:cNvCxnSpPr/>
            <p:nvPr/>
          </p:nvCxnSpPr>
          <p:spPr>
            <a:xfrm flipV="1">
              <a:off x="2195736" y="4575273"/>
              <a:ext cx="1606550" cy="12701"/>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54" name="矩形 53"/>
            <p:cNvSpPr/>
            <p:nvPr/>
          </p:nvSpPr>
          <p:spPr>
            <a:xfrm>
              <a:off x="640261" y="3150064"/>
              <a:ext cx="1560549" cy="261029"/>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600" b="1" dirty="0" smtClean="0">
                  <a:solidFill>
                    <a:schemeClr val="tx1"/>
                  </a:solidFill>
                  <a:latin typeface="微软雅黑" panose="020B0503020204020204" charset="-122"/>
                  <a:ea typeface="微软雅黑" panose="020B0503020204020204" charset="-122"/>
                </a:rPr>
                <a:t>右前门</a:t>
              </a:r>
              <a:r>
                <a:rPr lang="zh-CN" altLang="en-US" sz="1600" b="1" dirty="0">
                  <a:solidFill>
                    <a:schemeClr val="tx1"/>
                  </a:solidFill>
                  <a:latin typeface="微软雅黑" panose="020B0503020204020204" charset="-122"/>
                  <a:ea typeface="微软雅黑" panose="020B0503020204020204" charset="-122"/>
                </a:rPr>
                <a:t>状态开关</a:t>
              </a:r>
            </a:p>
          </p:txBody>
        </p:sp>
        <p:sp>
          <p:nvSpPr>
            <p:cNvPr id="55" name="矩形 54"/>
            <p:cNvSpPr/>
            <p:nvPr/>
          </p:nvSpPr>
          <p:spPr>
            <a:xfrm>
              <a:off x="652779" y="3584362"/>
              <a:ext cx="1560549" cy="261029"/>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600" b="1" dirty="0" smtClean="0">
                  <a:solidFill>
                    <a:schemeClr val="tx1"/>
                  </a:solidFill>
                  <a:latin typeface="微软雅黑" panose="020B0503020204020204" charset="-122"/>
                  <a:ea typeface="微软雅黑" panose="020B0503020204020204" charset="-122"/>
                </a:rPr>
                <a:t>左后门</a:t>
              </a:r>
              <a:r>
                <a:rPr lang="zh-CN" altLang="en-US" sz="1600" b="1" dirty="0">
                  <a:solidFill>
                    <a:schemeClr val="tx1"/>
                  </a:solidFill>
                  <a:latin typeface="微软雅黑" panose="020B0503020204020204" charset="-122"/>
                  <a:ea typeface="微软雅黑" panose="020B0503020204020204" charset="-122"/>
                </a:rPr>
                <a:t>状态开关</a:t>
              </a:r>
            </a:p>
          </p:txBody>
        </p:sp>
        <p:sp>
          <p:nvSpPr>
            <p:cNvPr id="56" name="矩形 55"/>
            <p:cNvSpPr/>
            <p:nvPr/>
          </p:nvSpPr>
          <p:spPr>
            <a:xfrm>
              <a:off x="652779" y="4018660"/>
              <a:ext cx="1560549" cy="261029"/>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600" b="1" dirty="0" smtClean="0">
                  <a:solidFill>
                    <a:schemeClr val="tx1"/>
                  </a:solidFill>
                  <a:latin typeface="微软雅黑" panose="020B0503020204020204" charset="-122"/>
                  <a:ea typeface="微软雅黑" panose="020B0503020204020204" charset="-122"/>
                </a:rPr>
                <a:t>右后门</a:t>
              </a:r>
              <a:r>
                <a:rPr lang="zh-CN" altLang="en-US" sz="1600" b="1" dirty="0">
                  <a:solidFill>
                    <a:schemeClr val="tx1"/>
                  </a:solidFill>
                  <a:latin typeface="微软雅黑" panose="020B0503020204020204" charset="-122"/>
                  <a:ea typeface="微软雅黑" panose="020B0503020204020204" charset="-122"/>
                </a:rPr>
                <a:t>状态开关</a:t>
              </a:r>
            </a:p>
          </p:txBody>
        </p:sp>
        <p:sp>
          <p:nvSpPr>
            <p:cNvPr id="76" name="矩形 75"/>
            <p:cNvSpPr/>
            <p:nvPr/>
          </p:nvSpPr>
          <p:spPr>
            <a:xfrm>
              <a:off x="635187" y="4443958"/>
              <a:ext cx="1560549" cy="261029"/>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600" b="1" dirty="0" smtClean="0">
                  <a:solidFill>
                    <a:schemeClr val="tx1"/>
                  </a:solidFill>
                  <a:latin typeface="微软雅黑" panose="020B0503020204020204" charset="-122"/>
                  <a:ea typeface="微软雅黑" panose="020B0503020204020204" charset="-122"/>
                </a:rPr>
                <a:t>后背门状态</a:t>
              </a:r>
              <a:r>
                <a:rPr lang="zh-CN" altLang="en-US" sz="1600" b="1" dirty="0">
                  <a:solidFill>
                    <a:schemeClr val="tx1"/>
                  </a:solidFill>
                  <a:latin typeface="微软雅黑" panose="020B0503020204020204" charset="-122"/>
                  <a:ea typeface="微软雅黑" panose="020B0503020204020204" charset="-122"/>
                </a:rPr>
                <a:t>开关</a:t>
              </a:r>
            </a:p>
          </p:txBody>
        </p:sp>
        <p:cxnSp>
          <p:nvCxnSpPr>
            <p:cNvPr id="82" name="直接箭头连接符 81"/>
            <p:cNvCxnSpPr/>
            <p:nvPr/>
          </p:nvCxnSpPr>
          <p:spPr>
            <a:xfrm>
              <a:off x="5148064" y="2129573"/>
              <a:ext cx="1535569" cy="10129"/>
            </a:xfrm>
            <a:prstGeom prst="straightConnector1">
              <a:avLst/>
            </a:prstGeom>
            <a:ln w="31750">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3" name="直接箭头连接符 82"/>
            <p:cNvCxnSpPr/>
            <p:nvPr/>
          </p:nvCxnSpPr>
          <p:spPr>
            <a:xfrm>
              <a:off x="5910263" y="2759199"/>
              <a:ext cx="773370" cy="8322"/>
            </a:xfrm>
            <a:prstGeom prst="straightConnector1">
              <a:avLst/>
            </a:prstGeom>
            <a:ln w="31750">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5" name="直接箭头连接符 84"/>
            <p:cNvCxnSpPr/>
            <p:nvPr/>
          </p:nvCxnSpPr>
          <p:spPr>
            <a:xfrm>
              <a:off x="5148064" y="4433829"/>
              <a:ext cx="1535569" cy="10129"/>
            </a:xfrm>
            <a:prstGeom prst="straightConnector1">
              <a:avLst/>
            </a:prstGeom>
            <a:ln w="31750">
              <a:solidFill>
                <a:srgbClr val="FFC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6" name="直接箭头连接符 85"/>
            <p:cNvCxnSpPr/>
            <p:nvPr/>
          </p:nvCxnSpPr>
          <p:spPr>
            <a:xfrm>
              <a:off x="5901149" y="3373363"/>
              <a:ext cx="773370" cy="8322"/>
            </a:xfrm>
            <a:prstGeom prst="straightConnector1">
              <a:avLst/>
            </a:prstGeom>
            <a:ln w="31750">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 name="肘形连接符 2"/>
            <p:cNvCxnSpPr/>
            <p:nvPr/>
          </p:nvCxnSpPr>
          <p:spPr>
            <a:xfrm rot="16200000" flipV="1">
              <a:off x="5327184" y="2728367"/>
              <a:ext cx="1921713" cy="744384"/>
            </a:xfrm>
            <a:prstGeom prst="bentConnector3">
              <a:avLst>
                <a:gd name="adj1" fmla="val -20"/>
              </a:avLst>
            </a:prstGeom>
            <a:ln w="31750">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5580112" y="1862703"/>
              <a:ext cx="864095" cy="258832"/>
            </a:xfrm>
            <a:prstGeom prst="rect">
              <a:avLst/>
            </a:prstGeom>
            <a:noFill/>
          </p:spPr>
          <p:txBody>
            <a:bodyPr wrap="square" rtlCol="0">
              <a:spAutoFit/>
            </a:bodyPr>
            <a:lstStyle/>
            <a:p>
              <a:r>
                <a:rPr lang="zh-CN" altLang="en-US" sz="1400" b="1" dirty="0" smtClean="0">
                  <a:latin typeface="微软雅黑" panose="020B0503020204020204" charset="-122"/>
                  <a:ea typeface="微软雅黑" panose="020B0503020204020204" charset="-122"/>
                </a:rPr>
                <a:t>节能输出</a:t>
              </a:r>
            </a:p>
          </p:txBody>
        </p:sp>
        <p:sp>
          <p:nvSpPr>
            <p:cNvPr id="88" name="TextBox 87"/>
            <p:cNvSpPr txBox="1"/>
            <p:nvPr/>
          </p:nvSpPr>
          <p:spPr>
            <a:xfrm>
              <a:off x="5364088" y="4166959"/>
              <a:ext cx="1152128" cy="258832"/>
            </a:xfrm>
            <a:prstGeom prst="rect">
              <a:avLst/>
            </a:prstGeom>
            <a:noFill/>
          </p:spPr>
          <p:txBody>
            <a:bodyPr wrap="square" rtlCol="0">
              <a:spAutoFit/>
            </a:bodyPr>
            <a:lstStyle/>
            <a:p>
              <a:r>
                <a:rPr lang="zh-CN" altLang="en-US" sz="1400" b="1" dirty="0" smtClean="0">
                  <a:latin typeface="微软雅黑" panose="020B0503020204020204" charset="-122"/>
                  <a:ea typeface="微软雅黑" panose="020B0503020204020204" charset="-122"/>
                </a:rPr>
                <a:t>行李箱灯输出</a:t>
              </a: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15544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室内灯</a:t>
            </a:r>
            <a:endParaRPr lang="zh-CN" altLang="en-US" sz="3600" dirty="0">
              <a:solidFill>
                <a:srgbClr val="0070C0"/>
              </a:solidFill>
              <a:latin typeface="微软雅黑" panose="020B0503020204020204" charset="-122"/>
              <a:ea typeface="微软雅黑" panose="020B0503020204020204" charset="-122"/>
            </a:endParaRPr>
          </a:p>
        </p:txBody>
      </p:sp>
      <p:sp>
        <p:nvSpPr>
          <p:cNvPr id="42" name="Text Box 3"/>
          <p:cNvSpPr txBox="1">
            <a:spLocks noChangeArrowheads="1"/>
          </p:cNvSpPr>
          <p:nvPr/>
        </p:nvSpPr>
        <p:spPr bwMode="auto">
          <a:xfrm>
            <a:off x="4941570" y="1065530"/>
            <a:ext cx="5807075" cy="5262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200000"/>
              </a:lnSpc>
              <a:buFont typeface="Wingdings" panose="05000000000000000000" pitchFamily="2" charset="2"/>
              <a:buChar char="Ø"/>
            </a:pPr>
            <a:r>
              <a:rPr lang="zh-CN" altLang="en-US" sz="2400" b="0" dirty="0" smtClean="0">
                <a:latin typeface="微软雅黑" panose="020B0503020204020204" charset="-122"/>
                <a:ea typeface="微软雅黑" panose="020B0503020204020204" charset="-122"/>
                <a:sym typeface="Arial" panose="020B0604020202020204" pitchFamily="34" charset="0"/>
              </a:rPr>
              <a:t>前顶灯受</a:t>
            </a:r>
            <a:r>
              <a:rPr lang="zh-CN" altLang="en-US" sz="2400" b="0" dirty="0">
                <a:latin typeface="微软雅黑" panose="020B0503020204020204" charset="-122"/>
                <a:ea typeface="微软雅黑" panose="020B0503020204020204" charset="-122"/>
                <a:sym typeface="Arial" panose="020B0604020202020204" pitchFamily="34" charset="0"/>
              </a:rPr>
              <a:t>电池节能控制。</a:t>
            </a:r>
            <a:r>
              <a:rPr lang="zh-CN" altLang="en-US" sz="2400" b="0" dirty="0" smtClean="0">
                <a:latin typeface="微软雅黑" panose="020B0503020204020204" charset="-122"/>
                <a:ea typeface="微软雅黑" panose="020B0503020204020204" charset="-122"/>
                <a:sym typeface="Arial" panose="020B0604020202020204" pitchFamily="34" charset="0"/>
              </a:rPr>
              <a:t>通过控制前顶灯开关</a:t>
            </a:r>
            <a:r>
              <a:rPr lang="zh-CN" altLang="en-US" sz="2400" b="0" dirty="0">
                <a:latin typeface="微软雅黑" panose="020B0503020204020204" charset="-122"/>
                <a:ea typeface="微软雅黑" panose="020B0503020204020204" charset="-122"/>
                <a:sym typeface="Arial" panose="020B0604020202020204" pitchFamily="34" charset="0"/>
              </a:rPr>
              <a:t>可手动</a:t>
            </a:r>
            <a:r>
              <a:rPr lang="zh-CN" altLang="en-US" sz="2400" b="0" dirty="0" smtClean="0">
                <a:latin typeface="微软雅黑" panose="020B0503020204020204" charset="-122"/>
                <a:ea typeface="微软雅黑" panose="020B0503020204020204" charset="-122"/>
                <a:sym typeface="Arial" panose="020B0604020202020204" pitchFamily="34" charset="0"/>
              </a:rPr>
              <a:t>控制相应侧阅读灯的工作情况。</a:t>
            </a:r>
            <a:endParaRPr lang="zh-CN" altLang="en-US" sz="2400" b="0" dirty="0">
              <a:latin typeface="微软雅黑" panose="020B0503020204020204" charset="-122"/>
              <a:ea typeface="微软雅黑" panose="020B0503020204020204" charset="-122"/>
              <a:sym typeface="Arial" panose="020B0604020202020204" pitchFamily="34" charset="0"/>
            </a:endParaRPr>
          </a:p>
          <a:p>
            <a:pPr eaLnBrk="1" hangingPunct="1">
              <a:lnSpc>
                <a:spcPct val="200000"/>
              </a:lnSpc>
              <a:buFont typeface="Wingdings" panose="05000000000000000000" pitchFamily="2" charset="2"/>
              <a:buChar char="Ø"/>
            </a:pPr>
            <a:r>
              <a:rPr lang="zh-CN" altLang="en-US" sz="2400" b="0" dirty="0" smtClean="0">
                <a:latin typeface="微软雅黑" panose="020B0503020204020204" charset="-122"/>
                <a:ea typeface="微软雅黑" panose="020B0503020204020204" charset="-122"/>
                <a:sym typeface="Arial" panose="020B0604020202020204" pitchFamily="34" charset="0"/>
              </a:rPr>
              <a:t>处于DOOR挡时，</a:t>
            </a:r>
            <a:r>
              <a:rPr lang="zh-CN" altLang="en-US" sz="2400" b="0" dirty="0">
                <a:latin typeface="微软雅黑" panose="020B0503020204020204" charset="-122"/>
                <a:ea typeface="微软雅黑" panose="020B0503020204020204" charset="-122"/>
                <a:sym typeface="Arial" panose="020B0604020202020204" pitchFamily="34" charset="0"/>
              </a:rPr>
              <a:t>前</a:t>
            </a:r>
            <a:r>
              <a:rPr lang="zh-CN" altLang="en-US" sz="2400" b="0" dirty="0" smtClean="0">
                <a:latin typeface="微软雅黑" panose="020B0503020204020204" charset="-122"/>
                <a:ea typeface="微软雅黑" panose="020B0503020204020204" charset="-122"/>
                <a:sym typeface="Arial" panose="020B0604020202020204" pitchFamily="34" charset="0"/>
              </a:rPr>
              <a:t>顶灯在</a:t>
            </a:r>
            <a:r>
              <a:rPr lang="zh-CN" altLang="en-US" sz="2400" b="0" dirty="0">
                <a:latin typeface="微软雅黑" panose="020B0503020204020204" charset="-122"/>
                <a:ea typeface="微软雅黑" panose="020B0503020204020204" charset="-122"/>
                <a:sym typeface="Arial" panose="020B0604020202020204" pitchFamily="34" charset="0"/>
              </a:rPr>
              <a:t>正常开闭时灯光均会</a:t>
            </a:r>
            <a:r>
              <a:rPr lang="zh-CN" altLang="en-US" sz="2400" b="0" dirty="0" smtClean="0">
                <a:latin typeface="微软雅黑" panose="020B0503020204020204" charset="-122"/>
                <a:ea typeface="微软雅黑" panose="020B0503020204020204" charset="-122"/>
                <a:sym typeface="Arial" panose="020B0604020202020204" pitchFamily="34" charset="0"/>
              </a:rPr>
              <a:t>受</a:t>
            </a:r>
            <a:r>
              <a:rPr lang="en-US" altLang="zh-CN" sz="2400" b="0" dirty="0" smtClean="0">
                <a:latin typeface="微软雅黑" panose="020B0503020204020204" charset="-122"/>
                <a:ea typeface="微软雅黑" panose="020B0503020204020204" charset="-122"/>
                <a:sym typeface="Arial" panose="020B0604020202020204" pitchFamily="34" charset="0"/>
              </a:rPr>
              <a:t>R</a:t>
            </a:r>
            <a:r>
              <a:rPr lang="zh-CN" altLang="en-US" sz="2400" b="0" dirty="0" smtClean="0">
                <a:latin typeface="微软雅黑" panose="020B0503020204020204" charset="-122"/>
                <a:ea typeface="微软雅黑" panose="020B0503020204020204" charset="-122"/>
                <a:sym typeface="Arial" panose="020B0604020202020204" pitchFamily="34" charset="0"/>
              </a:rPr>
              <a:t>BCM控制变化。</a:t>
            </a:r>
            <a:endParaRPr lang="en-US" altLang="zh-CN" sz="2400" b="0" dirty="0" smtClean="0">
              <a:latin typeface="微软雅黑" panose="020B0503020204020204" charset="-122"/>
              <a:ea typeface="微软雅黑" panose="020B0503020204020204" charset="-122"/>
              <a:sym typeface="Arial" panose="020B0604020202020204" pitchFamily="34" charset="0"/>
            </a:endParaRPr>
          </a:p>
          <a:p>
            <a:pPr eaLnBrk="1" hangingPunct="1">
              <a:lnSpc>
                <a:spcPct val="200000"/>
              </a:lnSpc>
              <a:buFont typeface="Wingdings" panose="05000000000000000000" pitchFamily="2" charset="2"/>
              <a:buChar char="Ø"/>
            </a:pPr>
            <a:r>
              <a:rPr lang="zh-CN" altLang="en-US" sz="2400" b="0" dirty="0">
                <a:latin typeface="微软雅黑" panose="020B0503020204020204" charset="-122"/>
                <a:ea typeface="微软雅黑" panose="020B0503020204020204" charset="-122"/>
                <a:sym typeface="Arial" panose="020B0604020202020204" pitchFamily="34" charset="0"/>
              </a:rPr>
              <a:t>当</a:t>
            </a:r>
            <a:r>
              <a:rPr lang="en-US" altLang="zh-CN" sz="2400" b="0" dirty="0">
                <a:latin typeface="微软雅黑" panose="020B0503020204020204" charset="-122"/>
                <a:ea typeface="微软雅黑" panose="020B0503020204020204" charset="-122"/>
                <a:sym typeface="Arial" panose="020B0604020202020204" pitchFamily="34" charset="0"/>
              </a:rPr>
              <a:t>R</a:t>
            </a:r>
            <a:r>
              <a:rPr lang="zh-CN" altLang="en-US" sz="2400" b="0" dirty="0">
                <a:latin typeface="微软雅黑" panose="020B0503020204020204" charset="-122"/>
                <a:ea typeface="微软雅黑" panose="020B0503020204020204" charset="-122"/>
                <a:sym typeface="Arial" panose="020B0604020202020204" pitchFamily="34" charset="0"/>
              </a:rPr>
              <a:t>BCM接收到碰撞</a:t>
            </a:r>
            <a:r>
              <a:rPr lang="zh-CN" altLang="en-US" sz="2400" b="0" dirty="0" smtClean="0">
                <a:latin typeface="微软雅黑" panose="020B0503020204020204" charset="-122"/>
                <a:ea typeface="微软雅黑" panose="020B0503020204020204" charset="-122"/>
                <a:sym typeface="Arial" panose="020B0604020202020204" pitchFamily="34" charset="0"/>
              </a:rPr>
              <a:t>信号时，</a:t>
            </a:r>
            <a:r>
              <a:rPr lang="en-US" altLang="zh-CN" sz="2400" b="0" dirty="0">
                <a:latin typeface="微软雅黑" panose="020B0503020204020204" charset="-122"/>
                <a:ea typeface="微软雅黑" panose="020B0503020204020204" charset="-122"/>
                <a:sym typeface="Arial" panose="020B0604020202020204" pitchFamily="34" charset="0"/>
              </a:rPr>
              <a:t> R</a:t>
            </a:r>
            <a:r>
              <a:rPr lang="zh-CN" altLang="en-US" sz="2400" b="0" dirty="0">
                <a:latin typeface="微软雅黑" panose="020B0503020204020204" charset="-122"/>
                <a:ea typeface="微软雅黑" panose="020B0503020204020204" charset="-122"/>
                <a:sym typeface="Arial" panose="020B0604020202020204" pitchFamily="34" charset="0"/>
              </a:rPr>
              <a:t>BCM立即点</a:t>
            </a:r>
            <a:r>
              <a:rPr lang="zh-CN" altLang="en-US" sz="2400" b="0" dirty="0" smtClean="0">
                <a:latin typeface="微软雅黑" panose="020B0503020204020204" charset="-122"/>
                <a:ea typeface="微软雅黑" panose="020B0503020204020204" charset="-122"/>
                <a:sym typeface="Arial" panose="020B0604020202020204" pitchFamily="34" charset="0"/>
              </a:rPr>
              <a:t>亮前顶灯30</a:t>
            </a:r>
            <a:r>
              <a:rPr lang="en-US" altLang="zh-CN" sz="2400" b="0" dirty="0" smtClean="0">
                <a:latin typeface="微软雅黑" panose="020B0503020204020204" charset="-122"/>
                <a:ea typeface="微软雅黑" panose="020B0503020204020204" charset="-122"/>
                <a:sym typeface="Arial" panose="020B0604020202020204" pitchFamily="34" charset="0"/>
              </a:rPr>
              <a:t>min</a:t>
            </a:r>
            <a:r>
              <a:rPr lang="zh-CN" altLang="en-US" sz="2400" b="0" dirty="0" smtClean="0">
                <a:latin typeface="微软雅黑" panose="020B0503020204020204" charset="-122"/>
                <a:ea typeface="微软雅黑" panose="020B0503020204020204" charset="-122"/>
                <a:sym typeface="Arial" panose="020B0604020202020204" pitchFamily="34" charset="0"/>
              </a:rPr>
              <a:t>。</a:t>
            </a:r>
          </a:p>
        </p:txBody>
      </p:sp>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490" y="1427584"/>
            <a:ext cx="3525455" cy="3672736"/>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15544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室内灯</a:t>
            </a:r>
            <a:endParaRPr lang="zh-CN" altLang="en-US" sz="3600" dirty="0">
              <a:solidFill>
                <a:srgbClr val="0070C0"/>
              </a:solidFill>
              <a:latin typeface="微软雅黑" panose="020B0503020204020204" charset="-122"/>
              <a:ea typeface="微软雅黑" panose="020B0503020204020204" charset="-122"/>
            </a:endParaRPr>
          </a:p>
        </p:txBody>
      </p:sp>
      <p:sp>
        <p:nvSpPr>
          <p:cNvPr id="33" name="Text Box 3"/>
          <p:cNvSpPr txBox="1">
            <a:spLocks noChangeArrowheads="1"/>
          </p:cNvSpPr>
          <p:nvPr/>
        </p:nvSpPr>
        <p:spPr bwMode="auto">
          <a:xfrm>
            <a:off x="957580" y="1428115"/>
            <a:ext cx="9667240" cy="452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150000"/>
              </a:lnSpc>
              <a:buFont typeface="Wingdings" panose="05000000000000000000" pitchFamily="2" charset="2"/>
              <a:buNone/>
            </a:pPr>
            <a:r>
              <a:rPr lang="zh-CN" altLang="en-US" sz="2400" dirty="0">
                <a:latin typeface="微软雅黑" panose="020B0503020204020204" charset="-122"/>
                <a:ea typeface="微软雅黑" panose="020B0503020204020204" charset="-122"/>
                <a:sym typeface="Arial" panose="020B0604020202020204" pitchFamily="34" charset="0"/>
              </a:rPr>
              <a:t>电池节能</a:t>
            </a:r>
          </a:p>
          <a:p>
            <a:pPr eaLnBrk="1" hangingPunct="1">
              <a:lnSpc>
                <a:spcPct val="150000"/>
              </a:lnSpc>
              <a:buFont typeface="Wingdings" panose="05000000000000000000" pitchFamily="2" charset="2"/>
              <a:buChar char="Ø"/>
            </a:pPr>
            <a:r>
              <a:rPr lang="zh-CN" altLang="en-US" sz="2400" b="0" dirty="0" smtClean="0">
                <a:latin typeface="微软雅黑" panose="020B0503020204020204" charset="-122"/>
                <a:ea typeface="微软雅黑" panose="020B0503020204020204" charset="-122"/>
                <a:sym typeface="Arial" panose="020B0604020202020204" pitchFamily="34" charset="0"/>
              </a:rPr>
              <a:t>当电源处于ON和ACC</a:t>
            </a:r>
            <a:r>
              <a:rPr lang="zh-CN" altLang="en-US" sz="2400" b="0" dirty="0">
                <a:latin typeface="微软雅黑" panose="020B0503020204020204" charset="-122"/>
                <a:ea typeface="微软雅黑" panose="020B0503020204020204" charset="-122"/>
                <a:sym typeface="Arial" panose="020B0604020202020204" pitchFamily="34" charset="0"/>
              </a:rPr>
              <a:t>时</a:t>
            </a:r>
            <a:r>
              <a:rPr lang="zh-CN" altLang="en-US" sz="2400" b="0" dirty="0" smtClean="0">
                <a:latin typeface="微软雅黑" panose="020B0503020204020204" charset="-122"/>
                <a:ea typeface="微软雅黑" panose="020B0503020204020204" charset="-122"/>
                <a:sym typeface="Arial" panose="020B0604020202020204" pitchFamily="34" charset="0"/>
              </a:rPr>
              <a:t>，</a:t>
            </a:r>
            <a:r>
              <a:rPr lang="en-US" altLang="zh-CN" sz="2400" b="0" dirty="0" smtClean="0">
                <a:latin typeface="微软雅黑" panose="020B0503020204020204" charset="-122"/>
                <a:ea typeface="微软雅黑" panose="020B0503020204020204" charset="-122"/>
                <a:sym typeface="Arial" panose="020B0604020202020204" pitchFamily="34" charset="0"/>
              </a:rPr>
              <a:t>RBCM</a:t>
            </a:r>
            <a:r>
              <a:rPr lang="zh-CN" altLang="en-US" sz="2400" b="0" dirty="0">
                <a:latin typeface="微软雅黑" panose="020B0503020204020204" charset="-122"/>
                <a:ea typeface="微软雅黑" panose="020B0503020204020204" charset="-122"/>
                <a:sym typeface="Arial" panose="020B0604020202020204" pitchFamily="34" charset="0"/>
              </a:rPr>
              <a:t>输出</a:t>
            </a:r>
            <a:r>
              <a:rPr lang="zh-CN" altLang="en-US" sz="2400" b="0" dirty="0" smtClean="0">
                <a:latin typeface="微软雅黑" panose="020B0503020204020204" charset="-122"/>
                <a:ea typeface="微软雅黑" panose="020B0503020204020204" charset="-122"/>
                <a:sym typeface="Arial" panose="020B0604020202020204" pitchFamily="34" charset="0"/>
              </a:rPr>
              <a:t>电池</a:t>
            </a:r>
            <a:r>
              <a:rPr lang="zh-CN" altLang="en-US" sz="2400" b="0" dirty="0">
                <a:latin typeface="微软雅黑" panose="020B0503020204020204" charset="-122"/>
                <a:ea typeface="微软雅黑" panose="020B0503020204020204" charset="-122"/>
                <a:sym typeface="Arial" panose="020B0604020202020204" pitchFamily="34" charset="0"/>
              </a:rPr>
              <a:t>节能供电。</a:t>
            </a:r>
            <a:r>
              <a:rPr lang="zh-CN" altLang="en-US" sz="2400" b="0" dirty="0" smtClean="0">
                <a:latin typeface="微软雅黑" panose="020B0503020204020204" charset="-122"/>
                <a:ea typeface="微软雅黑" panose="020B0503020204020204" charset="-122"/>
                <a:sym typeface="Arial" panose="020B0604020202020204" pitchFamily="34" charset="0"/>
              </a:rPr>
              <a:t>在关闭电源15</a:t>
            </a:r>
            <a:r>
              <a:rPr lang="en-US" altLang="zh-CN" sz="2400" b="0" dirty="0" smtClean="0">
                <a:latin typeface="微软雅黑" panose="020B0503020204020204" charset="-122"/>
                <a:ea typeface="微软雅黑" panose="020B0503020204020204" charset="-122"/>
                <a:sym typeface="Arial" panose="020B0604020202020204" pitchFamily="34" charset="0"/>
              </a:rPr>
              <a:t>min</a:t>
            </a:r>
            <a:r>
              <a:rPr lang="zh-CN" altLang="en-US" sz="2400" b="0" dirty="0" smtClean="0">
                <a:latin typeface="微软雅黑" panose="020B0503020204020204" charset="-122"/>
                <a:ea typeface="微软雅黑" panose="020B0503020204020204" charset="-122"/>
                <a:sym typeface="Arial" panose="020B0604020202020204" pitchFamily="34" charset="0"/>
              </a:rPr>
              <a:t>内</a:t>
            </a:r>
            <a:r>
              <a:rPr lang="zh-CN" altLang="en-US" sz="2400" b="0" dirty="0">
                <a:latin typeface="微软雅黑" panose="020B0503020204020204" charset="-122"/>
                <a:ea typeface="微软雅黑" panose="020B0503020204020204" charset="-122"/>
                <a:sym typeface="Arial" panose="020B0604020202020204" pitchFamily="34" charset="0"/>
              </a:rPr>
              <a:t>，电池节能将一直</a:t>
            </a:r>
            <a:r>
              <a:rPr lang="zh-CN" altLang="en-US" sz="2400" b="0" dirty="0" smtClean="0">
                <a:latin typeface="微软雅黑" panose="020B0503020204020204" charset="-122"/>
                <a:ea typeface="微软雅黑" panose="020B0503020204020204" charset="-122"/>
                <a:sym typeface="Arial" panose="020B0604020202020204" pitchFamily="34" charset="0"/>
              </a:rPr>
              <a:t>供电；15</a:t>
            </a:r>
            <a:r>
              <a:rPr lang="en-US" altLang="zh-CN" sz="2400" b="0" dirty="0" smtClean="0">
                <a:latin typeface="微软雅黑" panose="020B0503020204020204" charset="-122"/>
                <a:ea typeface="微软雅黑" panose="020B0503020204020204" charset="-122"/>
                <a:sym typeface="Arial" panose="020B0604020202020204" pitchFamily="34" charset="0"/>
              </a:rPr>
              <a:t>min</a:t>
            </a:r>
            <a:r>
              <a:rPr lang="zh-CN" altLang="en-US" sz="2400" b="0" dirty="0" smtClean="0">
                <a:latin typeface="微软雅黑" panose="020B0503020204020204" charset="-122"/>
                <a:ea typeface="微软雅黑" panose="020B0503020204020204" charset="-122"/>
                <a:sym typeface="Arial" panose="020B0604020202020204" pitchFamily="34" charset="0"/>
              </a:rPr>
              <a:t>后</a:t>
            </a:r>
            <a:r>
              <a:rPr lang="zh-CN" altLang="en-US" sz="2400" b="0" dirty="0">
                <a:latin typeface="微软雅黑" panose="020B0503020204020204" charset="-122"/>
                <a:ea typeface="微软雅黑" panose="020B0503020204020204" charset="-122"/>
                <a:sym typeface="Arial" panose="020B0604020202020204" pitchFamily="34" charset="0"/>
              </a:rPr>
              <a:t>，电池节能将关闭供电</a:t>
            </a:r>
            <a:r>
              <a:rPr lang="zh-CN" altLang="en-US" sz="2400" b="0" dirty="0" smtClean="0">
                <a:latin typeface="微软雅黑" panose="020B0503020204020204" charset="-122"/>
                <a:ea typeface="微软雅黑" panose="020B0503020204020204" charset="-122"/>
                <a:sym typeface="Arial" panose="020B0604020202020204" pitchFamily="34" charset="0"/>
              </a:rPr>
              <a:t>。</a:t>
            </a:r>
            <a:endParaRPr lang="zh-CN" altLang="en-US" sz="2400" b="0" dirty="0">
              <a:latin typeface="微软雅黑" panose="020B0503020204020204" charset="-122"/>
              <a:ea typeface="微软雅黑" panose="020B0503020204020204" charset="-122"/>
              <a:sym typeface="Arial" panose="020B0604020202020204" pitchFamily="34" charset="0"/>
            </a:endParaRPr>
          </a:p>
          <a:p>
            <a:pPr eaLnBrk="1" hangingPunct="1">
              <a:lnSpc>
                <a:spcPct val="150000"/>
              </a:lnSpc>
              <a:buFont typeface="Wingdings" panose="05000000000000000000" pitchFamily="2" charset="2"/>
              <a:buNone/>
            </a:pPr>
            <a:r>
              <a:rPr lang="zh-CN" altLang="en-US" sz="2400" dirty="0">
                <a:latin typeface="微软雅黑" panose="020B0503020204020204" charset="-122"/>
                <a:ea typeface="微软雅黑" panose="020B0503020204020204" charset="-122"/>
                <a:sym typeface="Arial" panose="020B0604020202020204" pitchFamily="34" charset="0"/>
              </a:rPr>
              <a:t>电池节能关闭供电说明</a:t>
            </a:r>
          </a:p>
          <a:p>
            <a:pPr marL="285750" indent="-285750" eaLnBrk="1" hangingPunct="1">
              <a:lnSpc>
                <a:spcPct val="150000"/>
              </a:lnSpc>
              <a:buFont typeface="Wingdings" panose="05000000000000000000" pitchFamily="2" charset="2"/>
              <a:buChar char="Ø"/>
            </a:pPr>
            <a:r>
              <a:rPr lang="zh-CN" altLang="en-US" sz="2400" b="0" dirty="0">
                <a:latin typeface="微软雅黑" panose="020B0503020204020204" charset="-122"/>
                <a:ea typeface="微软雅黑" panose="020B0503020204020204" charset="-122"/>
                <a:sym typeface="Arial" panose="020B0604020202020204" pitchFamily="34" charset="0"/>
              </a:rPr>
              <a:t>在关闭电源15</a:t>
            </a:r>
            <a:r>
              <a:rPr lang="en-US" altLang="zh-CN" sz="2400" b="0" dirty="0" smtClean="0">
                <a:latin typeface="微软雅黑" panose="020B0503020204020204" charset="-122"/>
                <a:ea typeface="微软雅黑" panose="020B0503020204020204" charset="-122"/>
                <a:sym typeface="Arial" panose="020B0604020202020204" pitchFamily="34" charset="0"/>
              </a:rPr>
              <a:t>min</a:t>
            </a:r>
            <a:r>
              <a:rPr lang="zh-CN" altLang="en-US" sz="2400" b="0" dirty="0" smtClean="0">
                <a:latin typeface="微软雅黑" panose="020B0503020204020204" charset="-122"/>
                <a:ea typeface="微软雅黑" panose="020B0503020204020204" charset="-122"/>
                <a:sym typeface="Arial" panose="020B0604020202020204" pitchFamily="34" charset="0"/>
              </a:rPr>
              <a:t>后</a:t>
            </a:r>
            <a:r>
              <a:rPr lang="zh-CN" altLang="en-US" sz="2400" b="0" dirty="0">
                <a:latin typeface="微软雅黑" panose="020B0503020204020204" charset="-122"/>
                <a:ea typeface="微软雅黑" panose="020B0503020204020204" charset="-122"/>
                <a:sym typeface="Arial" panose="020B0604020202020204" pitchFamily="34" charset="0"/>
              </a:rPr>
              <a:t>，电池节能功能关闭，前、后顶灯、门开警告灯、氛围灯、行李舱照明灯、化妆灯将不能被</a:t>
            </a:r>
            <a:r>
              <a:rPr lang="zh-CN" altLang="en-US" sz="2400" b="0" dirty="0" smtClean="0">
                <a:latin typeface="微软雅黑" panose="020B0503020204020204" charset="-122"/>
                <a:ea typeface="微软雅黑" panose="020B0503020204020204" charset="-122"/>
                <a:sym typeface="Arial" panose="020B0604020202020204" pitchFamily="34" charset="0"/>
              </a:rPr>
              <a:t>供电。</a:t>
            </a:r>
            <a:endParaRPr lang="zh-CN" altLang="en-US" sz="2400" b="0" dirty="0">
              <a:latin typeface="微软雅黑" panose="020B0503020204020204" charset="-122"/>
              <a:ea typeface="微软雅黑" panose="020B0503020204020204" charset="-122"/>
              <a:sym typeface="Arial" panose="020B0604020202020204" pitchFamily="34" charset="0"/>
            </a:endParaRPr>
          </a:p>
          <a:p>
            <a:pPr marL="285750" indent="-285750" eaLnBrk="1" hangingPunct="1">
              <a:lnSpc>
                <a:spcPct val="150000"/>
              </a:lnSpc>
              <a:buFont typeface="Wingdings" panose="05000000000000000000" pitchFamily="2" charset="2"/>
              <a:buChar char="Ø"/>
            </a:pPr>
            <a:r>
              <a:rPr lang="zh-CN" altLang="en-US" sz="2400" b="0" dirty="0" smtClean="0">
                <a:latin typeface="微软雅黑" panose="020B0503020204020204" charset="-122"/>
                <a:ea typeface="微软雅黑" panose="020B0503020204020204" charset="-122"/>
                <a:sym typeface="Arial" panose="020B0604020202020204" pitchFamily="34" charset="0"/>
              </a:rPr>
              <a:t>在</a:t>
            </a:r>
            <a:r>
              <a:rPr lang="zh-CN" altLang="en-US" sz="2400" b="0" dirty="0">
                <a:latin typeface="微软雅黑" panose="020B0503020204020204" charset="-122"/>
                <a:ea typeface="微软雅黑" panose="020B0503020204020204" charset="-122"/>
                <a:sym typeface="Arial" panose="020B0604020202020204" pitchFamily="34" charset="0"/>
              </a:rPr>
              <a:t>关闭电源15</a:t>
            </a:r>
            <a:r>
              <a:rPr lang="en-US" altLang="zh-CN" sz="2400" b="0" dirty="0" smtClean="0">
                <a:latin typeface="微软雅黑" panose="020B0503020204020204" charset="-122"/>
                <a:ea typeface="微软雅黑" panose="020B0503020204020204" charset="-122"/>
                <a:sym typeface="Arial" panose="020B0604020202020204" pitchFamily="34" charset="0"/>
              </a:rPr>
              <a:t>min</a:t>
            </a:r>
            <a:r>
              <a:rPr lang="zh-CN" altLang="en-US" sz="2400" b="0" dirty="0" smtClean="0">
                <a:latin typeface="微软雅黑" panose="020B0503020204020204" charset="-122"/>
                <a:ea typeface="微软雅黑" panose="020B0503020204020204" charset="-122"/>
                <a:sym typeface="Arial" panose="020B0604020202020204" pitchFamily="34" charset="0"/>
              </a:rPr>
              <a:t>内</a:t>
            </a:r>
            <a:r>
              <a:rPr lang="zh-CN" altLang="en-US" sz="2400" b="0" dirty="0">
                <a:latin typeface="微软雅黑" panose="020B0503020204020204" charset="-122"/>
                <a:ea typeface="微软雅黑" panose="020B0503020204020204" charset="-122"/>
                <a:sym typeface="Arial" panose="020B0604020202020204" pitchFamily="34" charset="0"/>
              </a:rPr>
              <a:t>，打开任意一个车门、拔出钥匙、插入钥匙、遥控解锁，电池</a:t>
            </a:r>
            <a:r>
              <a:rPr lang="zh-CN" altLang="en-US" sz="2400" b="0" dirty="0" smtClean="0">
                <a:latin typeface="微软雅黑" panose="020B0503020204020204" charset="-122"/>
                <a:ea typeface="微软雅黑" panose="020B0503020204020204" charset="-122"/>
                <a:sym typeface="Arial" panose="020B0604020202020204" pitchFamily="34" charset="0"/>
              </a:rPr>
              <a:t>节能重新计时。</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15544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室内灯</a:t>
            </a:r>
            <a:endParaRPr lang="zh-CN" altLang="en-US" sz="3600" dirty="0">
              <a:solidFill>
                <a:srgbClr val="0070C0"/>
              </a:solidFill>
              <a:latin typeface="微软雅黑" panose="020B0503020204020204" charset="-122"/>
              <a:ea typeface="微软雅黑" panose="020B0503020204020204" charset="-122"/>
            </a:endParaRPr>
          </a:p>
        </p:txBody>
      </p:sp>
      <p:grpSp>
        <p:nvGrpSpPr>
          <p:cNvPr id="4" name="组合 3"/>
          <p:cNvGrpSpPr/>
          <p:nvPr/>
        </p:nvGrpSpPr>
        <p:grpSpPr>
          <a:xfrm>
            <a:off x="1259840" y="1788160"/>
            <a:ext cx="8811260" cy="4052373"/>
            <a:chOff x="431540" y="1203598"/>
            <a:chExt cx="8244916" cy="3311232"/>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695" y="1203598"/>
              <a:ext cx="2000073" cy="138780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1"/>
            <p:cNvSpPr>
              <a:spLocks noChangeArrowheads="1"/>
            </p:cNvSpPr>
            <p:nvPr/>
          </p:nvSpPr>
          <p:spPr bwMode="auto">
            <a:xfrm>
              <a:off x="431540" y="2629795"/>
              <a:ext cx="2160240" cy="1885035"/>
            </a:xfrm>
            <a:prstGeom prst="rect">
              <a:avLst/>
            </a:prstGeom>
            <a:noFill/>
            <a:ln w="9525">
              <a:noFill/>
              <a:miter lim="800000"/>
            </a:ln>
            <a:effectLst/>
          </p:spPr>
          <p:txBody>
            <a:bodyPr vert="horz" wrap="square" lIns="91440" tIns="45720" rIns="91440" bIns="45720" numCol="1" anchor="ctr" anchorCtr="0" compatLnSpc="1">
              <a:spAutoFit/>
            </a:bodyPr>
            <a:lstStyle/>
            <a:p>
              <a:pPr lvl="0" algn="l">
                <a:lnSpc>
                  <a:spcPct val="150000"/>
                </a:lnSpc>
                <a:spcBef>
                  <a:spcPct val="0"/>
                </a:spcBef>
                <a:buNone/>
              </a:pPr>
              <a:r>
                <a:rPr lang="zh-CN" altLang="en-US" sz="1600" b="1" dirty="0" smtClean="0">
                  <a:latin typeface="微软雅黑" panose="020B0503020204020204" charset="-122"/>
                  <a:ea typeface="微软雅黑" panose="020B0503020204020204" charset="-122"/>
                  <a:cs typeface="Arial" panose="020B0604020202020204" pitchFamily="34" charset="0"/>
                </a:rPr>
                <a:t>后顶灯：</a:t>
              </a:r>
              <a:endParaRPr lang="en-US" altLang="zh-CN" sz="1600" b="1" dirty="0" smtClean="0">
                <a:latin typeface="微软雅黑" panose="020B0503020204020204" charset="-122"/>
                <a:ea typeface="微软雅黑" panose="020B0503020204020204" charset="-122"/>
                <a:cs typeface="Arial" panose="020B0604020202020204" pitchFamily="34" charset="0"/>
              </a:endParaRPr>
            </a:p>
            <a:p>
              <a:pPr marL="285750" lvl="0" indent="-285750" algn="l">
                <a:lnSpc>
                  <a:spcPct val="150000"/>
                </a:lnSpc>
                <a:spcBef>
                  <a:spcPct val="0"/>
                </a:spcBef>
                <a:buFont typeface="Wingdings" panose="05000000000000000000" pitchFamily="2" charset="2"/>
                <a:buChar char="Ø"/>
              </a:pPr>
              <a:r>
                <a:rPr lang="zh-CN" altLang="en-US" sz="1600" dirty="0" smtClean="0">
                  <a:latin typeface="微软雅黑" panose="020B0503020204020204" charset="-122"/>
                  <a:ea typeface="微软雅黑" panose="020B0503020204020204" charset="-122"/>
                  <a:cs typeface="Arial" panose="020B0604020202020204" pitchFamily="34" charset="0"/>
                </a:rPr>
                <a:t>受节能电源控制。</a:t>
              </a:r>
              <a:endParaRPr lang="en-US" altLang="zh-CN" sz="1600" dirty="0" smtClean="0">
                <a:latin typeface="微软雅黑" panose="020B0503020204020204" charset="-122"/>
                <a:ea typeface="微软雅黑" panose="020B0503020204020204" charset="-122"/>
                <a:cs typeface="Arial" panose="020B0604020202020204" pitchFamily="34" charset="0"/>
              </a:endParaRPr>
            </a:p>
            <a:p>
              <a:pPr marL="285750" lvl="0" indent="-285750" algn="l">
                <a:lnSpc>
                  <a:spcPct val="150000"/>
                </a:lnSpc>
                <a:spcBef>
                  <a:spcPct val="0"/>
                </a:spcBef>
                <a:buFont typeface="Wingdings" panose="05000000000000000000" pitchFamily="2" charset="2"/>
                <a:buChar char="Ø"/>
              </a:pPr>
              <a:r>
                <a:rPr lang="zh-CN" altLang="en-US" sz="1600" dirty="0" smtClean="0">
                  <a:latin typeface="微软雅黑" panose="020B0503020204020204" charset="-122"/>
                  <a:ea typeface="微软雅黑" panose="020B0503020204020204" charset="-122"/>
                  <a:cs typeface="Arial" panose="020B0604020202020204" pitchFamily="34" charset="0"/>
                </a:rPr>
                <a:t>轻按下</a:t>
              </a:r>
              <a:r>
                <a:rPr kumimoji="0" lang="zh-CN" sz="1600" b="0" i="0" u="none" strike="noStrike" cap="none" normalizeH="0" baseline="0" dirty="0" smtClean="0">
                  <a:ln>
                    <a:noFill/>
                  </a:ln>
                  <a:solidFill>
                    <a:schemeClr val="tx1"/>
                  </a:solidFill>
                  <a:effectLst/>
                  <a:latin typeface="微软雅黑" panose="020B0503020204020204" charset="-122"/>
                  <a:ea typeface="微软雅黑" panose="020B0503020204020204" charset="-122"/>
                  <a:cs typeface="Arial" panose="020B0604020202020204" pitchFamily="34" charset="0"/>
                </a:rPr>
                <a:t>后顶灯</a:t>
              </a:r>
              <a:r>
                <a:rPr kumimoji="0" lang="zh-CN" altLang="en-US" sz="1600" b="0" i="0" u="none" strike="noStrike" cap="none" normalizeH="0" baseline="0" dirty="0" smtClean="0">
                  <a:ln>
                    <a:noFill/>
                  </a:ln>
                  <a:solidFill>
                    <a:schemeClr val="tx1"/>
                  </a:solidFill>
                  <a:effectLst/>
                  <a:latin typeface="微软雅黑" panose="020B0503020204020204" charset="-122"/>
                  <a:ea typeface="微软雅黑" panose="020B0503020204020204" charset="-122"/>
                  <a:cs typeface="Arial" panose="020B0604020202020204" pitchFamily="34" charset="0"/>
                </a:rPr>
                <a:t>面罩，后顶灯点亮；</a:t>
              </a:r>
              <a:r>
                <a:rPr lang="zh-CN" altLang="en-US" sz="1600" dirty="0" smtClean="0">
                  <a:latin typeface="微软雅黑" panose="020B0503020204020204" charset="-122"/>
                  <a:ea typeface="微软雅黑" panose="020B0503020204020204" charset="-122"/>
                  <a:cs typeface="Arial" panose="020B0604020202020204" pitchFamily="34" charset="0"/>
                </a:rPr>
                <a:t>再次按下</a:t>
              </a:r>
              <a:r>
                <a:rPr lang="zh-CN" altLang="zh-CN" sz="1600" dirty="0">
                  <a:latin typeface="微软雅黑" panose="020B0503020204020204" charset="-122"/>
                  <a:ea typeface="微软雅黑" panose="020B0503020204020204" charset="-122"/>
                  <a:cs typeface="Arial" panose="020B0604020202020204" pitchFamily="34" charset="0"/>
                </a:rPr>
                <a:t>后顶灯</a:t>
              </a:r>
              <a:r>
                <a:rPr lang="zh-CN" altLang="en-US" sz="1600" dirty="0">
                  <a:latin typeface="微软雅黑" panose="020B0503020204020204" charset="-122"/>
                  <a:ea typeface="微软雅黑" panose="020B0503020204020204" charset="-122"/>
                  <a:cs typeface="Arial" panose="020B0604020202020204" pitchFamily="34" charset="0"/>
                </a:rPr>
                <a:t>面罩，</a:t>
              </a:r>
              <a:r>
                <a:rPr kumimoji="0" lang="zh-CN" altLang="en-US" sz="1600" b="0" i="0" u="none" strike="noStrike" cap="none" normalizeH="0" baseline="0" dirty="0" smtClean="0">
                  <a:ln>
                    <a:noFill/>
                  </a:ln>
                  <a:solidFill>
                    <a:schemeClr val="tx1"/>
                  </a:solidFill>
                  <a:effectLst/>
                  <a:latin typeface="微软雅黑" panose="020B0503020204020204" charset="-122"/>
                  <a:ea typeface="微软雅黑" panose="020B0503020204020204" charset="-122"/>
                  <a:cs typeface="Arial" panose="020B0604020202020204" pitchFamily="34" charset="0"/>
                </a:rPr>
                <a:t>后顶灯熄灭。</a:t>
              </a:r>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5240" y="1203598"/>
              <a:ext cx="1728525" cy="138780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
            <p:cNvSpPr>
              <a:spLocks noChangeArrowheads="1"/>
            </p:cNvSpPr>
            <p:nvPr/>
          </p:nvSpPr>
          <p:spPr bwMode="auto">
            <a:xfrm>
              <a:off x="2706861" y="2597756"/>
              <a:ext cx="1922595" cy="979616"/>
            </a:xfrm>
            <a:prstGeom prst="rect">
              <a:avLst/>
            </a:prstGeom>
            <a:noFill/>
            <a:ln w="9525">
              <a:noFill/>
              <a:miter lim="800000"/>
            </a:ln>
            <a:effectLst/>
          </p:spPr>
          <p:txBody>
            <a:bodyPr vert="horz" wrap="square" lIns="91440" tIns="45720" rIns="91440" bIns="45720" numCol="1" anchor="ctr" anchorCtr="0" compatLnSpc="1">
              <a:spAutoFit/>
            </a:bodyPr>
            <a:lstStyle/>
            <a:p>
              <a:pPr lvl="0" algn="l">
                <a:lnSpc>
                  <a:spcPct val="150000"/>
                </a:lnSpc>
                <a:spcBef>
                  <a:spcPct val="0"/>
                </a:spcBef>
                <a:buNone/>
              </a:pPr>
              <a:r>
                <a:rPr lang="zh-CN" altLang="en-US" sz="1600" b="1" dirty="0">
                  <a:latin typeface="微软雅黑" panose="020B0503020204020204" charset="-122"/>
                  <a:ea typeface="微软雅黑" panose="020B0503020204020204" charset="-122"/>
                  <a:cs typeface="Arial" panose="020B0604020202020204" pitchFamily="34" charset="0"/>
                </a:rPr>
                <a:t>门</a:t>
              </a:r>
              <a:r>
                <a:rPr lang="zh-CN" altLang="en-US" sz="1600" b="1" dirty="0" smtClean="0">
                  <a:latin typeface="微软雅黑" panose="020B0503020204020204" charset="-122"/>
                  <a:ea typeface="微软雅黑" panose="020B0503020204020204" charset="-122"/>
                  <a:cs typeface="Arial" panose="020B0604020202020204" pitchFamily="34" charset="0"/>
                </a:rPr>
                <a:t>开警示灯：</a:t>
              </a:r>
              <a:endParaRPr lang="en-US" altLang="zh-CN" sz="1600" b="1" dirty="0" smtClean="0">
                <a:latin typeface="微软雅黑" panose="020B0503020204020204" charset="-122"/>
                <a:ea typeface="微软雅黑" panose="020B0503020204020204" charset="-122"/>
                <a:cs typeface="Arial" panose="020B0604020202020204" pitchFamily="34" charset="0"/>
              </a:endParaRPr>
            </a:p>
            <a:p>
              <a:pPr marL="285750" lvl="0" indent="-285750" algn="l">
                <a:lnSpc>
                  <a:spcPct val="150000"/>
                </a:lnSpc>
                <a:spcBef>
                  <a:spcPct val="0"/>
                </a:spcBef>
                <a:buFont typeface="Wingdings" panose="05000000000000000000" pitchFamily="2" charset="2"/>
                <a:buChar char="Ø"/>
              </a:pPr>
              <a:r>
                <a:rPr lang="zh-CN" altLang="en-US" sz="1600" dirty="0" smtClean="0">
                  <a:latin typeface="微软雅黑" panose="020B0503020204020204" charset="-122"/>
                  <a:ea typeface="微软雅黑" panose="020B0503020204020204" charset="-122"/>
                  <a:cs typeface="Arial" panose="020B0604020202020204" pitchFamily="34" charset="0"/>
                </a:rPr>
                <a:t>受节能电源控制。</a:t>
              </a:r>
              <a:endParaRPr lang="en-US" altLang="zh-CN" sz="1600" dirty="0" smtClean="0">
                <a:latin typeface="微软雅黑" panose="020B0503020204020204" charset="-122"/>
                <a:ea typeface="微软雅黑" panose="020B0503020204020204" charset="-122"/>
                <a:cs typeface="Arial" panose="020B0604020202020204" pitchFamily="34" charset="0"/>
              </a:endParaRPr>
            </a:p>
            <a:p>
              <a:pPr marL="285750" lvl="0" indent="-285750" algn="l">
                <a:lnSpc>
                  <a:spcPct val="150000"/>
                </a:lnSpc>
                <a:spcBef>
                  <a:spcPct val="0"/>
                </a:spcBef>
                <a:buFont typeface="Wingdings" panose="05000000000000000000" pitchFamily="2" charset="2"/>
                <a:buChar char="Ø"/>
              </a:pPr>
              <a:r>
                <a:rPr kumimoji="0" lang="zh-CN" altLang="en-US" sz="1600" b="0" i="0" u="none" strike="noStrike" cap="none" normalizeH="0" baseline="0" dirty="0" smtClean="0">
                  <a:ln>
                    <a:noFill/>
                  </a:ln>
                  <a:solidFill>
                    <a:schemeClr val="tx1"/>
                  </a:solidFill>
                  <a:effectLst/>
                  <a:latin typeface="微软雅黑" panose="020B0503020204020204" charset="-122"/>
                  <a:ea typeface="微软雅黑" panose="020B0503020204020204" charset="-122"/>
                  <a:cs typeface="Arial" panose="020B0604020202020204" pitchFamily="34" charset="0"/>
                </a:rPr>
                <a:t>开门时，被点亮。</a:t>
              </a:r>
            </a:p>
          </p:txBody>
        </p:sp>
        <p:sp>
          <p:nvSpPr>
            <p:cNvPr id="3" name="Rectangle 1"/>
            <p:cNvSpPr>
              <a:spLocks noChangeArrowheads="1"/>
            </p:cNvSpPr>
            <p:nvPr/>
          </p:nvSpPr>
          <p:spPr bwMode="auto">
            <a:xfrm>
              <a:off x="4723085" y="2597756"/>
              <a:ext cx="1922595" cy="979616"/>
            </a:xfrm>
            <a:prstGeom prst="rect">
              <a:avLst/>
            </a:prstGeom>
            <a:noFill/>
            <a:ln w="9525">
              <a:noFill/>
              <a:miter lim="800000"/>
            </a:ln>
            <a:effectLst/>
          </p:spPr>
          <p:txBody>
            <a:bodyPr vert="horz" wrap="square" lIns="91440" tIns="45720" rIns="91440" bIns="45720" numCol="1" anchor="ctr" anchorCtr="0" compatLnSpc="1">
              <a:spAutoFit/>
            </a:bodyPr>
            <a:lstStyle/>
            <a:p>
              <a:pPr lvl="0" algn="l">
                <a:lnSpc>
                  <a:spcPct val="150000"/>
                </a:lnSpc>
                <a:spcBef>
                  <a:spcPct val="0"/>
                </a:spcBef>
                <a:buNone/>
              </a:pPr>
              <a:r>
                <a:rPr lang="zh-CN" altLang="en-US" sz="1600" b="1" dirty="0" smtClean="0">
                  <a:latin typeface="微软雅黑" panose="020B0503020204020204" charset="-122"/>
                  <a:ea typeface="微软雅黑" panose="020B0503020204020204" charset="-122"/>
                  <a:cs typeface="Arial" panose="020B0604020202020204" pitchFamily="34" charset="0"/>
                </a:rPr>
                <a:t>踏板灯：</a:t>
              </a:r>
              <a:endParaRPr lang="en-US" altLang="zh-CN" sz="1600" b="1" dirty="0" smtClean="0">
                <a:latin typeface="微软雅黑" panose="020B0503020204020204" charset="-122"/>
                <a:ea typeface="微软雅黑" panose="020B0503020204020204" charset="-122"/>
                <a:cs typeface="Arial" panose="020B0604020202020204" pitchFamily="34" charset="0"/>
              </a:endParaRPr>
            </a:p>
            <a:p>
              <a:pPr marL="285750" lvl="0" indent="-285750" algn="l">
                <a:lnSpc>
                  <a:spcPct val="150000"/>
                </a:lnSpc>
                <a:spcBef>
                  <a:spcPct val="0"/>
                </a:spcBef>
                <a:buFont typeface="Wingdings" panose="05000000000000000000" pitchFamily="2" charset="2"/>
                <a:buChar char="Ø"/>
              </a:pPr>
              <a:r>
                <a:rPr lang="zh-CN" altLang="en-US" sz="1600" dirty="0" smtClean="0">
                  <a:latin typeface="微软雅黑" panose="020B0503020204020204" charset="-122"/>
                  <a:ea typeface="微软雅黑" panose="020B0503020204020204" charset="-122"/>
                  <a:cs typeface="Arial" panose="020B0604020202020204" pitchFamily="34" charset="0"/>
                </a:rPr>
                <a:t>受节能电源控制。</a:t>
              </a:r>
              <a:endParaRPr lang="en-US" altLang="zh-CN" sz="1600" dirty="0" smtClean="0">
                <a:latin typeface="微软雅黑" panose="020B0503020204020204" charset="-122"/>
                <a:ea typeface="微软雅黑" panose="020B0503020204020204" charset="-122"/>
                <a:cs typeface="Arial" panose="020B0604020202020204" pitchFamily="34" charset="0"/>
              </a:endParaRPr>
            </a:p>
            <a:p>
              <a:pPr marL="285750" lvl="0" indent="-285750" algn="l">
                <a:lnSpc>
                  <a:spcPct val="150000"/>
                </a:lnSpc>
                <a:spcBef>
                  <a:spcPct val="0"/>
                </a:spcBef>
                <a:buFont typeface="Wingdings" panose="05000000000000000000" pitchFamily="2" charset="2"/>
                <a:buChar char="Ø"/>
              </a:pPr>
              <a:r>
                <a:rPr kumimoji="0" lang="zh-CN" altLang="en-US" sz="1600" b="0" i="0" u="none" strike="noStrike" cap="none" normalizeH="0" baseline="0" dirty="0" smtClean="0">
                  <a:ln>
                    <a:noFill/>
                  </a:ln>
                  <a:solidFill>
                    <a:schemeClr val="tx1"/>
                  </a:solidFill>
                  <a:effectLst/>
                  <a:latin typeface="微软雅黑" panose="020B0503020204020204" charset="-122"/>
                  <a:ea typeface="微软雅黑" panose="020B0503020204020204" charset="-122"/>
                  <a:cs typeface="Arial" panose="020B0604020202020204" pitchFamily="34" charset="0"/>
                </a:rPr>
                <a:t>开门时，被点亮。</a:t>
              </a:r>
            </a:p>
          </p:txBody>
        </p:sp>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9696" y="1222382"/>
              <a:ext cx="1598728" cy="1425415"/>
            </a:xfrm>
            <a:prstGeom prst="rect">
              <a:avLst/>
            </a:prstGeom>
            <a:ln>
              <a:noFill/>
            </a:ln>
            <a:effectLst>
              <a:softEdge rad="112500"/>
            </a:effectLst>
          </p:spPr>
        </p:pic>
        <p:sp>
          <p:nvSpPr>
            <p:cNvPr id="15" name="Rectangle 1"/>
            <p:cNvSpPr>
              <a:spLocks noChangeArrowheads="1"/>
            </p:cNvSpPr>
            <p:nvPr/>
          </p:nvSpPr>
          <p:spPr bwMode="auto">
            <a:xfrm>
              <a:off x="6753861" y="2608348"/>
              <a:ext cx="1922595" cy="1281595"/>
            </a:xfrm>
            <a:prstGeom prst="rect">
              <a:avLst/>
            </a:prstGeom>
            <a:noFill/>
            <a:ln w="9525">
              <a:noFill/>
              <a:miter lim="800000"/>
            </a:ln>
            <a:effectLst/>
          </p:spPr>
          <p:txBody>
            <a:bodyPr vert="horz" wrap="square" lIns="91440" tIns="45720" rIns="91440" bIns="45720" numCol="1" anchor="ctr" anchorCtr="0" compatLnSpc="1">
              <a:spAutoFit/>
            </a:bodyPr>
            <a:lstStyle/>
            <a:p>
              <a:pPr lvl="0" algn="l">
                <a:lnSpc>
                  <a:spcPct val="150000"/>
                </a:lnSpc>
                <a:spcBef>
                  <a:spcPct val="0"/>
                </a:spcBef>
                <a:buNone/>
              </a:pPr>
              <a:r>
                <a:rPr lang="zh-CN" altLang="en-US" sz="1600" b="1" dirty="0">
                  <a:latin typeface="微软雅黑" panose="020B0503020204020204" charset="-122"/>
                  <a:ea typeface="微软雅黑" panose="020B0503020204020204" charset="-122"/>
                  <a:cs typeface="Arial" panose="020B0604020202020204" pitchFamily="34" charset="0"/>
                </a:rPr>
                <a:t>行李箱</a:t>
              </a:r>
              <a:r>
                <a:rPr lang="zh-CN" altLang="en-US" sz="1600" b="1" dirty="0" smtClean="0">
                  <a:latin typeface="微软雅黑" panose="020B0503020204020204" charset="-122"/>
                  <a:ea typeface="微软雅黑" panose="020B0503020204020204" charset="-122"/>
                  <a:cs typeface="Arial" panose="020B0604020202020204" pitchFamily="34" charset="0"/>
                </a:rPr>
                <a:t>灯：</a:t>
              </a:r>
              <a:endParaRPr lang="en-US" altLang="zh-CN" sz="1600" b="1" dirty="0" smtClean="0">
                <a:latin typeface="微软雅黑" panose="020B0503020204020204" charset="-122"/>
                <a:ea typeface="微软雅黑" panose="020B0503020204020204" charset="-122"/>
                <a:cs typeface="Arial" panose="020B0604020202020204" pitchFamily="34" charset="0"/>
              </a:endParaRPr>
            </a:p>
            <a:p>
              <a:pPr marL="285750" lvl="0" indent="-285750" algn="l">
                <a:lnSpc>
                  <a:spcPct val="150000"/>
                </a:lnSpc>
                <a:spcBef>
                  <a:spcPct val="0"/>
                </a:spcBef>
                <a:buFont typeface="Wingdings" panose="05000000000000000000" pitchFamily="2" charset="2"/>
                <a:buChar char="Ø"/>
              </a:pPr>
              <a:r>
                <a:rPr lang="zh-CN" altLang="en-US" sz="1600" dirty="0" smtClean="0">
                  <a:latin typeface="微软雅黑" panose="020B0503020204020204" charset="-122"/>
                  <a:ea typeface="微软雅黑" panose="020B0503020204020204" charset="-122"/>
                  <a:cs typeface="Arial" panose="020B0604020202020204" pitchFamily="34" charset="0"/>
                </a:rPr>
                <a:t>受节能电源控制。</a:t>
              </a:r>
              <a:endParaRPr lang="en-US" altLang="zh-CN" sz="1600" dirty="0" smtClean="0">
                <a:latin typeface="微软雅黑" panose="020B0503020204020204" charset="-122"/>
                <a:ea typeface="微软雅黑" panose="020B0503020204020204" charset="-122"/>
                <a:cs typeface="Arial" panose="020B0604020202020204" pitchFamily="34" charset="0"/>
              </a:endParaRPr>
            </a:p>
            <a:p>
              <a:pPr marL="285750" lvl="0" indent="-285750">
                <a:lnSpc>
                  <a:spcPct val="150000"/>
                </a:lnSpc>
                <a:spcBef>
                  <a:spcPct val="0"/>
                </a:spcBef>
                <a:buFont typeface="Wingdings" panose="05000000000000000000" pitchFamily="2" charset="2"/>
                <a:buChar char="Ø"/>
              </a:pPr>
              <a:r>
                <a:rPr lang="zh-CN" altLang="en-US" sz="1600" dirty="0">
                  <a:latin typeface="微软雅黑" panose="020B0503020204020204" charset="-122"/>
                  <a:ea typeface="微软雅黑" panose="020B0503020204020204" charset="-122"/>
                  <a:sym typeface="Arial" panose="020B0604020202020204" pitchFamily="34" charset="0"/>
                </a:rPr>
                <a:t>打开背门，行李舱照明灯点亮</a:t>
              </a:r>
              <a:r>
                <a:rPr kumimoji="0" lang="zh-CN" altLang="en-US" sz="1600" b="0" i="0" u="none" strike="noStrike" cap="none" normalizeH="0" baseline="0" dirty="0" smtClean="0">
                  <a:ln>
                    <a:noFill/>
                  </a:ln>
                  <a:solidFill>
                    <a:schemeClr val="tx1"/>
                  </a:solidFill>
                  <a:effectLst/>
                  <a:latin typeface="微软雅黑" panose="020B0503020204020204" charset="-122"/>
                  <a:ea typeface="微软雅黑" panose="020B0503020204020204" charset="-122"/>
                  <a:cs typeface="Arial" panose="020B0604020202020204" pitchFamily="34" charset="0"/>
                </a:rPr>
                <a:t>。</a:t>
              </a:r>
            </a:p>
          </p:txBody>
        </p:sp>
      </p:grpSp>
      <p:pic>
        <p:nvPicPr>
          <p:cNvPr id="6" name="图片 5"/>
          <p:cNvPicPr>
            <a:picLocks noChangeAspect="1"/>
          </p:cNvPicPr>
          <p:nvPr/>
        </p:nvPicPr>
        <p:blipFill>
          <a:blip r:embed="rId9"/>
          <a:stretch>
            <a:fillRect/>
          </a:stretch>
        </p:blipFill>
        <p:spPr>
          <a:xfrm>
            <a:off x="5961380" y="1945005"/>
            <a:ext cx="1647825" cy="1476375"/>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15544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室内灯</a:t>
            </a:r>
            <a:endParaRPr lang="zh-CN" altLang="en-US" sz="3600" dirty="0">
              <a:solidFill>
                <a:srgbClr val="0070C0"/>
              </a:solidFill>
              <a:latin typeface="微软雅黑" panose="020B0503020204020204" charset="-122"/>
              <a:ea typeface="微软雅黑" panose="020B0503020204020204" charset="-122"/>
            </a:endParaRPr>
          </a:p>
        </p:txBody>
      </p:sp>
      <p:grpSp>
        <p:nvGrpSpPr>
          <p:cNvPr id="12" name="组合 11"/>
          <p:cNvGrpSpPr/>
          <p:nvPr/>
        </p:nvGrpSpPr>
        <p:grpSpPr>
          <a:xfrm>
            <a:off x="6986905" y="1668145"/>
            <a:ext cx="2656205" cy="2194560"/>
            <a:chOff x="5583413" y="1115245"/>
            <a:chExt cx="1652883" cy="1175151"/>
          </a:xfrm>
        </p:grpSpPr>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3413" y="1115245"/>
              <a:ext cx="1652883" cy="1175151"/>
            </a:xfrm>
            <a:prstGeom prst="rect">
              <a:avLst/>
            </a:prstGeom>
            <a:ln>
              <a:noFill/>
            </a:ln>
            <a:effectLst>
              <a:softEdge rad="112500"/>
            </a:effectLst>
          </p:spPr>
        </p:pic>
        <p:sp>
          <p:nvSpPr>
            <p:cNvPr id="23" name="任意多边形 22"/>
            <p:cNvSpPr/>
            <p:nvPr/>
          </p:nvSpPr>
          <p:spPr>
            <a:xfrm flipV="1">
              <a:off x="5724128" y="1612784"/>
              <a:ext cx="1399431" cy="45719"/>
            </a:xfrm>
            <a:custGeom>
              <a:avLst/>
              <a:gdLst>
                <a:gd name="connsiteX0" fmla="*/ 0 w 3213100"/>
                <a:gd name="connsiteY0" fmla="*/ 0 h 47625"/>
                <a:gd name="connsiteX1" fmla="*/ 3213100 w 3213100"/>
                <a:gd name="connsiteY1" fmla="*/ 47625 h 47625"/>
              </a:gdLst>
              <a:ahLst/>
              <a:cxnLst>
                <a:cxn ang="0">
                  <a:pos x="connsiteX0" y="connsiteY0"/>
                </a:cxn>
                <a:cxn ang="0">
                  <a:pos x="connsiteX1" y="connsiteY1"/>
                </a:cxn>
              </a:cxnLst>
              <a:rect l="l" t="t" r="r" b="b"/>
              <a:pathLst>
                <a:path w="3213100" h="47625">
                  <a:moveTo>
                    <a:pt x="0" y="0"/>
                  </a:moveTo>
                  <a:lnTo>
                    <a:pt x="3213100" y="47625"/>
                  </a:lnTo>
                </a:path>
              </a:pathLst>
            </a:custGeom>
            <a:ln w="15875">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grpSp>
      <p:sp>
        <p:nvSpPr>
          <p:cNvPr id="25" name="Rectangle 1"/>
          <p:cNvSpPr>
            <a:spLocks noChangeArrowheads="1"/>
          </p:cNvSpPr>
          <p:nvPr/>
        </p:nvSpPr>
        <p:spPr bwMode="auto">
          <a:xfrm>
            <a:off x="3882390" y="3927475"/>
            <a:ext cx="3622040" cy="2168525"/>
          </a:xfrm>
          <a:prstGeom prst="rect">
            <a:avLst/>
          </a:prstGeom>
          <a:noFill/>
          <a:ln w="9525">
            <a:noFill/>
            <a:miter lim="800000"/>
          </a:ln>
          <a:effectLst/>
        </p:spPr>
        <p:txBody>
          <a:bodyPr vert="horz" wrap="square" lIns="91440" tIns="45720" rIns="91440" bIns="45720" numCol="1" anchor="ctr" anchorCtr="0" compatLnSpc="1">
            <a:spAutoFit/>
          </a:bodyPr>
          <a:lstStyle/>
          <a:p>
            <a:pPr lvl="0" algn="l">
              <a:lnSpc>
                <a:spcPct val="150000"/>
              </a:lnSpc>
              <a:spcBef>
                <a:spcPct val="0"/>
              </a:spcBef>
              <a:buNone/>
            </a:pPr>
            <a:r>
              <a:rPr lang="zh-CN" altLang="en-US" b="1" dirty="0">
                <a:latin typeface="微软雅黑" panose="020B0503020204020204" charset="-122"/>
                <a:ea typeface="微软雅黑" panose="020B0503020204020204" charset="-122"/>
                <a:cs typeface="Arial" panose="020B0604020202020204" pitchFamily="34" charset="0"/>
              </a:rPr>
              <a:t>氛围</a:t>
            </a:r>
            <a:r>
              <a:rPr lang="zh-CN" altLang="en-US" b="1" dirty="0" smtClean="0">
                <a:latin typeface="微软雅黑" panose="020B0503020204020204" charset="-122"/>
                <a:ea typeface="微软雅黑" panose="020B0503020204020204" charset="-122"/>
                <a:cs typeface="Arial" panose="020B0604020202020204" pitchFamily="34" charset="0"/>
              </a:rPr>
              <a:t>灯：</a:t>
            </a:r>
            <a:endParaRPr lang="en-US" altLang="zh-CN" dirty="0" smtClean="0">
              <a:latin typeface="微软雅黑" panose="020B0503020204020204" charset="-122"/>
              <a:ea typeface="微软雅黑" panose="020B0503020204020204" charset="-122"/>
              <a:cs typeface="Arial" panose="020B0604020202020204" pitchFamily="34" charset="0"/>
            </a:endParaRPr>
          </a:p>
          <a:p>
            <a:pPr marL="285750" lvl="0" indent="-285750">
              <a:lnSpc>
                <a:spcPct val="150000"/>
              </a:lnSpc>
              <a:spcBef>
                <a:spcPct val="0"/>
              </a:spcBef>
              <a:buFont typeface="Wingdings" panose="05000000000000000000" pitchFamily="2" charset="2"/>
              <a:buChar char="Ø"/>
            </a:pPr>
            <a:r>
              <a:rPr lang="zh-CN" altLang="en-US" dirty="0">
                <a:latin typeface="微软雅黑" panose="020B0503020204020204" charset="-122"/>
                <a:ea typeface="微软雅黑" panose="020B0503020204020204" charset="-122"/>
                <a:cs typeface="Arial" panose="020B0604020202020204" pitchFamily="34" charset="0"/>
              </a:rPr>
              <a:t>受节能电源控制</a:t>
            </a:r>
            <a:r>
              <a:rPr lang="zh-CN" altLang="en-US" dirty="0" smtClean="0">
                <a:latin typeface="微软雅黑" panose="020B0503020204020204" charset="-122"/>
                <a:ea typeface="微软雅黑" panose="020B0503020204020204" charset="-122"/>
                <a:cs typeface="Arial" panose="020B0604020202020204" pitchFamily="34" charset="0"/>
              </a:rPr>
              <a:t>。</a:t>
            </a:r>
            <a:endParaRPr lang="en-US" altLang="zh-CN" dirty="0" smtClean="0">
              <a:latin typeface="微软雅黑" panose="020B0503020204020204" charset="-122"/>
              <a:ea typeface="微软雅黑" panose="020B0503020204020204" charset="-122"/>
            </a:endParaRPr>
          </a:p>
          <a:p>
            <a:pPr marL="285750" indent="-285750">
              <a:lnSpc>
                <a:spcPct val="150000"/>
              </a:lnSpc>
              <a:spcBef>
                <a:spcPct val="0"/>
              </a:spcBef>
              <a:buFont typeface="Wingdings" panose="05000000000000000000" pitchFamily="2" charset="2"/>
              <a:buChar char="Ø"/>
            </a:pPr>
            <a:r>
              <a:rPr lang="zh-CN" altLang="en-US" dirty="0" smtClean="0">
                <a:latin typeface="微软雅黑" panose="020B0503020204020204" charset="-122"/>
                <a:ea typeface="微软雅黑" panose="020B0503020204020204" charset="-122"/>
              </a:rPr>
              <a:t>左</a:t>
            </a:r>
            <a:r>
              <a:rPr lang="en-US" altLang="zh-CN" dirty="0">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右仪表台上各有一只，光源为</a:t>
            </a:r>
            <a:r>
              <a:rPr lang="en-US" altLang="zh-CN" dirty="0">
                <a:latin typeface="微软雅黑" panose="020B0503020204020204" charset="-122"/>
                <a:ea typeface="微软雅黑" panose="020B0503020204020204" charset="-122"/>
              </a:rPr>
              <a:t>LED</a:t>
            </a:r>
            <a:r>
              <a:rPr lang="zh-CN" altLang="en-US" dirty="0">
                <a:latin typeface="微软雅黑" panose="020B0503020204020204" charset="-122"/>
                <a:ea typeface="微软雅黑" panose="020B0503020204020204" charset="-122"/>
              </a:rPr>
              <a:t>，位置</a:t>
            </a:r>
            <a:r>
              <a:rPr lang="zh-CN" altLang="en-US" dirty="0" smtClean="0">
                <a:latin typeface="微软雅黑" panose="020B0503020204020204" charset="-122"/>
                <a:ea typeface="微软雅黑" panose="020B0503020204020204" charset="-122"/>
              </a:rPr>
              <a:t>灯开启</a:t>
            </a:r>
            <a:r>
              <a:rPr lang="zh-CN" altLang="en-US" dirty="0">
                <a:latin typeface="微软雅黑" panose="020B0503020204020204" charset="-122"/>
                <a:ea typeface="微软雅黑" panose="020B0503020204020204" charset="-122"/>
              </a:rPr>
              <a:t>，此灯</a:t>
            </a:r>
            <a:r>
              <a:rPr lang="zh-CN" altLang="en-US" dirty="0" smtClean="0">
                <a:latin typeface="微软雅黑" panose="020B0503020204020204" charset="-122"/>
                <a:ea typeface="微软雅黑" panose="020B0503020204020204" charset="-122"/>
              </a:rPr>
              <a:t>开启</a:t>
            </a:r>
            <a:r>
              <a:rPr kumimoji="0" lang="zh-CN" altLang="en-US" b="0" i="0" u="none" strike="noStrike" cap="none" normalizeH="0" baseline="0" dirty="0" smtClean="0">
                <a:ln>
                  <a:noFill/>
                </a:ln>
                <a:solidFill>
                  <a:schemeClr val="tx1"/>
                </a:solidFill>
                <a:effectLst/>
                <a:latin typeface="微软雅黑" panose="020B0503020204020204" charset="-122"/>
                <a:ea typeface="微软雅黑" panose="020B0503020204020204" charset="-122"/>
                <a:cs typeface="Arial" panose="020B0604020202020204" pitchFamily="34" charset="0"/>
              </a:rPr>
              <a:t>。</a:t>
            </a:r>
          </a:p>
        </p:txBody>
      </p:sp>
      <p:sp>
        <p:nvSpPr>
          <p:cNvPr id="26" name="Rectangle 1"/>
          <p:cNvSpPr>
            <a:spLocks noChangeArrowheads="1"/>
          </p:cNvSpPr>
          <p:nvPr/>
        </p:nvSpPr>
        <p:spPr bwMode="auto">
          <a:xfrm>
            <a:off x="7334885" y="3927475"/>
            <a:ext cx="3716020" cy="1753235"/>
          </a:xfrm>
          <a:prstGeom prst="rect">
            <a:avLst/>
          </a:prstGeom>
          <a:noFill/>
          <a:ln w="9525">
            <a:noFill/>
            <a:miter lim="800000"/>
          </a:ln>
          <a:effectLst/>
        </p:spPr>
        <p:txBody>
          <a:bodyPr vert="horz" wrap="square" lIns="91440" tIns="45720" rIns="91440" bIns="45720" numCol="1" anchor="ctr" anchorCtr="0" compatLnSpc="1">
            <a:spAutoFit/>
          </a:bodyPr>
          <a:lstStyle/>
          <a:p>
            <a:pPr lvl="0" algn="l">
              <a:lnSpc>
                <a:spcPct val="150000"/>
              </a:lnSpc>
              <a:spcBef>
                <a:spcPct val="0"/>
              </a:spcBef>
              <a:buNone/>
            </a:pPr>
            <a:r>
              <a:rPr lang="zh-CN" altLang="en-US" b="1" dirty="0">
                <a:latin typeface="微软雅黑" panose="020B0503020204020204" charset="-122"/>
                <a:ea typeface="微软雅黑" panose="020B0503020204020204" charset="-122"/>
                <a:cs typeface="Arial" panose="020B0604020202020204" pitchFamily="34" charset="0"/>
              </a:rPr>
              <a:t>氛围</a:t>
            </a:r>
            <a:r>
              <a:rPr lang="zh-CN" altLang="en-US" b="1" dirty="0" smtClean="0">
                <a:latin typeface="微软雅黑" panose="020B0503020204020204" charset="-122"/>
                <a:ea typeface="微软雅黑" panose="020B0503020204020204" charset="-122"/>
                <a:cs typeface="Arial" panose="020B0604020202020204" pitchFamily="34" charset="0"/>
              </a:rPr>
              <a:t>灯：</a:t>
            </a:r>
            <a:endParaRPr lang="en-US" altLang="zh-CN" b="1" dirty="0" smtClean="0">
              <a:latin typeface="微软雅黑" panose="020B0503020204020204" charset="-122"/>
              <a:ea typeface="微软雅黑" panose="020B0503020204020204" charset="-122"/>
              <a:cs typeface="Arial" panose="020B0604020202020204" pitchFamily="34" charset="0"/>
            </a:endParaRPr>
          </a:p>
          <a:p>
            <a:pPr marL="285750" lvl="0" indent="-285750">
              <a:lnSpc>
                <a:spcPct val="150000"/>
              </a:lnSpc>
              <a:spcBef>
                <a:spcPct val="0"/>
              </a:spcBef>
              <a:buFont typeface="Wingdings" panose="05000000000000000000" pitchFamily="2" charset="2"/>
              <a:buChar char="Ø"/>
            </a:pPr>
            <a:r>
              <a:rPr lang="zh-CN" altLang="en-US" dirty="0">
                <a:latin typeface="微软雅黑" panose="020B0503020204020204" charset="-122"/>
                <a:ea typeface="微软雅黑" panose="020B0503020204020204" charset="-122"/>
                <a:cs typeface="Arial" panose="020B0604020202020204" pitchFamily="34" charset="0"/>
              </a:rPr>
              <a:t>受节能电源控制</a:t>
            </a:r>
            <a:r>
              <a:rPr lang="zh-CN" altLang="en-US" dirty="0" smtClean="0">
                <a:latin typeface="微软雅黑" panose="020B0503020204020204" charset="-122"/>
                <a:ea typeface="微软雅黑" panose="020B0503020204020204" charset="-122"/>
                <a:cs typeface="Arial" panose="020B0604020202020204" pitchFamily="34" charset="0"/>
              </a:rPr>
              <a:t>。</a:t>
            </a:r>
            <a:endParaRPr lang="en-US" altLang="zh-CN" dirty="0" smtClean="0">
              <a:latin typeface="微软雅黑" panose="020B0503020204020204" charset="-122"/>
              <a:ea typeface="微软雅黑" panose="020B0503020204020204" charset="-122"/>
            </a:endParaRPr>
          </a:p>
          <a:p>
            <a:pPr marL="285750" indent="-285750">
              <a:lnSpc>
                <a:spcPct val="150000"/>
              </a:lnSpc>
              <a:spcBef>
                <a:spcPct val="0"/>
              </a:spcBef>
              <a:buFont typeface="Wingdings" panose="05000000000000000000" pitchFamily="2" charset="2"/>
              <a:buChar char="Ø"/>
            </a:pPr>
            <a:r>
              <a:rPr lang="zh-CN" altLang="en-US" dirty="0" smtClean="0">
                <a:latin typeface="微软雅黑" panose="020B0503020204020204" charset="-122"/>
                <a:ea typeface="微软雅黑" panose="020B0503020204020204" charset="-122"/>
              </a:rPr>
              <a:t>四门各</a:t>
            </a:r>
            <a:r>
              <a:rPr lang="zh-CN" altLang="en-US" dirty="0">
                <a:latin typeface="微软雅黑" panose="020B0503020204020204" charset="-122"/>
                <a:ea typeface="微软雅黑" panose="020B0503020204020204" charset="-122"/>
              </a:rPr>
              <a:t>有一只，光源为</a:t>
            </a:r>
            <a:r>
              <a:rPr lang="en-US" altLang="zh-CN" dirty="0">
                <a:latin typeface="微软雅黑" panose="020B0503020204020204" charset="-122"/>
                <a:ea typeface="微软雅黑" panose="020B0503020204020204" charset="-122"/>
              </a:rPr>
              <a:t>LED</a:t>
            </a:r>
            <a:r>
              <a:rPr lang="zh-CN" altLang="en-US" dirty="0">
                <a:latin typeface="微软雅黑" panose="020B0503020204020204" charset="-122"/>
                <a:ea typeface="微软雅黑" panose="020B0503020204020204" charset="-122"/>
              </a:rPr>
              <a:t>，位置灯开启，此灯开启</a:t>
            </a:r>
            <a:r>
              <a:rPr lang="zh-CN" altLang="en-US" dirty="0">
                <a:latin typeface="微软雅黑" panose="020B0503020204020204" charset="-122"/>
                <a:ea typeface="微软雅黑" panose="020B0503020204020204" charset="-122"/>
                <a:cs typeface="Arial" panose="020B0604020202020204" pitchFamily="34" charset="0"/>
              </a:rPr>
              <a:t>。</a:t>
            </a:r>
          </a:p>
        </p:txBody>
      </p:sp>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490" y="1903321"/>
            <a:ext cx="3281499" cy="330316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4" name="组合 3"/>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4"/>
          <a:stretch>
            <a:fillRect/>
          </a:stretch>
        </p:blipFill>
        <p:spPr>
          <a:xfrm>
            <a:off x="10511315" y="3556000"/>
            <a:ext cx="539689" cy="731295"/>
          </a:xfrm>
          <a:prstGeom prst="rect">
            <a:avLst/>
          </a:prstGeom>
        </p:spPr>
      </p:pic>
      <p:sp>
        <p:nvSpPr>
          <p:cNvPr id="15" name="文本框 14"/>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系统简介</a:t>
            </a:r>
            <a:endParaRPr lang="zh-CN" altLang="en-US" sz="3600" dirty="0">
              <a:solidFill>
                <a:srgbClr val="0070C0"/>
              </a:solidFill>
              <a:latin typeface="微软雅黑" panose="020B0503020204020204" charset="-122"/>
              <a:ea typeface="微软雅黑" panose="020B0503020204020204" charset="-122"/>
            </a:endParaRPr>
          </a:p>
        </p:txBody>
      </p:sp>
      <p:sp>
        <p:nvSpPr>
          <p:cNvPr id="28" name="TextBox 3"/>
          <p:cNvSpPr txBox="1"/>
          <p:nvPr/>
        </p:nvSpPr>
        <p:spPr>
          <a:xfrm>
            <a:off x="779964" y="1280883"/>
            <a:ext cx="8429684" cy="458908"/>
          </a:xfrm>
          <a:prstGeom prst="rect">
            <a:avLst/>
          </a:prstGeom>
          <a:noFill/>
        </p:spPr>
        <p:txBody>
          <a:bodyPr wrap="square" rtlCol="0" anchor="ctr">
            <a:spAutoFit/>
          </a:bodyPr>
          <a:lstStyle/>
          <a:p>
            <a:pPr>
              <a:lnSpc>
                <a:spcPct val="150000"/>
              </a:lnSpc>
            </a:pPr>
            <a:r>
              <a:rPr lang="zh-CN" altLang="en-US" b="1" dirty="0" smtClean="0">
                <a:latin typeface="微软雅黑" panose="020B0503020204020204" charset="-122"/>
                <a:ea typeface="微软雅黑" panose="020B0503020204020204" charset="-122"/>
              </a:rPr>
              <a:t>在本车上使用了三种数据通讯方式：</a:t>
            </a:r>
            <a:endParaRPr lang="en-US" altLang="zh-CN" b="1" dirty="0" smtClean="0">
              <a:latin typeface="微软雅黑" panose="020B0503020204020204" charset="-122"/>
              <a:ea typeface="微软雅黑" panose="020B0503020204020204" charset="-122"/>
            </a:endParaRPr>
          </a:p>
        </p:txBody>
      </p:sp>
      <p:graphicFrame>
        <p:nvGraphicFramePr>
          <p:cNvPr id="29" name="表格 28"/>
          <p:cNvGraphicFramePr>
            <a:graphicFrameLocks noGrp="1"/>
          </p:cNvGraphicFramePr>
          <p:nvPr/>
        </p:nvGraphicFramePr>
        <p:xfrm>
          <a:off x="1311275" y="1965960"/>
          <a:ext cx="8966835" cy="3815080"/>
        </p:xfrm>
        <a:graphic>
          <a:graphicData uri="http://schemas.openxmlformats.org/drawingml/2006/table">
            <a:tbl>
              <a:tblPr firstRow="1" bandRow="1">
                <a:tableStyleId>{5C22544A-7EE6-4342-B048-85BDC9FD1C3A}</a:tableStyleId>
              </a:tblPr>
              <a:tblGrid>
                <a:gridCol w="2011680"/>
                <a:gridCol w="6955155"/>
              </a:tblGrid>
              <a:tr h="714375">
                <a:tc>
                  <a:txBody>
                    <a:bodyPr/>
                    <a:lstStyle/>
                    <a:p>
                      <a:pPr algn="ctr"/>
                      <a:r>
                        <a:rPr lang="zh-CN" altLang="en-US" sz="1600" b="1" dirty="0" smtClean="0">
                          <a:solidFill>
                            <a:schemeClr val="tx1"/>
                          </a:solidFill>
                          <a:latin typeface="微软雅黑" panose="020B0503020204020204" charset="-122"/>
                          <a:ea typeface="微软雅黑" panose="020B0503020204020204" charset="-122"/>
                        </a:rPr>
                        <a:t>通讯方式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sz="1600" b="1" dirty="0" smtClean="0">
                          <a:solidFill>
                            <a:schemeClr val="tx1"/>
                          </a:solidFill>
                          <a:latin typeface="微软雅黑" panose="020B0503020204020204" charset="-122"/>
                          <a:ea typeface="微软雅黑" panose="020B0503020204020204" charset="-122"/>
                        </a:rPr>
                        <a:t>控制器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14375">
                <a:tc>
                  <a:txBody>
                    <a:bodyPr/>
                    <a:lstStyle/>
                    <a:p>
                      <a:pPr algn="ctr">
                        <a:lnSpc>
                          <a:spcPct val="150000"/>
                        </a:lnSpc>
                      </a:pPr>
                      <a:r>
                        <a:rPr lang="en-US" altLang="zh-CN" sz="1800" b="0" dirty="0" smtClean="0">
                          <a:solidFill>
                            <a:schemeClr val="tx1"/>
                          </a:solidFill>
                          <a:latin typeface="微软雅黑" panose="020B0503020204020204" charset="-122"/>
                          <a:ea typeface="微软雅黑" panose="020B0503020204020204" charset="-122"/>
                        </a:rPr>
                        <a:t>CAN1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altLang="zh-CN" sz="1800" b="0" dirty="0" smtClean="0">
                          <a:latin typeface="微软雅黑" panose="020B0503020204020204" charset="-122"/>
                          <a:ea typeface="微软雅黑" panose="020B0503020204020204" charset="-122"/>
                        </a:rPr>
                        <a:t>OPC</a:t>
                      </a:r>
                      <a:r>
                        <a:rPr lang="zh-CN" altLang="en-US" sz="1800" b="0" dirty="0" smtClean="0">
                          <a:latin typeface="微软雅黑" panose="020B0503020204020204" charset="-122"/>
                          <a:ea typeface="微软雅黑" panose="020B0503020204020204" charset="-122"/>
                        </a:rPr>
                        <a:t>、</a:t>
                      </a:r>
                      <a:r>
                        <a:rPr lang="en-US" altLang="zh-CN" sz="1800" b="0" dirty="0" smtClean="0">
                          <a:latin typeface="微软雅黑" panose="020B0503020204020204" charset="-122"/>
                          <a:ea typeface="微软雅黑" panose="020B0503020204020204" charset="-122"/>
                        </a:rPr>
                        <a:t>ESC</a:t>
                      </a:r>
                      <a:r>
                        <a:rPr lang="zh-CN" altLang="en-US" sz="1800" b="0" dirty="0" smtClean="0">
                          <a:latin typeface="微软雅黑" panose="020B0503020204020204" charset="-122"/>
                          <a:ea typeface="微软雅黑" panose="020B0503020204020204" charset="-122"/>
                        </a:rPr>
                        <a:t>、</a:t>
                      </a:r>
                      <a:r>
                        <a:rPr lang="en-US" altLang="zh-CN" sz="1800" b="0" dirty="0" smtClean="0">
                          <a:latin typeface="微软雅黑" panose="020B0503020204020204" charset="-122"/>
                          <a:ea typeface="微软雅黑" panose="020B0503020204020204" charset="-122"/>
                        </a:rPr>
                        <a:t>EPB</a:t>
                      </a:r>
                      <a:r>
                        <a:rPr lang="zh-CN" altLang="en-US" sz="1800" b="0" dirty="0" smtClean="0">
                          <a:latin typeface="微软雅黑" panose="020B0503020204020204" charset="-122"/>
                          <a:ea typeface="微软雅黑" panose="020B0503020204020204" charset="-122"/>
                        </a:rPr>
                        <a:t>、</a:t>
                      </a:r>
                      <a:r>
                        <a:rPr lang="en-US" altLang="zh-CN" sz="1800" b="0" dirty="0" smtClean="0">
                          <a:latin typeface="微软雅黑" panose="020B0503020204020204" charset="-122"/>
                          <a:ea typeface="微软雅黑" panose="020B0503020204020204" charset="-122"/>
                        </a:rPr>
                        <a:t>EPS</a:t>
                      </a:r>
                      <a:r>
                        <a:rPr lang="zh-CN" altLang="en-US" sz="1800" b="0" dirty="0" smtClean="0">
                          <a:latin typeface="微软雅黑" panose="020B0503020204020204" charset="-122"/>
                          <a:ea typeface="微软雅黑" panose="020B0503020204020204" charset="-122"/>
                        </a:rPr>
                        <a:t>、</a:t>
                      </a:r>
                      <a:r>
                        <a:rPr lang="en-US" altLang="zh-CN" sz="1800" b="0" dirty="0" smtClean="0">
                          <a:latin typeface="微软雅黑" panose="020B0503020204020204" charset="-122"/>
                          <a:ea typeface="微软雅黑" panose="020B0503020204020204" charset="-122"/>
                        </a:rPr>
                        <a:t>TCU</a:t>
                      </a:r>
                      <a:r>
                        <a:rPr lang="zh-CN" altLang="en-US" sz="1800" b="0" dirty="0" smtClean="0">
                          <a:latin typeface="微软雅黑" panose="020B0503020204020204" charset="-122"/>
                          <a:ea typeface="微软雅黑" panose="020B0503020204020204" charset="-122"/>
                        </a:rPr>
                        <a:t>、</a:t>
                      </a:r>
                      <a:r>
                        <a:rPr lang="en-US" altLang="zh-CN" sz="1800" b="0" dirty="0" smtClean="0">
                          <a:latin typeface="微软雅黑" panose="020B0503020204020204" charset="-122"/>
                          <a:ea typeface="微软雅黑" panose="020B0503020204020204" charset="-122"/>
                        </a:rPr>
                        <a:t>SAS</a:t>
                      </a:r>
                      <a:r>
                        <a:rPr lang="zh-CN" altLang="en-US" sz="1800" b="0" dirty="0" smtClean="0">
                          <a:latin typeface="微软雅黑" panose="020B0503020204020204" charset="-122"/>
                          <a:ea typeface="微软雅黑" panose="020B0503020204020204" charset="-122"/>
                        </a:rPr>
                        <a:t>、换挡机构</a:t>
                      </a:r>
                      <a:endParaRPr lang="zh-CN" altLang="en-US" sz="1800" b="0" dirty="0" smtClean="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33450">
                <a:tc>
                  <a:txBody>
                    <a:bodyPr/>
                    <a:lstStyle/>
                    <a:p>
                      <a:pPr marL="0" marR="0" indent="0" algn="ctr" defTabSz="342900" rtl="0" eaLnBrk="1" fontAlgn="auto" latinLnBrk="0" hangingPunct="1">
                        <a:lnSpc>
                          <a:spcPct val="150000"/>
                        </a:lnSpc>
                        <a:spcBef>
                          <a:spcPts val="0"/>
                        </a:spcBef>
                        <a:spcAft>
                          <a:spcPts val="0"/>
                        </a:spcAft>
                        <a:buClrTx/>
                        <a:buSzTx/>
                        <a:buFontTx/>
                        <a:buNone/>
                        <a:defRPr/>
                      </a:pPr>
                      <a:r>
                        <a:rPr lang="en-US" altLang="zh-CN" sz="1800" b="0" dirty="0" smtClean="0">
                          <a:latin typeface="微软雅黑" panose="020B0503020204020204" charset="-122"/>
                          <a:ea typeface="微软雅黑" panose="020B0503020204020204" charset="-122"/>
                        </a:rPr>
                        <a:t>CAN2</a:t>
                      </a:r>
                      <a:endParaRPr lang="en-US" altLang="zh-CN" sz="1800" b="0" dirty="0" smtClean="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1" indent="0" algn="l" defTabSz="342900" rtl="0" eaLnBrk="1" fontAlgn="auto" latinLnBrk="0" hangingPunct="1">
                        <a:lnSpc>
                          <a:spcPct val="150000"/>
                        </a:lnSpc>
                        <a:spcBef>
                          <a:spcPts val="0"/>
                        </a:spcBef>
                        <a:spcAft>
                          <a:spcPts val="0"/>
                        </a:spcAft>
                        <a:buClrTx/>
                        <a:buSzTx/>
                        <a:buFontTx/>
                        <a:buNone/>
                        <a:defRPr/>
                      </a:pPr>
                      <a:r>
                        <a:rPr lang="en-US" altLang="zh-CN" sz="1800" b="0" dirty="0" smtClean="0">
                          <a:solidFill>
                            <a:schemeClr val="tx1"/>
                          </a:solidFill>
                          <a:latin typeface="微软雅黑" panose="020B0503020204020204" charset="-122"/>
                          <a:ea typeface="微软雅黑" panose="020B0503020204020204" charset="-122"/>
                        </a:rPr>
                        <a:t>BCM</a:t>
                      </a:r>
                      <a:r>
                        <a:rPr lang="zh-CN" altLang="en-US" sz="1800" b="0" dirty="0" smtClean="0">
                          <a:latin typeface="微软雅黑" panose="020B0503020204020204" charset="-122"/>
                          <a:ea typeface="微软雅黑" panose="020B0503020204020204" charset="-122"/>
                        </a:rPr>
                        <a:t>、倒车辅助、安全气囊、电动尾门、车联网、全景影像、</a:t>
                      </a:r>
                      <a:r>
                        <a:rPr lang="en-US" altLang="zh-CN" sz="1800" b="0" dirty="0" smtClean="0">
                          <a:latin typeface="微软雅黑" panose="020B0503020204020204" charset="-122"/>
                          <a:ea typeface="微软雅黑" panose="020B0503020204020204" charset="-122"/>
                        </a:rPr>
                        <a:t>HUD</a:t>
                      </a:r>
                      <a:r>
                        <a:rPr lang="zh-CN" altLang="en-US" sz="1800" b="0" dirty="0" smtClean="0">
                          <a:latin typeface="微软雅黑" panose="020B0503020204020204" charset="-122"/>
                          <a:ea typeface="微软雅黑" panose="020B0503020204020204" charset="-122"/>
                        </a:rPr>
                        <a:t>、</a:t>
                      </a:r>
                      <a:r>
                        <a:rPr lang="en-US" altLang="zh-CN" sz="1800" b="0" dirty="0" smtClean="0">
                          <a:latin typeface="微软雅黑" panose="020B0503020204020204" charset="-122"/>
                          <a:ea typeface="微软雅黑" panose="020B0503020204020204" charset="-122"/>
                        </a:rPr>
                        <a:t>PEPS</a:t>
                      </a:r>
                      <a:r>
                        <a:rPr lang="zh-CN" altLang="en-US" sz="1800" b="0" dirty="0" smtClean="0">
                          <a:latin typeface="微软雅黑" panose="020B0503020204020204" charset="-122"/>
                          <a:ea typeface="微软雅黑" panose="020B0503020204020204" charset="-122"/>
                        </a:rPr>
                        <a:t>、空调系统、胎压监测、多媒体</a:t>
                      </a:r>
                      <a:endParaRPr lang="zh-CN" altLang="en-US" sz="1800" b="0" dirty="0" smtClean="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8505">
                <a:tc>
                  <a:txBody>
                    <a:bodyPr/>
                    <a:lstStyle/>
                    <a:p>
                      <a:pPr marL="0" marR="0" indent="0" algn="ctr" defTabSz="342900" rtl="0" eaLnBrk="1" fontAlgn="auto" latinLnBrk="0" hangingPunct="1">
                        <a:lnSpc>
                          <a:spcPct val="150000"/>
                        </a:lnSpc>
                        <a:spcBef>
                          <a:spcPts val="0"/>
                        </a:spcBef>
                        <a:spcAft>
                          <a:spcPts val="0"/>
                        </a:spcAft>
                        <a:buClrTx/>
                        <a:buSzTx/>
                        <a:buFontTx/>
                        <a:buNone/>
                        <a:defRPr/>
                      </a:pPr>
                      <a:r>
                        <a:rPr lang="en-US" altLang="zh-CN" sz="1800" b="0" dirty="0" smtClean="0">
                          <a:latin typeface="微软雅黑" panose="020B0503020204020204" charset="-122"/>
                          <a:ea typeface="微软雅黑" panose="020B0503020204020204" charset="-122"/>
                        </a:rPr>
                        <a:t>CAN3</a:t>
                      </a:r>
                      <a:endParaRPr lang="en-US" altLang="zh-CN" sz="1800" b="0" dirty="0" smtClean="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altLang="zh-CN" sz="1800" b="0" dirty="0" smtClean="0">
                          <a:latin typeface="微软雅黑" panose="020B0503020204020204" charset="-122"/>
                          <a:ea typeface="微软雅黑" panose="020B0503020204020204" charset="-122"/>
                        </a:rPr>
                        <a:t>EMS</a:t>
                      </a:r>
                      <a:r>
                        <a:rPr lang="zh-CN" altLang="en-US" sz="1800" b="0" dirty="0" smtClean="0">
                          <a:latin typeface="微软雅黑" panose="020B0503020204020204" charset="-122"/>
                          <a:ea typeface="微软雅黑" panose="020B0503020204020204" charset="-122"/>
                        </a:rPr>
                        <a:t>、</a:t>
                      </a:r>
                      <a:r>
                        <a:rPr lang="en-US" altLang="zh-CN" sz="1800" b="0" dirty="0" smtClean="0">
                          <a:latin typeface="微软雅黑" panose="020B0503020204020204" charset="-122"/>
                          <a:ea typeface="微软雅黑" panose="020B0503020204020204" charset="-122"/>
                        </a:rPr>
                        <a:t>BMS</a:t>
                      </a:r>
                      <a:r>
                        <a:rPr lang="zh-CN" altLang="en-US" sz="1800" b="0" dirty="0" smtClean="0">
                          <a:latin typeface="微软雅黑" panose="020B0503020204020204" charset="-122"/>
                          <a:ea typeface="微软雅黑" panose="020B0503020204020204" charset="-122"/>
                        </a:rPr>
                        <a:t>、</a:t>
                      </a:r>
                      <a:r>
                        <a:rPr lang="en-US" altLang="zh-CN" sz="1800" b="0" dirty="0" smtClean="0">
                          <a:latin typeface="微软雅黑" panose="020B0503020204020204" charset="-122"/>
                          <a:ea typeface="微软雅黑" panose="020B0503020204020204" charset="-122"/>
                        </a:rPr>
                        <a:t>PEU</a:t>
                      </a:r>
                      <a:r>
                        <a:rPr lang="zh-CN" altLang="en-US" sz="1800" b="0" dirty="0" smtClean="0">
                          <a:latin typeface="微软雅黑" panose="020B0503020204020204" charset="-122"/>
                          <a:ea typeface="微软雅黑" panose="020B0503020204020204" charset="-122"/>
                        </a:rPr>
                        <a:t>、</a:t>
                      </a:r>
                      <a:r>
                        <a:rPr lang="en-US" altLang="zh-CN" sz="1800" b="0" dirty="0" smtClean="0">
                          <a:latin typeface="微软雅黑" panose="020B0503020204020204" charset="-122"/>
                          <a:ea typeface="微软雅黑" panose="020B0503020204020204" charset="-122"/>
                        </a:rPr>
                        <a:t>OBC</a:t>
                      </a:r>
                      <a:r>
                        <a:rPr lang="zh-CN" altLang="en-US" sz="1800" b="0" dirty="0" smtClean="0">
                          <a:latin typeface="微软雅黑" panose="020B0503020204020204" charset="-122"/>
                          <a:ea typeface="微软雅黑" panose="020B0503020204020204" charset="-122"/>
                        </a:rPr>
                        <a:t>、减速器电机控制器</a:t>
                      </a:r>
                      <a:endParaRPr lang="zh-CN" altLang="en-US" sz="1800" b="0" dirty="0" smtClean="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14375">
                <a:tc>
                  <a:txBody>
                    <a:bodyPr/>
                    <a:lstStyle/>
                    <a:p>
                      <a:pPr algn="ctr">
                        <a:lnSpc>
                          <a:spcPct val="150000"/>
                        </a:lnSpc>
                      </a:pPr>
                      <a:r>
                        <a:rPr lang="en-US" altLang="zh-CN" sz="1800" b="0" dirty="0" smtClean="0">
                          <a:latin typeface="微软雅黑" panose="020B0503020204020204" charset="-122"/>
                          <a:ea typeface="微软雅黑" panose="020B0503020204020204" charset="-122"/>
                        </a:rPr>
                        <a:t>LIN</a:t>
                      </a:r>
                      <a:endParaRPr lang="en-US" altLang="zh-CN" sz="1800" b="0" dirty="0" smtClean="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50000"/>
                        </a:lnSpc>
                      </a:pPr>
                      <a:r>
                        <a:rPr lang="en-US" altLang="zh-CN" sz="1800" b="0" dirty="0" smtClean="0">
                          <a:latin typeface="微软雅黑" panose="020B0503020204020204" charset="-122"/>
                          <a:ea typeface="微软雅黑" panose="020B0503020204020204" charset="-122"/>
                        </a:rPr>
                        <a:t>PEPS</a:t>
                      </a:r>
                      <a:r>
                        <a:rPr lang="zh-CN" altLang="en-US" sz="1800" b="0" dirty="0" smtClean="0">
                          <a:latin typeface="微软雅黑" panose="020B0503020204020204" charset="-122"/>
                          <a:ea typeface="微软雅黑" panose="020B0503020204020204" charset="-122"/>
                        </a:rPr>
                        <a:t>与防盗线圈，车身控制器与雨量传感器和座椅</a:t>
                      </a:r>
                      <a:endParaRPr lang="zh-CN" altLang="en-US" sz="1800" b="0" dirty="0" smtClean="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常见故障</a:t>
            </a:r>
            <a:endParaRPr lang="zh-CN" altLang="en-US" sz="3600" dirty="0">
              <a:solidFill>
                <a:srgbClr val="0070C0"/>
              </a:solidFill>
              <a:latin typeface="微软雅黑" panose="020B0503020204020204" charset="-122"/>
              <a:ea typeface="微软雅黑" panose="020B0503020204020204" charset="-122"/>
            </a:endParaRPr>
          </a:p>
        </p:txBody>
      </p:sp>
      <p:graphicFrame>
        <p:nvGraphicFramePr>
          <p:cNvPr id="7" name="表格 6"/>
          <p:cNvGraphicFramePr>
            <a:graphicFrameLocks noGrp="1"/>
          </p:cNvGraphicFramePr>
          <p:nvPr/>
        </p:nvGraphicFramePr>
        <p:xfrm>
          <a:off x="1139190" y="1588770"/>
          <a:ext cx="9138920" cy="4091940"/>
        </p:xfrm>
        <a:graphic>
          <a:graphicData uri="http://schemas.openxmlformats.org/drawingml/2006/table">
            <a:tbl>
              <a:tblPr firstRow="1" bandRow="1">
                <a:tableStyleId>{93296810-A885-4BE3-A3E7-6D5BEEA58F35}</a:tableStyleId>
              </a:tblPr>
              <a:tblGrid>
                <a:gridCol w="3347085"/>
                <a:gridCol w="5791835"/>
              </a:tblGrid>
              <a:tr h="454660">
                <a:tc>
                  <a:txBody>
                    <a:bodyPr/>
                    <a:lstStyle/>
                    <a:p>
                      <a:pPr algn="ctr"/>
                      <a:r>
                        <a:rPr lang="zh-CN" altLang="en-US" sz="2000" dirty="0" smtClean="0">
                          <a:solidFill>
                            <a:schemeClr val="tx1"/>
                          </a:solidFill>
                          <a:latin typeface="微软雅黑" panose="020B0503020204020204" charset="-122"/>
                          <a:ea typeface="微软雅黑" panose="020B0503020204020204" charset="-122"/>
                        </a:rPr>
                        <a:t>故障现象</a:t>
                      </a:r>
                    </a:p>
                  </a:txBody>
                  <a:tcPr anchor="ctr"/>
                </a:tc>
                <a:tc>
                  <a:txBody>
                    <a:bodyPr/>
                    <a:lstStyle/>
                    <a:p>
                      <a:pPr algn="ctr"/>
                      <a:r>
                        <a:rPr lang="zh-CN" altLang="en-US" sz="2000" dirty="0" smtClean="0">
                          <a:solidFill>
                            <a:schemeClr val="tx1"/>
                          </a:solidFill>
                          <a:latin typeface="微软雅黑" panose="020B0503020204020204" charset="-122"/>
                          <a:ea typeface="微软雅黑" panose="020B0503020204020204" charset="-122"/>
                        </a:rPr>
                        <a:t>可疑部位</a:t>
                      </a:r>
                    </a:p>
                  </a:txBody>
                  <a:tcPr anchor="ctr"/>
                </a:tc>
              </a:tr>
              <a:tr h="454660">
                <a:tc rowSpan="4">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前顶灯不亮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灯泡（损坏）</a:t>
                      </a:r>
                    </a:p>
                  </a:txBody>
                  <a:tcPr anchor="ctr"/>
                </a:tc>
              </a:tr>
              <a:tr h="454660">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室内灯总成（损坏）</a:t>
                      </a:r>
                    </a:p>
                  </a:txBody>
                  <a:tcPr anchor="ctr"/>
                </a:tc>
              </a:tr>
              <a:tr h="45466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3.</a:t>
                      </a:r>
                      <a:r>
                        <a:rPr lang="zh-CN" altLang="en-US" sz="2000" dirty="0" smtClean="0">
                          <a:latin typeface="微软雅黑" panose="020B0503020204020204" charset="-122"/>
                          <a:ea typeface="微软雅黑" panose="020B0503020204020204" charset="-122"/>
                        </a:rPr>
                        <a:t>线路（断路、短路或接插件接触不良、虚接）</a:t>
                      </a:r>
                    </a:p>
                  </a:txBody>
                  <a:tcPr anchor="ctr"/>
                </a:tc>
              </a:tr>
              <a:tr h="45466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4. RBCM</a:t>
                      </a:r>
                      <a:r>
                        <a:rPr lang="zh-CN" altLang="en-US" sz="2000" dirty="0" smtClean="0">
                          <a:latin typeface="微软雅黑" panose="020B0503020204020204" charset="-122"/>
                          <a:ea typeface="微软雅黑" panose="020B0503020204020204" charset="-122"/>
                        </a:rPr>
                        <a:t>（故障）</a:t>
                      </a:r>
                    </a:p>
                  </a:txBody>
                  <a:tcPr anchor="ctr"/>
                </a:tc>
              </a:tr>
              <a:tr h="454660">
                <a:tc rowSpan="4">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门控灯不工作</a:t>
                      </a:r>
                      <a:endParaRPr lang="en-US" altLang="zh-CN" sz="2000" dirty="0" smtClean="0">
                        <a:latin typeface="微软雅黑" panose="020B0503020204020204" charset="-122"/>
                        <a:ea typeface="微软雅黑" panose="020B0503020204020204" charset="-122"/>
                      </a:endParaRPr>
                    </a:p>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a:t>
                      </a:r>
                      <a:r>
                        <a:rPr lang="en-US" altLang="zh-CN" sz="2000" dirty="0" smtClean="0">
                          <a:latin typeface="微软雅黑" panose="020B0503020204020204" charset="-122"/>
                          <a:ea typeface="微软雅黑" panose="020B0503020204020204" charset="-122"/>
                        </a:rPr>
                        <a:t>DOOR</a:t>
                      </a:r>
                      <a:r>
                        <a:rPr lang="zh-CN" altLang="en-US" sz="2000" dirty="0" smtClean="0">
                          <a:latin typeface="微软雅黑" panose="020B0503020204020204" charset="-122"/>
                          <a:ea typeface="微软雅黑" panose="020B0503020204020204" charset="-122"/>
                        </a:rPr>
                        <a:t>位置时）</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前室内灯总成（损坏）</a:t>
                      </a:r>
                    </a:p>
                  </a:txBody>
                  <a:tcPr anchor="ctr"/>
                </a:tc>
              </a:tr>
              <a:tr h="45466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门控开关（故障）</a:t>
                      </a:r>
                    </a:p>
                  </a:txBody>
                  <a:tcPr anchor="ctr"/>
                </a:tc>
              </a:tr>
              <a:tr h="45466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3.</a:t>
                      </a:r>
                      <a:r>
                        <a:rPr lang="zh-CN" altLang="en-US" sz="2000" dirty="0" smtClean="0">
                          <a:latin typeface="微软雅黑" panose="020B0503020204020204" charset="-122"/>
                          <a:ea typeface="微软雅黑" panose="020B0503020204020204" charset="-122"/>
                        </a:rPr>
                        <a:t>线路（断路、短路或接插件接触不良、虚接）</a:t>
                      </a:r>
                    </a:p>
                  </a:txBody>
                  <a:tcPr anchor="ctr"/>
                </a:tc>
              </a:tr>
              <a:tr h="45466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4. RBCM</a:t>
                      </a:r>
                      <a:r>
                        <a:rPr lang="zh-CN" altLang="en-US" sz="2000" dirty="0" smtClean="0">
                          <a:latin typeface="微软雅黑" panose="020B0503020204020204" charset="-122"/>
                          <a:ea typeface="微软雅黑" panose="020B0503020204020204" charset="-122"/>
                        </a:rPr>
                        <a:t>（故障）</a:t>
                      </a:r>
                    </a:p>
                  </a:txBody>
                  <a:tcPr anchor="ctr"/>
                </a:tc>
              </a:tr>
            </a:tbl>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15544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制动灯</a:t>
            </a:r>
            <a:endParaRPr lang="zh-CN" altLang="en-US" sz="3600" dirty="0">
              <a:solidFill>
                <a:srgbClr val="0070C0"/>
              </a:solidFill>
              <a:latin typeface="微软雅黑" panose="020B0503020204020204" charset="-122"/>
              <a:ea typeface="微软雅黑" panose="020B0503020204020204" charset="-122"/>
            </a:endParaRPr>
          </a:p>
        </p:txBody>
      </p:sp>
      <p:sp>
        <p:nvSpPr>
          <p:cNvPr id="23" name="Text Box 4"/>
          <p:cNvSpPr txBox="1">
            <a:spLocks noChangeArrowheads="1"/>
          </p:cNvSpPr>
          <p:nvPr/>
        </p:nvSpPr>
        <p:spPr bwMode="auto">
          <a:xfrm>
            <a:off x="565785" y="1376863"/>
            <a:ext cx="8464550"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4950" indent="-234950"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120000"/>
              </a:lnSpc>
              <a:buFont typeface="Wingdings" panose="05000000000000000000" pitchFamily="2" charset="2"/>
              <a:buNone/>
            </a:pPr>
            <a:r>
              <a:rPr lang="zh-CN" altLang="en-US" sz="2400" dirty="0" smtClean="0">
                <a:latin typeface="微软雅黑" panose="020B0503020204020204" charset="-122"/>
                <a:ea typeface="微软雅黑" panose="020B0503020204020204" charset="-122"/>
                <a:sym typeface="Arial" panose="020B0604020202020204" pitchFamily="34" charset="0"/>
              </a:rPr>
              <a:t>原理框图</a:t>
            </a:r>
          </a:p>
        </p:txBody>
      </p:sp>
      <p:grpSp>
        <p:nvGrpSpPr>
          <p:cNvPr id="39" name="组合 38"/>
          <p:cNvGrpSpPr/>
          <p:nvPr/>
        </p:nvGrpSpPr>
        <p:grpSpPr>
          <a:xfrm>
            <a:off x="963930" y="1973580"/>
            <a:ext cx="9194165" cy="3707130"/>
            <a:chOff x="755576" y="1707654"/>
            <a:chExt cx="7668534" cy="2520280"/>
          </a:xfrm>
        </p:grpSpPr>
        <p:cxnSp>
          <p:nvCxnSpPr>
            <p:cNvPr id="68" name="直接箭头连接符 67"/>
            <p:cNvCxnSpPr/>
            <p:nvPr/>
          </p:nvCxnSpPr>
          <p:spPr>
            <a:xfrm flipH="1">
              <a:off x="755576" y="3100559"/>
              <a:ext cx="2592288" cy="0"/>
            </a:xfrm>
            <a:prstGeom prst="straightConnector1">
              <a:avLst/>
            </a:prstGeom>
            <a:ln w="63500">
              <a:solidFill>
                <a:schemeClr val="accent1">
                  <a:lumMod val="40000"/>
                  <a:lumOff val="60000"/>
                </a:schemeClr>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32" name="直接箭头连接符 31"/>
            <p:cNvCxnSpPr/>
            <p:nvPr/>
          </p:nvCxnSpPr>
          <p:spPr>
            <a:xfrm flipV="1">
              <a:off x="1713120" y="1995686"/>
              <a:ext cx="1283196" cy="1"/>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2033577" y="2302972"/>
              <a:ext cx="1022718" cy="271109"/>
            </a:xfrm>
            <a:prstGeom prst="rect">
              <a:avLst/>
            </a:prstGeom>
            <a:noFill/>
          </p:spPr>
          <p:txBody>
            <a:bodyPr wrap="square" rtlCol="0">
              <a:spAutoFit/>
            </a:bodyPr>
            <a:lstStyle/>
            <a:p>
              <a:r>
                <a:rPr lang="zh-CN" altLang="en-US" sz="2000" dirty="0" smtClean="0">
                  <a:latin typeface="微软雅黑" panose="020B0503020204020204" charset="-122"/>
                  <a:ea typeface="微软雅黑" panose="020B0503020204020204" charset="-122"/>
                </a:rPr>
                <a:t>常开信号</a:t>
              </a:r>
            </a:p>
          </p:txBody>
        </p:sp>
        <p:sp>
          <p:nvSpPr>
            <p:cNvPr id="35" name="TextBox 34"/>
            <p:cNvSpPr txBox="1"/>
            <p:nvPr/>
          </p:nvSpPr>
          <p:spPr>
            <a:xfrm>
              <a:off x="2080527" y="1707654"/>
              <a:ext cx="1026029" cy="271109"/>
            </a:xfrm>
            <a:prstGeom prst="rect">
              <a:avLst/>
            </a:prstGeom>
            <a:noFill/>
          </p:spPr>
          <p:txBody>
            <a:bodyPr wrap="square" rtlCol="0">
              <a:spAutoFit/>
            </a:bodyPr>
            <a:lstStyle/>
            <a:p>
              <a:r>
                <a:rPr lang="zh-CN" altLang="en-US" sz="2000" dirty="0" smtClean="0">
                  <a:latin typeface="微软雅黑" panose="020B0503020204020204" charset="-122"/>
                  <a:ea typeface="微软雅黑" panose="020B0503020204020204" charset="-122"/>
                </a:rPr>
                <a:t>常闭信号</a:t>
              </a:r>
            </a:p>
          </p:txBody>
        </p:sp>
        <p:cxnSp>
          <p:nvCxnSpPr>
            <p:cNvPr id="36" name="直接箭头连接符 35"/>
            <p:cNvCxnSpPr/>
            <p:nvPr/>
          </p:nvCxnSpPr>
          <p:spPr>
            <a:xfrm flipV="1">
              <a:off x="1714776" y="2571749"/>
              <a:ext cx="1283196" cy="1"/>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8" name="直接箭头连接符 37"/>
            <p:cNvCxnSpPr/>
            <p:nvPr/>
          </p:nvCxnSpPr>
          <p:spPr>
            <a:xfrm>
              <a:off x="3347864" y="2801275"/>
              <a:ext cx="0" cy="795475"/>
            </a:xfrm>
            <a:prstGeom prst="straightConnector1">
              <a:avLst/>
            </a:prstGeom>
            <a:ln w="63500">
              <a:solidFill>
                <a:schemeClr val="accent1">
                  <a:lumMod val="40000"/>
                  <a:lumOff val="60000"/>
                </a:schemeClr>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43" name="Rectangle 4"/>
            <p:cNvSpPr>
              <a:spLocks noChangeArrowheads="1"/>
            </p:cNvSpPr>
            <p:nvPr/>
          </p:nvSpPr>
          <p:spPr bwMode="auto">
            <a:xfrm>
              <a:off x="4834748" y="1779662"/>
              <a:ext cx="1006456" cy="2448271"/>
            </a:xfrm>
            <a:prstGeom prst="rect">
              <a:avLst/>
            </a:prstGeom>
            <a:solidFill>
              <a:srgbClr val="00B0F0"/>
            </a:solidFill>
            <a:ln w="9525">
              <a:noFill/>
              <a:miter lim="800000"/>
            </a:ln>
          </p:spPr>
          <p:txBody>
            <a:bodyPr anchor="ctr"/>
            <a:lstStyle/>
            <a:p>
              <a:pPr algn="ctr"/>
              <a:r>
                <a:rPr lang="en-US" altLang="zh-CN" sz="2000" dirty="0">
                  <a:latin typeface="微软雅黑" panose="020B0503020204020204" charset="-122"/>
                  <a:ea typeface="微软雅黑" panose="020B0503020204020204" charset="-122"/>
                </a:rPr>
                <a:t>F</a:t>
              </a:r>
              <a:r>
                <a:rPr lang="en-US" altLang="zh-CN" sz="2000" b="0" dirty="0" smtClean="0">
                  <a:latin typeface="微软雅黑" panose="020B0503020204020204" charset="-122"/>
                  <a:ea typeface="微软雅黑" panose="020B0503020204020204" charset="-122"/>
                </a:rPr>
                <a:t>BCM</a:t>
              </a:r>
              <a:endParaRPr lang="zh-CN" altLang="en-US" sz="2000" b="0" dirty="0">
                <a:latin typeface="微软雅黑" panose="020B0503020204020204" charset="-122"/>
                <a:ea typeface="微软雅黑" panose="020B0503020204020204" charset="-122"/>
              </a:endParaRPr>
            </a:p>
          </p:txBody>
        </p:sp>
        <p:sp>
          <p:nvSpPr>
            <p:cNvPr id="48" name="矩形 47"/>
            <p:cNvSpPr/>
            <p:nvPr/>
          </p:nvSpPr>
          <p:spPr>
            <a:xfrm>
              <a:off x="6550246" y="3100559"/>
              <a:ext cx="1873864" cy="36004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高位制动灯</a:t>
              </a:r>
            </a:p>
          </p:txBody>
        </p:sp>
        <p:sp>
          <p:nvSpPr>
            <p:cNvPr id="49" name="Rectangle 4"/>
            <p:cNvSpPr>
              <a:spLocks noChangeArrowheads="1"/>
            </p:cNvSpPr>
            <p:nvPr/>
          </p:nvSpPr>
          <p:spPr bwMode="auto">
            <a:xfrm>
              <a:off x="6551903" y="1901777"/>
              <a:ext cx="1872207" cy="360040"/>
            </a:xfrm>
            <a:prstGeom prst="rect">
              <a:avLst/>
            </a:prstGeom>
            <a:solidFill>
              <a:srgbClr val="F05ACC"/>
            </a:solidFill>
            <a:ln w="9525">
              <a:noFill/>
              <a:miter lim="800000"/>
            </a:ln>
          </p:spPr>
          <p:txBody>
            <a:bodyPr anchor="ctr"/>
            <a:lstStyle/>
            <a:p>
              <a:pPr algn="ctr"/>
              <a:r>
                <a:rPr lang="zh-CN" altLang="en-US" sz="2000" dirty="0" smtClean="0">
                  <a:latin typeface="微软雅黑" panose="020B0503020204020204" charset="-122"/>
                  <a:ea typeface="微软雅黑" panose="020B0503020204020204" charset="-122"/>
                </a:rPr>
                <a:t>制动灯电源</a:t>
              </a:r>
            </a:p>
          </p:txBody>
        </p:sp>
        <p:sp>
          <p:nvSpPr>
            <p:cNvPr id="55" name="矩形 54"/>
            <p:cNvSpPr/>
            <p:nvPr/>
          </p:nvSpPr>
          <p:spPr>
            <a:xfrm>
              <a:off x="6550246" y="3748631"/>
              <a:ext cx="1873864" cy="335287"/>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右后制动灯</a:t>
              </a:r>
            </a:p>
          </p:txBody>
        </p:sp>
        <p:sp>
          <p:nvSpPr>
            <p:cNvPr id="56" name="矩形 55"/>
            <p:cNvSpPr/>
            <p:nvPr/>
          </p:nvSpPr>
          <p:spPr>
            <a:xfrm>
              <a:off x="6550246" y="2452487"/>
              <a:ext cx="1873864" cy="36004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左后</a:t>
              </a:r>
              <a:r>
                <a:rPr lang="zh-CN" altLang="en-US" sz="2000" dirty="0">
                  <a:solidFill>
                    <a:schemeClr val="tx1"/>
                  </a:solidFill>
                  <a:latin typeface="微软雅黑" panose="020B0503020204020204" charset="-122"/>
                  <a:ea typeface="微软雅黑" panose="020B0503020204020204" charset="-122"/>
                </a:rPr>
                <a:t>制动灯</a:t>
              </a:r>
            </a:p>
          </p:txBody>
        </p:sp>
        <p:sp>
          <p:nvSpPr>
            <p:cNvPr id="31" name="矩形 30"/>
            <p:cNvSpPr/>
            <p:nvPr/>
          </p:nvSpPr>
          <p:spPr>
            <a:xfrm>
              <a:off x="827584" y="1779661"/>
              <a:ext cx="1126844" cy="1021613"/>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制动灯</a:t>
              </a:r>
            </a:p>
            <a:p>
              <a:pPr algn="ctr"/>
              <a:r>
                <a:rPr lang="zh-CN" altLang="en-US" sz="2000" dirty="0" smtClean="0">
                  <a:solidFill>
                    <a:schemeClr val="tx1"/>
                  </a:solidFill>
                  <a:latin typeface="微软雅黑" panose="020B0503020204020204" charset="-122"/>
                  <a:ea typeface="微软雅黑" panose="020B0503020204020204" charset="-122"/>
                </a:rPr>
                <a:t>开关</a:t>
              </a:r>
            </a:p>
          </p:txBody>
        </p:sp>
        <p:sp>
          <p:nvSpPr>
            <p:cNvPr id="30" name="矩形 29"/>
            <p:cNvSpPr/>
            <p:nvPr/>
          </p:nvSpPr>
          <p:spPr>
            <a:xfrm>
              <a:off x="2997972" y="1779662"/>
              <a:ext cx="1238740" cy="1021613"/>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000" dirty="0" smtClean="0">
                  <a:solidFill>
                    <a:schemeClr val="tx1"/>
                  </a:solidFill>
                  <a:latin typeface="微软雅黑" panose="020B0503020204020204" charset="-122"/>
                  <a:ea typeface="微软雅黑" panose="020B0503020204020204" charset="-122"/>
                </a:rPr>
                <a:t>HCU</a:t>
              </a:r>
            </a:p>
          </p:txBody>
        </p:sp>
        <p:cxnSp>
          <p:nvCxnSpPr>
            <p:cNvPr id="8" name="肘形连接符 7"/>
            <p:cNvCxnSpPr/>
            <p:nvPr/>
          </p:nvCxnSpPr>
          <p:spPr>
            <a:xfrm flipV="1">
              <a:off x="3925585" y="3100559"/>
              <a:ext cx="909163" cy="496191"/>
            </a:xfrm>
            <a:prstGeom prst="bentConnector3">
              <a:avLst>
                <a:gd name="adj1" fmla="val -288"/>
              </a:avLst>
            </a:prstGeom>
            <a:ln w="53975">
              <a:solidFill>
                <a:srgbClr val="FF0000"/>
              </a:solidFill>
            </a:ln>
          </p:spPr>
          <p:style>
            <a:lnRef idx="2">
              <a:schemeClr val="accent1"/>
            </a:lnRef>
            <a:fillRef idx="0">
              <a:schemeClr val="accent1"/>
            </a:fillRef>
            <a:effectRef idx="1">
              <a:schemeClr val="accent1"/>
            </a:effectRef>
            <a:fontRef idx="minor">
              <a:schemeClr val="tx1"/>
            </a:fontRef>
          </p:style>
        </p:cxnSp>
        <p:sp>
          <p:nvSpPr>
            <p:cNvPr id="37" name="矩形 36"/>
            <p:cNvSpPr/>
            <p:nvPr/>
          </p:nvSpPr>
          <p:spPr>
            <a:xfrm>
              <a:off x="2997972" y="3596750"/>
              <a:ext cx="1238740" cy="631184"/>
            </a:xfrm>
            <a:prstGeom prst="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网关</a:t>
              </a:r>
            </a:p>
          </p:txBody>
        </p:sp>
        <p:cxnSp>
          <p:nvCxnSpPr>
            <p:cNvPr id="62" name="肘形连接符 61"/>
            <p:cNvCxnSpPr>
              <a:stCxn id="49" idx="1"/>
            </p:cNvCxnSpPr>
            <p:nvPr/>
          </p:nvCxnSpPr>
          <p:spPr>
            <a:xfrm rot="10800000">
              <a:off x="5841205" y="2081795"/>
              <a:ext cx="710699" cy="2"/>
            </a:xfrm>
            <a:prstGeom prst="bentConnector3">
              <a:avLst>
                <a:gd name="adj1" fmla="val 50000"/>
              </a:avLst>
            </a:prstGeom>
            <a:ln w="31750">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4" name="肘形连接符 63"/>
            <p:cNvCxnSpPr>
              <a:stCxn id="56" idx="1"/>
            </p:cNvCxnSpPr>
            <p:nvPr/>
          </p:nvCxnSpPr>
          <p:spPr>
            <a:xfrm rot="10800000" flipV="1">
              <a:off x="6156176" y="2632507"/>
              <a:ext cx="394070" cy="648072"/>
            </a:xfrm>
            <a:prstGeom prst="bentConnector2">
              <a:avLst/>
            </a:prstGeom>
            <a:ln w="31750">
              <a:solidFill>
                <a:srgbClr val="FFC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65" name="肘形连接符 64"/>
            <p:cNvCxnSpPr>
              <a:stCxn id="55" idx="1"/>
            </p:cNvCxnSpPr>
            <p:nvPr/>
          </p:nvCxnSpPr>
          <p:spPr>
            <a:xfrm rot="10800000">
              <a:off x="6156176" y="3280579"/>
              <a:ext cx="394070" cy="635696"/>
            </a:xfrm>
            <a:prstGeom prst="bentConnector2">
              <a:avLst/>
            </a:prstGeom>
            <a:ln w="31750">
              <a:solidFill>
                <a:srgbClr val="FFC0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63" name="直接箭头连接符 62"/>
            <p:cNvCxnSpPr>
              <a:endCxn id="48" idx="1"/>
            </p:cNvCxnSpPr>
            <p:nvPr/>
          </p:nvCxnSpPr>
          <p:spPr>
            <a:xfrm>
              <a:off x="5841205" y="3280579"/>
              <a:ext cx="709041" cy="0"/>
            </a:xfrm>
            <a:prstGeom prst="straightConnector1">
              <a:avLst/>
            </a:prstGeom>
            <a:ln w="31750">
              <a:solidFill>
                <a:srgbClr val="FFC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2212063" y="2859868"/>
              <a:ext cx="844233" cy="271109"/>
            </a:xfrm>
            <a:prstGeom prst="rect">
              <a:avLst/>
            </a:prstGeom>
            <a:noFill/>
          </p:spPr>
          <p:txBody>
            <a:bodyPr wrap="square" rtlCol="0">
              <a:spAutoFit/>
            </a:bodyPr>
            <a:lstStyle/>
            <a:p>
              <a:r>
                <a:rPr lang="en-US" altLang="zh-CN" sz="2000" dirty="0" smtClean="0">
                  <a:latin typeface="微软雅黑" panose="020B0503020204020204" charset="-122"/>
                  <a:ea typeface="微软雅黑" panose="020B0503020204020204" charset="-122"/>
                </a:rPr>
                <a:t>CAN1</a:t>
              </a:r>
            </a:p>
          </p:txBody>
        </p:sp>
        <p:sp>
          <p:nvSpPr>
            <p:cNvPr id="73" name="TextBox 72"/>
            <p:cNvSpPr txBox="1"/>
            <p:nvPr/>
          </p:nvSpPr>
          <p:spPr>
            <a:xfrm>
              <a:off x="4012280" y="2859868"/>
              <a:ext cx="776440" cy="271109"/>
            </a:xfrm>
            <a:prstGeom prst="rect">
              <a:avLst/>
            </a:prstGeom>
            <a:noFill/>
          </p:spPr>
          <p:txBody>
            <a:bodyPr wrap="square" rtlCol="0">
              <a:spAutoFit/>
            </a:bodyPr>
            <a:lstStyle/>
            <a:p>
              <a:r>
                <a:rPr lang="en-US" altLang="zh-CN" sz="2000" dirty="0" smtClean="0">
                  <a:latin typeface="微软雅黑" panose="020B0503020204020204" charset="-122"/>
                  <a:ea typeface="微软雅黑" panose="020B0503020204020204" charset="-122"/>
                </a:rPr>
                <a:t>CAN2</a:t>
              </a:r>
            </a:p>
          </p:txBody>
        </p:sp>
        <p:cxnSp>
          <p:nvCxnSpPr>
            <p:cNvPr id="76" name="直接箭头连接符 75"/>
            <p:cNvCxnSpPr/>
            <p:nvPr/>
          </p:nvCxnSpPr>
          <p:spPr>
            <a:xfrm>
              <a:off x="2312982" y="3100559"/>
              <a:ext cx="0" cy="496191"/>
            </a:xfrm>
            <a:prstGeom prst="straightConnector1">
              <a:avLst/>
            </a:prstGeom>
            <a:ln w="63500">
              <a:solidFill>
                <a:schemeClr val="accent1">
                  <a:lumMod val="40000"/>
                  <a:lumOff val="60000"/>
                </a:schemeClr>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77" name="矩形 76"/>
            <p:cNvSpPr/>
            <p:nvPr/>
          </p:nvSpPr>
          <p:spPr>
            <a:xfrm>
              <a:off x="1963090" y="3596750"/>
              <a:ext cx="736702" cy="631184"/>
            </a:xfrm>
            <a:prstGeom prst="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000" dirty="0" smtClean="0">
                  <a:solidFill>
                    <a:schemeClr val="tx1"/>
                  </a:solidFill>
                  <a:latin typeface="微软雅黑" panose="020B0503020204020204" charset="-122"/>
                  <a:ea typeface="微软雅黑" panose="020B0503020204020204" charset="-122"/>
                </a:rPr>
                <a:t>EPB</a:t>
              </a:r>
            </a:p>
          </p:txBody>
        </p:sp>
        <p:cxnSp>
          <p:nvCxnSpPr>
            <p:cNvPr id="80" name="直接箭头连接符 79"/>
            <p:cNvCxnSpPr/>
            <p:nvPr/>
          </p:nvCxnSpPr>
          <p:spPr>
            <a:xfrm>
              <a:off x="1321492" y="3100559"/>
              <a:ext cx="0" cy="496191"/>
            </a:xfrm>
            <a:prstGeom prst="straightConnector1">
              <a:avLst/>
            </a:prstGeom>
            <a:ln w="63500">
              <a:solidFill>
                <a:schemeClr val="accent1">
                  <a:lumMod val="40000"/>
                  <a:lumOff val="60000"/>
                </a:schemeClr>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81" name="矩形 80"/>
            <p:cNvSpPr/>
            <p:nvPr/>
          </p:nvSpPr>
          <p:spPr>
            <a:xfrm>
              <a:off x="971600" y="3596750"/>
              <a:ext cx="736702" cy="631184"/>
            </a:xfrm>
            <a:prstGeom prst="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000" dirty="0" smtClean="0">
                  <a:solidFill>
                    <a:schemeClr val="tx1"/>
                  </a:solidFill>
                  <a:latin typeface="微软雅黑" panose="020B0503020204020204" charset="-122"/>
                  <a:ea typeface="微软雅黑" panose="020B0503020204020204" charset="-122"/>
                </a:rPr>
                <a:t>ESP</a:t>
              </a:r>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15544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制动灯</a:t>
            </a:r>
            <a:endParaRPr lang="zh-CN" altLang="en-US" sz="3600" dirty="0">
              <a:solidFill>
                <a:srgbClr val="0070C0"/>
              </a:solidFill>
              <a:latin typeface="微软雅黑" panose="020B0503020204020204" charset="-122"/>
              <a:ea typeface="微软雅黑" panose="020B0503020204020204" charset="-122"/>
            </a:endParaRPr>
          </a:p>
        </p:txBody>
      </p:sp>
      <p:sp>
        <p:nvSpPr>
          <p:cNvPr id="27" name="Text Box 2"/>
          <p:cNvSpPr txBox="1">
            <a:spLocks noChangeArrowheads="1"/>
          </p:cNvSpPr>
          <p:nvPr/>
        </p:nvSpPr>
        <p:spPr bwMode="auto">
          <a:xfrm>
            <a:off x="1432941" y="1303680"/>
            <a:ext cx="8618538" cy="507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150000"/>
              </a:lnSpc>
              <a:buFont typeface="Wingdings" panose="05000000000000000000" pitchFamily="2" charset="2"/>
              <a:buNone/>
            </a:pPr>
            <a:r>
              <a:rPr lang="zh-CN" altLang="en-US" sz="2400" dirty="0" smtClean="0">
                <a:latin typeface="微软雅黑" panose="020B0503020204020204" charset="-122"/>
                <a:ea typeface="微软雅黑" panose="020B0503020204020204" charset="-122"/>
                <a:sym typeface="Arial" panose="020B0604020202020204" pitchFamily="34" charset="0"/>
              </a:rPr>
              <a:t>制动灯控制</a:t>
            </a:r>
            <a:endParaRPr lang="en-US" altLang="zh-CN" sz="2400" dirty="0" smtClean="0">
              <a:latin typeface="微软雅黑" panose="020B0503020204020204" charset="-122"/>
              <a:ea typeface="微软雅黑" panose="020B0503020204020204" charset="-122"/>
              <a:sym typeface="Arial" panose="020B0604020202020204" pitchFamily="34" charset="0"/>
            </a:endParaRPr>
          </a:p>
          <a:p>
            <a:pPr eaLnBrk="1" hangingPunct="1">
              <a:lnSpc>
                <a:spcPct val="150000"/>
              </a:lnSpc>
              <a:buFont typeface="Wingdings" panose="05000000000000000000" pitchFamily="2" charset="2"/>
              <a:buNone/>
            </a:pPr>
            <a:r>
              <a:rPr lang="zh-CN" altLang="en-US" sz="2400" b="0" dirty="0" smtClean="0">
                <a:latin typeface="微软雅黑" panose="020B0503020204020204" charset="-122"/>
                <a:ea typeface="微软雅黑" panose="020B0503020204020204" charset="-122"/>
                <a:sym typeface="Arial" panose="020B0604020202020204" pitchFamily="34" charset="0"/>
              </a:rPr>
              <a:t>当</a:t>
            </a:r>
            <a:r>
              <a:rPr lang="zh-CN" altLang="en-US" sz="2400" b="0" dirty="0">
                <a:latin typeface="微软雅黑" panose="020B0503020204020204" charset="-122"/>
                <a:ea typeface="微软雅黑" panose="020B0503020204020204" charset="-122"/>
                <a:sym typeface="Arial" panose="020B0604020202020204" pitchFamily="34" charset="0"/>
              </a:rPr>
              <a:t>满足下面一个条件时</a:t>
            </a:r>
            <a:r>
              <a:rPr lang="zh-CN" altLang="en-US" sz="2400" b="0" dirty="0" smtClean="0">
                <a:latin typeface="微软雅黑" panose="020B0503020204020204" charset="-122"/>
                <a:ea typeface="微软雅黑" panose="020B0503020204020204" charset="-122"/>
                <a:sym typeface="Arial" panose="020B0604020202020204" pitchFamily="34" charset="0"/>
              </a:rPr>
              <a:t>，</a:t>
            </a:r>
            <a:r>
              <a:rPr lang="en-US" altLang="zh-CN" sz="2400" b="0" dirty="0" smtClean="0">
                <a:latin typeface="微软雅黑" panose="020B0503020204020204" charset="-122"/>
                <a:ea typeface="微软雅黑" panose="020B0503020204020204" charset="-122"/>
                <a:sym typeface="Arial" panose="020B0604020202020204" pitchFamily="34" charset="0"/>
              </a:rPr>
              <a:t>F</a:t>
            </a:r>
            <a:r>
              <a:rPr lang="zh-CN" altLang="en-US" sz="2400" b="0" dirty="0" smtClean="0">
                <a:latin typeface="微软雅黑" panose="020B0503020204020204" charset="-122"/>
                <a:ea typeface="微软雅黑" panose="020B0503020204020204" charset="-122"/>
                <a:sym typeface="Arial" panose="020B0604020202020204" pitchFamily="34" charset="0"/>
              </a:rPr>
              <a:t>BCM</a:t>
            </a:r>
            <a:r>
              <a:rPr lang="zh-CN" altLang="en-US" sz="2400" b="0" dirty="0">
                <a:latin typeface="微软雅黑" panose="020B0503020204020204" charset="-122"/>
                <a:ea typeface="微软雅黑" panose="020B0503020204020204" charset="-122"/>
                <a:sym typeface="Arial" panose="020B0604020202020204" pitchFamily="34" charset="0"/>
              </a:rPr>
              <a:t>点亮制动灯：</a:t>
            </a:r>
          </a:p>
          <a:p>
            <a:pPr eaLnBrk="1" hangingPunct="1">
              <a:lnSpc>
                <a:spcPct val="150000"/>
              </a:lnSpc>
              <a:buFont typeface="Wingdings" panose="05000000000000000000" pitchFamily="2" charset="2"/>
              <a:buChar char="Ø"/>
            </a:pPr>
            <a:r>
              <a:rPr lang="zh-CN" altLang="en-US" sz="2400" b="0" dirty="0">
                <a:latin typeface="微软雅黑" panose="020B0503020204020204" charset="-122"/>
                <a:ea typeface="微软雅黑" panose="020B0503020204020204" charset="-122"/>
                <a:sym typeface="Arial" panose="020B0604020202020204" pitchFamily="34" charset="0"/>
              </a:rPr>
              <a:t>制动踏板踩下</a:t>
            </a:r>
            <a:r>
              <a:rPr lang="zh-CN" altLang="en-US" sz="2400" b="0" dirty="0" smtClean="0">
                <a:latin typeface="微软雅黑" panose="020B0503020204020204" charset="-122"/>
                <a:ea typeface="微软雅黑" panose="020B0503020204020204" charset="-122"/>
                <a:sym typeface="Arial" panose="020B0604020202020204" pitchFamily="34" charset="0"/>
              </a:rPr>
              <a:t>，</a:t>
            </a:r>
            <a:r>
              <a:rPr lang="en-US" altLang="zh-CN" sz="2400" b="0" dirty="0" smtClean="0">
                <a:latin typeface="微软雅黑" panose="020B0503020204020204" charset="-122"/>
                <a:ea typeface="微软雅黑" panose="020B0503020204020204" charset="-122"/>
                <a:sym typeface="Arial" panose="020B0604020202020204" pitchFamily="34" charset="0"/>
              </a:rPr>
              <a:t>F</a:t>
            </a:r>
            <a:r>
              <a:rPr lang="zh-CN" altLang="en-US" sz="2400" b="0" dirty="0" smtClean="0">
                <a:latin typeface="微软雅黑" panose="020B0503020204020204" charset="-122"/>
                <a:ea typeface="微软雅黑" panose="020B0503020204020204" charset="-122"/>
                <a:sym typeface="Arial" panose="020B0604020202020204" pitchFamily="34" charset="0"/>
              </a:rPr>
              <a:t>BCM</a:t>
            </a:r>
            <a:r>
              <a:rPr lang="zh-CN" altLang="en-US" sz="2400" b="0" dirty="0">
                <a:latin typeface="微软雅黑" panose="020B0503020204020204" charset="-122"/>
                <a:ea typeface="微软雅黑" panose="020B0503020204020204" charset="-122"/>
                <a:sym typeface="Arial" panose="020B0604020202020204" pitchFamily="34" charset="0"/>
              </a:rPr>
              <a:t>点亮制动灯，制动踏板松开，制动灯熄灭。</a:t>
            </a:r>
          </a:p>
          <a:p>
            <a:pPr eaLnBrk="1" hangingPunct="1">
              <a:lnSpc>
                <a:spcPct val="150000"/>
              </a:lnSpc>
              <a:buFont typeface="Wingdings" panose="05000000000000000000" pitchFamily="2" charset="2"/>
              <a:buChar char="Ø"/>
            </a:pPr>
            <a:r>
              <a:rPr lang="zh-CN" altLang="en-US" sz="2400" b="0" dirty="0">
                <a:latin typeface="微软雅黑" panose="020B0503020204020204" charset="-122"/>
                <a:ea typeface="微软雅黑" panose="020B0503020204020204" charset="-122"/>
                <a:sym typeface="Arial" panose="020B0604020202020204" pitchFamily="34" charset="0"/>
              </a:rPr>
              <a:t>制动信号错误时</a:t>
            </a:r>
            <a:r>
              <a:rPr lang="zh-CN" altLang="en-US" sz="2400" b="0" dirty="0" smtClean="0">
                <a:latin typeface="微软雅黑" panose="020B0503020204020204" charset="-122"/>
                <a:ea typeface="微软雅黑" panose="020B0503020204020204" charset="-122"/>
                <a:sym typeface="Arial" panose="020B0604020202020204" pitchFamily="34" charset="0"/>
              </a:rPr>
              <a:t>，</a:t>
            </a:r>
            <a:r>
              <a:rPr lang="en-US" altLang="zh-CN" sz="2400" b="0" dirty="0" smtClean="0">
                <a:latin typeface="微软雅黑" panose="020B0503020204020204" charset="-122"/>
                <a:ea typeface="微软雅黑" panose="020B0503020204020204" charset="-122"/>
                <a:sym typeface="Arial" panose="020B0604020202020204" pitchFamily="34" charset="0"/>
              </a:rPr>
              <a:t>F</a:t>
            </a:r>
            <a:r>
              <a:rPr lang="zh-CN" altLang="en-US" sz="2400" b="0" dirty="0" smtClean="0">
                <a:latin typeface="微软雅黑" panose="020B0503020204020204" charset="-122"/>
                <a:ea typeface="微软雅黑" panose="020B0503020204020204" charset="-122"/>
                <a:sym typeface="Arial" panose="020B0604020202020204" pitchFamily="34" charset="0"/>
              </a:rPr>
              <a:t>BCM</a:t>
            </a:r>
            <a:r>
              <a:rPr lang="zh-CN" altLang="en-US" sz="2400" b="0" dirty="0">
                <a:latin typeface="微软雅黑" panose="020B0503020204020204" charset="-122"/>
                <a:ea typeface="微软雅黑" panose="020B0503020204020204" charset="-122"/>
                <a:sym typeface="Arial" panose="020B0604020202020204" pitchFamily="34" charset="0"/>
              </a:rPr>
              <a:t>点亮制动灯。</a:t>
            </a:r>
          </a:p>
          <a:p>
            <a:pPr eaLnBrk="1" hangingPunct="1">
              <a:lnSpc>
                <a:spcPct val="150000"/>
              </a:lnSpc>
              <a:buFont typeface="Wingdings" panose="05000000000000000000" pitchFamily="2" charset="2"/>
              <a:buChar char="Ø"/>
            </a:pPr>
            <a:r>
              <a:rPr lang="zh-CN" altLang="en-US" sz="2400" b="0" dirty="0">
                <a:latin typeface="微软雅黑" panose="020B0503020204020204" charset="-122"/>
                <a:ea typeface="微软雅黑" panose="020B0503020204020204" charset="-122"/>
                <a:sym typeface="Arial" panose="020B0604020202020204" pitchFamily="34" charset="0"/>
              </a:rPr>
              <a:t>EPB紧急制动时</a:t>
            </a:r>
            <a:r>
              <a:rPr lang="zh-CN" altLang="en-US" sz="2400" b="0" dirty="0" smtClean="0">
                <a:latin typeface="微软雅黑" panose="020B0503020204020204" charset="-122"/>
                <a:ea typeface="微软雅黑" panose="020B0503020204020204" charset="-122"/>
                <a:sym typeface="Arial" panose="020B0604020202020204" pitchFamily="34" charset="0"/>
              </a:rPr>
              <a:t>，</a:t>
            </a:r>
            <a:r>
              <a:rPr lang="en-US" altLang="zh-CN" sz="2400" b="0" dirty="0" smtClean="0">
                <a:latin typeface="微软雅黑" panose="020B0503020204020204" charset="-122"/>
                <a:ea typeface="微软雅黑" panose="020B0503020204020204" charset="-122"/>
                <a:sym typeface="Arial" panose="020B0604020202020204" pitchFamily="34" charset="0"/>
              </a:rPr>
              <a:t>F</a:t>
            </a:r>
            <a:r>
              <a:rPr lang="zh-CN" altLang="en-US" sz="2400" b="0" dirty="0" smtClean="0">
                <a:latin typeface="微软雅黑" panose="020B0503020204020204" charset="-122"/>
                <a:ea typeface="微软雅黑" panose="020B0503020204020204" charset="-122"/>
                <a:sym typeface="Arial" panose="020B0604020202020204" pitchFamily="34" charset="0"/>
              </a:rPr>
              <a:t>BCM</a:t>
            </a:r>
            <a:r>
              <a:rPr lang="zh-CN" altLang="en-US" sz="2400" b="0" dirty="0">
                <a:latin typeface="微软雅黑" panose="020B0503020204020204" charset="-122"/>
                <a:ea typeface="微软雅黑" panose="020B0503020204020204" charset="-122"/>
                <a:sym typeface="Arial" panose="020B0604020202020204" pitchFamily="34" charset="0"/>
              </a:rPr>
              <a:t>点亮制动灯。</a:t>
            </a:r>
          </a:p>
          <a:p>
            <a:pPr eaLnBrk="1" hangingPunct="1">
              <a:lnSpc>
                <a:spcPct val="150000"/>
              </a:lnSpc>
              <a:buFont typeface="Wingdings" panose="05000000000000000000" pitchFamily="2" charset="2"/>
              <a:buChar char="Ø"/>
            </a:pPr>
            <a:r>
              <a:rPr lang="zh-CN" altLang="en-US" sz="2400" b="0" dirty="0">
                <a:latin typeface="微软雅黑" panose="020B0503020204020204" charset="-122"/>
                <a:ea typeface="微软雅黑" panose="020B0503020204020204" charset="-122"/>
                <a:sym typeface="Arial" panose="020B0604020202020204" pitchFamily="34" charset="0"/>
              </a:rPr>
              <a:t>当EPB掉</a:t>
            </a:r>
            <a:r>
              <a:rPr lang="zh-CN" altLang="en-US" sz="2400" b="0" dirty="0" smtClean="0">
                <a:latin typeface="微软雅黑" panose="020B0503020204020204" charset="-122"/>
                <a:ea typeface="微软雅黑" panose="020B0503020204020204" charset="-122"/>
                <a:sym typeface="Arial" panose="020B0604020202020204" pitchFamily="34" charset="0"/>
              </a:rPr>
              <a:t>线（报文丢失）时点</a:t>
            </a:r>
            <a:r>
              <a:rPr lang="zh-CN" altLang="en-US" sz="2400" b="0" dirty="0">
                <a:latin typeface="微软雅黑" panose="020B0503020204020204" charset="-122"/>
                <a:ea typeface="微软雅黑" panose="020B0503020204020204" charset="-122"/>
                <a:sym typeface="Arial" panose="020B0604020202020204" pitchFamily="34" charset="0"/>
              </a:rPr>
              <a:t>亮制动灯</a:t>
            </a:r>
            <a:r>
              <a:rPr lang="zh-CN" altLang="en-US" sz="2400" b="0" dirty="0" smtClean="0">
                <a:latin typeface="微软雅黑" panose="020B0503020204020204" charset="-122"/>
                <a:ea typeface="微软雅黑" panose="020B0503020204020204" charset="-122"/>
                <a:sym typeface="Arial" panose="020B0604020202020204" pitchFamily="34" charset="0"/>
              </a:rPr>
              <a:t>。</a:t>
            </a:r>
            <a:endParaRPr lang="en-US" altLang="zh-CN" sz="2400" b="0" dirty="0" smtClean="0">
              <a:latin typeface="微软雅黑" panose="020B0503020204020204" charset="-122"/>
              <a:ea typeface="微软雅黑" panose="020B0503020204020204" charset="-122"/>
              <a:sym typeface="Arial" panose="020B0604020202020204" pitchFamily="34" charset="0"/>
            </a:endParaRPr>
          </a:p>
          <a:p>
            <a:pPr eaLnBrk="1" hangingPunct="1">
              <a:lnSpc>
                <a:spcPct val="150000"/>
              </a:lnSpc>
              <a:buFont typeface="Wingdings" panose="05000000000000000000" pitchFamily="2" charset="2"/>
              <a:buChar char="Ø"/>
            </a:pPr>
            <a:r>
              <a:rPr lang="zh-CN" altLang="en-US" sz="2400" b="0" dirty="0" smtClean="0">
                <a:latin typeface="微软雅黑" panose="020B0503020204020204" charset="-122"/>
                <a:ea typeface="微软雅黑" panose="020B0503020204020204" charset="-122"/>
                <a:sym typeface="Arial" panose="020B0604020202020204" pitchFamily="34" charset="0"/>
              </a:rPr>
              <a:t>当</a:t>
            </a:r>
            <a:r>
              <a:rPr lang="zh-CN" altLang="en-US" sz="2400" b="0" dirty="0">
                <a:latin typeface="微软雅黑" panose="020B0503020204020204" charset="-122"/>
                <a:ea typeface="微软雅黑" panose="020B0503020204020204" charset="-122"/>
                <a:sym typeface="Arial" panose="020B0604020202020204" pitchFamily="34" charset="0"/>
              </a:rPr>
              <a:t>ESP掉</a:t>
            </a:r>
            <a:r>
              <a:rPr lang="zh-CN" altLang="en-US" sz="2400" b="0" dirty="0" smtClean="0">
                <a:latin typeface="微软雅黑" panose="020B0503020204020204" charset="-122"/>
                <a:ea typeface="微软雅黑" panose="020B0503020204020204" charset="-122"/>
                <a:sym typeface="Arial" panose="020B0604020202020204" pitchFamily="34" charset="0"/>
              </a:rPr>
              <a:t>线</a:t>
            </a:r>
            <a:r>
              <a:rPr lang="zh-CN" altLang="en-US" sz="2400" b="0" dirty="0">
                <a:latin typeface="微软雅黑" panose="020B0503020204020204" charset="-122"/>
                <a:ea typeface="微软雅黑" panose="020B0503020204020204" charset="-122"/>
                <a:sym typeface="Arial" panose="020B0604020202020204" pitchFamily="34" charset="0"/>
              </a:rPr>
              <a:t>（报文丢失）</a:t>
            </a:r>
            <a:r>
              <a:rPr lang="zh-CN" altLang="en-US" sz="2400" b="0" dirty="0" smtClean="0">
                <a:latin typeface="微软雅黑" panose="020B0503020204020204" charset="-122"/>
                <a:ea typeface="微软雅黑" panose="020B0503020204020204" charset="-122"/>
                <a:sym typeface="Arial" panose="020B0604020202020204" pitchFamily="34" charset="0"/>
              </a:rPr>
              <a:t>时点</a:t>
            </a:r>
            <a:r>
              <a:rPr lang="zh-CN" altLang="en-US" sz="2400" b="0" dirty="0">
                <a:latin typeface="微软雅黑" panose="020B0503020204020204" charset="-122"/>
                <a:ea typeface="微软雅黑" panose="020B0503020204020204" charset="-122"/>
                <a:sym typeface="Arial" panose="020B0604020202020204" pitchFamily="34" charset="0"/>
              </a:rPr>
              <a:t>亮制动灯</a:t>
            </a:r>
            <a:r>
              <a:rPr lang="zh-CN" altLang="en-US" sz="2400" b="0" dirty="0" smtClean="0">
                <a:latin typeface="微软雅黑" panose="020B0503020204020204" charset="-122"/>
                <a:ea typeface="微软雅黑" panose="020B0503020204020204" charset="-122"/>
                <a:sym typeface="Arial" panose="020B0604020202020204" pitchFamily="34" charset="0"/>
              </a:rPr>
              <a:t>。</a:t>
            </a:r>
            <a:endParaRPr lang="en-US" altLang="zh-CN" sz="2400" b="0" dirty="0" smtClean="0">
              <a:latin typeface="微软雅黑" panose="020B0503020204020204" charset="-122"/>
              <a:ea typeface="微软雅黑" panose="020B0503020204020204" charset="-122"/>
              <a:sym typeface="Arial" panose="020B0604020202020204" pitchFamily="34" charset="0"/>
            </a:endParaRPr>
          </a:p>
          <a:p>
            <a:pPr eaLnBrk="1" hangingPunct="1">
              <a:lnSpc>
                <a:spcPct val="150000"/>
              </a:lnSpc>
              <a:buFont typeface="Wingdings" panose="05000000000000000000" pitchFamily="2" charset="2"/>
              <a:buChar char="Ø"/>
            </a:pPr>
            <a:r>
              <a:rPr lang="zh-CN" altLang="en-US" sz="2400" b="0" dirty="0" smtClean="0">
                <a:latin typeface="微软雅黑" panose="020B0503020204020204" charset="-122"/>
                <a:ea typeface="微软雅黑" panose="020B0503020204020204" charset="-122"/>
                <a:sym typeface="Arial" panose="020B0604020202020204" pitchFamily="34" charset="0"/>
              </a:rPr>
              <a:t>当</a:t>
            </a:r>
            <a:r>
              <a:rPr lang="en-US" altLang="zh-CN" sz="2400" b="0" dirty="0" smtClean="0">
                <a:latin typeface="微软雅黑" panose="020B0503020204020204" charset="-122"/>
                <a:ea typeface="微软雅黑" panose="020B0503020204020204" charset="-122"/>
                <a:sym typeface="Arial" panose="020B0604020202020204" pitchFamily="34" charset="0"/>
              </a:rPr>
              <a:t>FBCM</a:t>
            </a:r>
            <a:r>
              <a:rPr lang="zh-CN" altLang="en-US" sz="2400" b="0" dirty="0" smtClean="0">
                <a:latin typeface="微软雅黑" panose="020B0503020204020204" charset="-122"/>
                <a:ea typeface="微软雅黑" panose="020B0503020204020204" charset="-122"/>
                <a:sym typeface="Arial" panose="020B0604020202020204" pitchFamily="34" charset="0"/>
              </a:rPr>
              <a:t>接收到ESP</a:t>
            </a:r>
            <a:r>
              <a:rPr lang="zh-CN" altLang="en-US" sz="2400" b="0" dirty="0">
                <a:latin typeface="微软雅黑" panose="020B0503020204020204" charset="-122"/>
                <a:ea typeface="微软雅黑" panose="020B0503020204020204" charset="-122"/>
                <a:sym typeface="Arial" panose="020B0604020202020204" pitchFamily="34" charset="0"/>
              </a:rPr>
              <a:t>点</a:t>
            </a:r>
            <a:r>
              <a:rPr lang="zh-CN" altLang="en-US" sz="2400" b="0" dirty="0" smtClean="0">
                <a:latin typeface="微软雅黑" panose="020B0503020204020204" charset="-122"/>
                <a:ea typeface="微软雅黑" panose="020B0503020204020204" charset="-122"/>
                <a:sym typeface="Arial" panose="020B0604020202020204" pitchFamily="34" charset="0"/>
              </a:rPr>
              <a:t>亮</a:t>
            </a:r>
            <a:r>
              <a:rPr lang="zh-CN" altLang="en-US" sz="2400" b="0" dirty="0">
                <a:latin typeface="微软雅黑" panose="020B0503020204020204" charset="-122"/>
                <a:ea typeface="微软雅黑" panose="020B0503020204020204" charset="-122"/>
                <a:sym typeface="Arial" panose="020B0604020202020204" pitchFamily="34" charset="0"/>
              </a:rPr>
              <a:t>制动灯</a:t>
            </a:r>
            <a:r>
              <a:rPr lang="zh-CN" altLang="en-US" sz="2400" b="0" dirty="0" smtClean="0">
                <a:latin typeface="微软雅黑" panose="020B0503020204020204" charset="-122"/>
                <a:ea typeface="微软雅黑" panose="020B0503020204020204" charset="-122"/>
                <a:sym typeface="Arial" panose="020B0604020202020204" pitchFamily="34" charset="0"/>
              </a:rPr>
              <a:t>报文中时点</a:t>
            </a:r>
            <a:r>
              <a:rPr lang="zh-CN" altLang="en-US" sz="2400" b="0" dirty="0">
                <a:latin typeface="微软雅黑" panose="020B0503020204020204" charset="-122"/>
                <a:ea typeface="微软雅黑" panose="020B0503020204020204" charset="-122"/>
                <a:sym typeface="Arial" panose="020B0604020202020204" pitchFamily="34" charset="0"/>
              </a:rPr>
              <a:t>亮制动灯</a:t>
            </a:r>
            <a:r>
              <a:rPr lang="zh-CN" altLang="en-US" sz="2400" b="0" dirty="0" smtClean="0">
                <a:latin typeface="微软雅黑" panose="020B0503020204020204" charset="-122"/>
                <a:ea typeface="微软雅黑" panose="020B0503020204020204" charset="-122"/>
                <a:sym typeface="Arial" panose="020B0604020202020204" pitchFamily="34" charset="0"/>
              </a:rPr>
              <a: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常见故障</a:t>
            </a:r>
            <a:endParaRPr lang="zh-CN" altLang="en-US" sz="3600" dirty="0">
              <a:solidFill>
                <a:srgbClr val="0070C0"/>
              </a:solidFill>
              <a:latin typeface="微软雅黑" panose="020B0503020204020204" charset="-122"/>
              <a:ea typeface="微软雅黑" panose="020B0503020204020204" charset="-122"/>
            </a:endParaRPr>
          </a:p>
        </p:txBody>
      </p:sp>
      <p:graphicFrame>
        <p:nvGraphicFramePr>
          <p:cNvPr id="5" name="表格 4"/>
          <p:cNvGraphicFramePr>
            <a:graphicFrameLocks noGrp="1"/>
          </p:cNvGraphicFramePr>
          <p:nvPr/>
        </p:nvGraphicFramePr>
        <p:xfrm>
          <a:off x="1205230" y="1348740"/>
          <a:ext cx="9224010" cy="4549140"/>
        </p:xfrm>
        <a:graphic>
          <a:graphicData uri="http://schemas.openxmlformats.org/drawingml/2006/table">
            <a:tbl>
              <a:tblPr firstRow="1" bandRow="1">
                <a:tableStyleId>{93296810-A885-4BE3-A3E7-6D5BEEA58F35}</a:tableStyleId>
              </a:tblPr>
              <a:tblGrid>
                <a:gridCol w="3378200"/>
                <a:gridCol w="5845810"/>
              </a:tblGrid>
              <a:tr h="505460">
                <a:tc>
                  <a:txBody>
                    <a:bodyPr/>
                    <a:lstStyle/>
                    <a:p>
                      <a:pPr algn="ctr"/>
                      <a:r>
                        <a:rPr lang="zh-CN" altLang="en-US" sz="2000" dirty="0" smtClean="0">
                          <a:solidFill>
                            <a:schemeClr val="tx1"/>
                          </a:solidFill>
                          <a:latin typeface="微软雅黑" panose="020B0503020204020204" charset="-122"/>
                          <a:ea typeface="微软雅黑" panose="020B0503020204020204" charset="-122"/>
                        </a:rPr>
                        <a:t>故障现象</a:t>
                      </a:r>
                    </a:p>
                  </a:txBody>
                  <a:tcPr anchor="ctr"/>
                </a:tc>
                <a:tc>
                  <a:txBody>
                    <a:bodyPr/>
                    <a:lstStyle/>
                    <a:p>
                      <a:pPr algn="ctr"/>
                      <a:r>
                        <a:rPr lang="zh-CN" altLang="en-US" sz="2000" dirty="0" smtClean="0">
                          <a:solidFill>
                            <a:schemeClr val="tx1"/>
                          </a:solidFill>
                          <a:latin typeface="微软雅黑" panose="020B0503020204020204" charset="-122"/>
                          <a:ea typeface="微软雅黑" panose="020B0503020204020204" charset="-122"/>
                        </a:rPr>
                        <a:t>可疑部位</a:t>
                      </a:r>
                    </a:p>
                  </a:txBody>
                  <a:tcPr anchor="ctr"/>
                </a:tc>
              </a:tr>
              <a:tr h="505460">
                <a:tc rowSpan="6">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制动灯都不工作</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保险丝（熔断）</a:t>
                      </a:r>
                    </a:p>
                  </a:txBody>
                  <a:tcPr anchor="ctr"/>
                </a:tc>
              </a:tr>
              <a:tr h="505460">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制动灯开关（损坏）</a:t>
                      </a:r>
                    </a:p>
                  </a:txBody>
                  <a:tcPr anchor="ctr"/>
                </a:tc>
              </a:tr>
              <a:tr h="50546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3.</a:t>
                      </a:r>
                      <a:r>
                        <a:rPr lang="zh-CN" altLang="en-US" sz="2000" dirty="0" smtClean="0">
                          <a:latin typeface="微软雅黑" panose="020B0503020204020204" charset="-122"/>
                          <a:ea typeface="微软雅黑" panose="020B0503020204020204" charset="-122"/>
                        </a:rPr>
                        <a:t>线路（断路、短路或接插件接触不良、虚接）</a:t>
                      </a:r>
                    </a:p>
                  </a:txBody>
                  <a:tcPr anchor="ctr"/>
                </a:tc>
              </a:tr>
              <a:tr h="505460">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4.CAN</a:t>
                      </a:r>
                      <a:r>
                        <a:rPr lang="zh-CN" altLang="en-US" sz="2000" dirty="0" smtClean="0">
                          <a:latin typeface="微软雅黑" panose="020B0503020204020204" charset="-122"/>
                          <a:ea typeface="微软雅黑" panose="020B0503020204020204" charset="-122"/>
                        </a:rPr>
                        <a:t>通讯（故障）</a:t>
                      </a:r>
                    </a:p>
                  </a:txBody>
                  <a:tcPr anchor="ctr"/>
                </a:tc>
              </a:tr>
              <a:tr h="50546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5.RBCM</a:t>
                      </a:r>
                      <a:r>
                        <a:rPr lang="zh-CN" altLang="en-US" sz="2000" dirty="0" smtClean="0">
                          <a:latin typeface="微软雅黑" panose="020B0503020204020204" charset="-122"/>
                          <a:ea typeface="微软雅黑" panose="020B0503020204020204" charset="-122"/>
                        </a:rPr>
                        <a:t>（故障）</a:t>
                      </a:r>
                    </a:p>
                  </a:txBody>
                  <a:tcPr anchor="ctr"/>
                </a:tc>
              </a:tr>
              <a:tr h="50546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6.</a:t>
                      </a:r>
                      <a:r>
                        <a:rPr lang="zh-CN" altLang="en-US" sz="2000" dirty="0" smtClean="0">
                          <a:latin typeface="微软雅黑" panose="020B0503020204020204" charset="-122"/>
                          <a:ea typeface="微软雅黑" panose="020B0503020204020204" charset="-122"/>
                        </a:rPr>
                        <a:t>网关（故障）</a:t>
                      </a:r>
                    </a:p>
                  </a:txBody>
                  <a:tcPr anchor="ctr"/>
                </a:tc>
              </a:tr>
              <a:tr h="505460">
                <a:tc rowSpan="2">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某一制动灯不亮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制动灯（损坏）</a:t>
                      </a:r>
                    </a:p>
                  </a:txBody>
                  <a:tcPr anchor="ctr"/>
                </a:tc>
              </a:tr>
              <a:tr h="50546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线路（断路、短路或接插件接触不良、虚接）</a:t>
                      </a:r>
                    </a:p>
                  </a:txBody>
                  <a:tcPr anchor="ctr"/>
                </a:tc>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15544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倒车灯</a:t>
            </a:r>
            <a:endParaRPr lang="zh-CN" altLang="en-US" sz="3600" dirty="0">
              <a:solidFill>
                <a:srgbClr val="0070C0"/>
              </a:solidFill>
              <a:latin typeface="微软雅黑" panose="020B0503020204020204" charset="-122"/>
              <a:ea typeface="微软雅黑" panose="020B0503020204020204" charset="-122"/>
            </a:endParaRPr>
          </a:p>
        </p:txBody>
      </p:sp>
      <p:sp>
        <p:nvSpPr>
          <p:cNvPr id="23" name="Text Box 4"/>
          <p:cNvSpPr txBox="1">
            <a:spLocks noChangeArrowheads="1"/>
          </p:cNvSpPr>
          <p:nvPr/>
        </p:nvSpPr>
        <p:spPr bwMode="auto">
          <a:xfrm>
            <a:off x="670560" y="1307648"/>
            <a:ext cx="8464550"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4950" indent="-234950"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120000"/>
              </a:lnSpc>
              <a:buFont typeface="Wingdings" panose="05000000000000000000" pitchFamily="2" charset="2"/>
              <a:buNone/>
            </a:pPr>
            <a:r>
              <a:rPr lang="zh-CN" altLang="en-US" sz="2400" dirty="0" smtClean="0">
                <a:latin typeface="微软雅黑" panose="020B0503020204020204" charset="-122"/>
                <a:ea typeface="微软雅黑" panose="020B0503020204020204" charset="-122"/>
                <a:sym typeface="Arial" panose="020B0604020202020204" pitchFamily="34" charset="0"/>
              </a:rPr>
              <a:t>原理框图</a:t>
            </a:r>
          </a:p>
        </p:txBody>
      </p:sp>
      <p:grpSp>
        <p:nvGrpSpPr>
          <p:cNvPr id="7" name="组合 6"/>
          <p:cNvGrpSpPr/>
          <p:nvPr/>
        </p:nvGrpSpPr>
        <p:grpSpPr>
          <a:xfrm>
            <a:off x="1738630" y="1841500"/>
            <a:ext cx="8056245" cy="2957195"/>
            <a:chOff x="1331640" y="1647925"/>
            <a:chExt cx="6336704" cy="2075953"/>
          </a:xfrm>
        </p:grpSpPr>
        <p:sp>
          <p:nvSpPr>
            <p:cNvPr id="51" name="Rectangle 4"/>
            <p:cNvSpPr>
              <a:spLocks noChangeArrowheads="1"/>
            </p:cNvSpPr>
            <p:nvPr/>
          </p:nvSpPr>
          <p:spPr bwMode="auto">
            <a:xfrm>
              <a:off x="1331640" y="1647925"/>
              <a:ext cx="1330321" cy="432048"/>
            </a:xfrm>
            <a:prstGeom prst="rect">
              <a:avLst/>
            </a:prstGeom>
            <a:solidFill>
              <a:srgbClr val="F05ACC"/>
            </a:solidFill>
            <a:ln w="9525">
              <a:noFill/>
              <a:miter lim="800000"/>
            </a:ln>
          </p:spPr>
          <p:txBody>
            <a:bodyPr anchor="ctr"/>
            <a:lstStyle/>
            <a:p>
              <a:pPr algn="ctr"/>
              <a:r>
                <a:rPr lang="en-US" altLang="zh-CN" sz="2000" dirty="0" smtClean="0">
                  <a:latin typeface="微软雅黑" panose="020B0503020204020204" charset="-122"/>
                  <a:ea typeface="微软雅黑" panose="020B0503020204020204" charset="-122"/>
                </a:rPr>
                <a:t>IGN</a:t>
              </a:r>
              <a:r>
                <a:rPr lang="zh-CN" altLang="en-US" sz="2000" dirty="0" smtClean="0">
                  <a:latin typeface="微软雅黑" panose="020B0503020204020204" charset="-122"/>
                  <a:ea typeface="微软雅黑" panose="020B0503020204020204" charset="-122"/>
                </a:rPr>
                <a:t>电源</a:t>
              </a:r>
              <a:endParaRPr lang="zh-CN" altLang="en-US" sz="2000" dirty="0">
                <a:latin typeface="微软雅黑" panose="020B0503020204020204" charset="-122"/>
                <a:ea typeface="微软雅黑" panose="020B0503020204020204" charset="-122"/>
              </a:endParaRPr>
            </a:p>
          </p:txBody>
        </p:sp>
        <p:sp>
          <p:nvSpPr>
            <p:cNvPr id="54" name="矩形 53"/>
            <p:cNvSpPr/>
            <p:nvPr/>
          </p:nvSpPr>
          <p:spPr>
            <a:xfrm>
              <a:off x="6102085" y="1748160"/>
              <a:ext cx="1566259" cy="1039614"/>
            </a:xfrm>
            <a:prstGeom prst="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倒车灯</a:t>
              </a:r>
            </a:p>
          </p:txBody>
        </p:sp>
        <p:cxnSp>
          <p:nvCxnSpPr>
            <p:cNvPr id="82" name="直接箭头连接符 81"/>
            <p:cNvCxnSpPr>
              <a:stCxn id="65" idx="3"/>
            </p:cNvCxnSpPr>
            <p:nvPr/>
          </p:nvCxnSpPr>
          <p:spPr>
            <a:xfrm flipV="1">
              <a:off x="2661961" y="2639765"/>
              <a:ext cx="1149180" cy="3993"/>
            </a:xfrm>
            <a:prstGeom prst="straightConnector1">
              <a:avLst/>
            </a:prstGeom>
            <a:ln w="31750">
              <a:solidFill>
                <a:srgbClr val="FFC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2969907" y="3207543"/>
              <a:ext cx="1026029" cy="279944"/>
            </a:xfrm>
            <a:prstGeom prst="rect">
              <a:avLst/>
            </a:prstGeom>
            <a:noFill/>
          </p:spPr>
          <p:txBody>
            <a:bodyPr wrap="square" rtlCol="0">
              <a:spAutoFit/>
            </a:bodyPr>
            <a:lstStyle/>
            <a:p>
              <a:r>
                <a:rPr lang="en-US" altLang="zh-CN" sz="2000" dirty="0" smtClean="0">
                  <a:latin typeface="微软雅黑" panose="020B0503020204020204" charset="-122"/>
                  <a:ea typeface="微软雅黑" panose="020B0503020204020204" charset="-122"/>
                </a:rPr>
                <a:t>CAN</a:t>
              </a:r>
            </a:p>
          </p:txBody>
        </p:sp>
        <p:cxnSp>
          <p:nvCxnSpPr>
            <p:cNvPr id="47" name="直接箭头连接符 46"/>
            <p:cNvCxnSpPr>
              <a:stCxn id="71" idx="3"/>
              <a:endCxn id="70" idx="1"/>
            </p:cNvCxnSpPr>
            <p:nvPr/>
          </p:nvCxnSpPr>
          <p:spPr>
            <a:xfrm>
              <a:off x="2621454" y="3499669"/>
              <a:ext cx="1189687" cy="0"/>
            </a:xfrm>
            <a:prstGeom prst="straightConnector1">
              <a:avLst/>
            </a:prstGeom>
            <a:ln w="50800">
              <a:solidFill>
                <a:schemeClr val="accent1">
                  <a:lumMod val="40000"/>
                  <a:lumOff val="60000"/>
                </a:schemeClr>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59" name="肘形连接符 58"/>
            <p:cNvCxnSpPr>
              <a:endCxn id="51" idx="3"/>
            </p:cNvCxnSpPr>
            <p:nvPr/>
          </p:nvCxnSpPr>
          <p:spPr>
            <a:xfrm rot="10800000">
              <a:off x="2661961" y="1863950"/>
              <a:ext cx="1128246" cy="1"/>
            </a:xfrm>
            <a:prstGeom prst="bentConnector3">
              <a:avLst>
                <a:gd name="adj1" fmla="val 50000"/>
              </a:avLst>
            </a:prstGeom>
            <a:ln w="31750">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17" name="矩形 116"/>
            <p:cNvSpPr/>
            <p:nvPr/>
          </p:nvSpPr>
          <p:spPr>
            <a:xfrm>
              <a:off x="6104254" y="3271366"/>
              <a:ext cx="1564089" cy="448419"/>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000" dirty="0" smtClean="0">
                  <a:solidFill>
                    <a:schemeClr val="tx1"/>
                  </a:solidFill>
                  <a:latin typeface="微软雅黑" panose="020B0503020204020204" charset="-122"/>
                  <a:ea typeface="微软雅黑" panose="020B0503020204020204" charset="-122"/>
                </a:rPr>
                <a:t>ESP</a:t>
              </a:r>
            </a:p>
          </p:txBody>
        </p:sp>
        <p:cxnSp>
          <p:nvCxnSpPr>
            <p:cNvPr id="48" name="直接箭头连接符 47"/>
            <p:cNvCxnSpPr/>
            <p:nvPr/>
          </p:nvCxnSpPr>
          <p:spPr>
            <a:xfrm>
              <a:off x="5028947" y="2211710"/>
              <a:ext cx="1075308" cy="494"/>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65" name="Rectangle 4"/>
            <p:cNvSpPr>
              <a:spLocks noChangeArrowheads="1"/>
            </p:cNvSpPr>
            <p:nvPr/>
          </p:nvSpPr>
          <p:spPr bwMode="auto">
            <a:xfrm>
              <a:off x="1331640" y="2427734"/>
              <a:ext cx="1330321" cy="432048"/>
            </a:xfrm>
            <a:prstGeom prst="rect">
              <a:avLst/>
            </a:prstGeom>
            <a:solidFill>
              <a:srgbClr val="F05ACC"/>
            </a:solidFill>
            <a:ln w="9525">
              <a:noFill/>
              <a:miter lim="800000"/>
            </a:ln>
          </p:spPr>
          <p:txBody>
            <a:bodyPr anchor="ctr"/>
            <a:lstStyle/>
            <a:p>
              <a:pPr algn="ctr"/>
              <a:r>
                <a:rPr lang="zh-CN" altLang="en-US" sz="2000" dirty="0" smtClean="0">
                  <a:latin typeface="微软雅黑" panose="020B0503020204020204" charset="-122"/>
                  <a:ea typeface="微软雅黑" panose="020B0503020204020204" charset="-122"/>
                </a:rPr>
                <a:t>换挡机构</a:t>
              </a:r>
            </a:p>
          </p:txBody>
        </p:sp>
        <p:sp>
          <p:nvSpPr>
            <p:cNvPr id="70" name="矩形 69"/>
            <p:cNvSpPr/>
            <p:nvPr/>
          </p:nvSpPr>
          <p:spPr>
            <a:xfrm>
              <a:off x="3811141" y="3275459"/>
              <a:ext cx="1217806" cy="448419"/>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a:solidFill>
                    <a:schemeClr val="tx1"/>
                  </a:solidFill>
                  <a:latin typeface="微软雅黑" panose="020B0503020204020204" charset="-122"/>
                  <a:ea typeface="微软雅黑" panose="020B0503020204020204" charset="-122"/>
                </a:rPr>
                <a:t>组合仪表</a:t>
              </a:r>
            </a:p>
          </p:txBody>
        </p:sp>
        <p:sp>
          <p:nvSpPr>
            <p:cNvPr id="71" name="矩形 70"/>
            <p:cNvSpPr/>
            <p:nvPr/>
          </p:nvSpPr>
          <p:spPr>
            <a:xfrm>
              <a:off x="1331640" y="3275459"/>
              <a:ext cx="1289814" cy="448419"/>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倒车雷达</a:t>
              </a:r>
              <a:endParaRPr lang="en-US" altLang="zh-CN" sz="2000" dirty="0" smtClean="0">
                <a:solidFill>
                  <a:schemeClr val="tx1"/>
                </a:solidFill>
                <a:latin typeface="微软雅黑" panose="020B0503020204020204" charset="-122"/>
                <a:ea typeface="微软雅黑" panose="020B0503020204020204" charset="-122"/>
              </a:endParaRPr>
            </a:p>
            <a:p>
              <a:pPr algn="ctr"/>
              <a:r>
                <a:rPr lang="zh-CN" altLang="en-US" sz="2000" dirty="0" smtClean="0">
                  <a:solidFill>
                    <a:schemeClr val="tx1"/>
                  </a:solidFill>
                  <a:latin typeface="微软雅黑" panose="020B0503020204020204" charset="-122"/>
                  <a:ea typeface="微软雅黑" panose="020B0503020204020204" charset="-122"/>
                </a:rPr>
                <a:t>控制器</a:t>
              </a:r>
              <a:endParaRPr lang="zh-CN" altLang="en-US" sz="2000" dirty="0">
                <a:solidFill>
                  <a:schemeClr val="tx1"/>
                </a:solidFill>
                <a:latin typeface="微软雅黑" panose="020B0503020204020204" charset="-122"/>
                <a:ea typeface="微软雅黑" panose="020B0503020204020204" charset="-122"/>
              </a:endParaRPr>
            </a:p>
          </p:txBody>
        </p:sp>
        <p:cxnSp>
          <p:nvCxnSpPr>
            <p:cNvPr id="62" name="肘形连接符 61"/>
            <p:cNvCxnSpPr>
              <a:stCxn id="117" idx="1"/>
            </p:cNvCxnSpPr>
            <p:nvPr/>
          </p:nvCxnSpPr>
          <p:spPr>
            <a:xfrm rot="10800000">
              <a:off x="5566604" y="2212204"/>
              <a:ext cx="537650" cy="1283372"/>
            </a:xfrm>
            <a:prstGeom prst="bentConnector2">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75" name="直接箭头连接符 74"/>
            <p:cNvCxnSpPr>
              <a:endCxn id="70" idx="3"/>
            </p:cNvCxnSpPr>
            <p:nvPr/>
          </p:nvCxnSpPr>
          <p:spPr>
            <a:xfrm flipH="1">
              <a:off x="5028947" y="3495575"/>
              <a:ext cx="537656" cy="4094"/>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2" name="矩形 31"/>
            <p:cNvSpPr/>
            <p:nvPr/>
          </p:nvSpPr>
          <p:spPr>
            <a:xfrm>
              <a:off x="3804811" y="1676152"/>
              <a:ext cx="1238740" cy="1183630"/>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倒车灯</a:t>
              </a:r>
              <a:endParaRPr lang="en-US" altLang="zh-CN" sz="2000" dirty="0" smtClean="0">
                <a:solidFill>
                  <a:schemeClr val="tx1"/>
                </a:solidFill>
                <a:latin typeface="微软雅黑" panose="020B0503020204020204" charset="-122"/>
                <a:ea typeface="微软雅黑" panose="020B0503020204020204" charset="-122"/>
              </a:endParaRPr>
            </a:p>
            <a:p>
              <a:pPr algn="ctr"/>
              <a:r>
                <a:rPr lang="zh-CN" altLang="en-US" sz="2000" dirty="0" smtClean="0">
                  <a:solidFill>
                    <a:schemeClr val="tx1"/>
                  </a:solidFill>
                  <a:latin typeface="微软雅黑" panose="020B0503020204020204" charset="-122"/>
                  <a:ea typeface="微软雅黑" panose="020B0503020204020204" charset="-122"/>
                </a:rPr>
                <a:t>继电器</a:t>
              </a:r>
            </a:p>
          </p:txBody>
        </p:sp>
      </p:grpSp>
      <p:sp>
        <p:nvSpPr>
          <p:cNvPr id="3" name="Text Box 2"/>
          <p:cNvSpPr txBox="1">
            <a:spLocks noChangeArrowheads="1"/>
          </p:cNvSpPr>
          <p:nvPr/>
        </p:nvSpPr>
        <p:spPr bwMode="auto">
          <a:xfrm>
            <a:off x="1635760" y="4758055"/>
            <a:ext cx="8578850" cy="193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200000"/>
              </a:lnSpc>
              <a:buFont typeface="Wingdings" panose="05000000000000000000" pitchFamily="2" charset="2"/>
              <a:buChar char="Ø"/>
            </a:pPr>
            <a:r>
              <a:rPr lang="zh-CN" altLang="en-US" sz="2000" b="0" dirty="0">
                <a:latin typeface="微软雅黑" panose="020B0503020204020204" charset="-122"/>
                <a:ea typeface="微软雅黑" panose="020B0503020204020204" charset="-122"/>
                <a:sym typeface="Arial" panose="020B0604020202020204" pitchFamily="34" charset="0"/>
              </a:rPr>
              <a:t>电源置于ON状态，挂入</a:t>
            </a:r>
            <a:r>
              <a:rPr lang="zh-CN" altLang="en-US" sz="2000" b="0" dirty="0" smtClean="0">
                <a:latin typeface="微软雅黑" panose="020B0503020204020204" charset="-122"/>
                <a:ea typeface="微软雅黑" panose="020B0503020204020204" charset="-122"/>
                <a:sym typeface="Arial" panose="020B0604020202020204" pitchFamily="34" charset="0"/>
              </a:rPr>
              <a:t>倒挡，</a:t>
            </a:r>
            <a:r>
              <a:rPr lang="zh-CN" altLang="en-US" sz="2000" b="0" dirty="0">
                <a:latin typeface="微软雅黑" panose="020B0503020204020204" charset="-122"/>
                <a:ea typeface="微软雅黑" panose="020B0503020204020204" charset="-122"/>
                <a:sym typeface="Arial" panose="020B0604020202020204" pitchFamily="34" charset="0"/>
              </a:rPr>
              <a:t>倒车灯亮起。</a:t>
            </a:r>
          </a:p>
          <a:p>
            <a:pPr eaLnBrk="1" hangingPunct="1">
              <a:lnSpc>
                <a:spcPct val="200000"/>
              </a:lnSpc>
              <a:buFont typeface="Wingdings" panose="05000000000000000000" pitchFamily="2" charset="2"/>
              <a:buChar char="Ø"/>
            </a:pPr>
            <a:r>
              <a:rPr lang="zh-CN" altLang="en-US" sz="2000" b="0" dirty="0">
                <a:latin typeface="微软雅黑" panose="020B0503020204020204" charset="-122"/>
                <a:ea typeface="微软雅黑" panose="020B0503020204020204" charset="-122"/>
                <a:sym typeface="Arial" panose="020B0604020202020204" pitchFamily="34" charset="0"/>
              </a:rPr>
              <a:t>同时倒车雷达进入工作状态、仪表接收到倒车输入信号</a:t>
            </a:r>
            <a:r>
              <a:rPr lang="zh-CN" altLang="en-US" sz="2000" b="0" dirty="0" smtClean="0">
                <a:latin typeface="微软雅黑" panose="020B0503020204020204" charset="-122"/>
                <a:ea typeface="微软雅黑" panose="020B0503020204020204" charset="-122"/>
                <a:sym typeface="Arial" panose="020B0604020202020204" pitchFamily="34" charset="0"/>
              </a:rPr>
              <a:t>及显示屏</a:t>
            </a:r>
            <a:r>
              <a:rPr lang="zh-CN" altLang="en-US" sz="2000" b="0" dirty="0">
                <a:latin typeface="微软雅黑" panose="020B0503020204020204" charset="-122"/>
                <a:ea typeface="微软雅黑" panose="020B0503020204020204" charset="-122"/>
                <a:sym typeface="Arial" panose="020B0604020202020204" pitchFamily="34" charset="0"/>
              </a:rPr>
              <a:t>显示倒车影像。</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常见故障</a:t>
            </a:r>
            <a:endParaRPr lang="zh-CN" altLang="en-US" sz="3600" dirty="0">
              <a:solidFill>
                <a:srgbClr val="0070C0"/>
              </a:solidFill>
              <a:latin typeface="微软雅黑" panose="020B0503020204020204" charset="-122"/>
              <a:ea typeface="微软雅黑" panose="020B0503020204020204" charset="-122"/>
            </a:endParaRPr>
          </a:p>
        </p:txBody>
      </p:sp>
      <p:graphicFrame>
        <p:nvGraphicFramePr>
          <p:cNvPr id="5" name="表格 4"/>
          <p:cNvGraphicFramePr>
            <a:graphicFrameLocks noGrp="1"/>
          </p:cNvGraphicFramePr>
          <p:nvPr/>
        </p:nvGraphicFramePr>
        <p:xfrm>
          <a:off x="947420" y="1332230"/>
          <a:ext cx="9390380" cy="4244975"/>
        </p:xfrm>
        <a:graphic>
          <a:graphicData uri="http://schemas.openxmlformats.org/drawingml/2006/table">
            <a:tbl>
              <a:tblPr firstRow="1" bandRow="1">
                <a:tableStyleId>{93296810-A885-4BE3-A3E7-6D5BEEA58F35}</a:tableStyleId>
              </a:tblPr>
              <a:tblGrid>
                <a:gridCol w="3439160"/>
                <a:gridCol w="5951220"/>
              </a:tblGrid>
              <a:tr h="606425">
                <a:tc>
                  <a:txBody>
                    <a:bodyPr/>
                    <a:lstStyle/>
                    <a:p>
                      <a:pPr algn="ctr"/>
                      <a:r>
                        <a:rPr lang="zh-CN" altLang="en-US" sz="2000" dirty="0" smtClean="0">
                          <a:solidFill>
                            <a:schemeClr val="tx1"/>
                          </a:solidFill>
                          <a:latin typeface="微软雅黑" panose="020B0503020204020204" charset="-122"/>
                          <a:ea typeface="微软雅黑" panose="020B0503020204020204" charset="-122"/>
                        </a:rPr>
                        <a:t>故障现象</a:t>
                      </a:r>
                    </a:p>
                  </a:txBody>
                  <a:tcPr anchor="ctr"/>
                </a:tc>
                <a:tc>
                  <a:txBody>
                    <a:bodyPr/>
                    <a:lstStyle/>
                    <a:p>
                      <a:pPr algn="ctr"/>
                      <a:r>
                        <a:rPr lang="zh-CN" altLang="en-US" sz="2000" dirty="0" smtClean="0">
                          <a:solidFill>
                            <a:schemeClr val="tx1"/>
                          </a:solidFill>
                          <a:latin typeface="微软雅黑" panose="020B0503020204020204" charset="-122"/>
                          <a:ea typeface="微软雅黑" panose="020B0503020204020204" charset="-122"/>
                        </a:rPr>
                        <a:t>可疑部位</a:t>
                      </a:r>
                    </a:p>
                  </a:txBody>
                  <a:tcPr anchor="ctr"/>
                </a:tc>
              </a:tr>
              <a:tr h="606425">
                <a:tc rowSpan="4">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倒车灯都不工作</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保险丝（熔断）</a:t>
                      </a:r>
                    </a:p>
                  </a:txBody>
                  <a:tcPr anchor="ctr"/>
                </a:tc>
              </a:tr>
              <a:tr h="606425">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倒车灯继电器（损坏）</a:t>
                      </a:r>
                    </a:p>
                  </a:txBody>
                  <a:tcPr anchor="ctr"/>
                </a:tc>
              </a:tr>
              <a:tr h="606425">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3.</a:t>
                      </a:r>
                      <a:r>
                        <a:rPr lang="zh-CN" altLang="en-US" sz="2000" dirty="0" smtClean="0">
                          <a:latin typeface="微软雅黑" panose="020B0503020204020204" charset="-122"/>
                          <a:ea typeface="微软雅黑" panose="020B0503020204020204" charset="-122"/>
                        </a:rPr>
                        <a:t>线路（断路、短路或接插件接触不良、虚接）</a:t>
                      </a:r>
                    </a:p>
                  </a:txBody>
                  <a:tcPr anchor="ctr"/>
                </a:tc>
              </a:tr>
              <a:tr h="606425">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4.</a:t>
                      </a:r>
                      <a:r>
                        <a:rPr lang="zh-CN" altLang="en-US" sz="2000" dirty="0" smtClean="0">
                          <a:latin typeface="微软雅黑" panose="020B0503020204020204" charset="-122"/>
                          <a:ea typeface="微软雅黑" panose="020B0503020204020204" charset="-122"/>
                        </a:rPr>
                        <a:t>换挡机构（故障）</a:t>
                      </a:r>
                    </a:p>
                  </a:txBody>
                  <a:tcPr anchor="ctr"/>
                </a:tc>
              </a:tr>
              <a:tr h="606425">
                <a:tc rowSpan="2">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某一倒车灯不亮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制动灯（损坏）</a:t>
                      </a:r>
                    </a:p>
                  </a:txBody>
                  <a:tcPr anchor="ctr"/>
                </a:tc>
              </a:tr>
              <a:tr h="606425">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线路（断路、短路或接插件接触不良、虚接）</a:t>
                      </a:r>
                    </a:p>
                  </a:txBody>
                  <a:tcPr anchor="ctr"/>
                </a:tc>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4688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雨刮与洗涤</a:t>
            </a:r>
            <a:endParaRPr lang="zh-CN" altLang="en-US" sz="3600" dirty="0">
              <a:solidFill>
                <a:srgbClr val="0070C0"/>
              </a:solidFill>
              <a:latin typeface="微软雅黑" panose="020B0503020204020204" charset="-122"/>
              <a:ea typeface="微软雅黑" panose="020B0503020204020204" charset="-122"/>
            </a:endParaRPr>
          </a:p>
        </p:txBody>
      </p:sp>
      <p:sp>
        <p:nvSpPr>
          <p:cNvPr id="7" name="Text Box 4"/>
          <p:cNvSpPr txBox="1">
            <a:spLocks noChangeArrowheads="1"/>
          </p:cNvSpPr>
          <p:nvPr/>
        </p:nvSpPr>
        <p:spPr bwMode="auto">
          <a:xfrm>
            <a:off x="656783" y="1228684"/>
            <a:ext cx="8464550"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4950" indent="-234950"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120000"/>
              </a:lnSpc>
              <a:buFont typeface="Wingdings" panose="05000000000000000000" pitchFamily="2" charset="2"/>
              <a:buNone/>
            </a:pPr>
            <a:r>
              <a:rPr lang="zh-CN" altLang="en-US" sz="2400" dirty="0" smtClean="0">
                <a:latin typeface="微软雅黑" panose="020B0503020204020204" charset="-122"/>
                <a:ea typeface="微软雅黑" panose="020B0503020204020204" charset="-122"/>
                <a:sym typeface="Arial" panose="020B0604020202020204" pitchFamily="34" charset="0"/>
              </a:rPr>
              <a:t>原理框图</a:t>
            </a:r>
          </a:p>
        </p:txBody>
      </p:sp>
      <p:grpSp>
        <p:nvGrpSpPr>
          <p:cNvPr id="107" name="组合 106"/>
          <p:cNvGrpSpPr/>
          <p:nvPr/>
        </p:nvGrpSpPr>
        <p:grpSpPr>
          <a:xfrm>
            <a:off x="1324610" y="1700530"/>
            <a:ext cx="8738235" cy="3865880"/>
            <a:chOff x="1115616" y="1347614"/>
            <a:chExt cx="6696743" cy="3456384"/>
          </a:xfrm>
        </p:grpSpPr>
        <p:cxnSp>
          <p:nvCxnSpPr>
            <p:cNvPr id="11" name="直接箭头连接符 10"/>
            <p:cNvCxnSpPr/>
            <p:nvPr/>
          </p:nvCxnSpPr>
          <p:spPr>
            <a:xfrm flipV="1">
              <a:off x="2200806" y="3468241"/>
              <a:ext cx="1288797" cy="3609"/>
            </a:xfrm>
            <a:prstGeom prst="straightConnector1">
              <a:avLst/>
            </a:prstGeom>
            <a:ln w="31750">
              <a:solidFill>
                <a:srgbClr val="FFC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直接箭头连接符 11"/>
            <p:cNvCxnSpPr/>
            <p:nvPr/>
          </p:nvCxnSpPr>
          <p:spPr>
            <a:xfrm flipV="1">
              <a:off x="2219510" y="1775842"/>
              <a:ext cx="1279618" cy="3820"/>
            </a:xfrm>
            <a:prstGeom prst="straightConnector1">
              <a:avLst/>
            </a:prstGeom>
            <a:ln w="31750">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4" name="直接箭头连接符 33"/>
            <p:cNvCxnSpPr/>
            <p:nvPr/>
          </p:nvCxnSpPr>
          <p:spPr>
            <a:xfrm flipV="1">
              <a:off x="2214440" y="2495550"/>
              <a:ext cx="1273576" cy="4192"/>
            </a:xfrm>
            <a:prstGeom prst="straightConnector1">
              <a:avLst/>
            </a:prstGeom>
            <a:ln w="31750">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0" name="直接箭头连接符 39"/>
            <p:cNvCxnSpPr/>
            <p:nvPr/>
          </p:nvCxnSpPr>
          <p:spPr>
            <a:xfrm flipV="1">
              <a:off x="2195736" y="4483399"/>
              <a:ext cx="1306567" cy="6176"/>
            </a:xfrm>
            <a:prstGeom prst="straightConnector1">
              <a:avLst/>
            </a:prstGeom>
            <a:ln w="31750">
              <a:solidFill>
                <a:srgbClr val="FFC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 name="Rectangle 4"/>
            <p:cNvSpPr>
              <a:spLocks noChangeArrowheads="1"/>
            </p:cNvSpPr>
            <p:nvPr/>
          </p:nvSpPr>
          <p:spPr bwMode="auto">
            <a:xfrm>
              <a:off x="1120686" y="1563638"/>
              <a:ext cx="1330321" cy="432048"/>
            </a:xfrm>
            <a:prstGeom prst="rect">
              <a:avLst/>
            </a:prstGeom>
            <a:solidFill>
              <a:srgbClr val="F05ACC"/>
            </a:solidFill>
            <a:ln w="9525">
              <a:noFill/>
              <a:miter lim="800000"/>
            </a:ln>
          </p:spPr>
          <p:txBody>
            <a:bodyPr anchor="ctr"/>
            <a:lstStyle/>
            <a:p>
              <a:pPr algn="ctr"/>
              <a:r>
                <a:rPr lang="zh-CN" altLang="en-US" sz="2000" dirty="0" smtClean="0">
                  <a:latin typeface="微软雅黑" panose="020B0503020204020204" charset="-122"/>
                  <a:ea typeface="微软雅黑" panose="020B0503020204020204" charset="-122"/>
                </a:rPr>
                <a:t>前后雨刮电源</a:t>
              </a:r>
            </a:p>
          </p:txBody>
        </p:sp>
        <p:sp>
          <p:nvSpPr>
            <p:cNvPr id="4" name="矩形 3"/>
            <p:cNvSpPr/>
            <p:nvPr/>
          </p:nvSpPr>
          <p:spPr>
            <a:xfrm>
              <a:off x="6246100" y="1419622"/>
              <a:ext cx="1566259" cy="1224136"/>
            </a:xfrm>
            <a:prstGeom prst="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前雨刮电机</a:t>
              </a:r>
            </a:p>
          </p:txBody>
        </p:sp>
        <p:cxnSp>
          <p:nvCxnSpPr>
            <p:cNvPr id="5" name="直接箭头连接符 4"/>
            <p:cNvCxnSpPr/>
            <p:nvPr/>
          </p:nvCxnSpPr>
          <p:spPr>
            <a:xfrm flipV="1">
              <a:off x="4795549" y="2031690"/>
              <a:ext cx="1450551" cy="10470"/>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7" name="矩形 16"/>
            <p:cNvSpPr/>
            <p:nvPr/>
          </p:nvSpPr>
          <p:spPr>
            <a:xfrm>
              <a:off x="3491880" y="1419622"/>
              <a:ext cx="1303669" cy="3384376"/>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000" dirty="0" smtClean="0">
                  <a:solidFill>
                    <a:schemeClr val="tx1"/>
                  </a:solidFill>
                  <a:latin typeface="微软雅黑" panose="020B0503020204020204" charset="-122"/>
                  <a:ea typeface="微软雅黑" panose="020B0503020204020204" charset="-122"/>
                </a:rPr>
                <a:t>FBCM</a:t>
              </a:r>
            </a:p>
          </p:txBody>
        </p:sp>
        <p:sp>
          <p:nvSpPr>
            <p:cNvPr id="19" name="矩形 18"/>
            <p:cNvSpPr/>
            <p:nvPr/>
          </p:nvSpPr>
          <p:spPr>
            <a:xfrm>
              <a:off x="1120686" y="3075806"/>
              <a:ext cx="1311617" cy="792088"/>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雨刮组合开关</a:t>
              </a:r>
            </a:p>
          </p:txBody>
        </p:sp>
        <p:sp>
          <p:nvSpPr>
            <p:cNvPr id="28" name="Rectangle 4"/>
            <p:cNvSpPr>
              <a:spLocks noChangeArrowheads="1"/>
            </p:cNvSpPr>
            <p:nvPr/>
          </p:nvSpPr>
          <p:spPr bwMode="auto">
            <a:xfrm>
              <a:off x="1115616" y="2283718"/>
              <a:ext cx="1330321" cy="432048"/>
            </a:xfrm>
            <a:prstGeom prst="rect">
              <a:avLst/>
            </a:prstGeom>
            <a:solidFill>
              <a:srgbClr val="F05ACC"/>
            </a:solidFill>
            <a:ln w="9525">
              <a:noFill/>
              <a:miter lim="800000"/>
            </a:ln>
          </p:spPr>
          <p:txBody>
            <a:bodyPr anchor="ctr"/>
            <a:lstStyle/>
            <a:p>
              <a:pPr algn="ctr"/>
              <a:r>
                <a:rPr lang="zh-CN" altLang="en-US" sz="2000" dirty="0" smtClean="0">
                  <a:latin typeface="微软雅黑" panose="020B0503020204020204" charset="-122"/>
                  <a:ea typeface="微软雅黑" panose="020B0503020204020204" charset="-122"/>
                </a:rPr>
                <a:t>洗涤电机电源</a:t>
              </a:r>
            </a:p>
          </p:txBody>
        </p:sp>
        <p:sp>
          <p:nvSpPr>
            <p:cNvPr id="29" name="矩形 28"/>
            <p:cNvSpPr/>
            <p:nvPr/>
          </p:nvSpPr>
          <p:spPr>
            <a:xfrm>
              <a:off x="1115616" y="4247159"/>
              <a:ext cx="1311617" cy="484831"/>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雨量传感器</a:t>
              </a:r>
            </a:p>
          </p:txBody>
        </p:sp>
        <p:sp>
          <p:nvSpPr>
            <p:cNvPr id="30" name="矩形 29"/>
            <p:cNvSpPr/>
            <p:nvPr/>
          </p:nvSpPr>
          <p:spPr>
            <a:xfrm>
              <a:off x="6228184" y="2931790"/>
              <a:ext cx="1566259" cy="792088"/>
            </a:xfrm>
            <a:prstGeom prst="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a:solidFill>
                    <a:schemeClr val="tx1"/>
                  </a:solidFill>
                  <a:latin typeface="微软雅黑" panose="020B0503020204020204" charset="-122"/>
                  <a:ea typeface="微软雅黑" panose="020B0503020204020204" charset="-122"/>
                </a:rPr>
                <a:t>后</a:t>
              </a:r>
              <a:r>
                <a:rPr lang="zh-CN" altLang="en-US" sz="2000" dirty="0" smtClean="0">
                  <a:solidFill>
                    <a:schemeClr val="tx1"/>
                  </a:solidFill>
                  <a:latin typeface="微软雅黑" panose="020B0503020204020204" charset="-122"/>
                  <a:ea typeface="微软雅黑" panose="020B0503020204020204" charset="-122"/>
                </a:rPr>
                <a:t>雨刮电机</a:t>
              </a:r>
              <a:endParaRPr lang="en-US" altLang="zh-CN" sz="2000" dirty="0" smtClean="0">
                <a:solidFill>
                  <a:schemeClr val="tx1"/>
                </a:solidFill>
                <a:latin typeface="微软雅黑" panose="020B0503020204020204" charset="-122"/>
                <a:ea typeface="微软雅黑" panose="020B0503020204020204" charset="-122"/>
              </a:endParaRPr>
            </a:p>
          </p:txBody>
        </p:sp>
        <p:sp>
          <p:nvSpPr>
            <p:cNvPr id="31" name="矩形 30"/>
            <p:cNvSpPr/>
            <p:nvPr/>
          </p:nvSpPr>
          <p:spPr>
            <a:xfrm>
              <a:off x="6228184" y="4011910"/>
              <a:ext cx="1566259" cy="792088"/>
            </a:xfrm>
            <a:prstGeom prst="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洗涤电机</a:t>
              </a:r>
            </a:p>
          </p:txBody>
        </p:sp>
        <p:cxnSp>
          <p:nvCxnSpPr>
            <p:cNvPr id="45" name="直接箭头连接符 44"/>
            <p:cNvCxnSpPr/>
            <p:nvPr/>
          </p:nvCxnSpPr>
          <p:spPr>
            <a:xfrm flipV="1">
              <a:off x="4794250" y="1635647"/>
              <a:ext cx="1451850" cy="12178"/>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6" name="直接箭头连接符 45"/>
            <p:cNvCxnSpPr/>
            <p:nvPr/>
          </p:nvCxnSpPr>
          <p:spPr>
            <a:xfrm flipV="1">
              <a:off x="4797425" y="2417264"/>
              <a:ext cx="1448675" cy="8436"/>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7" name="直接箭头连接符 46"/>
            <p:cNvCxnSpPr/>
            <p:nvPr/>
          </p:nvCxnSpPr>
          <p:spPr>
            <a:xfrm flipV="1">
              <a:off x="4791075" y="3147814"/>
              <a:ext cx="1455025" cy="8136"/>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8" name="直接箭头连接符 47"/>
            <p:cNvCxnSpPr/>
            <p:nvPr/>
          </p:nvCxnSpPr>
          <p:spPr>
            <a:xfrm flipV="1">
              <a:off x="4797425" y="3510776"/>
              <a:ext cx="1448675" cy="13474"/>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9" name="直接箭头连接符 48"/>
            <p:cNvCxnSpPr/>
            <p:nvPr/>
          </p:nvCxnSpPr>
          <p:spPr>
            <a:xfrm flipV="1">
              <a:off x="4794250" y="4194853"/>
              <a:ext cx="1451850" cy="12022"/>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0" name="直接箭头连接符 49"/>
            <p:cNvCxnSpPr/>
            <p:nvPr/>
          </p:nvCxnSpPr>
          <p:spPr>
            <a:xfrm flipV="1">
              <a:off x="4797425" y="4580426"/>
              <a:ext cx="1448675" cy="10624"/>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5076056" y="1347614"/>
              <a:ext cx="936103" cy="356539"/>
            </a:xfrm>
            <a:prstGeom prst="rect">
              <a:avLst/>
            </a:prstGeom>
            <a:noFill/>
          </p:spPr>
          <p:txBody>
            <a:bodyPr wrap="square" rtlCol="0">
              <a:spAutoFit/>
            </a:bodyPr>
            <a:lstStyle/>
            <a:p>
              <a:r>
                <a:rPr lang="zh-CN" altLang="en-US" sz="2000" dirty="0" smtClean="0">
                  <a:latin typeface="微软雅黑" panose="020B0503020204020204" charset="-122"/>
                  <a:ea typeface="微软雅黑" panose="020B0503020204020204" charset="-122"/>
                </a:rPr>
                <a:t>高速控制</a:t>
              </a:r>
            </a:p>
          </p:txBody>
        </p:sp>
        <p:sp>
          <p:nvSpPr>
            <p:cNvPr id="52" name="TextBox 51"/>
            <p:cNvSpPr txBox="1"/>
            <p:nvPr/>
          </p:nvSpPr>
          <p:spPr>
            <a:xfrm>
              <a:off x="5076056" y="1759917"/>
              <a:ext cx="936103" cy="356539"/>
            </a:xfrm>
            <a:prstGeom prst="rect">
              <a:avLst/>
            </a:prstGeom>
            <a:noFill/>
          </p:spPr>
          <p:txBody>
            <a:bodyPr wrap="square" rtlCol="0">
              <a:spAutoFit/>
            </a:bodyPr>
            <a:lstStyle/>
            <a:p>
              <a:r>
                <a:rPr lang="zh-CN" altLang="en-US" sz="2000" dirty="0" smtClean="0">
                  <a:latin typeface="微软雅黑" panose="020B0503020204020204" charset="-122"/>
                  <a:ea typeface="微软雅黑" panose="020B0503020204020204" charset="-122"/>
                </a:rPr>
                <a:t>低速控制</a:t>
              </a:r>
            </a:p>
          </p:txBody>
        </p:sp>
        <p:sp>
          <p:nvSpPr>
            <p:cNvPr id="53" name="TextBox 52"/>
            <p:cNvSpPr txBox="1"/>
            <p:nvPr/>
          </p:nvSpPr>
          <p:spPr>
            <a:xfrm>
              <a:off x="5076056" y="2139702"/>
              <a:ext cx="936103" cy="356539"/>
            </a:xfrm>
            <a:prstGeom prst="rect">
              <a:avLst/>
            </a:prstGeom>
            <a:noFill/>
          </p:spPr>
          <p:txBody>
            <a:bodyPr wrap="square" rtlCol="0">
              <a:spAutoFit/>
            </a:bodyPr>
            <a:lstStyle/>
            <a:p>
              <a:r>
                <a:rPr lang="zh-CN" altLang="en-US" sz="2000" dirty="0" smtClean="0">
                  <a:latin typeface="微软雅黑" panose="020B0503020204020204" charset="-122"/>
                  <a:ea typeface="微软雅黑" panose="020B0503020204020204" charset="-122"/>
                </a:rPr>
                <a:t>复位控制</a:t>
              </a:r>
            </a:p>
          </p:txBody>
        </p:sp>
        <p:sp>
          <p:nvSpPr>
            <p:cNvPr id="54" name="TextBox 53"/>
            <p:cNvSpPr txBox="1"/>
            <p:nvPr/>
          </p:nvSpPr>
          <p:spPr>
            <a:xfrm>
              <a:off x="5003922" y="2860066"/>
              <a:ext cx="1152379" cy="356539"/>
            </a:xfrm>
            <a:prstGeom prst="rect">
              <a:avLst/>
            </a:prstGeom>
            <a:noFill/>
          </p:spPr>
          <p:txBody>
            <a:bodyPr wrap="square" rtlCol="0">
              <a:spAutoFit/>
            </a:bodyPr>
            <a:lstStyle/>
            <a:p>
              <a:r>
                <a:rPr lang="zh-CN" altLang="en-US" sz="2000" dirty="0" smtClean="0">
                  <a:latin typeface="微软雅黑" panose="020B0503020204020204" charset="-122"/>
                  <a:ea typeface="微软雅黑" panose="020B0503020204020204" charset="-122"/>
                </a:rPr>
                <a:t>后雨刮输出</a:t>
              </a:r>
            </a:p>
          </p:txBody>
        </p:sp>
        <p:sp>
          <p:nvSpPr>
            <p:cNvPr id="55" name="TextBox 54"/>
            <p:cNvSpPr txBox="1"/>
            <p:nvPr/>
          </p:nvSpPr>
          <p:spPr>
            <a:xfrm>
              <a:off x="5076056" y="3219822"/>
              <a:ext cx="936103" cy="356539"/>
            </a:xfrm>
            <a:prstGeom prst="rect">
              <a:avLst/>
            </a:prstGeom>
            <a:noFill/>
          </p:spPr>
          <p:txBody>
            <a:bodyPr wrap="square" rtlCol="0">
              <a:spAutoFit/>
            </a:bodyPr>
            <a:lstStyle/>
            <a:p>
              <a:r>
                <a:rPr lang="zh-CN" altLang="en-US" sz="2000" dirty="0" smtClean="0">
                  <a:latin typeface="微软雅黑" panose="020B0503020204020204" charset="-122"/>
                  <a:ea typeface="微软雅黑" panose="020B0503020204020204" charset="-122"/>
                </a:rPr>
                <a:t>复位控制</a:t>
              </a:r>
            </a:p>
          </p:txBody>
        </p:sp>
        <p:sp>
          <p:nvSpPr>
            <p:cNvPr id="56" name="TextBox 55"/>
            <p:cNvSpPr txBox="1"/>
            <p:nvPr/>
          </p:nvSpPr>
          <p:spPr>
            <a:xfrm>
              <a:off x="5220073" y="3939902"/>
              <a:ext cx="936103" cy="356539"/>
            </a:xfrm>
            <a:prstGeom prst="rect">
              <a:avLst/>
            </a:prstGeom>
            <a:noFill/>
          </p:spPr>
          <p:txBody>
            <a:bodyPr wrap="square" rtlCol="0">
              <a:spAutoFit/>
            </a:bodyPr>
            <a:lstStyle/>
            <a:p>
              <a:r>
                <a:rPr lang="zh-CN" altLang="en-US" sz="2000" dirty="0" smtClean="0">
                  <a:latin typeface="微软雅黑" panose="020B0503020204020204" charset="-122"/>
                  <a:ea typeface="微软雅黑" panose="020B0503020204020204" charset="-122"/>
                </a:rPr>
                <a:t>前洗涤</a:t>
              </a:r>
            </a:p>
          </p:txBody>
        </p:sp>
        <p:sp>
          <p:nvSpPr>
            <p:cNvPr id="57" name="TextBox 56"/>
            <p:cNvSpPr txBox="1"/>
            <p:nvPr/>
          </p:nvSpPr>
          <p:spPr>
            <a:xfrm>
              <a:off x="5220072" y="4299942"/>
              <a:ext cx="936103" cy="356539"/>
            </a:xfrm>
            <a:prstGeom prst="rect">
              <a:avLst/>
            </a:prstGeom>
            <a:noFill/>
          </p:spPr>
          <p:txBody>
            <a:bodyPr wrap="square" rtlCol="0">
              <a:spAutoFit/>
            </a:bodyPr>
            <a:lstStyle/>
            <a:p>
              <a:r>
                <a:rPr lang="zh-CN" altLang="en-US" sz="2000" dirty="0" smtClean="0">
                  <a:latin typeface="微软雅黑" panose="020B0503020204020204" charset="-122"/>
                  <a:ea typeface="微软雅黑" panose="020B0503020204020204" charset="-122"/>
                </a:rPr>
                <a:t>后洗涤</a:t>
              </a:r>
            </a:p>
          </p:txBody>
        </p:sp>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4688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雨刮与洗涤</a:t>
            </a:r>
            <a:endParaRPr lang="zh-CN" altLang="en-US" sz="3600" dirty="0">
              <a:solidFill>
                <a:srgbClr val="0070C0"/>
              </a:solidFill>
              <a:latin typeface="微软雅黑" panose="020B0503020204020204" charset="-122"/>
              <a:ea typeface="微软雅黑" panose="020B0503020204020204" charset="-122"/>
            </a:endParaRPr>
          </a:p>
        </p:txBody>
      </p:sp>
      <p:sp>
        <p:nvSpPr>
          <p:cNvPr id="37" name="Text Box 2"/>
          <p:cNvSpPr txBox="1">
            <a:spLocks noChangeArrowheads="1"/>
          </p:cNvSpPr>
          <p:nvPr/>
        </p:nvSpPr>
        <p:spPr bwMode="auto">
          <a:xfrm>
            <a:off x="1047750" y="1858010"/>
            <a:ext cx="1000315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150000"/>
              </a:lnSpc>
              <a:buFont typeface="Wingdings" panose="05000000000000000000" pitchFamily="2" charset="2"/>
              <a:buNone/>
            </a:pPr>
            <a:r>
              <a:rPr lang="zh-CN" altLang="en-US" sz="2000" dirty="0">
                <a:latin typeface="微软雅黑" panose="020B0503020204020204" charset="-122"/>
                <a:ea typeface="微软雅黑" panose="020B0503020204020204" charset="-122"/>
                <a:sym typeface="Arial" panose="020B0604020202020204" pitchFamily="34" charset="0"/>
              </a:rPr>
              <a:t>雨刮</a:t>
            </a:r>
            <a:r>
              <a:rPr lang="zh-CN" altLang="en-US" sz="2000" dirty="0" smtClean="0">
                <a:latin typeface="微软雅黑" panose="020B0503020204020204" charset="-122"/>
                <a:ea typeface="微软雅黑" panose="020B0503020204020204" charset="-122"/>
                <a:sym typeface="Arial" panose="020B0604020202020204" pitchFamily="34" charset="0"/>
              </a:rPr>
              <a:t>高速（</a:t>
            </a:r>
            <a:r>
              <a:rPr lang="en-US" altLang="zh-CN" sz="2000" dirty="0" smtClean="0">
                <a:latin typeface="微软雅黑" panose="020B0503020204020204" charset="-122"/>
                <a:ea typeface="微软雅黑" panose="020B0503020204020204" charset="-122"/>
                <a:sym typeface="Arial" panose="020B0604020202020204" pitchFamily="34" charset="0"/>
              </a:rPr>
              <a:t>HI</a:t>
            </a:r>
            <a:r>
              <a:rPr lang="zh-CN" altLang="en-US" sz="2000" dirty="0" smtClean="0">
                <a:latin typeface="微软雅黑" panose="020B0503020204020204" charset="-122"/>
                <a:ea typeface="微软雅黑" panose="020B0503020204020204" charset="-122"/>
                <a:sym typeface="Arial" panose="020B0604020202020204" pitchFamily="34" charset="0"/>
              </a:rPr>
              <a:t>）</a:t>
            </a:r>
            <a:endParaRPr lang="zh-CN" altLang="en-US" sz="2000" dirty="0">
              <a:latin typeface="微软雅黑" panose="020B0503020204020204" charset="-122"/>
              <a:ea typeface="微软雅黑" panose="020B0503020204020204" charset="-122"/>
              <a:sym typeface="Arial" panose="020B0604020202020204" pitchFamily="34" charset="0"/>
            </a:endParaRPr>
          </a:p>
          <a:p>
            <a:pPr eaLnBrk="1" hangingPunct="1">
              <a:lnSpc>
                <a:spcPct val="150000"/>
              </a:lnSpc>
              <a:buFont typeface="Wingdings" panose="05000000000000000000" pitchFamily="2" charset="2"/>
              <a:buNone/>
            </a:pPr>
            <a:r>
              <a:rPr lang="zh-CN" altLang="en-US" sz="2000" dirty="0" smtClean="0">
                <a:latin typeface="微软雅黑" panose="020B0503020204020204" charset="-122"/>
                <a:ea typeface="微软雅黑" panose="020B0503020204020204" charset="-122"/>
                <a:sym typeface="Arial" panose="020B0604020202020204" pitchFamily="34" charset="0"/>
              </a:rPr>
              <a:t>雨</a:t>
            </a:r>
            <a:r>
              <a:rPr lang="zh-CN" altLang="en-US" sz="2000" dirty="0">
                <a:latin typeface="微软雅黑" panose="020B0503020204020204" charset="-122"/>
                <a:ea typeface="微软雅黑" panose="020B0503020204020204" charset="-122"/>
                <a:sym typeface="Arial" panose="020B0604020202020204" pitchFamily="34" charset="0"/>
              </a:rPr>
              <a:t>刮</a:t>
            </a:r>
            <a:r>
              <a:rPr lang="zh-CN" altLang="en-US" sz="2000" dirty="0" smtClean="0">
                <a:latin typeface="微软雅黑" panose="020B0503020204020204" charset="-122"/>
                <a:ea typeface="微软雅黑" panose="020B0503020204020204" charset="-122"/>
                <a:sym typeface="Arial" panose="020B0604020202020204" pitchFamily="34" charset="0"/>
              </a:rPr>
              <a:t>低速</a:t>
            </a:r>
            <a:r>
              <a:rPr lang="en-US" altLang="zh-CN" sz="2000" dirty="0" smtClean="0">
                <a:latin typeface="微软雅黑" panose="020B0503020204020204" charset="-122"/>
                <a:ea typeface="微软雅黑" panose="020B0503020204020204" charset="-122"/>
                <a:sym typeface="Arial" panose="020B0604020202020204" pitchFamily="34" charset="0"/>
              </a:rPr>
              <a:t>(LO)</a:t>
            </a:r>
            <a:endParaRPr lang="zh-CN" altLang="en-US" sz="2000" dirty="0">
              <a:latin typeface="微软雅黑" panose="020B0503020204020204" charset="-122"/>
              <a:ea typeface="微软雅黑" panose="020B0503020204020204" charset="-122"/>
              <a:sym typeface="Arial" panose="020B0604020202020204" pitchFamily="34" charset="0"/>
            </a:endParaRPr>
          </a:p>
          <a:p>
            <a:pPr eaLnBrk="1" hangingPunct="1">
              <a:lnSpc>
                <a:spcPct val="150000"/>
              </a:lnSpc>
              <a:buFont typeface="Wingdings" panose="05000000000000000000" pitchFamily="2" charset="2"/>
              <a:buNone/>
            </a:pPr>
            <a:r>
              <a:rPr lang="zh-CN" altLang="en-US" sz="2000" dirty="0" smtClean="0">
                <a:latin typeface="微软雅黑" panose="020B0503020204020204" charset="-122"/>
                <a:ea typeface="微软雅黑" panose="020B0503020204020204" charset="-122"/>
                <a:sym typeface="Arial" panose="020B0604020202020204" pitchFamily="34" charset="0"/>
              </a:rPr>
              <a:t>除</a:t>
            </a:r>
            <a:r>
              <a:rPr lang="zh-CN" altLang="en-US" sz="2000" dirty="0">
                <a:latin typeface="微软雅黑" panose="020B0503020204020204" charset="-122"/>
                <a:ea typeface="微软雅黑" panose="020B0503020204020204" charset="-122"/>
                <a:sym typeface="Arial" panose="020B0604020202020204" pitchFamily="34" charset="0"/>
              </a:rPr>
              <a:t>薄雾</a:t>
            </a:r>
            <a:r>
              <a:rPr lang="zh-CN" altLang="en-US" sz="2000" dirty="0" smtClean="0">
                <a:latin typeface="微软雅黑" panose="020B0503020204020204" charset="-122"/>
                <a:ea typeface="微软雅黑" panose="020B0503020204020204" charset="-122"/>
                <a:sym typeface="Arial" panose="020B0604020202020204" pitchFamily="34" charset="0"/>
              </a:rPr>
              <a:t>功能（</a:t>
            </a:r>
            <a:r>
              <a:rPr lang="en-US" altLang="zh-CN" sz="2000" dirty="0" smtClean="0">
                <a:latin typeface="微软雅黑" panose="020B0503020204020204" charset="-122"/>
                <a:ea typeface="微软雅黑" panose="020B0503020204020204" charset="-122"/>
                <a:sym typeface="Arial" panose="020B0604020202020204" pitchFamily="34" charset="0"/>
              </a:rPr>
              <a:t>MIST</a:t>
            </a:r>
            <a:r>
              <a:rPr lang="zh-CN" altLang="en-US" sz="2000" dirty="0" smtClean="0">
                <a:latin typeface="微软雅黑" panose="020B0503020204020204" charset="-122"/>
                <a:ea typeface="微软雅黑" panose="020B0503020204020204" charset="-122"/>
                <a:sym typeface="Arial" panose="020B0604020202020204" pitchFamily="34" charset="0"/>
              </a:rPr>
              <a:t>）</a:t>
            </a:r>
            <a:r>
              <a:rPr lang="zh-CN" altLang="en-US" sz="2000" b="0" dirty="0" smtClean="0">
                <a:latin typeface="微软雅黑" panose="020B0503020204020204" charset="-122"/>
                <a:ea typeface="微软雅黑" panose="020B0503020204020204" charset="-122"/>
                <a:sym typeface="Arial" panose="020B0604020202020204" pitchFamily="34" charset="0"/>
              </a:rPr>
              <a:t> </a:t>
            </a:r>
            <a:r>
              <a:rPr lang="en-US" altLang="zh-CN" sz="2000" b="0" dirty="0" smtClean="0">
                <a:latin typeface="微软雅黑" panose="020B0503020204020204" charset="-122"/>
                <a:ea typeface="微软雅黑" panose="020B0503020204020204" charset="-122"/>
                <a:sym typeface="Arial" panose="020B0604020202020204" pitchFamily="34" charset="0"/>
              </a:rPr>
              <a:t>:</a:t>
            </a:r>
            <a:endParaRPr lang="zh-CN" altLang="en-US" sz="2000" b="0" dirty="0">
              <a:latin typeface="微软雅黑" panose="020B0503020204020204" charset="-122"/>
              <a:ea typeface="微软雅黑" panose="020B0503020204020204" charset="-122"/>
              <a:sym typeface="Arial" panose="020B0604020202020204" pitchFamily="34" charset="0"/>
            </a:endParaRPr>
          </a:p>
          <a:p>
            <a:pPr marL="0" indent="0" eaLnBrk="1" hangingPunct="1">
              <a:lnSpc>
                <a:spcPct val="150000"/>
              </a:lnSpc>
            </a:pPr>
            <a:r>
              <a:rPr lang="zh-CN" altLang="en-US" sz="2000" b="0" dirty="0">
                <a:latin typeface="微软雅黑" panose="020B0503020204020204" charset="-122"/>
                <a:ea typeface="微软雅黑" panose="020B0503020204020204" charset="-122"/>
                <a:sym typeface="Arial" panose="020B0604020202020204" pitchFamily="34" charset="0"/>
              </a:rPr>
              <a:t>电源</a:t>
            </a:r>
            <a:r>
              <a:rPr lang="zh-CN" altLang="en-US" sz="2000" b="0" dirty="0" smtClean="0">
                <a:latin typeface="微软雅黑" panose="020B0503020204020204" charset="-122"/>
                <a:ea typeface="微软雅黑" panose="020B0503020204020204" charset="-122"/>
                <a:sym typeface="Arial" panose="020B0604020202020204" pitchFamily="34" charset="0"/>
              </a:rPr>
              <a:t>状态ON挡，</a:t>
            </a:r>
            <a:r>
              <a:rPr lang="zh-CN" altLang="en-US" sz="2000" b="0" dirty="0">
                <a:latin typeface="微软雅黑" panose="020B0503020204020204" charset="-122"/>
                <a:ea typeface="微软雅黑" panose="020B0503020204020204" charset="-122"/>
                <a:sym typeface="Arial" panose="020B0604020202020204" pitchFamily="34" charset="0"/>
              </a:rPr>
              <a:t>前雨刮开关打到MIST（除薄雾</a:t>
            </a:r>
            <a:r>
              <a:rPr lang="zh-CN" altLang="en-US" sz="2000" b="0" dirty="0" smtClean="0">
                <a:latin typeface="微软雅黑" panose="020B0503020204020204" charset="-122"/>
                <a:ea typeface="微软雅黑" panose="020B0503020204020204" charset="-122"/>
                <a:sym typeface="Arial" panose="020B0604020202020204" pitchFamily="34" charset="0"/>
              </a:rPr>
              <a:t>）挡，</a:t>
            </a:r>
            <a:r>
              <a:rPr lang="zh-CN" altLang="en-US" sz="2000" b="0" dirty="0">
                <a:latin typeface="微软雅黑" panose="020B0503020204020204" charset="-122"/>
                <a:ea typeface="微软雅黑" panose="020B0503020204020204" charset="-122"/>
                <a:sym typeface="Arial" panose="020B0604020202020204" pitchFamily="34" charset="0"/>
              </a:rPr>
              <a:t>前雨刮将低速运行一个周期</a:t>
            </a:r>
            <a:r>
              <a:rPr lang="zh-CN" altLang="en-US" sz="2000" b="0" dirty="0" smtClean="0">
                <a:latin typeface="微软雅黑" panose="020B0503020204020204" charset="-122"/>
                <a:ea typeface="微软雅黑" panose="020B0503020204020204" charset="-122"/>
                <a:sym typeface="Arial" panose="020B0604020202020204" pitchFamily="34" charset="0"/>
              </a:rPr>
              <a:t>。</a:t>
            </a:r>
            <a:endParaRPr lang="en-US" altLang="zh-CN" sz="2000" b="0" dirty="0" smtClean="0">
              <a:latin typeface="微软雅黑" panose="020B0503020204020204" charset="-122"/>
              <a:ea typeface="微软雅黑" panose="020B0503020204020204" charset="-122"/>
              <a:sym typeface="Arial" panose="020B0604020202020204" pitchFamily="34" charset="0"/>
            </a:endParaRPr>
          </a:p>
          <a:p>
            <a:pPr marL="0" indent="0" eaLnBrk="1" hangingPunct="1">
              <a:lnSpc>
                <a:spcPct val="150000"/>
              </a:lnSpc>
            </a:pPr>
            <a:r>
              <a:rPr lang="en-US" altLang="zh-CN" sz="2000" dirty="0" smtClean="0">
                <a:latin typeface="微软雅黑" panose="020B0503020204020204" charset="-122"/>
                <a:ea typeface="微软雅黑" panose="020B0503020204020204" charset="-122"/>
                <a:sym typeface="Arial" panose="020B0604020202020204" pitchFamily="34" charset="0"/>
              </a:rPr>
              <a:t>AUTO</a:t>
            </a:r>
            <a:r>
              <a:rPr lang="zh-CN" altLang="en-US" sz="2000" dirty="0" smtClean="0">
                <a:latin typeface="微软雅黑" panose="020B0503020204020204" charset="-122"/>
                <a:ea typeface="微软雅黑" panose="020B0503020204020204" charset="-122"/>
                <a:sym typeface="Arial" panose="020B0604020202020204" pitchFamily="34" charset="0"/>
              </a:rPr>
              <a:t>（间歇或自动雨刮）</a:t>
            </a:r>
            <a:r>
              <a:rPr lang="en-US" altLang="zh-CN" sz="2000" dirty="0" smtClean="0">
                <a:latin typeface="微软雅黑" panose="020B0503020204020204" charset="-122"/>
                <a:ea typeface="微软雅黑" panose="020B0503020204020204" charset="-122"/>
                <a:sym typeface="Arial" panose="020B0604020202020204" pitchFamily="34" charset="0"/>
              </a:rPr>
              <a:t>:</a:t>
            </a:r>
          </a:p>
          <a:p>
            <a:pPr marL="285750" indent="-285750" eaLnBrk="1" hangingPunct="1">
              <a:lnSpc>
                <a:spcPct val="15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sym typeface="Arial" panose="020B0604020202020204" pitchFamily="34" charset="0"/>
              </a:rPr>
              <a:t>自动雨刮：</a:t>
            </a:r>
            <a:r>
              <a:rPr lang="zh-CN" altLang="zh-CN" sz="2000" b="0" dirty="0">
                <a:latin typeface="微软雅黑" panose="020B0503020204020204" charset="-122"/>
                <a:ea typeface="微软雅黑" panose="020B0503020204020204" charset="-122"/>
              </a:rPr>
              <a:t>在</a:t>
            </a:r>
            <a:r>
              <a:rPr lang="en-US" altLang="zh-CN" sz="2000" b="0" dirty="0">
                <a:latin typeface="微软雅黑" panose="020B0503020204020204" charset="-122"/>
                <a:ea typeface="微软雅黑" panose="020B0503020204020204" charset="-122"/>
              </a:rPr>
              <a:t>100ms</a:t>
            </a:r>
            <a:r>
              <a:rPr lang="zh-CN" altLang="zh-CN" sz="2000" b="0" dirty="0">
                <a:latin typeface="微软雅黑" panose="020B0503020204020204" charset="-122"/>
                <a:ea typeface="微软雅黑" panose="020B0503020204020204" charset="-122"/>
              </a:rPr>
              <a:t>内接收到</a:t>
            </a:r>
            <a:r>
              <a:rPr lang="zh-CN" altLang="en-US" sz="2000" b="0" dirty="0">
                <a:latin typeface="微软雅黑" panose="020B0503020204020204" charset="-122"/>
                <a:ea typeface="微软雅黑" panose="020B0503020204020204" charset="-122"/>
              </a:rPr>
              <a:t>雨量</a:t>
            </a:r>
            <a:r>
              <a:rPr lang="zh-CN" altLang="en-US" sz="2000" b="0" dirty="0" smtClean="0">
                <a:latin typeface="微软雅黑" panose="020B0503020204020204" charset="-122"/>
                <a:ea typeface="微软雅黑" panose="020B0503020204020204" charset="-122"/>
              </a:rPr>
              <a:t>传感器信号。</a:t>
            </a:r>
            <a:endParaRPr lang="en-US" altLang="zh-CN" sz="2000" b="0" dirty="0">
              <a:latin typeface="微软雅黑" panose="020B0503020204020204" charset="-122"/>
              <a:ea typeface="微软雅黑" panose="020B0503020204020204" charset="-122"/>
            </a:endParaRPr>
          </a:p>
          <a:p>
            <a:pPr marL="285750" indent="-285750" eaLnBrk="1" hangingPunct="1">
              <a:lnSpc>
                <a:spcPct val="15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sym typeface="Arial" panose="020B0604020202020204" pitchFamily="34" charset="0"/>
              </a:rPr>
              <a:t>间歇运行：</a:t>
            </a:r>
            <a:r>
              <a:rPr lang="zh-CN" altLang="zh-CN" sz="2000" b="0" dirty="0">
                <a:latin typeface="微软雅黑" panose="020B0503020204020204" charset="-122"/>
                <a:ea typeface="微软雅黑" panose="020B0503020204020204" charset="-122"/>
              </a:rPr>
              <a:t>在</a:t>
            </a:r>
            <a:r>
              <a:rPr lang="en-US" altLang="zh-CN" sz="2000" b="0" dirty="0">
                <a:latin typeface="微软雅黑" panose="020B0503020204020204" charset="-122"/>
                <a:ea typeface="微软雅黑" panose="020B0503020204020204" charset="-122"/>
              </a:rPr>
              <a:t>100ms</a:t>
            </a:r>
            <a:r>
              <a:rPr lang="zh-CN" altLang="zh-CN" sz="2000" b="0" dirty="0" smtClean="0">
                <a:latin typeface="微软雅黑" panose="020B0503020204020204" charset="-122"/>
                <a:ea typeface="微软雅黑" panose="020B0503020204020204" charset="-122"/>
              </a:rPr>
              <a:t>内</a:t>
            </a:r>
            <a:r>
              <a:rPr lang="zh-CN" altLang="en-US" sz="2000" b="0" dirty="0" smtClean="0">
                <a:latin typeface="微软雅黑" panose="020B0503020204020204" charset="-122"/>
                <a:ea typeface="微软雅黑" panose="020B0503020204020204" charset="-122"/>
              </a:rPr>
              <a:t>未</a:t>
            </a:r>
            <a:r>
              <a:rPr lang="zh-CN" altLang="zh-CN" sz="2000" b="0" dirty="0" smtClean="0">
                <a:latin typeface="微软雅黑" panose="020B0503020204020204" charset="-122"/>
                <a:ea typeface="微软雅黑" panose="020B0503020204020204" charset="-122"/>
              </a:rPr>
              <a:t>接收</a:t>
            </a:r>
            <a:r>
              <a:rPr lang="zh-CN" altLang="zh-CN" sz="2000" b="0" dirty="0">
                <a:latin typeface="微软雅黑" panose="020B0503020204020204" charset="-122"/>
                <a:ea typeface="微软雅黑" panose="020B0503020204020204" charset="-122"/>
              </a:rPr>
              <a:t>到</a:t>
            </a:r>
            <a:r>
              <a:rPr lang="zh-CN" altLang="en-US" sz="2000" b="0" dirty="0">
                <a:latin typeface="微软雅黑" panose="020B0503020204020204" charset="-122"/>
                <a:ea typeface="微软雅黑" panose="020B0503020204020204" charset="-122"/>
              </a:rPr>
              <a:t>雨量传感器</a:t>
            </a:r>
            <a:r>
              <a:rPr lang="zh-CN" altLang="en-US" sz="2000" b="0" dirty="0" smtClean="0">
                <a:latin typeface="微软雅黑" panose="020B0503020204020204" charset="-122"/>
                <a:ea typeface="微软雅黑" panose="020B0503020204020204" charset="-122"/>
              </a:rPr>
              <a:t>信号。</a:t>
            </a:r>
            <a:endParaRPr lang="en-US" altLang="zh-CN" sz="2000" b="0" dirty="0" smtClean="0">
              <a:latin typeface="微软雅黑" panose="020B0503020204020204" charset="-122"/>
              <a:ea typeface="微软雅黑" panose="020B0503020204020204" charset="-122"/>
            </a:endParaRPr>
          </a:p>
          <a:p>
            <a:pPr marL="0" indent="0" eaLnBrk="1" hangingPunct="1">
              <a:lnSpc>
                <a:spcPct val="150000"/>
              </a:lnSpc>
            </a:pPr>
            <a:r>
              <a:rPr lang="zh-CN" altLang="en-US" sz="2000" dirty="0" smtClean="0">
                <a:latin typeface="微软雅黑" panose="020B0503020204020204" charset="-122"/>
                <a:ea typeface="微软雅黑" panose="020B0503020204020204" charset="-122"/>
                <a:sym typeface="Arial" panose="020B0604020202020204" pitchFamily="34" charset="0"/>
              </a:rPr>
              <a:t>前雨刮洗涤</a:t>
            </a:r>
          </a:p>
        </p:txBody>
      </p:sp>
      <p:pic>
        <p:nvPicPr>
          <p:cNvPr id="3" name="图片 2"/>
          <p:cNvPicPr>
            <a:picLocks noChangeAspect="1"/>
          </p:cNvPicPr>
          <p:nvPr/>
        </p:nvPicPr>
        <p:blipFill>
          <a:blip r:embed="rId6"/>
          <a:stretch>
            <a:fillRect/>
          </a:stretch>
        </p:blipFill>
        <p:spPr>
          <a:xfrm>
            <a:off x="4436110" y="1294130"/>
            <a:ext cx="5676265" cy="2028825"/>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常见故障</a:t>
            </a:r>
            <a:endParaRPr lang="zh-CN" altLang="en-US" sz="3600" dirty="0">
              <a:solidFill>
                <a:srgbClr val="0070C0"/>
              </a:solidFill>
              <a:latin typeface="微软雅黑" panose="020B0503020204020204" charset="-122"/>
              <a:ea typeface="微软雅黑" panose="020B0503020204020204" charset="-122"/>
            </a:endParaRPr>
          </a:p>
        </p:txBody>
      </p:sp>
      <p:graphicFrame>
        <p:nvGraphicFramePr>
          <p:cNvPr id="5" name="表格 4"/>
          <p:cNvGraphicFramePr>
            <a:graphicFrameLocks noGrp="1"/>
          </p:cNvGraphicFramePr>
          <p:nvPr/>
        </p:nvGraphicFramePr>
        <p:xfrm>
          <a:off x="1252855" y="1382395"/>
          <a:ext cx="9053195" cy="4774565"/>
        </p:xfrm>
        <a:graphic>
          <a:graphicData uri="http://schemas.openxmlformats.org/drawingml/2006/table">
            <a:tbl>
              <a:tblPr firstRow="1" bandRow="1">
                <a:tableStyleId>{93296810-A885-4BE3-A3E7-6D5BEEA58F35}</a:tableStyleId>
              </a:tblPr>
              <a:tblGrid>
                <a:gridCol w="3315970"/>
                <a:gridCol w="5737225"/>
              </a:tblGrid>
              <a:tr h="415925">
                <a:tc>
                  <a:txBody>
                    <a:bodyPr/>
                    <a:lstStyle/>
                    <a:p>
                      <a:pPr algn="ctr"/>
                      <a:r>
                        <a:rPr lang="zh-CN" altLang="en-US" sz="2000" dirty="0" smtClean="0">
                          <a:solidFill>
                            <a:schemeClr val="tx1"/>
                          </a:solidFill>
                          <a:latin typeface="微软雅黑" panose="020B0503020204020204" charset="-122"/>
                          <a:ea typeface="微软雅黑" panose="020B0503020204020204" charset="-122"/>
                        </a:rPr>
                        <a:t>故障现象</a:t>
                      </a:r>
                    </a:p>
                  </a:txBody>
                  <a:tcPr anchor="ctr"/>
                </a:tc>
                <a:tc>
                  <a:txBody>
                    <a:bodyPr/>
                    <a:lstStyle/>
                    <a:p>
                      <a:pPr algn="ctr"/>
                      <a:r>
                        <a:rPr lang="zh-CN" altLang="en-US" sz="2000" dirty="0" smtClean="0">
                          <a:solidFill>
                            <a:schemeClr val="tx1"/>
                          </a:solidFill>
                          <a:latin typeface="微软雅黑" panose="020B0503020204020204" charset="-122"/>
                          <a:ea typeface="微软雅黑" panose="020B0503020204020204" charset="-122"/>
                        </a:rPr>
                        <a:t>可疑部位</a:t>
                      </a:r>
                    </a:p>
                  </a:txBody>
                  <a:tcPr anchor="ctr"/>
                </a:tc>
              </a:tr>
              <a:tr h="378460">
                <a:tc rowSpan="5">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雨刮系统不工作</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保险丝（熔断）</a:t>
                      </a:r>
                    </a:p>
                  </a:txBody>
                  <a:tcPr anchor="ctr"/>
                </a:tc>
              </a:tr>
              <a:tr h="378460">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雨刮组合开关（损坏）</a:t>
                      </a:r>
                    </a:p>
                  </a:txBody>
                  <a:tcPr anchor="ctr"/>
                </a:tc>
              </a:tr>
              <a:tr h="378460">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3.</a:t>
                      </a:r>
                      <a:r>
                        <a:rPr lang="zh-CN" altLang="en-US" sz="2000" dirty="0" smtClean="0">
                          <a:latin typeface="微软雅黑" panose="020B0503020204020204" charset="-122"/>
                          <a:ea typeface="微软雅黑" panose="020B0503020204020204" charset="-122"/>
                        </a:rPr>
                        <a:t>雨刮电机（损坏）</a:t>
                      </a:r>
                    </a:p>
                  </a:txBody>
                  <a:tcPr anchor="ctr"/>
                </a:tc>
              </a:tr>
              <a:tr h="37846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4.</a:t>
                      </a:r>
                      <a:r>
                        <a:rPr lang="zh-CN" altLang="en-US" sz="2000" dirty="0" smtClean="0">
                          <a:latin typeface="微软雅黑" panose="020B0503020204020204" charset="-122"/>
                          <a:ea typeface="微软雅黑" panose="020B0503020204020204" charset="-122"/>
                        </a:rPr>
                        <a:t>线路（断路、短路或接插件接触不良、虚接）</a:t>
                      </a:r>
                    </a:p>
                  </a:txBody>
                  <a:tcPr anchor="ctr"/>
                </a:tc>
              </a:tr>
              <a:tr h="377825">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5.FBCM</a:t>
                      </a:r>
                      <a:r>
                        <a:rPr lang="zh-CN" altLang="en-US" sz="2000" dirty="0" smtClean="0">
                          <a:latin typeface="微软雅黑" panose="020B0503020204020204" charset="-122"/>
                          <a:ea typeface="微软雅黑" panose="020B0503020204020204" charset="-122"/>
                        </a:rPr>
                        <a:t>（故障）</a:t>
                      </a:r>
                    </a:p>
                  </a:txBody>
                  <a:tcPr anchor="ctr"/>
                </a:tc>
              </a:tr>
              <a:tr h="378460">
                <a:tc rowSpan="4">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刮水效果差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雨刮片（橡胶老化）</a:t>
                      </a:r>
                    </a:p>
                  </a:txBody>
                  <a:tcPr anchor="ctr"/>
                </a:tc>
              </a:tr>
              <a:tr h="378460">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雨刮臂（变形、损坏、弹力下降）</a:t>
                      </a:r>
                    </a:p>
                  </a:txBody>
                  <a:tcPr anchor="ctr"/>
                </a:tc>
              </a:tr>
              <a:tr h="378460">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3.</a:t>
                      </a:r>
                      <a:r>
                        <a:rPr lang="zh-CN" altLang="en-US" sz="2000" dirty="0" smtClean="0">
                          <a:latin typeface="微软雅黑" panose="020B0503020204020204" charset="-122"/>
                          <a:ea typeface="微软雅黑" panose="020B0503020204020204" charset="-122"/>
                        </a:rPr>
                        <a:t>风窗玻璃（有油泽、车蜡，磨损）</a:t>
                      </a:r>
                    </a:p>
                  </a:txBody>
                  <a:tcPr anchor="ctr"/>
                </a:tc>
              </a:tr>
              <a:tr h="377825">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4.</a:t>
                      </a:r>
                      <a:r>
                        <a:rPr lang="zh-CN" altLang="en-US" sz="2000" dirty="0" smtClean="0">
                          <a:latin typeface="微软雅黑" panose="020B0503020204020204" charset="-122"/>
                          <a:ea typeface="微软雅黑" panose="020B0503020204020204" charset="-122"/>
                        </a:rPr>
                        <a:t>洗涤液（品质差）</a:t>
                      </a:r>
                    </a:p>
                  </a:txBody>
                  <a:tcPr anchor="ctr"/>
                </a:tc>
              </a:tr>
              <a:tr h="378460">
                <a:tc rowSpan="2">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刮水异响</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连杆机构（生锈、润滑不足、磨损、变形）</a:t>
                      </a:r>
                    </a:p>
                  </a:txBody>
                  <a:tcPr anchor="ctr"/>
                </a:tc>
              </a:tr>
              <a:tr h="378460">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雨刮臂（变形、损坏）</a:t>
                      </a:r>
                    </a:p>
                  </a:txBody>
                  <a:tcPr anchor="ctr"/>
                </a:tc>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a:latin typeface="微软雅黑" panose="020B0503020204020204" charset="-122"/>
                <a:ea typeface="微软雅黑" panose="020B0503020204020204" charset="-122"/>
                <a:cs typeface="FZHei-B01S" panose="03000509000000000000" pitchFamily="65" charset="-122"/>
                <a:sym typeface="+mn-ea"/>
              </a:rPr>
              <a:t>电动车窗</a:t>
            </a:r>
            <a:endParaRPr lang="zh-CN" altLang="en-US" sz="3600" dirty="0">
              <a:solidFill>
                <a:srgbClr val="0070C0"/>
              </a:solidFill>
              <a:latin typeface="微软雅黑" panose="020B0503020204020204" charset="-122"/>
              <a:ea typeface="微软雅黑" panose="020B0503020204020204" charset="-122"/>
            </a:endParaRPr>
          </a:p>
        </p:txBody>
      </p:sp>
      <p:sp>
        <p:nvSpPr>
          <p:cNvPr id="7" name="Text Box 4"/>
          <p:cNvSpPr txBox="1">
            <a:spLocks noChangeArrowheads="1"/>
          </p:cNvSpPr>
          <p:nvPr/>
        </p:nvSpPr>
        <p:spPr bwMode="auto">
          <a:xfrm>
            <a:off x="657418" y="1295359"/>
            <a:ext cx="8464550" cy="53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4950" indent="-234950"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120000"/>
              </a:lnSpc>
              <a:buFont typeface="Wingdings" panose="05000000000000000000" pitchFamily="2" charset="2"/>
              <a:buNone/>
            </a:pPr>
            <a:r>
              <a:rPr lang="zh-CN" altLang="en-US" sz="2400" dirty="0" smtClean="0">
                <a:latin typeface="微软雅黑" panose="020B0503020204020204" charset="-122"/>
                <a:ea typeface="微软雅黑" panose="020B0503020204020204" charset="-122"/>
                <a:sym typeface="Arial" panose="020B0604020202020204" pitchFamily="34" charset="0"/>
              </a:rPr>
              <a:t>原理框图</a:t>
            </a:r>
          </a:p>
        </p:txBody>
      </p:sp>
      <p:grpSp>
        <p:nvGrpSpPr>
          <p:cNvPr id="65" name="组合 64"/>
          <p:cNvGrpSpPr/>
          <p:nvPr/>
        </p:nvGrpSpPr>
        <p:grpSpPr>
          <a:xfrm>
            <a:off x="1286510" y="1829435"/>
            <a:ext cx="8698230" cy="4253230"/>
            <a:chOff x="822450" y="1320850"/>
            <a:chExt cx="7205934" cy="3555155"/>
          </a:xfrm>
        </p:grpSpPr>
        <p:grpSp>
          <p:nvGrpSpPr>
            <p:cNvPr id="64" name="组合 63"/>
            <p:cNvGrpSpPr/>
            <p:nvPr/>
          </p:nvGrpSpPr>
          <p:grpSpPr>
            <a:xfrm>
              <a:off x="827521" y="1320850"/>
              <a:ext cx="7200863" cy="3555155"/>
              <a:chOff x="827521" y="1320850"/>
              <a:chExt cx="7200863" cy="3555155"/>
            </a:xfrm>
          </p:grpSpPr>
          <p:cxnSp>
            <p:nvCxnSpPr>
              <p:cNvPr id="11" name="直接箭头连接符 10"/>
              <p:cNvCxnSpPr/>
              <p:nvPr/>
            </p:nvCxnSpPr>
            <p:spPr>
              <a:xfrm>
                <a:off x="2511425" y="2355726"/>
                <a:ext cx="1050187" cy="373"/>
              </a:xfrm>
              <a:prstGeom prst="straightConnector1">
                <a:avLst/>
              </a:prstGeom>
              <a:ln w="31750">
                <a:solidFill>
                  <a:srgbClr val="29EFD7"/>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直接箭头连接符 11"/>
              <p:cNvCxnSpPr>
                <a:stCxn id="9" idx="3"/>
              </p:cNvCxnSpPr>
              <p:nvPr/>
            </p:nvCxnSpPr>
            <p:spPr>
              <a:xfrm flipV="1">
                <a:off x="2523016" y="1554956"/>
                <a:ext cx="1048859" cy="3746"/>
              </a:xfrm>
              <a:prstGeom prst="straightConnector1">
                <a:avLst/>
              </a:prstGeom>
              <a:ln w="31750">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0" name="直接箭头连接符 39"/>
              <p:cNvCxnSpPr>
                <a:stCxn id="29" idx="3"/>
              </p:cNvCxnSpPr>
              <p:nvPr/>
            </p:nvCxnSpPr>
            <p:spPr>
              <a:xfrm>
                <a:off x="2499241" y="4497964"/>
                <a:ext cx="1069459" cy="1011"/>
              </a:xfrm>
              <a:prstGeom prst="straightConnector1">
                <a:avLst/>
              </a:prstGeom>
              <a:ln w="31750">
                <a:solidFill>
                  <a:srgbClr val="FFC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 name="Rectangle 4"/>
              <p:cNvSpPr>
                <a:spLocks noChangeArrowheads="1"/>
              </p:cNvSpPr>
              <p:nvPr/>
            </p:nvSpPr>
            <p:spPr bwMode="auto">
              <a:xfrm>
                <a:off x="827521" y="1429494"/>
                <a:ext cx="1695495" cy="258415"/>
              </a:xfrm>
              <a:prstGeom prst="rect">
                <a:avLst/>
              </a:prstGeom>
              <a:solidFill>
                <a:srgbClr val="F05ACC"/>
              </a:solidFill>
              <a:ln w="9525">
                <a:noFill/>
                <a:miter lim="800000"/>
              </a:ln>
            </p:spPr>
            <p:txBody>
              <a:bodyPr anchor="ctr"/>
              <a:lstStyle/>
              <a:p>
                <a:pPr algn="ctr"/>
                <a:r>
                  <a:rPr lang="zh-CN" altLang="en-US" dirty="0" smtClean="0">
                    <a:latin typeface="微软雅黑" panose="020B0503020204020204" charset="-122"/>
                    <a:ea typeface="微软雅黑" panose="020B0503020204020204" charset="-122"/>
                  </a:rPr>
                  <a:t>前车窗电源</a:t>
                </a:r>
              </a:p>
            </p:txBody>
          </p:sp>
          <p:sp>
            <p:nvSpPr>
              <p:cNvPr id="3" name="矩形 2"/>
              <p:cNvSpPr/>
              <p:nvPr/>
            </p:nvSpPr>
            <p:spPr>
              <a:xfrm>
                <a:off x="6318109" y="1419622"/>
                <a:ext cx="1710275" cy="662880"/>
              </a:xfrm>
              <a:prstGeom prst="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charset="-122"/>
                    <a:ea typeface="微软雅黑" panose="020B0503020204020204" charset="-122"/>
                  </a:rPr>
                  <a:t>左前玻璃升降电机</a:t>
                </a:r>
              </a:p>
            </p:txBody>
          </p:sp>
          <p:sp>
            <p:nvSpPr>
              <p:cNvPr id="17" name="矩形 16"/>
              <p:cNvSpPr/>
              <p:nvPr/>
            </p:nvSpPr>
            <p:spPr>
              <a:xfrm>
                <a:off x="3563889" y="1325546"/>
                <a:ext cx="1303669" cy="3550459"/>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tx1"/>
                    </a:solidFill>
                    <a:latin typeface="微软雅黑" panose="020B0503020204020204" charset="-122"/>
                    <a:ea typeface="微软雅黑" panose="020B0503020204020204" charset="-122"/>
                  </a:rPr>
                  <a:t>RBCM</a:t>
                </a:r>
              </a:p>
            </p:txBody>
          </p:sp>
          <p:sp>
            <p:nvSpPr>
              <p:cNvPr id="19" name="矩形 18"/>
              <p:cNvSpPr/>
              <p:nvPr/>
            </p:nvSpPr>
            <p:spPr>
              <a:xfrm>
                <a:off x="832655" y="2211710"/>
                <a:ext cx="1671656" cy="792088"/>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charset="-122"/>
                    <a:ea typeface="微软雅黑" panose="020B0503020204020204" charset="-122"/>
                  </a:rPr>
                  <a:t>左前玻璃升降开关</a:t>
                </a:r>
              </a:p>
            </p:txBody>
          </p:sp>
          <p:sp>
            <p:nvSpPr>
              <p:cNvPr id="29" name="矩形 28"/>
              <p:cNvSpPr/>
              <p:nvPr/>
            </p:nvSpPr>
            <p:spPr>
              <a:xfrm>
                <a:off x="827585" y="4335946"/>
                <a:ext cx="1671656" cy="324036"/>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a:solidFill>
                      <a:schemeClr val="tx1"/>
                    </a:solidFill>
                    <a:latin typeface="微软雅黑" panose="020B0503020204020204" charset="-122"/>
                    <a:ea typeface="微软雅黑" panose="020B0503020204020204" charset="-122"/>
                  </a:rPr>
                  <a:t>右后</a:t>
                </a:r>
                <a:r>
                  <a:rPr lang="zh-CN" altLang="en-US" dirty="0" smtClean="0">
                    <a:solidFill>
                      <a:schemeClr val="tx1"/>
                    </a:solidFill>
                    <a:latin typeface="微软雅黑" panose="020B0503020204020204" charset="-122"/>
                    <a:ea typeface="微软雅黑" panose="020B0503020204020204" charset="-122"/>
                  </a:rPr>
                  <a:t>玻璃</a:t>
                </a:r>
                <a:r>
                  <a:rPr lang="zh-CN" altLang="en-US" dirty="0">
                    <a:solidFill>
                      <a:schemeClr val="tx1"/>
                    </a:solidFill>
                    <a:latin typeface="微软雅黑" panose="020B0503020204020204" charset="-122"/>
                    <a:ea typeface="微软雅黑" panose="020B0503020204020204" charset="-122"/>
                  </a:rPr>
                  <a:t>升降开关</a:t>
                </a:r>
              </a:p>
            </p:txBody>
          </p:sp>
          <p:sp>
            <p:nvSpPr>
              <p:cNvPr id="51" name="TextBox 50"/>
              <p:cNvSpPr txBox="1"/>
              <p:nvPr/>
            </p:nvSpPr>
            <p:spPr>
              <a:xfrm>
                <a:off x="2630165" y="2368747"/>
                <a:ext cx="936103" cy="539271"/>
              </a:xfrm>
              <a:prstGeom prst="rect">
                <a:avLst/>
              </a:prstGeom>
              <a:noFill/>
            </p:spPr>
            <p:txBody>
              <a:bodyPr wrap="square" rtlCol="0">
                <a:spAutoFit/>
              </a:bodyPr>
              <a:lstStyle/>
              <a:p>
                <a:r>
                  <a:rPr lang="zh-CN" altLang="en-US" dirty="0" smtClean="0">
                    <a:latin typeface="微软雅黑" panose="020B0503020204020204" charset="-122"/>
                    <a:ea typeface="微软雅黑" panose="020B0503020204020204" charset="-122"/>
                  </a:rPr>
                  <a:t>儿童玻璃</a:t>
                </a:r>
                <a:endParaRPr lang="en-US" altLang="zh-CN" dirty="0" smtClean="0">
                  <a:latin typeface="微软雅黑" panose="020B0503020204020204" charset="-122"/>
                  <a:ea typeface="微软雅黑" panose="020B0503020204020204" charset="-122"/>
                </a:endParaRPr>
              </a:p>
              <a:p>
                <a:r>
                  <a:rPr lang="zh-CN" altLang="en-US" dirty="0" smtClean="0">
                    <a:latin typeface="微软雅黑" panose="020B0503020204020204" charset="-122"/>
                    <a:ea typeface="微软雅黑" panose="020B0503020204020204" charset="-122"/>
                  </a:rPr>
                  <a:t>禁用控制</a:t>
                </a:r>
                <a:endParaRPr lang="zh-CN" altLang="en-US" dirty="0">
                  <a:latin typeface="微软雅黑" panose="020B0503020204020204" charset="-122"/>
                  <a:ea typeface="微软雅黑" panose="020B0503020204020204" charset="-122"/>
                </a:endParaRPr>
              </a:p>
            </p:txBody>
          </p:sp>
          <p:sp>
            <p:nvSpPr>
              <p:cNvPr id="52" name="TextBox 51"/>
              <p:cNvSpPr txBox="1"/>
              <p:nvPr/>
            </p:nvSpPr>
            <p:spPr>
              <a:xfrm>
                <a:off x="5076056" y="1320850"/>
                <a:ext cx="936103" cy="307852"/>
              </a:xfrm>
              <a:prstGeom prst="rect">
                <a:avLst/>
              </a:prstGeom>
              <a:noFill/>
            </p:spPr>
            <p:txBody>
              <a:bodyPr wrap="square" rtlCol="0">
                <a:spAutoFit/>
              </a:bodyPr>
              <a:lstStyle/>
              <a:p>
                <a:r>
                  <a:rPr lang="zh-CN" altLang="en-US" dirty="0" smtClean="0">
                    <a:latin typeface="微软雅黑" panose="020B0503020204020204" charset="-122"/>
                    <a:ea typeface="微软雅黑" panose="020B0503020204020204" charset="-122"/>
                  </a:rPr>
                  <a:t>上升控制</a:t>
                </a:r>
              </a:p>
            </p:txBody>
          </p:sp>
        </p:grpSp>
        <p:cxnSp>
          <p:nvCxnSpPr>
            <p:cNvPr id="41" name="直接箭头连接符 40"/>
            <p:cNvCxnSpPr>
              <a:stCxn id="42" idx="3"/>
            </p:cNvCxnSpPr>
            <p:nvPr/>
          </p:nvCxnSpPr>
          <p:spPr>
            <a:xfrm flipV="1">
              <a:off x="2517945" y="1934741"/>
              <a:ext cx="1048859" cy="3746"/>
            </a:xfrm>
            <a:prstGeom prst="straightConnector1">
              <a:avLst/>
            </a:prstGeom>
            <a:ln w="31750">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2" name="Rectangle 4"/>
            <p:cNvSpPr>
              <a:spLocks noChangeArrowheads="1"/>
            </p:cNvSpPr>
            <p:nvPr/>
          </p:nvSpPr>
          <p:spPr bwMode="auto">
            <a:xfrm>
              <a:off x="822450" y="1809279"/>
              <a:ext cx="1695495" cy="258415"/>
            </a:xfrm>
            <a:prstGeom prst="rect">
              <a:avLst/>
            </a:prstGeom>
            <a:solidFill>
              <a:srgbClr val="F05ACC"/>
            </a:solidFill>
            <a:ln w="9525">
              <a:noFill/>
              <a:miter lim="800000"/>
            </a:ln>
          </p:spPr>
          <p:txBody>
            <a:bodyPr anchor="ctr"/>
            <a:lstStyle/>
            <a:p>
              <a:pPr algn="ctr"/>
              <a:r>
                <a:rPr lang="zh-CN" altLang="en-US" dirty="0" smtClean="0">
                  <a:latin typeface="微软雅黑" panose="020B0503020204020204" charset="-122"/>
                  <a:ea typeface="微软雅黑" panose="020B0503020204020204" charset="-122"/>
                </a:rPr>
                <a:t>后车窗电源</a:t>
              </a:r>
            </a:p>
          </p:txBody>
        </p:sp>
        <p:cxnSp>
          <p:nvCxnSpPr>
            <p:cNvPr id="44" name="直接箭头连接符 43"/>
            <p:cNvCxnSpPr/>
            <p:nvPr/>
          </p:nvCxnSpPr>
          <p:spPr>
            <a:xfrm>
              <a:off x="2513701" y="2859409"/>
              <a:ext cx="1050187" cy="373"/>
            </a:xfrm>
            <a:prstGeom prst="straightConnector1">
              <a:avLst/>
            </a:prstGeom>
            <a:ln w="31750">
              <a:solidFill>
                <a:srgbClr val="FFC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8" name="直接箭头连接符 57"/>
            <p:cNvCxnSpPr>
              <a:stCxn id="59" idx="3"/>
            </p:cNvCxnSpPr>
            <p:nvPr/>
          </p:nvCxnSpPr>
          <p:spPr>
            <a:xfrm>
              <a:off x="2499240" y="3417844"/>
              <a:ext cx="1069459" cy="1011"/>
            </a:xfrm>
            <a:prstGeom prst="straightConnector1">
              <a:avLst/>
            </a:prstGeom>
            <a:ln w="31750">
              <a:solidFill>
                <a:srgbClr val="FFC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59" name="矩形 58"/>
            <p:cNvSpPr/>
            <p:nvPr/>
          </p:nvSpPr>
          <p:spPr>
            <a:xfrm>
              <a:off x="827584" y="3255826"/>
              <a:ext cx="1671656" cy="324036"/>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charset="-122"/>
                  <a:ea typeface="微软雅黑" panose="020B0503020204020204" charset="-122"/>
                </a:rPr>
                <a:t>右前</a:t>
              </a:r>
              <a:r>
                <a:rPr lang="zh-CN" altLang="en-US" dirty="0">
                  <a:solidFill>
                    <a:schemeClr val="tx1"/>
                  </a:solidFill>
                  <a:latin typeface="微软雅黑" panose="020B0503020204020204" charset="-122"/>
                  <a:ea typeface="微软雅黑" panose="020B0503020204020204" charset="-122"/>
                </a:rPr>
                <a:t>玻璃升降开关</a:t>
              </a:r>
            </a:p>
          </p:txBody>
        </p:sp>
        <p:cxnSp>
          <p:nvCxnSpPr>
            <p:cNvPr id="60" name="直接箭头连接符 59"/>
            <p:cNvCxnSpPr>
              <a:stCxn id="61" idx="3"/>
            </p:cNvCxnSpPr>
            <p:nvPr/>
          </p:nvCxnSpPr>
          <p:spPr>
            <a:xfrm>
              <a:off x="2499240" y="3957904"/>
              <a:ext cx="1069459" cy="1011"/>
            </a:xfrm>
            <a:prstGeom prst="straightConnector1">
              <a:avLst/>
            </a:prstGeom>
            <a:ln w="31750">
              <a:solidFill>
                <a:srgbClr val="FFC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61" name="矩形 60"/>
            <p:cNvSpPr/>
            <p:nvPr/>
          </p:nvSpPr>
          <p:spPr>
            <a:xfrm>
              <a:off x="827584" y="3795886"/>
              <a:ext cx="1671656" cy="324036"/>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charset="-122"/>
                  <a:ea typeface="微软雅黑" panose="020B0503020204020204" charset="-122"/>
                </a:rPr>
                <a:t>左后玻璃</a:t>
              </a:r>
              <a:r>
                <a:rPr lang="zh-CN" altLang="en-US" dirty="0">
                  <a:solidFill>
                    <a:schemeClr val="tx1"/>
                  </a:solidFill>
                  <a:latin typeface="微软雅黑" panose="020B0503020204020204" charset="-122"/>
                  <a:ea typeface="微软雅黑" panose="020B0503020204020204" charset="-122"/>
                </a:rPr>
                <a:t>升降开关</a:t>
              </a:r>
            </a:p>
          </p:txBody>
        </p:sp>
        <p:sp>
          <p:nvSpPr>
            <p:cNvPr id="81" name="矩形 80"/>
            <p:cNvSpPr/>
            <p:nvPr/>
          </p:nvSpPr>
          <p:spPr>
            <a:xfrm>
              <a:off x="6318109" y="2270168"/>
              <a:ext cx="1710275" cy="664331"/>
            </a:xfrm>
            <a:prstGeom prst="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a:solidFill>
                    <a:schemeClr val="tx1"/>
                  </a:solidFill>
                  <a:latin typeface="微软雅黑" panose="020B0503020204020204" charset="-122"/>
                  <a:ea typeface="微软雅黑" panose="020B0503020204020204" charset="-122"/>
                </a:rPr>
                <a:t>右</a:t>
              </a:r>
              <a:r>
                <a:rPr lang="zh-CN" altLang="en-US" dirty="0" smtClean="0">
                  <a:solidFill>
                    <a:schemeClr val="tx1"/>
                  </a:solidFill>
                  <a:latin typeface="微软雅黑" panose="020B0503020204020204" charset="-122"/>
                  <a:ea typeface="微软雅黑" panose="020B0503020204020204" charset="-122"/>
                </a:rPr>
                <a:t>前玻璃升降电机</a:t>
              </a:r>
              <a:endParaRPr lang="en-US" altLang="zh-CN" dirty="0" smtClean="0">
                <a:solidFill>
                  <a:schemeClr val="tx1"/>
                </a:solidFill>
                <a:latin typeface="微软雅黑" panose="020B0503020204020204" charset="-122"/>
                <a:ea typeface="微软雅黑" panose="020B0503020204020204" charset="-122"/>
              </a:endParaRPr>
            </a:p>
          </p:txBody>
        </p:sp>
        <p:sp>
          <p:nvSpPr>
            <p:cNvPr id="82" name="矩形 81"/>
            <p:cNvSpPr/>
            <p:nvPr/>
          </p:nvSpPr>
          <p:spPr>
            <a:xfrm>
              <a:off x="6318109" y="3122165"/>
              <a:ext cx="1710275" cy="720080"/>
            </a:xfrm>
            <a:prstGeom prst="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charset="-122"/>
                  <a:ea typeface="微软雅黑" panose="020B0503020204020204" charset="-122"/>
                </a:rPr>
                <a:t>左后玻璃升降电机</a:t>
              </a:r>
            </a:p>
          </p:txBody>
        </p:sp>
        <p:sp>
          <p:nvSpPr>
            <p:cNvPr id="83" name="矩形 82"/>
            <p:cNvSpPr/>
            <p:nvPr/>
          </p:nvSpPr>
          <p:spPr>
            <a:xfrm>
              <a:off x="6318109" y="4029912"/>
              <a:ext cx="1710275" cy="702078"/>
            </a:xfrm>
            <a:prstGeom prst="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a:solidFill>
                    <a:schemeClr val="tx1"/>
                  </a:solidFill>
                  <a:latin typeface="微软雅黑" panose="020B0503020204020204" charset="-122"/>
                  <a:ea typeface="微软雅黑" panose="020B0503020204020204" charset="-122"/>
                </a:rPr>
                <a:t>右</a:t>
              </a:r>
              <a:r>
                <a:rPr lang="zh-CN" altLang="en-US" dirty="0" smtClean="0">
                  <a:solidFill>
                    <a:schemeClr val="tx1"/>
                  </a:solidFill>
                  <a:latin typeface="微软雅黑" panose="020B0503020204020204" charset="-122"/>
                  <a:ea typeface="微软雅黑" panose="020B0503020204020204" charset="-122"/>
                </a:rPr>
                <a:t>后玻璃升降电机</a:t>
              </a:r>
              <a:endParaRPr lang="en-US" altLang="zh-CN" dirty="0" smtClean="0">
                <a:solidFill>
                  <a:schemeClr val="tx1"/>
                </a:solidFill>
                <a:latin typeface="微软雅黑" panose="020B0503020204020204" charset="-122"/>
                <a:ea typeface="微软雅黑" panose="020B0503020204020204" charset="-122"/>
              </a:endParaRPr>
            </a:p>
          </p:txBody>
        </p:sp>
        <p:cxnSp>
          <p:nvCxnSpPr>
            <p:cNvPr id="92" name="直接箭头连接符 91"/>
            <p:cNvCxnSpPr/>
            <p:nvPr/>
          </p:nvCxnSpPr>
          <p:spPr>
            <a:xfrm flipV="1">
              <a:off x="4864790" y="1586301"/>
              <a:ext cx="1455025" cy="8136"/>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3" name="直接箭头连接符 92"/>
            <p:cNvCxnSpPr/>
            <p:nvPr/>
          </p:nvCxnSpPr>
          <p:spPr>
            <a:xfrm flipV="1">
              <a:off x="4871140" y="1949263"/>
              <a:ext cx="1448675" cy="13474"/>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4" name="直接箭头连接符 93"/>
            <p:cNvCxnSpPr/>
            <p:nvPr/>
          </p:nvCxnSpPr>
          <p:spPr>
            <a:xfrm flipV="1">
              <a:off x="4860032" y="2427734"/>
              <a:ext cx="1455025" cy="8136"/>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5" name="直接箭头连接符 94"/>
            <p:cNvCxnSpPr/>
            <p:nvPr/>
          </p:nvCxnSpPr>
          <p:spPr>
            <a:xfrm flipV="1">
              <a:off x="4866382" y="2790696"/>
              <a:ext cx="1448675" cy="13474"/>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18" name="直接箭头连接符 117"/>
            <p:cNvCxnSpPr/>
            <p:nvPr/>
          </p:nvCxnSpPr>
          <p:spPr>
            <a:xfrm flipV="1">
              <a:off x="4860032" y="3291830"/>
              <a:ext cx="1455025" cy="8136"/>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19" name="直接箭头连接符 118"/>
            <p:cNvCxnSpPr/>
            <p:nvPr/>
          </p:nvCxnSpPr>
          <p:spPr>
            <a:xfrm flipV="1">
              <a:off x="4866382" y="3654792"/>
              <a:ext cx="1448675" cy="13474"/>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0" name="直接箭头连接符 119"/>
            <p:cNvCxnSpPr/>
            <p:nvPr/>
          </p:nvCxnSpPr>
          <p:spPr>
            <a:xfrm flipV="1">
              <a:off x="4860032" y="4211538"/>
              <a:ext cx="1455025" cy="8136"/>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1" name="直接箭头连接符 120"/>
            <p:cNvCxnSpPr/>
            <p:nvPr/>
          </p:nvCxnSpPr>
          <p:spPr>
            <a:xfrm flipV="1">
              <a:off x="4866382" y="4574500"/>
              <a:ext cx="1448675" cy="13474"/>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22" name="TextBox 121"/>
            <p:cNvSpPr txBox="1"/>
            <p:nvPr/>
          </p:nvSpPr>
          <p:spPr>
            <a:xfrm>
              <a:off x="5076056" y="1687909"/>
              <a:ext cx="936103" cy="307852"/>
            </a:xfrm>
            <a:prstGeom prst="rect">
              <a:avLst/>
            </a:prstGeom>
            <a:noFill/>
          </p:spPr>
          <p:txBody>
            <a:bodyPr wrap="square" rtlCol="0">
              <a:spAutoFit/>
            </a:bodyPr>
            <a:lstStyle/>
            <a:p>
              <a:r>
                <a:rPr lang="zh-CN" altLang="en-US" dirty="0" smtClean="0">
                  <a:latin typeface="微软雅黑" panose="020B0503020204020204" charset="-122"/>
                  <a:ea typeface="微软雅黑" panose="020B0503020204020204" charset="-122"/>
                </a:rPr>
                <a:t>下降控制</a:t>
              </a:r>
            </a:p>
          </p:txBody>
        </p:sp>
        <p:sp>
          <p:nvSpPr>
            <p:cNvPr id="123" name="TextBox 122"/>
            <p:cNvSpPr txBox="1"/>
            <p:nvPr/>
          </p:nvSpPr>
          <p:spPr>
            <a:xfrm>
              <a:off x="5076056" y="2139702"/>
              <a:ext cx="936103" cy="307852"/>
            </a:xfrm>
            <a:prstGeom prst="rect">
              <a:avLst/>
            </a:prstGeom>
            <a:noFill/>
          </p:spPr>
          <p:txBody>
            <a:bodyPr wrap="square" rtlCol="0">
              <a:spAutoFit/>
            </a:bodyPr>
            <a:lstStyle/>
            <a:p>
              <a:r>
                <a:rPr lang="zh-CN" altLang="en-US" dirty="0" smtClean="0">
                  <a:latin typeface="微软雅黑" panose="020B0503020204020204" charset="-122"/>
                  <a:ea typeface="微软雅黑" panose="020B0503020204020204" charset="-122"/>
                </a:rPr>
                <a:t>上升控制</a:t>
              </a:r>
            </a:p>
          </p:txBody>
        </p:sp>
        <p:sp>
          <p:nvSpPr>
            <p:cNvPr id="124" name="TextBox 123"/>
            <p:cNvSpPr txBox="1"/>
            <p:nvPr/>
          </p:nvSpPr>
          <p:spPr>
            <a:xfrm>
              <a:off x="5076056" y="2506761"/>
              <a:ext cx="936103" cy="307852"/>
            </a:xfrm>
            <a:prstGeom prst="rect">
              <a:avLst/>
            </a:prstGeom>
            <a:noFill/>
          </p:spPr>
          <p:txBody>
            <a:bodyPr wrap="square" rtlCol="0">
              <a:spAutoFit/>
            </a:bodyPr>
            <a:lstStyle/>
            <a:p>
              <a:r>
                <a:rPr lang="zh-CN" altLang="en-US" dirty="0" smtClean="0">
                  <a:latin typeface="微软雅黑" panose="020B0503020204020204" charset="-122"/>
                  <a:ea typeface="微软雅黑" panose="020B0503020204020204" charset="-122"/>
                </a:rPr>
                <a:t>下降控制</a:t>
              </a:r>
            </a:p>
          </p:txBody>
        </p:sp>
        <p:sp>
          <p:nvSpPr>
            <p:cNvPr id="125" name="TextBox 124"/>
            <p:cNvSpPr txBox="1"/>
            <p:nvPr/>
          </p:nvSpPr>
          <p:spPr>
            <a:xfrm>
              <a:off x="5076056" y="3003798"/>
              <a:ext cx="936103" cy="307852"/>
            </a:xfrm>
            <a:prstGeom prst="rect">
              <a:avLst/>
            </a:prstGeom>
            <a:noFill/>
          </p:spPr>
          <p:txBody>
            <a:bodyPr wrap="square" rtlCol="0">
              <a:spAutoFit/>
            </a:bodyPr>
            <a:lstStyle/>
            <a:p>
              <a:r>
                <a:rPr lang="zh-CN" altLang="en-US" dirty="0" smtClean="0">
                  <a:latin typeface="微软雅黑" panose="020B0503020204020204" charset="-122"/>
                  <a:ea typeface="微软雅黑" panose="020B0503020204020204" charset="-122"/>
                </a:rPr>
                <a:t>上升控制</a:t>
              </a:r>
            </a:p>
          </p:txBody>
        </p:sp>
        <p:sp>
          <p:nvSpPr>
            <p:cNvPr id="126" name="TextBox 125"/>
            <p:cNvSpPr txBox="1"/>
            <p:nvPr/>
          </p:nvSpPr>
          <p:spPr>
            <a:xfrm>
              <a:off x="5076056" y="3370857"/>
              <a:ext cx="936103" cy="307852"/>
            </a:xfrm>
            <a:prstGeom prst="rect">
              <a:avLst/>
            </a:prstGeom>
            <a:noFill/>
          </p:spPr>
          <p:txBody>
            <a:bodyPr wrap="square" rtlCol="0">
              <a:spAutoFit/>
            </a:bodyPr>
            <a:lstStyle/>
            <a:p>
              <a:r>
                <a:rPr lang="zh-CN" altLang="en-US" dirty="0" smtClean="0">
                  <a:latin typeface="微软雅黑" panose="020B0503020204020204" charset="-122"/>
                  <a:ea typeface="微软雅黑" panose="020B0503020204020204" charset="-122"/>
                </a:rPr>
                <a:t>下降控制</a:t>
              </a:r>
            </a:p>
          </p:txBody>
        </p:sp>
        <p:sp>
          <p:nvSpPr>
            <p:cNvPr id="127" name="TextBox 126"/>
            <p:cNvSpPr txBox="1"/>
            <p:nvPr/>
          </p:nvSpPr>
          <p:spPr>
            <a:xfrm>
              <a:off x="5076056" y="3939902"/>
              <a:ext cx="936103" cy="307852"/>
            </a:xfrm>
            <a:prstGeom prst="rect">
              <a:avLst/>
            </a:prstGeom>
            <a:noFill/>
          </p:spPr>
          <p:txBody>
            <a:bodyPr wrap="square" rtlCol="0">
              <a:spAutoFit/>
            </a:bodyPr>
            <a:lstStyle/>
            <a:p>
              <a:r>
                <a:rPr lang="zh-CN" altLang="en-US" dirty="0" smtClean="0">
                  <a:latin typeface="微软雅黑" panose="020B0503020204020204" charset="-122"/>
                  <a:ea typeface="微软雅黑" panose="020B0503020204020204" charset="-122"/>
                </a:rPr>
                <a:t>上升控制</a:t>
              </a:r>
            </a:p>
          </p:txBody>
        </p:sp>
        <p:sp>
          <p:nvSpPr>
            <p:cNvPr id="128" name="TextBox 127"/>
            <p:cNvSpPr txBox="1"/>
            <p:nvPr/>
          </p:nvSpPr>
          <p:spPr>
            <a:xfrm>
              <a:off x="5076056" y="4306961"/>
              <a:ext cx="936103" cy="307852"/>
            </a:xfrm>
            <a:prstGeom prst="rect">
              <a:avLst/>
            </a:prstGeom>
            <a:noFill/>
          </p:spPr>
          <p:txBody>
            <a:bodyPr wrap="square" rtlCol="0">
              <a:spAutoFit/>
            </a:bodyPr>
            <a:lstStyle/>
            <a:p>
              <a:r>
                <a:rPr lang="zh-CN" altLang="en-US" dirty="0" smtClean="0">
                  <a:latin typeface="微软雅黑" panose="020B0503020204020204" charset="-122"/>
                  <a:ea typeface="微软雅黑" panose="020B0503020204020204" charset="-122"/>
                </a:rPr>
                <a:t>下降控制</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4" name="组合 3"/>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4"/>
          <a:stretch>
            <a:fillRect/>
          </a:stretch>
        </p:blipFill>
        <p:spPr>
          <a:xfrm>
            <a:off x="10511315" y="3556000"/>
            <a:ext cx="539689" cy="731295"/>
          </a:xfrm>
          <a:prstGeom prst="rect">
            <a:avLst/>
          </a:prstGeom>
        </p:spPr>
      </p:pic>
      <p:sp>
        <p:nvSpPr>
          <p:cNvPr id="15" name="文本框 14"/>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系统特点</a:t>
            </a:r>
            <a:endParaRPr lang="zh-CN" altLang="en-US" sz="3600" dirty="0">
              <a:solidFill>
                <a:srgbClr val="0070C0"/>
              </a:solidFill>
              <a:latin typeface="微软雅黑" panose="020B0503020204020204" charset="-122"/>
              <a:ea typeface="微软雅黑" panose="020B0503020204020204" charset="-122"/>
            </a:endParaRPr>
          </a:p>
        </p:txBody>
      </p:sp>
      <p:sp>
        <p:nvSpPr>
          <p:cNvPr id="7" name="TextBox 3"/>
          <p:cNvSpPr txBox="1"/>
          <p:nvPr/>
        </p:nvSpPr>
        <p:spPr>
          <a:xfrm>
            <a:off x="638782" y="1321331"/>
            <a:ext cx="5440688" cy="1338828"/>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dirty="0" smtClean="0">
                <a:latin typeface="微软雅黑" panose="020B0503020204020204" charset="-122"/>
                <a:ea typeface="微软雅黑" panose="020B0503020204020204" charset="-122"/>
              </a:rPr>
              <a:t>在系统中，控制单元由两条通讯线路连接</a:t>
            </a:r>
            <a:r>
              <a:rPr lang="en-US" altLang="zh-CN" dirty="0" smtClean="0">
                <a:latin typeface="微软雅黑" panose="020B0503020204020204" charset="-122"/>
                <a:ea typeface="微软雅黑" panose="020B0503020204020204" charset="-122"/>
              </a:rPr>
              <a:t>(CAN-H</a:t>
            </a:r>
            <a:r>
              <a:rPr lang="zh-CN" altLang="en-US" dirty="0" smtClean="0">
                <a:latin typeface="微软雅黑" panose="020B0503020204020204" charset="-122"/>
                <a:ea typeface="微软雅黑" panose="020B0503020204020204" charset="-122"/>
              </a:rPr>
              <a:t>线路、</a:t>
            </a:r>
            <a:r>
              <a:rPr lang="en-US" altLang="zh-CN" dirty="0" smtClean="0">
                <a:latin typeface="微软雅黑" panose="020B0503020204020204" charset="-122"/>
                <a:ea typeface="微软雅黑" panose="020B0503020204020204" charset="-122"/>
              </a:rPr>
              <a:t>CAN-L</a:t>
            </a:r>
            <a:r>
              <a:rPr lang="zh-CN" altLang="en-US" dirty="0" smtClean="0">
                <a:latin typeface="微软雅黑" panose="020B0503020204020204" charset="-122"/>
                <a:ea typeface="微软雅黑" panose="020B0503020204020204" charset="-122"/>
              </a:rPr>
              <a:t>线路</a:t>
            </a:r>
            <a:r>
              <a:rPr lang="en-US" altLang="zh-CN" dirty="0" smtClean="0">
                <a:latin typeface="微软雅黑" panose="020B0503020204020204" charset="-122"/>
                <a:ea typeface="微软雅黑" panose="020B0503020204020204" charset="-122"/>
              </a:rPr>
              <a:t>)</a:t>
            </a:r>
            <a:r>
              <a:rPr lang="zh-CN" altLang="en-US" dirty="0" smtClean="0">
                <a:latin typeface="微软雅黑" panose="020B0503020204020204" charset="-122"/>
                <a:ea typeface="微软雅黑" panose="020B0503020204020204" charset="-122"/>
              </a:rPr>
              <a:t>，这样可以利用更少的线路进行高速率的信息传送。</a:t>
            </a:r>
            <a:endParaRPr lang="en-US" altLang="zh-CN" dirty="0" smtClean="0">
              <a:latin typeface="微软雅黑" panose="020B0503020204020204" charset="-122"/>
              <a:ea typeface="微软雅黑" panose="020B0503020204020204" charset="-122"/>
            </a:endParaRPr>
          </a:p>
        </p:txBody>
      </p:sp>
      <p:sp>
        <p:nvSpPr>
          <p:cNvPr id="9" name="TextBox 5"/>
          <p:cNvSpPr txBox="1"/>
          <p:nvPr/>
        </p:nvSpPr>
        <p:spPr>
          <a:xfrm>
            <a:off x="627352" y="2517296"/>
            <a:ext cx="5368680" cy="923330"/>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altLang="zh-CN" dirty="0" smtClean="0">
                <a:latin typeface="微软雅黑" panose="020B0503020204020204" charset="-122"/>
                <a:ea typeface="微软雅黑" panose="020B0503020204020204" charset="-122"/>
              </a:rPr>
              <a:t>CAN </a:t>
            </a:r>
            <a:r>
              <a:rPr lang="zh-CN" altLang="en-US" dirty="0" smtClean="0">
                <a:latin typeface="微软雅黑" panose="020B0503020204020204" charset="-122"/>
                <a:ea typeface="微软雅黑" panose="020B0503020204020204" charset="-122"/>
              </a:rPr>
              <a:t>总线的通讯介质是双绞线，双绞线终端为</a:t>
            </a:r>
            <a:r>
              <a:rPr lang="en-US" altLang="zh-CN" dirty="0" smtClean="0">
                <a:latin typeface="微软雅黑" panose="020B0503020204020204" charset="-122"/>
                <a:ea typeface="微软雅黑" panose="020B0503020204020204" charset="-122"/>
              </a:rPr>
              <a:t>2</a:t>
            </a:r>
            <a:r>
              <a:rPr lang="zh-CN" altLang="en-US" dirty="0" smtClean="0">
                <a:latin typeface="微软雅黑" panose="020B0503020204020204" charset="-122"/>
                <a:ea typeface="微软雅黑" panose="020B0503020204020204" charset="-122"/>
              </a:rPr>
              <a:t>只</a:t>
            </a:r>
            <a:r>
              <a:rPr lang="en-US" altLang="zh-CN" dirty="0" smtClean="0">
                <a:latin typeface="微软雅黑" panose="020B0503020204020204" charset="-122"/>
                <a:ea typeface="微软雅黑" panose="020B0503020204020204" charset="-122"/>
              </a:rPr>
              <a:t>120</a:t>
            </a:r>
            <a:r>
              <a:rPr lang="el-GR" altLang="zh-CN" dirty="0" smtClean="0">
                <a:latin typeface="微软雅黑" panose="020B0503020204020204" charset="-122"/>
                <a:ea typeface="微软雅黑" panose="020B0503020204020204" charset="-122"/>
              </a:rPr>
              <a:t>Ω </a:t>
            </a:r>
            <a:r>
              <a:rPr lang="zh-CN" altLang="en-US" dirty="0" smtClean="0">
                <a:latin typeface="微软雅黑" panose="020B0503020204020204" charset="-122"/>
                <a:ea typeface="微软雅黑" panose="020B0503020204020204" charset="-122"/>
              </a:rPr>
              <a:t>的电阻。</a:t>
            </a:r>
            <a:endParaRPr lang="en-US" altLang="zh-CN" dirty="0" smtClean="0">
              <a:latin typeface="微软雅黑" panose="020B0503020204020204" charset="-122"/>
              <a:ea typeface="微软雅黑" panose="020B0503020204020204" charset="-122"/>
            </a:endParaRPr>
          </a:p>
        </p:txBody>
      </p:sp>
      <p:sp>
        <p:nvSpPr>
          <p:cNvPr id="11" name="TextBox 7"/>
          <p:cNvSpPr txBox="1"/>
          <p:nvPr/>
        </p:nvSpPr>
        <p:spPr>
          <a:xfrm>
            <a:off x="590522" y="3338314"/>
            <a:ext cx="5368680" cy="874407"/>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altLang="zh-CN" dirty="0" smtClean="0">
                <a:latin typeface="微软雅黑" panose="020B0503020204020204" charset="-122"/>
                <a:ea typeface="微软雅黑" panose="020B0503020204020204" charset="-122"/>
              </a:rPr>
              <a:t>CAN</a:t>
            </a:r>
            <a:r>
              <a:rPr lang="zh-CN" altLang="en-US" dirty="0" smtClean="0">
                <a:latin typeface="微软雅黑" panose="020B0503020204020204" charset="-122"/>
                <a:ea typeface="微软雅黑" panose="020B0503020204020204" charset="-122"/>
              </a:rPr>
              <a:t>总线是查分总线，</a:t>
            </a:r>
            <a:r>
              <a:rPr lang="en-US" altLang="zh-CN" dirty="0" smtClean="0">
                <a:latin typeface="微软雅黑" panose="020B0503020204020204" charset="-122"/>
                <a:ea typeface="微软雅黑" panose="020B0503020204020204" charset="-122"/>
              </a:rPr>
              <a:t> CAN_H </a:t>
            </a:r>
            <a:r>
              <a:rPr lang="zh-CN" altLang="en-US" dirty="0" smtClean="0">
                <a:latin typeface="微软雅黑" panose="020B0503020204020204" charset="-122"/>
                <a:ea typeface="微软雅黑" panose="020B0503020204020204" charset="-122"/>
              </a:rPr>
              <a:t>线上的电压信号为</a:t>
            </a:r>
            <a:r>
              <a:rPr lang="en-US" altLang="zh-CN" dirty="0" smtClean="0">
                <a:latin typeface="微软雅黑" panose="020B0503020204020204" charset="-122"/>
                <a:ea typeface="微软雅黑" panose="020B0503020204020204" charset="-122"/>
              </a:rPr>
              <a:t>2.5-3.5V</a:t>
            </a:r>
            <a:r>
              <a:rPr lang="zh-CN" altLang="en-US" dirty="0" smtClean="0">
                <a:latin typeface="微软雅黑" panose="020B0503020204020204" charset="-122"/>
                <a:ea typeface="微软雅黑" panose="020B0503020204020204" charset="-122"/>
              </a:rPr>
              <a:t>，</a:t>
            </a:r>
            <a:r>
              <a:rPr lang="en-US" altLang="zh-CN" dirty="0" smtClean="0">
                <a:latin typeface="微软雅黑" panose="020B0503020204020204" charset="-122"/>
                <a:ea typeface="微软雅黑" panose="020B0503020204020204" charset="-122"/>
              </a:rPr>
              <a:t>CAN_L </a:t>
            </a:r>
            <a:r>
              <a:rPr lang="zh-CN" altLang="en-US" dirty="0" smtClean="0">
                <a:latin typeface="微软雅黑" panose="020B0503020204020204" charset="-122"/>
                <a:ea typeface="微软雅黑" panose="020B0503020204020204" charset="-122"/>
              </a:rPr>
              <a:t>线上的电压信号为</a:t>
            </a:r>
            <a:r>
              <a:rPr lang="en-US" altLang="zh-CN" dirty="0" smtClean="0">
                <a:latin typeface="微软雅黑" panose="020B0503020204020204" charset="-122"/>
                <a:ea typeface="微软雅黑" panose="020B0503020204020204" charset="-122"/>
              </a:rPr>
              <a:t>1.5-2.5V</a:t>
            </a:r>
            <a:r>
              <a:rPr lang="zh-CN" altLang="en-US" dirty="0" smtClean="0">
                <a:latin typeface="微软雅黑" panose="020B0503020204020204" charset="-122"/>
                <a:ea typeface="微软雅黑" panose="020B0503020204020204" charset="-122"/>
              </a:rPr>
              <a:t>。 </a:t>
            </a:r>
          </a:p>
        </p:txBody>
      </p:sp>
      <p:sp>
        <p:nvSpPr>
          <p:cNvPr id="12" name="TextBox 10"/>
          <p:cNvSpPr txBox="1"/>
          <p:nvPr/>
        </p:nvSpPr>
        <p:spPr>
          <a:xfrm>
            <a:off x="561947" y="4189479"/>
            <a:ext cx="5539667" cy="923330"/>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dirty="0">
                <a:latin typeface="微软雅黑" panose="020B0503020204020204" charset="-122"/>
                <a:ea typeface="微软雅黑" panose="020B0503020204020204" charset="-122"/>
              </a:rPr>
              <a:t>若</a:t>
            </a:r>
            <a:r>
              <a:rPr lang="zh-CN" altLang="en-US" dirty="0" smtClean="0">
                <a:latin typeface="微软雅黑" panose="020B0503020204020204" charset="-122"/>
                <a:ea typeface="微软雅黑" panose="020B0503020204020204" charset="-122"/>
              </a:rPr>
              <a:t>通信信号丢失，程序针对各控制模块设置失去通信故障诊断码。</a:t>
            </a:r>
            <a:endParaRPr lang="en-US" altLang="zh-CN" dirty="0" smtClean="0">
              <a:latin typeface="微软雅黑" panose="020B0503020204020204" charset="-122"/>
              <a:ea typeface="微软雅黑" panose="020B0503020204020204" charset="-122"/>
            </a:endParaRPr>
          </a:p>
        </p:txBody>
      </p:sp>
      <p:pic>
        <p:nvPicPr>
          <p:cNvPr id="14" name="图片 13" descr="d20a986091057147a3563699e781b146.png"/>
          <p:cNvPicPr>
            <a:picLocks noChangeAspect="1"/>
          </p:cNvPicPr>
          <p:nvPr/>
        </p:nvPicPr>
        <p:blipFill>
          <a:blip r:embed="rId5"/>
          <a:stretch>
            <a:fillRect/>
          </a:stretch>
        </p:blipFill>
        <p:spPr>
          <a:xfrm>
            <a:off x="6148070" y="1321435"/>
            <a:ext cx="4189730" cy="1783715"/>
          </a:xfrm>
          <a:prstGeom prst="rect">
            <a:avLst/>
          </a:prstGeom>
        </p:spPr>
      </p:pic>
      <p:pic>
        <p:nvPicPr>
          <p:cNvPr id="17" name="图片 16" descr="16706fe0ffdb6740bbefcf2841c0774a.png"/>
          <p:cNvPicPr>
            <a:picLocks noChangeAspect="1"/>
          </p:cNvPicPr>
          <p:nvPr/>
        </p:nvPicPr>
        <p:blipFill>
          <a:blip r:embed="rId6"/>
          <a:stretch>
            <a:fillRect/>
          </a:stretch>
        </p:blipFill>
        <p:spPr>
          <a:xfrm>
            <a:off x="6347460" y="3147060"/>
            <a:ext cx="3930650" cy="1674495"/>
          </a:xfrm>
          <a:prstGeom prst="rect">
            <a:avLst/>
          </a:prstGeom>
        </p:spPr>
      </p:pic>
      <p:pic>
        <p:nvPicPr>
          <p:cNvPr id="23" name="图片 22" descr="9977ec33a633684182a7ba0710d56209.png"/>
          <p:cNvPicPr>
            <a:picLocks noChangeAspect="1"/>
          </p:cNvPicPr>
          <p:nvPr/>
        </p:nvPicPr>
        <p:blipFill>
          <a:blip r:embed="rId7"/>
          <a:stretch>
            <a:fillRect/>
          </a:stretch>
        </p:blipFill>
        <p:spPr>
          <a:xfrm>
            <a:off x="3141345" y="4919345"/>
            <a:ext cx="6372860" cy="1703705"/>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a:latin typeface="微软雅黑" panose="020B0503020204020204" charset="-122"/>
                <a:ea typeface="微软雅黑" panose="020B0503020204020204" charset="-122"/>
                <a:cs typeface="FZHei-B01S" panose="03000509000000000000" pitchFamily="65" charset="-122"/>
                <a:sym typeface="+mn-ea"/>
              </a:rPr>
              <a:t>电动车窗</a:t>
            </a:r>
            <a:endParaRPr lang="zh-CN" altLang="en-US" sz="3600" dirty="0">
              <a:solidFill>
                <a:srgbClr val="0070C0"/>
              </a:solidFill>
              <a:latin typeface="微软雅黑" panose="020B0503020204020204" charset="-122"/>
              <a:ea typeface="微软雅黑" panose="020B0503020204020204" charset="-122"/>
            </a:endParaRPr>
          </a:p>
        </p:txBody>
      </p:sp>
      <p:graphicFrame>
        <p:nvGraphicFramePr>
          <p:cNvPr id="4" name="表格 3"/>
          <p:cNvGraphicFramePr>
            <a:graphicFrameLocks noGrp="1"/>
          </p:cNvGraphicFramePr>
          <p:nvPr/>
        </p:nvGraphicFramePr>
        <p:xfrm>
          <a:off x="1334770" y="1294130"/>
          <a:ext cx="8943340" cy="5107940"/>
        </p:xfrm>
        <a:graphic>
          <a:graphicData uri="http://schemas.openxmlformats.org/drawingml/2006/table">
            <a:tbl>
              <a:tblPr firstRow="1" bandRow="1">
                <a:tableStyleId>{2D5ABB26-0587-4C30-8999-92F81FD0307C}</a:tableStyleId>
              </a:tblPr>
              <a:tblGrid>
                <a:gridCol w="1369695"/>
                <a:gridCol w="1127760"/>
                <a:gridCol w="4210050"/>
                <a:gridCol w="2235835"/>
              </a:tblGrid>
              <a:tr h="423545">
                <a:tc gridSpan="2">
                  <a:txBody>
                    <a:bodyPr/>
                    <a:lstStyle/>
                    <a:p>
                      <a:pPr algn="ctr"/>
                      <a:r>
                        <a:rPr lang="zh-CN" altLang="en-US" sz="2000" dirty="0" smtClean="0">
                          <a:latin typeface="微软雅黑" panose="020B0503020204020204" charset="-122"/>
                          <a:ea typeface="微软雅黑" panose="020B0503020204020204" charset="-122"/>
                        </a:rPr>
                        <a:t>标示说明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2000" dirty="0" smtClean="0">
                          <a:latin typeface="微软雅黑" panose="020B0503020204020204" charset="-122"/>
                          <a:ea typeface="微软雅黑" panose="020B0503020204020204" charset="-122"/>
                        </a:rPr>
                        <a:t>操作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2000" dirty="0" smtClean="0">
                          <a:latin typeface="微软雅黑" panose="020B0503020204020204" charset="-122"/>
                          <a:ea typeface="微软雅黑" panose="020B0503020204020204" charset="-122"/>
                        </a:rPr>
                        <a:t>工作条件</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2425">
                <a:tc rowSpan="4">
                  <a:txBody>
                    <a:bodyPr/>
                    <a:lstStyle/>
                    <a:p>
                      <a:pPr algn="ctr"/>
                      <a:endParaRPr lang="en-US" altLang="zh-CN" sz="2000" dirty="0" smtClean="0">
                        <a:latin typeface="微软雅黑" panose="020B0503020204020204" charset="-122"/>
                        <a:ea typeface="微软雅黑" panose="020B0503020204020204" charset="-122"/>
                      </a:endParaRPr>
                    </a:p>
                    <a:p>
                      <a:pPr algn="ctr"/>
                      <a:endParaRPr lang="en-US" altLang="zh-CN" sz="2000" dirty="0" smtClean="0">
                        <a:latin typeface="微软雅黑" panose="020B0503020204020204" charset="-122"/>
                        <a:ea typeface="微软雅黑" panose="020B0503020204020204" charset="-122"/>
                      </a:endParaRPr>
                    </a:p>
                    <a:p>
                      <a:pPr algn="ctr"/>
                      <a:endParaRPr lang="en-US" altLang="zh-CN" sz="2000" dirty="0" smtClean="0">
                        <a:latin typeface="微软雅黑" panose="020B0503020204020204" charset="-122"/>
                        <a:ea typeface="微软雅黑" panose="020B0503020204020204" charset="-122"/>
                      </a:endParaRPr>
                    </a:p>
                    <a:p>
                      <a:pPr algn="ctr"/>
                      <a:r>
                        <a:rPr lang="zh-CN" altLang="en-US" sz="2000" dirty="0" smtClean="0">
                          <a:latin typeface="微软雅黑" panose="020B0503020204020204" charset="-122"/>
                          <a:ea typeface="微软雅黑" panose="020B0503020204020204" charset="-122"/>
                        </a:rPr>
                        <a:t>主驾玻璃</a:t>
                      </a:r>
                      <a:endParaRPr lang="en-US" altLang="zh-CN" sz="2000" dirty="0" smtClean="0">
                        <a:latin typeface="微软雅黑" panose="020B0503020204020204" charset="-122"/>
                        <a:ea typeface="微软雅黑" panose="020B0503020204020204" charset="-122"/>
                      </a:endParaRPr>
                    </a:p>
                    <a:p>
                      <a:pPr algn="ctr"/>
                      <a:r>
                        <a:rPr lang="zh-CN" altLang="en-US" sz="2000" dirty="0" smtClean="0">
                          <a:latin typeface="微软雅黑" panose="020B0503020204020204" charset="-122"/>
                          <a:ea typeface="微软雅黑" panose="020B0503020204020204" charset="-122"/>
                        </a:rPr>
                        <a:t>升降开关</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600" b="0" dirty="0" smtClean="0">
                          <a:solidFill>
                            <a:schemeClr val="tx1"/>
                          </a:solidFill>
                          <a:latin typeface="微软雅黑" panose="020B0503020204020204" charset="-122"/>
                          <a:ea typeface="微软雅黑" panose="020B0503020204020204" charset="-122"/>
                        </a:rPr>
                        <a:t>左前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342900" indent="-342900" algn="l">
                        <a:buFont typeface="+mj-lt"/>
                        <a:buAutoNum type="arabicPeriod"/>
                      </a:pPr>
                      <a:r>
                        <a:rPr lang="zh-CN" altLang="en-US" sz="1600" b="0" dirty="0" smtClean="0">
                          <a:solidFill>
                            <a:schemeClr val="tx1"/>
                          </a:solidFill>
                          <a:latin typeface="微软雅黑" panose="020B0503020204020204" charset="-122"/>
                          <a:ea typeface="微软雅黑" panose="020B0503020204020204" charset="-122"/>
                        </a:rPr>
                        <a:t>高配玻璃具备防夹功能。</a:t>
                      </a:r>
                      <a:endParaRPr lang="en-US" altLang="zh-CN" sz="1600" b="0" dirty="0" smtClean="0">
                        <a:solidFill>
                          <a:schemeClr val="tx1"/>
                        </a:solidFill>
                        <a:latin typeface="微软雅黑" panose="020B0503020204020204" charset="-122"/>
                        <a:ea typeface="微软雅黑" panose="020B0503020204020204" charset="-122"/>
                      </a:endParaRPr>
                    </a:p>
                    <a:p>
                      <a:pPr marL="342900" indent="-342900" algn="l">
                        <a:buFont typeface="+mj-lt"/>
                        <a:buAutoNum type="arabicPeriod"/>
                      </a:pPr>
                      <a:r>
                        <a:rPr lang="zh-CN" altLang="en-US" sz="1600" kern="1200" dirty="0" smtClean="0">
                          <a:solidFill>
                            <a:schemeClr val="dk1"/>
                          </a:solidFill>
                          <a:latin typeface="微软雅黑" panose="020B0503020204020204" charset="-122"/>
                          <a:ea typeface="微软雅黑" panose="020B0503020204020204" charset="-122"/>
                          <a:cs typeface="+mn-cs"/>
                        </a:rPr>
                        <a:t>开关按钮操作时间＜</a:t>
                      </a:r>
                      <a:r>
                        <a:rPr lang="en-US" altLang="zh-CN" sz="1600" kern="1200" dirty="0" smtClean="0">
                          <a:solidFill>
                            <a:schemeClr val="dk1"/>
                          </a:solidFill>
                          <a:latin typeface="微软雅黑" panose="020B0503020204020204" charset="-122"/>
                          <a:ea typeface="微软雅黑" panose="020B0503020204020204" charset="-122"/>
                          <a:cs typeface="+mn-cs"/>
                        </a:rPr>
                        <a:t>200ms</a:t>
                      </a:r>
                      <a:r>
                        <a:rPr lang="zh-CN" altLang="en-US" sz="1600" kern="1200" dirty="0" smtClean="0">
                          <a:solidFill>
                            <a:schemeClr val="dk1"/>
                          </a:solidFill>
                          <a:latin typeface="微软雅黑" panose="020B0503020204020204" charset="-122"/>
                          <a:ea typeface="微软雅黑" panose="020B0503020204020204" charset="-122"/>
                          <a:cs typeface="+mn-cs"/>
                        </a:rPr>
                        <a:t>，无开关功能。</a:t>
                      </a:r>
                      <a:endParaRPr lang="en-US" altLang="zh-CN" sz="1600" kern="1200" dirty="0" smtClean="0">
                        <a:solidFill>
                          <a:schemeClr val="dk1"/>
                        </a:solidFill>
                        <a:latin typeface="微软雅黑" panose="020B0503020204020204" charset="-122"/>
                        <a:ea typeface="微软雅黑" panose="020B0503020204020204" charset="-122"/>
                        <a:cs typeface="+mn-cs"/>
                      </a:endParaRPr>
                    </a:p>
                    <a:p>
                      <a:pPr marL="342900" indent="-342900" algn="l">
                        <a:buFont typeface="+mj-lt"/>
                        <a:buAutoNum type="arabicPeriod"/>
                      </a:pPr>
                      <a:r>
                        <a:rPr lang="zh-CN" altLang="en-US" sz="1600" kern="1200" dirty="0" smtClean="0">
                          <a:solidFill>
                            <a:schemeClr val="dk1"/>
                          </a:solidFill>
                          <a:latin typeface="微软雅黑" panose="020B0503020204020204" charset="-122"/>
                          <a:ea typeface="微软雅黑" panose="020B0503020204020204" charset="-122"/>
                          <a:cs typeface="+mn-cs"/>
                        </a:rPr>
                        <a:t>开关按钮操作时间</a:t>
                      </a:r>
                      <a:r>
                        <a:rPr lang="en-US" altLang="zh-CN" sz="1600" kern="1200" dirty="0" smtClean="0">
                          <a:solidFill>
                            <a:schemeClr val="dk1"/>
                          </a:solidFill>
                          <a:latin typeface="微软雅黑" panose="020B0503020204020204" charset="-122"/>
                          <a:ea typeface="微软雅黑" panose="020B0503020204020204" charset="-122"/>
                          <a:cs typeface="+mn-cs"/>
                        </a:rPr>
                        <a:t>200ms</a:t>
                      </a:r>
                      <a:r>
                        <a:rPr lang="zh-CN" altLang="en-US" sz="1600" kern="1200" dirty="0" smtClean="0">
                          <a:solidFill>
                            <a:schemeClr val="dk1"/>
                          </a:solidFill>
                          <a:latin typeface="微软雅黑" panose="020B0503020204020204" charset="-122"/>
                          <a:ea typeface="微软雅黑" panose="020B0503020204020204" charset="-122"/>
                          <a:cs typeface="+mn-cs"/>
                        </a:rPr>
                        <a:t>＜</a:t>
                      </a:r>
                      <a:r>
                        <a:rPr lang="en-US" altLang="zh-CN" sz="1600" kern="1200" dirty="0" smtClean="0">
                          <a:solidFill>
                            <a:schemeClr val="dk1"/>
                          </a:solidFill>
                          <a:latin typeface="微软雅黑" panose="020B0503020204020204" charset="-122"/>
                          <a:ea typeface="微软雅黑" panose="020B0503020204020204" charset="-122"/>
                          <a:cs typeface="+mn-cs"/>
                        </a:rPr>
                        <a:t>X</a:t>
                      </a:r>
                      <a:r>
                        <a:rPr lang="zh-CN" altLang="en-US" sz="1600" kern="1200" dirty="0" smtClean="0">
                          <a:solidFill>
                            <a:schemeClr val="dk1"/>
                          </a:solidFill>
                          <a:latin typeface="微软雅黑" panose="020B0503020204020204" charset="-122"/>
                          <a:ea typeface="微软雅黑" panose="020B0503020204020204" charset="-122"/>
                          <a:cs typeface="+mn-cs"/>
                        </a:rPr>
                        <a:t>＜</a:t>
                      </a:r>
                      <a:r>
                        <a:rPr lang="en-US" altLang="zh-CN" sz="1600" kern="1200" dirty="0" smtClean="0">
                          <a:solidFill>
                            <a:schemeClr val="dk1"/>
                          </a:solidFill>
                          <a:latin typeface="微软雅黑" panose="020B0503020204020204" charset="-122"/>
                          <a:ea typeface="微软雅黑" panose="020B0503020204020204" charset="-122"/>
                          <a:cs typeface="+mn-cs"/>
                        </a:rPr>
                        <a:t>500ms,</a:t>
                      </a:r>
                      <a:r>
                        <a:rPr lang="zh-CN" altLang="en-US" sz="1600" kern="1200" dirty="0" smtClean="0">
                          <a:solidFill>
                            <a:schemeClr val="dk1"/>
                          </a:solidFill>
                          <a:latin typeface="微软雅黑" panose="020B0503020204020204" charset="-122"/>
                          <a:ea typeface="微软雅黑" panose="020B0503020204020204" charset="-122"/>
                          <a:cs typeface="+mn-cs"/>
                        </a:rPr>
                        <a:t>开关自动上升或下降。</a:t>
                      </a:r>
                      <a:endParaRPr lang="en-US" altLang="zh-CN" sz="1600" kern="1200" dirty="0" smtClean="0">
                        <a:solidFill>
                          <a:schemeClr val="dk1"/>
                        </a:solidFill>
                        <a:latin typeface="微软雅黑" panose="020B0503020204020204" charset="-122"/>
                        <a:ea typeface="微软雅黑" panose="020B0503020204020204" charset="-122"/>
                        <a:cs typeface="+mn-cs"/>
                      </a:endParaRPr>
                    </a:p>
                    <a:p>
                      <a:pPr marL="342900" indent="-342900" algn="l">
                        <a:buFont typeface="+mj-lt"/>
                        <a:buAutoNum type="arabicPeriod"/>
                      </a:pPr>
                      <a:r>
                        <a:rPr lang="zh-CN" altLang="en-US" sz="1600" kern="1200" dirty="0" smtClean="0">
                          <a:solidFill>
                            <a:schemeClr val="dk1"/>
                          </a:solidFill>
                          <a:latin typeface="微软雅黑" panose="020B0503020204020204" charset="-122"/>
                          <a:ea typeface="微软雅黑" panose="020B0503020204020204" charset="-122"/>
                          <a:cs typeface="+mn-cs"/>
                        </a:rPr>
                        <a:t>开关按钮操作时间＞</a:t>
                      </a:r>
                      <a:r>
                        <a:rPr lang="en-US" altLang="zh-CN" sz="1600" kern="1200" dirty="0" smtClean="0">
                          <a:solidFill>
                            <a:schemeClr val="dk1"/>
                          </a:solidFill>
                          <a:latin typeface="微软雅黑" panose="020B0503020204020204" charset="-122"/>
                          <a:ea typeface="微软雅黑" panose="020B0503020204020204" charset="-122"/>
                          <a:cs typeface="+mn-cs"/>
                        </a:rPr>
                        <a:t>500ms</a:t>
                      </a:r>
                      <a:r>
                        <a:rPr lang="zh-CN" altLang="en-US" sz="1600" kern="1200" dirty="0" smtClean="0">
                          <a:solidFill>
                            <a:schemeClr val="dk1"/>
                          </a:solidFill>
                          <a:latin typeface="微软雅黑" panose="020B0503020204020204" charset="-122"/>
                          <a:ea typeface="微软雅黑" panose="020B0503020204020204" charset="-122"/>
                          <a:cs typeface="+mn-cs"/>
                        </a:rPr>
                        <a:t>，玻璃为点动。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600" dirty="0" smtClean="0">
                          <a:latin typeface="微软雅黑" panose="020B0503020204020204" charset="-122"/>
                          <a:ea typeface="微软雅黑" panose="020B0503020204020204" charset="-122"/>
                        </a:rPr>
                        <a:t>点火开关在</a:t>
                      </a:r>
                      <a:r>
                        <a:rPr lang="en-US" altLang="zh-CN" sz="1600" dirty="0" smtClean="0">
                          <a:latin typeface="微软雅黑" panose="020B0503020204020204" charset="-122"/>
                          <a:ea typeface="微软雅黑" panose="020B0503020204020204" charset="-122"/>
                        </a:rPr>
                        <a:t>ON</a:t>
                      </a:r>
                      <a:r>
                        <a:rPr lang="zh-CN" altLang="en-US" sz="1600" dirty="0" smtClean="0">
                          <a:latin typeface="微软雅黑" panose="020B0503020204020204" charset="-122"/>
                          <a:ea typeface="微软雅黑" panose="020B0503020204020204" charset="-122"/>
                        </a:rPr>
                        <a:t>状态下</a:t>
                      </a:r>
                      <a:endParaRPr lang="zh-CN" altLang="en-US" sz="1600" b="0" dirty="0" smtClean="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3060">
                <a:tc v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600" b="0" dirty="0" smtClean="0">
                          <a:solidFill>
                            <a:schemeClr val="tx1"/>
                          </a:solidFill>
                          <a:latin typeface="微软雅黑" panose="020B0503020204020204" charset="-122"/>
                          <a:ea typeface="微软雅黑" panose="020B0503020204020204" charset="-122"/>
                        </a:rPr>
                        <a:t>右前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2425">
                <a:tc v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600" b="0" dirty="0" smtClean="0">
                          <a:solidFill>
                            <a:schemeClr val="tx1"/>
                          </a:solidFill>
                          <a:latin typeface="微软雅黑" panose="020B0503020204020204" charset="-122"/>
                          <a:ea typeface="微软雅黑" panose="020B0503020204020204" charset="-122"/>
                        </a:rPr>
                        <a:t>左后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35000">
                <a:tc v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600" b="0" dirty="0" smtClean="0">
                          <a:solidFill>
                            <a:schemeClr val="tx1"/>
                          </a:solidFill>
                          <a:latin typeface="微软雅黑" panose="020B0503020204020204" charset="-122"/>
                          <a:ea typeface="微软雅黑" panose="020B0503020204020204" charset="-122"/>
                        </a:rPr>
                        <a:t>右后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0075">
                <a:tc gridSpan="2">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600" b="0" dirty="0" smtClean="0">
                          <a:solidFill>
                            <a:schemeClr val="tx1"/>
                          </a:solidFill>
                          <a:latin typeface="微软雅黑" panose="020B0503020204020204" charset="-122"/>
                          <a:ea typeface="微软雅黑" panose="020B0503020204020204" charset="-122"/>
                        </a:rPr>
                        <a:t>             车窗锁止开关</a:t>
                      </a:r>
                      <a:r>
                        <a:rPr lang="en-US" altLang="zh-CN" sz="2000" dirty="0" smtClean="0">
                          <a:latin typeface="微软雅黑" panose="020B0503020204020204" charset="-122"/>
                          <a:ea typeface="微软雅黑" panose="020B0503020204020204" charset="-122"/>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600" b="0" dirty="0" smtClean="0">
                          <a:solidFill>
                            <a:schemeClr val="tx1"/>
                          </a:solidFill>
                          <a:latin typeface="微软雅黑" panose="020B0503020204020204" charset="-122"/>
                          <a:ea typeface="微软雅黑" panose="020B0503020204020204" charset="-122"/>
                        </a:rPr>
                        <a:t>按下此开关，工作指示灯亮，其余三门玻璃锁止，无法升降；反之，其余三门玻璃解锁。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3245">
                <a:tc rowSpan="3">
                  <a:txBody>
                    <a:bodyPr/>
                    <a:lstStyle/>
                    <a:p>
                      <a:pPr algn="ctr"/>
                      <a:endParaRPr lang="en-US" altLang="zh-CN" sz="2000" dirty="0" smtClean="0">
                        <a:latin typeface="微软雅黑" panose="020B0503020204020204" charset="-122"/>
                        <a:ea typeface="微软雅黑" panose="020B0503020204020204" charset="-122"/>
                      </a:endParaRPr>
                    </a:p>
                    <a:p>
                      <a:pPr marL="0" marR="0" indent="0" algn="ctr" defTabSz="342900" rtl="0" eaLnBrk="1" fontAlgn="auto" latinLnBrk="0" hangingPunct="1">
                        <a:lnSpc>
                          <a:spcPct val="100000"/>
                        </a:lnSpc>
                        <a:spcBef>
                          <a:spcPts val="0"/>
                        </a:spcBef>
                        <a:spcAft>
                          <a:spcPts val="0"/>
                        </a:spcAft>
                        <a:buClrTx/>
                        <a:buSzTx/>
                        <a:buFontTx/>
                        <a:buNone/>
                        <a:defRPr/>
                      </a:pPr>
                      <a:endParaRPr lang="en-US" altLang="zh-CN" sz="1600" b="0" dirty="0" smtClean="0">
                        <a:solidFill>
                          <a:schemeClr val="tx1"/>
                        </a:solidFill>
                        <a:latin typeface="微软雅黑" panose="020B0503020204020204" charset="-122"/>
                        <a:ea typeface="微软雅黑" panose="020B0503020204020204" charset="-122"/>
                      </a:endParaRPr>
                    </a:p>
                    <a:p>
                      <a:pPr marL="0" marR="0" indent="0" algn="ctr" defTabSz="342900" rtl="0" eaLnBrk="1" fontAlgn="auto" latinLnBrk="0" hangingPunct="1">
                        <a:lnSpc>
                          <a:spcPct val="100000"/>
                        </a:lnSpc>
                        <a:spcBef>
                          <a:spcPts val="0"/>
                        </a:spcBef>
                        <a:spcAft>
                          <a:spcPts val="0"/>
                        </a:spcAft>
                        <a:buClrTx/>
                        <a:buSzTx/>
                        <a:buFontTx/>
                        <a:buNone/>
                        <a:defRPr/>
                      </a:pPr>
                      <a:r>
                        <a:rPr lang="zh-CN" altLang="en-US" sz="1600" b="0" dirty="0" smtClean="0">
                          <a:solidFill>
                            <a:schemeClr val="tx1"/>
                          </a:solidFill>
                          <a:latin typeface="微软雅黑" panose="020B0503020204020204" charset="-122"/>
                          <a:ea typeface="微软雅黑" panose="020B0503020204020204" charset="-122"/>
                        </a:rPr>
                        <a:t>单门璃升降控制开关</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600" b="0" dirty="0" smtClean="0">
                          <a:solidFill>
                            <a:schemeClr val="tx1"/>
                          </a:solidFill>
                          <a:latin typeface="微软雅黑" panose="020B0503020204020204" charset="-122"/>
                          <a:ea typeface="微软雅黑" panose="020B0503020204020204" charset="-122"/>
                        </a:rPr>
                        <a:t>右前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342900" indent="-342900">
                        <a:buFont typeface="+mj-lt"/>
                        <a:buAutoNum type="arabicPeriod"/>
                      </a:pPr>
                      <a:r>
                        <a:rPr lang="zh-CN" altLang="en-US" sz="1600" b="0" dirty="0" smtClean="0">
                          <a:solidFill>
                            <a:schemeClr val="tx1"/>
                          </a:solidFill>
                          <a:latin typeface="微软雅黑" panose="020B0503020204020204" charset="-122"/>
                          <a:ea typeface="微软雅黑" panose="020B0503020204020204" charset="-122"/>
                        </a:rPr>
                        <a:t>开关按钮向下按时，玻璃下降，向上提按钮时，玻璃上升。</a:t>
                      </a:r>
                      <a:endParaRPr lang="en-US" altLang="zh-CN" sz="1600" b="0" dirty="0" smtClean="0">
                        <a:solidFill>
                          <a:schemeClr val="tx1"/>
                        </a:solidFill>
                        <a:latin typeface="微软雅黑" panose="020B0503020204020204" charset="-122"/>
                        <a:ea typeface="微软雅黑" panose="020B0503020204020204" charset="-122"/>
                      </a:endParaRPr>
                    </a:p>
                    <a:p>
                      <a:pPr marL="342900" indent="-342900">
                        <a:buFont typeface="+mj-lt"/>
                        <a:buAutoNum type="arabicPeriod"/>
                      </a:pPr>
                      <a:r>
                        <a:rPr lang="zh-CN" altLang="en-US" sz="1600" b="0" dirty="0" smtClean="0">
                          <a:solidFill>
                            <a:schemeClr val="tx1"/>
                          </a:solidFill>
                          <a:latin typeface="微软雅黑" panose="020B0503020204020204" charset="-122"/>
                          <a:ea typeface="微软雅黑" panose="020B0503020204020204" charset="-122"/>
                        </a:rPr>
                        <a:t>高配玻璃具备防夹功能。</a:t>
                      </a:r>
                      <a:endParaRPr lang="en-US" altLang="zh-CN" sz="1600" b="0" dirty="0" smtClean="0">
                        <a:solidFill>
                          <a:schemeClr val="tx1"/>
                        </a:solidFill>
                        <a:latin typeface="微软雅黑" panose="020B0503020204020204" charset="-122"/>
                        <a:ea typeface="微软雅黑" panose="020B0503020204020204" charset="-122"/>
                      </a:endParaRPr>
                    </a:p>
                    <a:p>
                      <a:pPr marL="342900" indent="-342900">
                        <a:buFont typeface="+mj-lt"/>
                        <a:buAutoNum type="arabicPeriod"/>
                      </a:pPr>
                      <a:r>
                        <a:rPr lang="zh-CN" altLang="en-US" sz="1600" kern="1200" dirty="0" smtClean="0">
                          <a:solidFill>
                            <a:schemeClr val="dk1"/>
                          </a:solidFill>
                          <a:latin typeface="微软雅黑" panose="020B0503020204020204" charset="-122"/>
                          <a:ea typeface="微软雅黑" panose="020B0503020204020204" charset="-122"/>
                          <a:cs typeface="+mn-cs"/>
                        </a:rPr>
                        <a:t>开关按钮操作时间＜</a:t>
                      </a:r>
                      <a:r>
                        <a:rPr lang="en-US" altLang="zh-CN" sz="1600" kern="1200" dirty="0" smtClean="0">
                          <a:solidFill>
                            <a:schemeClr val="dk1"/>
                          </a:solidFill>
                          <a:latin typeface="微软雅黑" panose="020B0503020204020204" charset="-122"/>
                          <a:ea typeface="微软雅黑" panose="020B0503020204020204" charset="-122"/>
                          <a:cs typeface="+mn-cs"/>
                        </a:rPr>
                        <a:t>200ms</a:t>
                      </a:r>
                      <a:r>
                        <a:rPr lang="zh-CN" altLang="en-US" sz="1600" kern="1200" dirty="0" smtClean="0">
                          <a:solidFill>
                            <a:schemeClr val="dk1"/>
                          </a:solidFill>
                          <a:latin typeface="微软雅黑" panose="020B0503020204020204" charset="-122"/>
                          <a:ea typeface="微软雅黑" panose="020B0503020204020204" charset="-122"/>
                          <a:cs typeface="+mn-cs"/>
                        </a:rPr>
                        <a:t>，无开关功能。</a:t>
                      </a:r>
                      <a:endParaRPr lang="en-US" altLang="zh-CN" sz="1600" kern="1200" dirty="0" smtClean="0">
                        <a:solidFill>
                          <a:schemeClr val="dk1"/>
                        </a:solidFill>
                        <a:latin typeface="微软雅黑" panose="020B0503020204020204" charset="-122"/>
                        <a:ea typeface="微软雅黑" panose="020B0503020204020204" charset="-122"/>
                        <a:cs typeface="+mn-cs"/>
                      </a:endParaRPr>
                    </a:p>
                    <a:p>
                      <a:pPr marL="342900" indent="-342900">
                        <a:buFont typeface="+mj-lt"/>
                        <a:buAutoNum type="arabicPeriod"/>
                      </a:pPr>
                      <a:r>
                        <a:rPr lang="zh-CN" altLang="en-US" sz="1600" kern="1200" dirty="0" smtClean="0">
                          <a:solidFill>
                            <a:schemeClr val="dk1"/>
                          </a:solidFill>
                          <a:latin typeface="微软雅黑" panose="020B0503020204020204" charset="-122"/>
                          <a:ea typeface="微软雅黑" panose="020B0503020204020204" charset="-122"/>
                          <a:cs typeface="+mn-cs"/>
                        </a:rPr>
                        <a:t>开关按钮操作时间</a:t>
                      </a:r>
                      <a:r>
                        <a:rPr lang="en-US" altLang="zh-CN" sz="1600" kern="1200" dirty="0" smtClean="0">
                          <a:solidFill>
                            <a:schemeClr val="dk1"/>
                          </a:solidFill>
                          <a:latin typeface="微软雅黑" panose="020B0503020204020204" charset="-122"/>
                          <a:ea typeface="微软雅黑" panose="020B0503020204020204" charset="-122"/>
                          <a:cs typeface="+mn-cs"/>
                        </a:rPr>
                        <a:t>200ms</a:t>
                      </a:r>
                      <a:r>
                        <a:rPr lang="zh-CN" altLang="en-US" sz="1600" kern="1200" dirty="0" smtClean="0">
                          <a:solidFill>
                            <a:schemeClr val="dk1"/>
                          </a:solidFill>
                          <a:latin typeface="微软雅黑" panose="020B0503020204020204" charset="-122"/>
                          <a:ea typeface="微软雅黑" panose="020B0503020204020204" charset="-122"/>
                          <a:cs typeface="+mn-cs"/>
                        </a:rPr>
                        <a:t>＜</a:t>
                      </a:r>
                      <a:r>
                        <a:rPr lang="en-US" altLang="zh-CN" sz="1600" kern="1200" dirty="0" smtClean="0">
                          <a:solidFill>
                            <a:schemeClr val="dk1"/>
                          </a:solidFill>
                          <a:latin typeface="微软雅黑" panose="020B0503020204020204" charset="-122"/>
                          <a:ea typeface="微软雅黑" panose="020B0503020204020204" charset="-122"/>
                          <a:cs typeface="+mn-cs"/>
                        </a:rPr>
                        <a:t>X</a:t>
                      </a:r>
                      <a:r>
                        <a:rPr lang="zh-CN" altLang="en-US" sz="1600" kern="1200" dirty="0" smtClean="0">
                          <a:solidFill>
                            <a:schemeClr val="dk1"/>
                          </a:solidFill>
                          <a:latin typeface="微软雅黑" panose="020B0503020204020204" charset="-122"/>
                          <a:ea typeface="微软雅黑" panose="020B0503020204020204" charset="-122"/>
                          <a:cs typeface="+mn-cs"/>
                        </a:rPr>
                        <a:t>＜</a:t>
                      </a:r>
                      <a:r>
                        <a:rPr lang="en-US" altLang="zh-CN" sz="1600" kern="1200" dirty="0" smtClean="0">
                          <a:solidFill>
                            <a:schemeClr val="dk1"/>
                          </a:solidFill>
                          <a:latin typeface="微软雅黑" panose="020B0503020204020204" charset="-122"/>
                          <a:ea typeface="微软雅黑" panose="020B0503020204020204" charset="-122"/>
                          <a:cs typeface="+mn-cs"/>
                        </a:rPr>
                        <a:t>500ms,</a:t>
                      </a:r>
                      <a:r>
                        <a:rPr lang="zh-CN" altLang="en-US" sz="1600" kern="1200" dirty="0" smtClean="0">
                          <a:solidFill>
                            <a:schemeClr val="dk1"/>
                          </a:solidFill>
                          <a:latin typeface="微软雅黑" panose="020B0503020204020204" charset="-122"/>
                          <a:ea typeface="微软雅黑" panose="020B0503020204020204" charset="-122"/>
                          <a:cs typeface="+mn-cs"/>
                        </a:rPr>
                        <a:t>开关自动上升或下降。</a:t>
                      </a:r>
                      <a:endParaRPr lang="en-US" altLang="zh-CN" sz="1600" kern="1200" dirty="0" smtClean="0">
                        <a:solidFill>
                          <a:schemeClr val="dk1"/>
                        </a:solidFill>
                        <a:latin typeface="微软雅黑" panose="020B0503020204020204" charset="-122"/>
                        <a:ea typeface="微软雅黑" panose="020B0503020204020204" charset="-122"/>
                        <a:cs typeface="+mn-cs"/>
                      </a:endParaRPr>
                    </a:p>
                    <a:p>
                      <a:pPr marL="342900" indent="-342900">
                        <a:buFont typeface="+mj-lt"/>
                        <a:buAutoNum type="arabicPeriod"/>
                      </a:pPr>
                      <a:r>
                        <a:rPr lang="zh-CN" altLang="en-US" sz="1600" kern="1200" dirty="0" smtClean="0">
                          <a:solidFill>
                            <a:schemeClr val="dk1"/>
                          </a:solidFill>
                          <a:latin typeface="微软雅黑" panose="020B0503020204020204" charset="-122"/>
                          <a:ea typeface="微软雅黑" panose="020B0503020204020204" charset="-122"/>
                          <a:cs typeface="+mn-cs"/>
                        </a:rPr>
                        <a:t>开关按钮操作时间＞</a:t>
                      </a:r>
                      <a:r>
                        <a:rPr lang="en-US" altLang="zh-CN" sz="1600" kern="1200" dirty="0" smtClean="0">
                          <a:solidFill>
                            <a:schemeClr val="dk1"/>
                          </a:solidFill>
                          <a:latin typeface="微软雅黑" panose="020B0503020204020204" charset="-122"/>
                          <a:ea typeface="微软雅黑" panose="020B0503020204020204" charset="-122"/>
                          <a:cs typeface="+mn-cs"/>
                        </a:rPr>
                        <a:t>500ms</a:t>
                      </a:r>
                      <a:r>
                        <a:rPr lang="zh-CN" altLang="en-US" sz="1600" kern="1200" dirty="0" smtClean="0">
                          <a:solidFill>
                            <a:schemeClr val="dk1"/>
                          </a:solidFill>
                          <a:latin typeface="微软雅黑" panose="020B0503020204020204" charset="-122"/>
                          <a:ea typeface="微软雅黑" panose="020B0503020204020204" charset="-122"/>
                          <a:cs typeface="+mn-cs"/>
                        </a:rPr>
                        <a:t>，玻璃为点动。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defRPr/>
                      </a:pPr>
                      <a:r>
                        <a:rPr lang="zh-CN" altLang="en-US" sz="1600" dirty="0" smtClean="0">
                          <a:latin typeface="微软雅黑" panose="020B0503020204020204" charset="-122"/>
                          <a:ea typeface="微软雅黑" panose="020B0503020204020204" charset="-122"/>
                        </a:rPr>
                        <a:t>点火开关在</a:t>
                      </a:r>
                      <a:r>
                        <a:rPr lang="en-US" altLang="zh-CN" sz="1600" dirty="0" smtClean="0">
                          <a:latin typeface="微软雅黑" panose="020B0503020204020204" charset="-122"/>
                          <a:ea typeface="微软雅黑" panose="020B0503020204020204" charset="-122"/>
                        </a:rPr>
                        <a:t>ON</a:t>
                      </a:r>
                      <a:r>
                        <a:rPr lang="zh-CN" altLang="en-US" sz="1600" dirty="0" smtClean="0">
                          <a:latin typeface="微软雅黑" panose="020B0503020204020204" charset="-122"/>
                          <a:ea typeface="微软雅黑" panose="020B0503020204020204" charset="-122"/>
                        </a:rPr>
                        <a:t>状态下。</a:t>
                      </a:r>
                      <a:endParaRPr lang="en-US" altLang="zh-CN" sz="1600" b="0" dirty="0" smtClean="0">
                        <a:solidFill>
                          <a:schemeClr val="tx1"/>
                        </a:solidFill>
                        <a:latin typeface="微软雅黑" panose="020B0503020204020204" charset="-122"/>
                        <a:ea typeface="微软雅黑" panose="020B0503020204020204" charset="-122"/>
                      </a:endParaRPr>
                    </a:p>
                    <a:p>
                      <a:pPr marL="342900" marR="0" indent="-342900" algn="l" defTabSz="914400" rtl="0" eaLnBrk="1" fontAlgn="auto" latinLnBrk="0" hangingPunct="1">
                        <a:lnSpc>
                          <a:spcPct val="100000"/>
                        </a:lnSpc>
                        <a:spcBef>
                          <a:spcPts val="0"/>
                        </a:spcBef>
                        <a:spcAft>
                          <a:spcPts val="0"/>
                        </a:spcAft>
                        <a:buClrTx/>
                        <a:buSzTx/>
                        <a:buFont typeface="+mj-lt"/>
                        <a:buAutoNum type="arabicPeriod"/>
                        <a:defRPr/>
                      </a:pPr>
                      <a:r>
                        <a:rPr lang="zh-CN" altLang="en-US" sz="1600" b="0" dirty="0" smtClean="0">
                          <a:solidFill>
                            <a:schemeClr val="tx1"/>
                          </a:solidFill>
                          <a:latin typeface="微软雅黑" panose="020B0503020204020204" charset="-122"/>
                          <a:ea typeface="微软雅黑" panose="020B0503020204020204" charset="-122"/>
                        </a:rPr>
                        <a:t>主驾玻璃锁止解锁后，三门玻璃能自由升降。</a:t>
                      </a:r>
                    </a:p>
                    <a:p>
                      <a:pPr algn="ctr"/>
                      <a:endParaRPr lang="zh-CN" altLang="en-US" sz="1600" b="0" dirty="0" smtClean="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1975">
                <a:tc v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600" b="0" dirty="0" smtClean="0">
                          <a:solidFill>
                            <a:schemeClr val="tx1"/>
                          </a:solidFill>
                          <a:latin typeface="微软雅黑" panose="020B0503020204020204" charset="-122"/>
                          <a:ea typeface="微软雅黑" panose="020B0503020204020204" charset="-122"/>
                        </a:rPr>
                        <a:t>左后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09295">
                <a:tc v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600" b="0" dirty="0" smtClean="0">
                          <a:solidFill>
                            <a:schemeClr val="tx1"/>
                          </a:solidFill>
                          <a:latin typeface="微软雅黑" panose="020B0503020204020204" charset="-122"/>
                          <a:ea typeface="微软雅黑" panose="020B0503020204020204" charset="-122"/>
                        </a:rPr>
                        <a:t>右后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CN"/>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6" name="Picture 2"/>
          <p:cNvPicPr>
            <a:picLocks noChangeAspect="1" noChangeArrowheads="1"/>
          </p:cNvPicPr>
          <p:nvPr/>
        </p:nvPicPr>
        <p:blipFill>
          <a:blip r:embed="rId6" cstate="print">
            <a:clrChange>
              <a:clrFrom>
                <a:srgbClr val="FEFEFE"/>
              </a:clrFrom>
              <a:clrTo>
                <a:srgbClr val="FEFEFE">
                  <a:alpha val="0"/>
                </a:srgbClr>
              </a:clrTo>
            </a:clrChange>
          </a:blip>
          <a:srcRect/>
          <a:stretch>
            <a:fillRect/>
          </a:stretch>
        </p:blipFill>
        <p:spPr bwMode="auto">
          <a:xfrm>
            <a:off x="1390015" y="1884045"/>
            <a:ext cx="838200" cy="666115"/>
          </a:xfrm>
          <a:prstGeom prst="rect">
            <a:avLst/>
          </a:prstGeom>
          <a:noFill/>
          <a:ln w="9525">
            <a:noFill/>
            <a:miter lim="800000"/>
            <a:headEnd/>
            <a:tailEnd/>
          </a:ln>
          <a:effectLst/>
        </p:spPr>
      </p:pic>
      <p:pic>
        <p:nvPicPr>
          <p:cNvPr id="7" name="Picture 3"/>
          <p:cNvPicPr>
            <a:picLocks noChangeAspect="1" noChangeArrowheads="1"/>
          </p:cNvPicPr>
          <p:nvPr/>
        </p:nvPicPr>
        <p:blipFill>
          <a:blip r:embed="rId7" cstate="print"/>
          <a:srcRect/>
          <a:stretch>
            <a:fillRect/>
          </a:stretch>
        </p:blipFill>
        <p:spPr bwMode="auto">
          <a:xfrm>
            <a:off x="1537970" y="3671570"/>
            <a:ext cx="454660" cy="352425"/>
          </a:xfrm>
          <a:prstGeom prst="rect">
            <a:avLst/>
          </a:prstGeom>
          <a:noFill/>
          <a:ln w="9525">
            <a:noFill/>
            <a:miter lim="800000"/>
            <a:headEnd/>
            <a:tailEnd/>
          </a:ln>
          <a:effectLst/>
        </p:spPr>
      </p:pic>
      <p:pic>
        <p:nvPicPr>
          <p:cNvPr id="9" name="Picture 2"/>
          <p:cNvPicPr>
            <a:picLocks noChangeAspect="1" noChangeArrowheads="1"/>
          </p:cNvPicPr>
          <p:nvPr/>
        </p:nvPicPr>
        <p:blipFill>
          <a:blip r:embed="rId6" cstate="print">
            <a:clrChange>
              <a:clrFrom>
                <a:srgbClr val="FEFEFE"/>
              </a:clrFrom>
              <a:clrTo>
                <a:srgbClr val="FEFEFE">
                  <a:alpha val="0"/>
                </a:srgbClr>
              </a:clrTo>
            </a:clrChange>
          </a:blip>
          <a:srcRect/>
          <a:stretch>
            <a:fillRect/>
          </a:stretch>
        </p:blipFill>
        <p:spPr bwMode="auto">
          <a:xfrm>
            <a:off x="1390015" y="4428490"/>
            <a:ext cx="751205" cy="596265"/>
          </a:xfrm>
          <a:prstGeom prst="rect">
            <a:avLst/>
          </a:prstGeom>
          <a:noFill/>
          <a:ln w="9525">
            <a:noFill/>
            <a:miter lim="800000"/>
            <a:headEnd/>
            <a:tailEnd/>
          </a:ln>
          <a:effec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a:latin typeface="微软雅黑" panose="020B0503020204020204" charset="-122"/>
                <a:ea typeface="微软雅黑" panose="020B0503020204020204" charset="-122"/>
                <a:cs typeface="FZHei-B01S" panose="03000509000000000000" pitchFamily="65" charset="-122"/>
                <a:sym typeface="+mn-ea"/>
              </a:rPr>
              <a:t>电动车窗</a:t>
            </a:r>
            <a:endParaRPr lang="zh-CN" altLang="en-US" sz="3600" dirty="0">
              <a:solidFill>
                <a:srgbClr val="0070C0"/>
              </a:solidFill>
              <a:latin typeface="微软雅黑" panose="020B0503020204020204" charset="-122"/>
              <a:ea typeface="微软雅黑" panose="020B0503020204020204" charset="-122"/>
            </a:endParaRPr>
          </a:p>
        </p:txBody>
      </p:sp>
      <p:sp>
        <p:nvSpPr>
          <p:cNvPr id="8" name="Text Box 3"/>
          <p:cNvSpPr txBox="1">
            <a:spLocks noChangeArrowheads="1"/>
          </p:cNvSpPr>
          <p:nvPr/>
        </p:nvSpPr>
        <p:spPr bwMode="auto">
          <a:xfrm>
            <a:off x="779780" y="1247775"/>
            <a:ext cx="10059035" cy="255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marL="0" indent="0" eaLnBrk="1" hangingPunct="1">
              <a:lnSpc>
                <a:spcPct val="200000"/>
              </a:lnSpc>
            </a:pPr>
            <a:r>
              <a:rPr lang="zh-CN" altLang="en-US" sz="2000" dirty="0" smtClean="0">
                <a:latin typeface="微软雅黑" panose="020B0503020204020204" charset="-122"/>
                <a:ea typeface="微软雅黑" panose="020B0503020204020204" charset="-122"/>
              </a:rPr>
              <a:t>车窗防夹功能</a:t>
            </a:r>
            <a:endParaRPr lang="en-US" altLang="zh-CN" sz="2000" dirty="0" smtClean="0">
              <a:latin typeface="微软雅黑" panose="020B0503020204020204" charset="-122"/>
              <a:ea typeface="微软雅黑" panose="020B0503020204020204" charset="-122"/>
            </a:endParaRPr>
          </a:p>
          <a:p>
            <a:pPr marL="285750" indent="-285750" eaLnBrk="1" hangingPunct="1">
              <a:lnSpc>
                <a:spcPct val="200000"/>
              </a:lnSpc>
              <a:buFont typeface="Wingdings" panose="05000000000000000000" pitchFamily="2" charset="2"/>
              <a:buChar char="Ø"/>
            </a:pPr>
            <a:r>
              <a:rPr lang="zh-CN" altLang="zh-CN" sz="2000" b="0" dirty="0">
                <a:latin typeface="微软雅黑" panose="020B0503020204020204" charset="-122"/>
                <a:ea typeface="微软雅黑" panose="020B0503020204020204" charset="-122"/>
              </a:rPr>
              <a:t>在防夹区域内遇到阻力时将激活防夹功能，系统允许的最大防夹力不大于</a:t>
            </a:r>
            <a:r>
              <a:rPr lang="en-US" altLang="zh-CN" sz="2000" b="0" dirty="0">
                <a:latin typeface="微软雅黑" panose="020B0503020204020204" charset="-122"/>
                <a:ea typeface="微软雅黑" panose="020B0503020204020204" charset="-122"/>
              </a:rPr>
              <a:t>100N</a:t>
            </a:r>
            <a:r>
              <a:rPr lang="zh-CN" altLang="zh-CN" sz="2000" b="0" dirty="0" smtClean="0">
                <a:latin typeface="微软雅黑" panose="020B0503020204020204" charset="-122"/>
                <a:ea typeface="微软雅黑" panose="020B0503020204020204" charset="-122"/>
              </a:rPr>
              <a:t>。</a:t>
            </a:r>
            <a:endParaRPr lang="en-US" altLang="zh-CN" sz="2000" b="0" dirty="0" smtClean="0">
              <a:latin typeface="微软雅黑" panose="020B0503020204020204" charset="-122"/>
              <a:ea typeface="微软雅黑" panose="020B0503020204020204" charset="-122"/>
            </a:endParaRPr>
          </a:p>
          <a:p>
            <a:pPr marL="285750" indent="-285750" eaLnBrk="1" hangingPunct="1">
              <a:lnSpc>
                <a:spcPct val="200000"/>
              </a:lnSpc>
              <a:buFont typeface="Wingdings" panose="05000000000000000000" pitchFamily="2" charset="2"/>
              <a:buChar char="Ø"/>
            </a:pPr>
            <a:r>
              <a:rPr lang="zh-CN" altLang="zh-CN" sz="2000" b="0" dirty="0">
                <a:latin typeface="微软雅黑" panose="020B0503020204020204" charset="-122"/>
                <a:ea typeface="微软雅黑" panose="020B0503020204020204" charset="-122"/>
              </a:rPr>
              <a:t>防夹区域</a:t>
            </a:r>
            <a:r>
              <a:rPr lang="zh-CN" altLang="zh-CN" sz="2000" b="0" dirty="0" smtClean="0">
                <a:latin typeface="微软雅黑" panose="020B0503020204020204" charset="-122"/>
                <a:ea typeface="微软雅黑" panose="020B0503020204020204" charset="-122"/>
              </a:rPr>
              <a:t>介于</a:t>
            </a:r>
            <a:r>
              <a:rPr lang="en-US" altLang="zh-CN" sz="2000" b="0" dirty="0" smtClean="0">
                <a:latin typeface="微软雅黑" panose="020B0503020204020204" charset="-122"/>
                <a:ea typeface="微软雅黑" panose="020B0503020204020204" charset="-122"/>
              </a:rPr>
              <a:t> A </a:t>
            </a:r>
            <a:r>
              <a:rPr lang="en-US" altLang="zh-CN" sz="2000" b="0" dirty="0">
                <a:latin typeface="微软雅黑" panose="020B0503020204020204" charset="-122"/>
                <a:ea typeface="微软雅黑" panose="020B0503020204020204" charset="-122"/>
              </a:rPr>
              <a:t>+ 4mm </a:t>
            </a:r>
            <a:r>
              <a:rPr lang="zh-CN" altLang="zh-CN" sz="2000" b="0" dirty="0" smtClean="0">
                <a:latin typeface="微软雅黑" panose="020B0503020204020204" charset="-122"/>
                <a:ea typeface="微软雅黑" panose="020B0503020204020204" charset="-122"/>
              </a:rPr>
              <a:t>和</a:t>
            </a:r>
            <a:r>
              <a:rPr lang="en-US" altLang="zh-CN" sz="2000" b="0" dirty="0" smtClean="0">
                <a:latin typeface="微软雅黑" panose="020B0503020204020204" charset="-122"/>
                <a:ea typeface="微软雅黑" panose="020B0503020204020204" charset="-122"/>
              </a:rPr>
              <a:t> A </a:t>
            </a:r>
            <a:r>
              <a:rPr lang="en-US" altLang="zh-CN" sz="2000" b="0" dirty="0">
                <a:latin typeface="微软雅黑" panose="020B0503020204020204" charset="-122"/>
                <a:ea typeface="微软雅黑" panose="020B0503020204020204" charset="-122"/>
              </a:rPr>
              <a:t>+ 200mm </a:t>
            </a:r>
            <a:r>
              <a:rPr lang="zh-CN" altLang="zh-CN" sz="2000" b="0" dirty="0">
                <a:latin typeface="微软雅黑" panose="020B0503020204020204" charset="-122"/>
                <a:ea typeface="微软雅黑" panose="020B0503020204020204" charset="-122"/>
              </a:rPr>
              <a:t>之间，如下如所示：</a:t>
            </a:r>
          </a:p>
          <a:p>
            <a:pPr marL="285750" indent="-285750" eaLnBrk="1" hangingPunct="1">
              <a:lnSpc>
                <a:spcPct val="200000"/>
              </a:lnSpc>
              <a:buFont typeface="Wingdings" panose="05000000000000000000" pitchFamily="2" charset="2"/>
              <a:buChar char="Ø"/>
            </a:pPr>
            <a:endParaRPr lang="zh-CN" altLang="zh-CN" sz="2000" b="0" dirty="0" smtClean="0">
              <a:latin typeface="微软雅黑" panose="020B0503020204020204" charset="-122"/>
              <a:ea typeface="微软雅黑" panose="020B0503020204020204" charset="-122"/>
            </a:endParaRPr>
          </a:p>
        </p:txBody>
      </p:sp>
      <p:pic>
        <p:nvPicPr>
          <p:cNvPr id="5" name="图片 4"/>
          <p:cNvPicPr/>
          <p:nvPr/>
        </p:nvPicPr>
        <p:blipFill>
          <a:blip r:embed="rId6"/>
          <a:srcRect/>
          <a:stretch>
            <a:fillRect/>
          </a:stretch>
        </p:blipFill>
        <p:spPr bwMode="auto">
          <a:xfrm>
            <a:off x="1555750" y="3209290"/>
            <a:ext cx="3831590" cy="2827655"/>
          </a:xfrm>
          <a:prstGeom prst="rect">
            <a:avLst/>
          </a:prstGeom>
          <a:noFill/>
          <a:ln w="9525">
            <a:noFill/>
            <a:miter lim="800000"/>
            <a:headEnd/>
            <a:tailEnd/>
          </a:ln>
        </p:spPr>
      </p:pic>
      <p:graphicFrame>
        <p:nvGraphicFramePr>
          <p:cNvPr id="4" name="表格 3"/>
          <p:cNvGraphicFramePr>
            <a:graphicFrameLocks noGrp="1"/>
          </p:cNvGraphicFramePr>
          <p:nvPr/>
        </p:nvGraphicFramePr>
        <p:xfrm>
          <a:off x="5778500" y="4356735"/>
          <a:ext cx="4498975" cy="1053465"/>
        </p:xfrm>
        <a:graphic>
          <a:graphicData uri="http://schemas.openxmlformats.org/drawingml/2006/table">
            <a:tbl>
              <a:tblPr firstRow="1" bandRow="1">
                <a:tableStyleId>{2D5ABB26-0587-4C30-8999-92F81FD0307C}</a:tableStyleId>
              </a:tblPr>
              <a:tblGrid>
                <a:gridCol w="719455"/>
                <a:gridCol w="3779520"/>
              </a:tblGrid>
              <a:tr h="370840">
                <a:tc>
                  <a:txBody>
                    <a:bodyPr/>
                    <a:lstStyle/>
                    <a:p>
                      <a:pPr algn="ctr"/>
                      <a:r>
                        <a:rPr lang="en-US" altLang="zh-CN" sz="2400" dirty="0" smtClean="0">
                          <a:latin typeface="微软雅黑" panose="020B0503020204020204" charset="-122"/>
                          <a:ea typeface="微软雅黑" panose="020B0503020204020204" charset="-122"/>
                        </a:rPr>
                        <a:t>A</a:t>
                      </a:r>
                      <a:r>
                        <a:rPr lang="zh-CN" altLang="en-US" sz="2400" dirty="0" smtClean="0">
                          <a:latin typeface="微软雅黑" panose="020B0503020204020204" charset="-122"/>
                          <a:ea typeface="微软雅黑" panose="020B0503020204020204" charset="-122"/>
                        </a:rPr>
                        <a:t>：</a:t>
                      </a:r>
                    </a:p>
                  </a:txBody>
                  <a:tcPr anchor="ctr"/>
                </a:tc>
                <a:tc>
                  <a:txBody>
                    <a:bodyPr/>
                    <a:lstStyle/>
                    <a:p>
                      <a:pPr algn="l"/>
                      <a:r>
                        <a:rPr lang="zh-CN" altLang="zh-CN" sz="1800" kern="1200" dirty="0" smtClean="0">
                          <a:solidFill>
                            <a:schemeClr val="tx1"/>
                          </a:solidFill>
                          <a:effectLst/>
                          <a:latin typeface="微软雅黑" panose="020B0503020204020204" charset="-122"/>
                          <a:ea typeface="微软雅黑" panose="020B0503020204020204" charset="-122"/>
                          <a:cs typeface="+mn-cs"/>
                        </a:rPr>
                        <a:t>玻璃上升上止点与胶条最下端距离</a:t>
                      </a:r>
                    </a:p>
                  </a:txBody>
                  <a:tcPr anchor="ctr"/>
                </a:tc>
              </a:tr>
              <a:tr h="596265">
                <a:tc>
                  <a:txBody>
                    <a:bodyPr/>
                    <a:lstStyle/>
                    <a:p>
                      <a:pPr algn="ctr"/>
                      <a:r>
                        <a:rPr lang="en-US" altLang="zh-CN" sz="2400" dirty="0" smtClean="0">
                          <a:latin typeface="微软雅黑" panose="020B0503020204020204" charset="-122"/>
                          <a:ea typeface="微软雅黑" panose="020B0503020204020204" charset="-122"/>
                        </a:rPr>
                        <a:t>B</a:t>
                      </a:r>
                      <a:r>
                        <a:rPr lang="zh-CN" altLang="en-US" sz="2400" dirty="0" smtClean="0">
                          <a:latin typeface="微软雅黑" panose="020B0503020204020204" charset="-122"/>
                          <a:ea typeface="微软雅黑" panose="020B0503020204020204" charset="-122"/>
                        </a:rPr>
                        <a:t>：</a:t>
                      </a:r>
                    </a:p>
                  </a:txBody>
                  <a:tcPr anchor="ctr"/>
                </a:tc>
                <a:tc>
                  <a:txBody>
                    <a:bodyPr/>
                    <a:lstStyle/>
                    <a:p>
                      <a:pPr algn="l"/>
                      <a:r>
                        <a:rPr lang="zh-CN" altLang="zh-CN" sz="1800" kern="1200" dirty="0" smtClean="0">
                          <a:solidFill>
                            <a:schemeClr val="tx1"/>
                          </a:solidFill>
                          <a:effectLst/>
                          <a:latin typeface="微软雅黑" panose="020B0503020204020204" charset="-122"/>
                          <a:ea typeface="微软雅黑" panose="020B0503020204020204" charset="-122"/>
                          <a:cs typeface="+mn-cs"/>
                        </a:rPr>
                        <a:t>直径为</a:t>
                      </a:r>
                      <a:r>
                        <a:rPr lang="en-US" altLang="zh-CN" sz="1800" kern="1200" dirty="0" smtClean="0">
                          <a:solidFill>
                            <a:schemeClr val="tx1"/>
                          </a:solidFill>
                          <a:effectLst/>
                          <a:latin typeface="微软雅黑" panose="020B0503020204020204" charset="-122"/>
                          <a:ea typeface="微软雅黑" panose="020B0503020204020204" charset="-122"/>
                          <a:cs typeface="+mn-cs"/>
                        </a:rPr>
                        <a:t>4mm </a:t>
                      </a:r>
                      <a:r>
                        <a:rPr lang="zh-CN" altLang="zh-CN" sz="1800" kern="1200" dirty="0" smtClean="0">
                          <a:solidFill>
                            <a:schemeClr val="tx1"/>
                          </a:solidFill>
                          <a:effectLst/>
                          <a:latin typeface="微软雅黑" panose="020B0503020204020204" charset="-122"/>
                          <a:ea typeface="微软雅黑" panose="020B0503020204020204" charset="-122"/>
                          <a:cs typeface="+mn-cs"/>
                        </a:rPr>
                        <a:t>的圆柱体</a:t>
                      </a:r>
                    </a:p>
                  </a:txBody>
                  <a:tcPr anchor="ctr"/>
                </a:tc>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常见故障</a:t>
            </a:r>
            <a:endParaRPr lang="zh-CN" altLang="en-US" sz="3600" dirty="0">
              <a:solidFill>
                <a:srgbClr val="0070C0"/>
              </a:solidFill>
              <a:latin typeface="微软雅黑" panose="020B0503020204020204" charset="-122"/>
              <a:ea typeface="微软雅黑" panose="020B0503020204020204" charset="-122"/>
            </a:endParaRPr>
          </a:p>
        </p:txBody>
      </p:sp>
      <p:graphicFrame>
        <p:nvGraphicFramePr>
          <p:cNvPr id="6" name="表格 5"/>
          <p:cNvGraphicFramePr>
            <a:graphicFrameLocks noGrp="1"/>
          </p:cNvGraphicFramePr>
          <p:nvPr/>
        </p:nvGraphicFramePr>
        <p:xfrm>
          <a:off x="1389380" y="1245235"/>
          <a:ext cx="8931275" cy="5151120"/>
        </p:xfrm>
        <a:graphic>
          <a:graphicData uri="http://schemas.openxmlformats.org/drawingml/2006/table">
            <a:tbl>
              <a:tblPr firstRow="1" bandRow="1">
                <a:tableStyleId>{93296810-A885-4BE3-A3E7-6D5BEEA58F35}</a:tableStyleId>
              </a:tblPr>
              <a:tblGrid>
                <a:gridCol w="3270885"/>
                <a:gridCol w="5660390"/>
              </a:tblGrid>
              <a:tr h="396240">
                <a:tc>
                  <a:txBody>
                    <a:bodyPr/>
                    <a:lstStyle/>
                    <a:p>
                      <a:pPr algn="ctr"/>
                      <a:r>
                        <a:rPr lang="zh-CN" altLang="en-US" sz="2000" dirty="0" smtClean="0">
                          <a:solidFill>
                            <a:schemeClr val="tx1"/>
                          </a:solidFill>
                          <a:latin typeface="微软雅黑" panose="020B0503020204020204" charset="-122"/>
                          <a:ea typeface="微软雅黑" panose="020B0503020204020204" charset="-122"/>
                        </a:rPr>
                        <a:t>故障现象</a:t>
                      </a:r>
                    </a:p>
                  </a:txBody>
                  <a:tcPr anchor="ctr"/>
                </a:tc>
                <a:tc>
                  <a:txBody>
                    <a:bodyPr/>
                    <a:lstStyle/>
                    <a:p>
                      <a:pPr algn="ctr"/>
                      <a:r>
                        <a:rPr lang="zh-CN" altLang="en-US" sz="2000" dirty="0" smtClean="0">
                          <a:solidFill>
                            <a:schemeClr val="tx1"/>
                          </a:solidFill>
                          <a:latin typeface="微软雅黑" panose="020B0503020204020204" charset="-122"/>
                          <a:ea typeface="微软雅黑" panose="020B0503020204020204" charset="-122"/>
                        </a:rPr>
                        <a:t>可疑部位</a:t>
                      </a:r>
                    </a:p>
                  </a:txBody>
                  <a:tcPr anchor="ctr"/>
                </a:tc>
              </a:tr>
              <a:tr h="396240">
                <a:tc rowSpan="3">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前</a:t>
                      </a:r>
                      <a:r>
                        <a:rPr lang="en-US" altLang="zh-CN" sz="2000" dirty="0" smtClean="0">
                          <a:latin typeface="微软雅黑" panose="020B0503020204020204" charset="-122"/>
                          <a:ea typeface="微软雅黑" panose="020B0503020204020204" charset="-122"/>
                        </a:rPr>
                        <a:t>/</a:t>
                      </a:r>
                      <a:r>
                        <a:rPr lang="zh-CN" altLang="en-US" sz="2000" dirty="0" smtClean="0">
                          <a:latin typeface="微软雅黑" panose="020B0503020204020204" charset="-122"/>
                          <a:ea typeface="微软雅黑" panose="020B0503020204020204" charset="-122"/>
                        </a:rPr>
                        <a:t>后车窗不工作</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保险丝（熔断）</a:t>
                      </a:r>
                    </a:p>
                  </a:txBody>
                  <a:tcPr anchor="ctr"/>
                </a:tc>
              </a:tr>
              <a:tr h="396240">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线路（断路、短路或接插件接触不良、虚接）</a:t>
                      </a:r>
                    </a:p>
                  </a:txBody>
                  <a:tcPr anchor="ctr"/>
                </a:tc>
              </a:tr>
              <a:tr h="39624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3.FBCM</a:t>
                      </a:r>
                      <a:r>
                        <a:rPr lang="zh-CN" altLang="en-US" sz="2000" dirty="0" smtClean="0">
                          <a:latin typeface="微软雅黑" panose="020B0503020204020204" charset="-122"/>
                          <a:ea typeface="微软雅黑" panose="020B0503020204020204" charset="-122"/>
                        </a:rPr>
                        <a:t>（故障）</a:t>
                      </a:r>
                    </a:p>
                  </a:txBody>
                  <a:tcPr anchor="ctr"/>
                </a:tc>
              </a:tr>
              <a:tr h="396240">
                <a:tc rowSpan="3">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左前玻璃升降开关不能控制车窗</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左前玻璃升降开关（损坏）</a:t>
                      </a:r>
                    </a:p>
                  </a:txBody>
                  <a:tcPr anchor="ctr"/>
                </a:tc>
              </a:tr>
              <a:tr h="39624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线路（断路、短路或接插件接触不良、虚接）</a:t>
                      </a:r>
                    </a:p>
                  </a:txBody>
                  <a:tcPr anchor="ctr"/>
                </a:tc>
              </a:tr>
              <a:tr h="39624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3.RBCM</a:t>
                      </a:r>
                      <a:r>
                        <a:rPr lang="zh-CN" altLang="en-US" sz="2000" dirty="0" smtClean="0">
                          <a:latin typeface="微软雅黑" panose="020B0503020204020204" charset="-122"/>
                          <a:ea typeface="微软雅黑" panose="020B0503020204020204" charset="-122"/>
                        </a:rPr>
                        <a:t>（故障）</a:t>
                      </a:r>
                    </a:p>
                  </a:txBody>
                  <a:tcPr anchor="ctr"/>
                </a:tc>
              </a:tr>
              <a:tr h="396240">
                <a:tc rowSpan="6">
                  <a:txBody>
                    <a:bodyPr/>
                    <a:lstStyle/>
                    <a:p>
                      <a:pPr algn="ctr"/>
                      <a:r>
                        <a:rPr lang="zh-CN" altLang="en-US" sz="2000" b="0" i="0" u="none" strike="noStrike" kern="1200" baseline="0" dirty="0" smtClean="0">
                          <a:solidFill>
                            <a:schemeClr val="dk1"/>
                          </a:solidFill>
                          <a:latin typeface="微软雅黑" panose="020B0503020204020204" charset="-122"/>
                          <a:ea typeface="微软雅黑" panose="020B0503020204020204" charset="-122"/>
                          <a:cs typeface="+mn-cs"/>
                        </a:rPr>
                        <a:t>遥控钥匙不能控制电动车窗上升</a:t>
                      </a:r>
                      <a:r>
                        <a:rPr lang="en-US" altLang="zh-CN" sz="2000" b="0" i="0" u="none" strike="noStrike" kern="1200" baseline="0" dirty="0" smtClean="0">
                          <a:solidFill>
                            <a:schemeClr val="dk1"/>
                          </a:solidFill>
                          <a:latin typeface="微软雅黑" panose="020B0503020204020204" charset="-122"/>
                          <a:ea typeface="微软雅黑" panose="020B0503020204020204" charset="-122"/>
                          <a:cs typeface="+mn-cs"/>
                        </a:rPr>
                        <a:t>/ </a:t>
                      </a:r>
                      <a:r>
                        <a:rPr lang="zh-CN" altLang="en-US" sz="2000" b="0" i="0" u="none" strike="noStrike" kern="1200" baseline="0" dirty="0" smtClean="0">
                          <a:solidFill>
                            <a:schemeClr val="dk1"/>
                          </a:solidFill>
                          <a:latin typeface="微软雅黑" panose="020B0503020204020204" charset="-122"/>
                          <a:ea typeface="微软雅黑" panose="020B0503020204020204" charset="-122"/>
                          <a:cs typeface="+mn-cs"/>
                        </a:rPr>
                        <a:t>下降	</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电磁干扰</a:t>
                      </a:r>
                    </a:p>
                  </a:txBody>
                  <a:tcPr anchor="ctr"/>
                </a:tc>
              </a:tr>
              <a:tr h="39624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遥控钥匙（损坏，电量不足）</a:t>
                      </a:r>
                    </a:p>
                  </a:txBody>
                  <a:tcPr anchor="ctr"/>
                </a:tc>
              </a:tr>
              <a:tr h="396240">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3.CAN</a:t>
                      </a:r>
                      <a:r>
                        <a:rPr lang="zh-CN" altLang="en-US" sz="2000" dirty="0" smtClean="0">
                          <a:latin typeface="微软雅黑" panose="020B0503020204020204" charset="-122"/>
                          <a:ea typeface="微软雅黑" panose="020B0503020204020204" charset="-122"/>
                        </a:rPr>
                        <a:t>通讯（故障）</a:t>
                      </a:r>
                    </a:p>
                  </a:txBody>
                  <a:tcPr anchor="ctr"/>
                </a:tc>
              </a:tr>
              <a:tr h="396240">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4.</a:t>
                      </a:r>
                      <a:r>
                        <a:rPr lang="zh-CN" altLang="en-US" sz="2000" dirty="0" smtClean="0">
                          <a:latin typeface="微软雅黑" panose="020B0503020204020204" charset="-122"/>
                          <a:ea typeface="微软雅黑" panose="020B0503020204020204" charset="-122"/>
                        </a:rPr>
                        <a:t>线路（断路、短路或接插件接触不良、虚接）</a:t>
                      </a:r>
                    </a:p>
                  </a:txBody>
                  <a:tcPr anchor="ctr"/>
                </a:tc>
              </a:tr>
              <a:tr h="396240">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5.PEPS</a:t>
                      </a:r>
                      <a:r>
                        <a:rPr lang="zh-CN" altLang="en-US" sz="2000" dirty="0" smtClean="0">
                          <a:latin typeface="微软雅黑" panose="020B0503020204020204" charset="-122"/>
                          <a:ea typeface="微软雅黑" panose="020B0503020204020204" charset="-122"/>
                        </a:rPr>
                        <a:t>模块（故障）</a:t>
                      </a:r>
                    </a:p>
                  </a:txBody>
                  <a:tcPr anchor="ctr"/>
                </a:tc>
              </a:tr>
              <a:tr h="39624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6.FBCM</a:t>
                      </a:r>
                      <a:r>
                        <a:rPr lang="zh-CN" altLang="en-US" sz="2000" dirty="0" smtClean="0">
                          <a:latin typeface="微软雅黑" panose="020B0503020204020204" charset="-122"/>
                          <a:ea typeface="微软雅黑" panose="020B0503020204020204" charset="-122"/>
                        </a:rPr>
                        <a:t>（故障）</a:t>
                      </a:r>
                    </a:p>
                  </a:txBody>
                  <a:tcPr anchor="ctr"/>
                </a:tc>
              </a:tr>
            </a:tbl>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33832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电动后视镜概述</a:t>
            </a:r>
            <a:endParaRPr lang="zh-CN" altLang="en-US" sz="3600" dirty="0">
              <a:solidFill>
                <a:srgbClr val="0070C0"/>
              </a:solidFill>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3595" y="1524655"/>
            <a:ext cx="1944216" cy="1641834"/>
          </a:xfrm>
          <a:prstGeom prst="rect">
            <a:avLst/>
          </a:prstGeom>
          <a:ln>
            <a:noFill/>
          </a:ln>
          <a:effectLst>
            <a:softEdge rad="112500"/>
          </a:effectLst>
        </p:spPr>
      </p:pic>
      <p:sp>
        <p:nvSpPr>
          <p:cNvPr id="7" name="Text Box 3"/>
          <p:cNvSpPr txBox="1">
            <a:spLocks noChangeArrowheads="1"/>
          </p:cNvSpPr>
          <p:nvPr/>
        </p:nvSpPr>
        <p:spPr bwMode="auto">
          <a:xfrm>
            <a:off x="3762648" y="1346200"/>
            <a:ext cx="521225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20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sym typeface="宋体" panose="02010600030101010101" pitchFamily="2" charset="-122"/>
              </a:rPr>
              <a:t>吉利帝豪</a:t>
            </a:r>
            <a:r>
              <a:rPr lang="en-US" altLang="zh-CN" sz="2000" b="0" smtClean="0">
                <a:latin typeface="微软雅黑" panose="020B0503020204020204" charset="-122"/>
                <a:ea typeface="微软雅黑" panose="020B0503020204020204" charset="-122"/>
                <a:sym typeface="宋体" panose="02010600030101010101" pitchFamily="2" charset="-122"/>
              </a:rPr>
              <a:t>EV450</a:t>
            </a:r>
            <a:r>
              <a:rPr lang="zh-CN" altLang="en-US" sz="2000" b="0" smtClean="0">
                <a:latin typeface="微软雅黑" panose="020B0503020204020204" charset="-122"/>
                <a:ea typeface="微软雅黑" panose="020B0503020204020204" charset="-122"/>
                <a:sym typeface="宋体" panose="02010600030101010101" pitchFamily="2" charset="-122"/>
              </a:rPr>
              <a:t>汽车</a:t>
            </a:r>
            <a:r>
              <a:rPr lang="zh-CN" altLang="en-US" sz="2000" b="0" dirty="0">
                <a:latin typeface="微软雅黑" panose="020B0503020204020204" charset="-122"/>
                <a:ea typeface="微软雅黑" panose="020B0503020204020204" charset="-122"/>
                <a:sym typeface="宋体" panose="02010600030101010101" pitchFamily="2" charset="-122"/>
              </a:rPr>
              <a:t>外后视镜为电动后视镜，带加热除雾功能，高配车还具备电动折叠功能</a:t>
            </a:r>
            <a:r>
              <a:rPr lang="zh-CN" altLang="en-US" sz="2000" b="0" dirty="0" smtClean="0">
                <a:latin typeface="微软雅黑" panose="020B0503020204020204" charset="-122"/>
                <a:ea typeface="微软雅黑" panose="020B0503020204020204" charset="-122"/>
                <a:sym typeface="宋体" panose="02010600030101010101" pitchFamily="2" charset="-122"/>
              </a:rPr>
              <a:t>。</a:t>
            </a:r>
          </a:p>
        </p:txBody>
      </p:sp>
      <p:grpSp>
        <p:nvGrpSpPr>
          <p:cNvPr id="1040" name="组合 1039"/>
          <p:cNvGrpSpPr/>
          <p:nvPr/>
        </p:nvGrpSpPr>
        <p:grpSpPr>
          <a:xfrm>
            <a:off x="1918970" y="3114040"/>
            <a:ext cx="8051800" cy="2835559"/>
            <a:chOff x="1115616" y="2787774"/>
            <a:chExt cx="7091505" cy="1949314"/>
          </a:xfrm>
        </p:grpSpPr>
        <p:pic>
          <p:nvPicPr>
            <p:cNvPr id="8" name="Picture 3"/>
            <p:cNvPicPr>
              <a:picLocks noChangeAspect="1" noChangeArrowheads="1"/>
            </p:cNvPicPr>
            <p:nvPr/>
          </p:nvPicPr>
          <p:blipFill>
            <a:blip r:embed="rId7" cstate="print">
              <a:clrChange>
                <a:clrFrom>
                  <a:srgbClr val="FEFEFE"/>
                </a:clrFrom>
                <a:clrTo>
                  <a:srgbClr val="FEFEFE">
                    <a:alpha val="0"/>
                  </a:srgbClr>
                </a:clrTo>
              </a:clrChange>
            </a:blip>
            <a:srcRect/>
            <a:stretch>
              <a:fillRect/>
            </a:stretch>
          </p:blipFill>
          <p:spPr bwMode="auto">
            <a:xfrm rot="16200000">
              <a:off x="1106364" y="3166239"/>
              <a:ext cx="1390104" cy="1371600"/>
            </a:xfrm>
            <a:prstGeom prst="rect">
              <a:avLst/>
            </a:prstGeom>
            <a:noFill/>
            <a:ln w="9525">
              <a:noFill/>
              <a:miter lim="800000"/>
              <a:headEnd/>
              <a:tailEnd/>
            </a:ln>
            <a:effectLst/>
          </p:spPr>
        </p:pic>
        <p:pic>
          <p:nvPicPr>
            <p:cNvPr id="9" name="Picture 2"/>
            <p:cNvPicPr>
              <a:picLocks noChangeAspect="1" noChangeArrowheads="1"/>
            </p:cNvPicPr>
            <p:nvPr/>
          </p:nvPicPr>
          <p:blipFill>
            <a:blip r:embed="rId8">
              <a:clrChange>
                <a:clrFrom>
                  <a:srgbClr val="FEFEFE"/>
                </a:clrFrom>
                <a:clrTo>
                  <a:srgbClr val="FEFEFE">
                    <a:alpha val="0"/>
                  </a:srgbClr>
                </a:clrTo>
              </a:clrChange>
            </a:blip>
            <a:srcRect/>
            <a:stretch>
              <a:fillRect/>
            </a:stretch>
          </p:blipFill>
          <p:spPr bwMode="auto">
            <a:xfrm rot="16200000">
              <a:off x="3996501" y="3071455"/>
              <a:ext cx="1758969" cy="1418084"/>
            </a:xfrm>
            <a:prstGeom prst="rect">
              <a:avLst/>
            </a:prstGeom>
            <a:noFill/>
            <a:ln w="9525">
              <a:noFill/>
              <a:miter lim="800000"/>
              <a:headEnd/>
              <a:tailEnd/>
            </a:ln>
            <a:effectLst/>
          </p:spPr>
        </p:pic>
        <p:grpSp>
          <p:nvGrpSpPr>
            <p:cNvPr id="22" name="组合 21"/>
            <p:cNvGrpSpPr/>
            <p:nvPr/>
          </p:nvGrpSpPr>
          <p:grpSpPr>
            <a:xfrm>
              <a:off x="6059269" y="2787774"/>
              <a:ext cx="2147852" cy="1949314"/>
              <a:chOff x="6558414" y="2953276"/>
              <a:chExt cx="2147852" cy="1949314"/>
            </a:xfrm>
          </p:grpSpPr>
          <p:cxnSp>
            <p:nvCxnSpPr>
              <p:cNvPr id="12" name="直接箭头连接符 11"/>
              <p:cNvCxnSpPr/>
              <p:nvPr/>
            </p:nvCxnSpPr>
            <p:spPr>
              <a:xfrm>
                <a:off x="7632340" y="3291830"/>
                <a:ext cx="0" cy="1357571"/>
              </a:xfrm>
              <a:prstGeom prst="straightConnector1">
                <a:avLst/>
              </a:prstGeom>
              <a:ln w="63500">
                <a:solidFill>
                  <a:srgbClr val="29EFD7"/>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5" name="直接箭头连接符 14"/>
              <p:cNvCxnSpPr/>
              <p:nvPr/>
            </p:nvCxnSpPr>
            <p:spPr>
              <a:xfrm>
                <a:off x="6948264" y="3970615"/>
                <a:ext cx="1368152" cy="0"/>
              </a:xfrm>
              <a:prstGeom prst="straightConnector1">
                <a:avLst/>
              </a:prstGeom>
              <a:ln w="63500">
                <a:solidFill>
                  <a:srgbClr val="29EFD7"/>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 name="TextBox 19"/>
              <p:cNvSpPr txBox="1"/>
              <p:nvPr/>
            </p:nvSpPr>
            <p:spPr>
              <a:xfrm>
                <a:off x="7437415" y="2953276"/>
                <a:ext cx="389850" cy="253189"/>
              </a:xfrm>
              <a:prstGeom prst="rect">
                <a:avLst/>
              </a:prstGeom>
              <a:noFill/>
            </p:spPr>
            <p:txBody>
              <a:bodyPr wrap="square" rtlCol="0">
                <a:spAutoFit/>
              </a:bodyPr>
              <a:lstStyle/>
              <a:p>
                <a:r>
                  <a:rPr lang="zh-CN" altLang="en-US" b="1" dirty="0" smtClean="0">
                    <a:latin typeface="微软雅黑" panose="020B0503020204020204" charset="-122"/>
                    <a:ea typeface="微软雅黑" panose="020B0503020204020204" charset="-122"/>
                  </a:rPr>
                  <a:t>上</a:t>
                </a:r>
              </a:p>
            </p:txBody>
          </p:sp>
          <p:sp>
            <p:nvSpPr>
              <p:cNvPr id="23" name="TextBox 22"/>
              <p:cNvSpPr txBox="1"/>
              <p:nvPr/>
            </p:nvSpPr>
            <p:spPr>
              <a:xfrm>
                <a:off x="7437415" y="4649401"/>
                <a:ext cx="389850" cy="253189"/>
              </a:xfrm>
              <a:prstGeom prst="rect">
                <a:avLst/>
              </a:prstGeom>
              <a:noFill/>
            </p:spPr>
            <p:txBody>
              <a:bodyPr wrap="square" rtlCol="0">
                <a:spAutoFit/>
              </a:bodyPr>
              <a:lstStyle/>
              <a:p>
                <a:r>
                  <a:rPr lang="zh-CN" altLang="en-US" b="1" dirty="0">
                    <a:latin typeface="微软雅黑" panose="020B0503020204020204" charset="-122"/>
                    <a:ea typeface="微软雅黑" panose="020B0503020204020204" charset="-122"/>
                  </a:rPr>
                  <a:t>下</a:t>
                </a:r>
              </a:p>
            </p:txBody>
          </p:sp>
          <p:sp>
            <p:nvSpPr>
              <p:cNvPr id="4" name="TextBox 23"/>
              <p:cNvSpPr txBox="1"/>
              <p:nvPr/>
            </p:nvSpPr>
            <p:spPr>
              <a:xfrm>
                <a:off x="6558414" y="3801338"/>
                <a:ext cx="389850" cy="253189"/>
              </a:xfrm>
              <a:prstGeom prst="rect">
                <a:avLst/>
              </a:prstGeom>
              <a:noFill/>
            </p:spPr>
            <p:txBody>
              <a:bodyPr wrap="square" rtlCol="0">
                <a:spAutoFit/>
              </a:bodyPr>
              <a:lstStyle/>
              <a:p>
                <a:r>
                  <a:rPr lang="zh-CN" altLang="en-US" b="1" dirty="0" smtClean="0">
                    <a:latin typeface="微软雅黑" panose="020B0503020204020204" charset="-122"/>
                    <a:ea typeface="微软雅黑" panose="020B0503020204020204" charset="-122"/>
                  </a:rPr>
                  <a:t>左</a:t>
                </a:r>
              </a:p>
            </p:txBody>
          </p:sp>
          <p:sp>
            <p:nvSpPr>
              <p:cNvPr id="25" name="TextBox 24"/>
              <p:cNvSpPr txBox="1"/>
              <p:nvPr/>
            </p:nvSpPr>
            <p:spPr>
              <a:xfrm>
                <a:off x="8316416" y="3801338"/>
                <a:ext cx="389850" cy="253189"/>
              </a:xfrm>
              <a:prstGeom prst="rect">
                <a:avLst/>
              </a:prstGeom>
              <a:noFill/>
            </p:spPr>
            <p:txBody>
              <a:bodyPr wrap="square" rtlCol="0">
                <a:spAutoFit/>
              </a:bodyPr>
              <a:lstStyle/>
              <a:p>
                <a:r>
                  <a:rPr lang="zh-CN" altLang="en-US" b="1" dirty="0">
                    <a:latin typeface="微软雅黑" panose="020B0503020204020204" charset="-122"/>
                    <a:ea typeface="微软雅黑" panose="020B0503020204020204" charset="-122"/>
                  </a:rPr>
                  <a:t>右</a:t>
                </a:r>
              </a:p>
            </p:txBody>
          </p:sp>
        </p:grpSp>
        <p:cxnSp>
          <p:nvCxnSpPr>
            <p:cNvPr id="27" name="直接箭头连接符 26"/>
            <p:cNvCxnSpPr/>
            <p:nvPr/>
          </p:nvCxnSpPr>
          <p:spPr>
            <a:xfrm flipH="1">
              <a:off x="1984623" y="3301003"/>
              <a:ext cx="1008112" cy="0"/>
            </a:xfrm>
            <a:prstGeom prst="straightConnector1">
              <a:avLst/>
            </a:prstGeom>
            <a:ln w="317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025" name="矩形 1024"/>
            <p:cNvSpPr/>
            <p:nvPr/>
          </p:nvSpPr>
          <p:spPr>
            <a:xfrm>
              <a:off x="2848719" y="3192991"/>
              <a:ext cx="1008112" cy="21602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CN" altLang="en-US" sz="1600" dirty="0" smtClean="0">
                  <a:solidFill>
                    <a:schemeClr val="tx1"/>
                  </a:solidFill>
                  <a:latin typeface="微软雅黑" panose="020B0503020204020204" charset="-122"/>
                  <a:ea typeface="微软雅黑" panose="020B0503020204020204" charset="-122"/>
                </a:rPr>
                <a:t>展开折叠</a:t>
              </a:r>
            </a:p>
          </p:txBody>
        </p:sp>
        <p:sp>
          <p:nvSpPr>
            <p:cNvPr id="35" name="矩形 34"/>
            <p:cNvSpPr/>
            <p:nvPr/>
          </p:nvSpPr>
          <p:spPr>
            <a:xfrm>
              <a:off x="2632695" y="3661043"/>
              <a:ext cx="1368152" cy="21602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CN" altLang="en-US" sz="1600" dirty="0" smtClean="0">
                  <a:solidFill>
                    <a:schemeClr val="tx1"/>
                  </a:solidFill>
                  <a:latin typeface="微软雅黑" panose="020B0503020204020204" charset="-122"/>
                  <a:ea typeface="微软雅黑" panose="020B0503020204020204" charset="-122"/>
                </a:rPr>
                <a:t>左外后视镜</a:t>
              </a:r>
            </a:p>
          </p:txBody>
        </p:sp>
        <p:sp>
          <p:nvSpPr>
            <p:cNvPr id="36" name="矩形 35"/>
            <p:cNvSpPr/>
            <p:nvPr/>
          </p:nvSpPr>
          <p:spPr>
            <a:xfrm>
              <a:off x="2629520" y="4121666"/>
              <a:ext cx="1368152" cy="21602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CN" altLang="en-US" sz="1600" dirty="0">
                  <a:solidFill>
                    <a:schemeClr val="tx1"/>
                  </a:solidFill>
                  <a:latin typeface="微软雅黑" panose="020B0503020204020204" charset="-122"/>
                  <a:ea typeface="微软雅黑" panose="020B0503020204020204" charset="-122"/>
                </a:rPr>
                <a:t>右</a:t>
              </a:r>
              <a:r>
                <a:rPr lang="zh-CN" altLang="en-US" sz="1600" dirty="0" smtClean="0">
                  <a:solidFill>
                    <a:schemeClr val="tx1"/>
                  </a:solidFill>
                  <a:latin typeface="微软雅黑" panose="020B0503020204020204" charset="-122"/>
                  <a:ea typeface="微软雅黑" panose="020B0503020204020204" charset="-122"/>
                </a:rPr>
                <a:t>外后视镜</a:t>
              </a:r>
            </a:p>
          </p:txBody>
        </p:sp>
        <p:cxnSp>
          <p:nvCxnSpPr>
            <p:cNvPr id="37" name="直接箭头连接符 36"/>
            <p:cNvCxnSpPr>
              <a:stCxn id="36" idx="1"/>
            </p:cNvCxnSpPr>
            <p:nvPr/>
          </p:nvCxnSpPr>
          <p:spPr>
            <a:xfrm flipH="1">
              <a:off x="2269480" y="4229678"/>
              <a:ext cx="360040" cy="0"/>
            </a:xfrm>
            <a:prstGeom prst="straightConnector1">
              <a:avLst/>
            </a:prstGeom>
            <a:ln w="317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31" name="肘形连接符 1030"/>
            <p:cNvCxnSpPr>
              <a:stCxn id="35" idx="1"/>
            </p:cNvCxnSpPr>
            <p:nvPr/>
          </p:nvCxnSpPr>
          <p:spPr>
            <a:xfrm rot="10800000" flipV="1">
              <a:off x="1444563" y="3769054"/>
              <a:ext cx="1188132" cy="352611"/>
            </a:xfrm>
            <a:prstGeom prst="bentConnector3">
              <a:avLst>
                <a:gd name="adj1" fmla="val 9997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肘形连接符 43"/>
            <p:cNvCxnSpPr>
              <a:stCxn id="35" idx="3"/>
            </p:cNvCxnSpPr>
            <p:nvPr/>
          </p:nvCxnSpPr>
          <p:spPr>
            <a:xfrm>
              <a:off x="4000847" y="3769055"/>
              <a:ext cx="464914" cy="359681"/>
            </a:xfrm>
            <a:prstGeom prst="bentConnector3">
              <a:avLst>
                <a:gd name="adj1" fmla="val 99683"/>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9" name="直接箭头连接符 48"/>
            <p:cNvCxnSpPr>
              <a:stCxn id="36" idx="3"/>
            </p:cNvCxnSpPr>
            <p:nvPr/>
          </p:nvCxnSpPr>
          <p:spPr>
            <a:xfrm>
              <a:off x="3997672" y="4229678"/>
              <a:ext cx="1227311" cy="0"/>
            </a:xfrm>
            <a:prstGeom prst="straightConnector1">
              <a:avLst/>
            </a:prstGeom>
            <a:ln w="317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4688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电动后视镜</a:t>
            </a:r>
            <a:endParaRPr lang="zh-CN" altLang="en-US" sz="3600" dirty="0">
              <a:solidFill>
                <a:srgbClr val="0070C0"/>
              </a:solidFill>
              <a:latin typeface="微软雅黑" panose="020B0503020204020204" charset="-122"/>
              <a:ea typeface="微软雅黑" panose="020B0503020204020204" charset="-122"/>
            </a:endParaRPr>
          </a:p>
        </p:txBody>
      </p:sp>
      <p:sp>
        <p:nvSpPr>
          <p:cNvPr id="5" name="文本框 4"/>
          <p:cNvSpPr txBox="1"/>
          <p:nvPr/>
        </p:nvSpPr>
        <p:spPr>
          <a:xfrm>
            <a:off x="626745" y="1369060"/>
            <a:ext cx="1402080" cy="460375"/>
          </a:xfrm>
          <a:prstGeom prst="rect">
            <a:avLst/>
          </a:prstGeom>
          <a:noFill/>
        </p:spPr>
        <p:txBody>
          <a:bodyPr wrap="none" rtlCol="0" anchor="t">
            <a:spAutoFit/>
          </a:bodyPr>
          <a:lstStyle/>
          <a:p>
            <a:r>
              <a:rPr lang="zh-CN" altLang="en-US" sz="2400" dirty="0" smtClean="0">
                <a:latin typeface="微软雅黑" panose="020B0503020204020204" charset="-122"/>
                <a:ea typeface="微软雅黑" panose="020B0503020204020204" charset="-122"/>
                <a:sym typeface="Arial" panose="020B0604020202020204" pitchFamily="34" charset="0"/>
              </a:rPr>
              <a:t>原理框图</a:t>
            </a:r>
          </a:p>
        </p:txBody>
      </p:sp>
      <p:grpSp>
        <p:nvGrpSpPr>
          <p:cNvPr id="11" name="组合 10"/>
          <p:cNvGrpSpPr/>
          <p:nvPr/>
        </p:nvGrpSpPr>
        <p:grpSpPr>
          <a:xfrm>
            <a:off x="1314450" y="1711960"/>
            <a:ext cx="8738870" cy="4239260"/>
            <a:chOff x="1041838" y="1264572"/>
            <a:chExt cx="7202570" cy="3611434"/>
          </a:xfrm>
        </p:grpSpPr>
        <p:cxnSp>
          <p:nvCxnSpPr>
            <p:cNvPr id="17" name="直接箭头连接符 16"/>
            <p:cNvCxnSpPr/>
            <p:nvPr/>
          </p:nvCxnSpPr>
          <p:spPr>
            <a:xfrm>
              <a:off x="2725742" y="2355352"/>
              <a:ext cx="1050187" cy="373"/>
            </a:xfrm>
            <a:prstGeom prst="straightConnector1">
              <a:avLst/>
            </a:prstGeom>
            <a:ln w="31750">
              <a:solidFill>
                <a:srgbClr val="FFC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9" name="直接箭头连接符 18"/>
            <p:cNvCxnSpPr>
              <a:stCxn id="26" idx="3"/>
            </p:cNvCxnSpPr>
            <p:nvPr/>
          </p:nvCxnSpPr>
          <p:spPr>
            <a:xfrm flipV="1">
              <a:off x="2737333" y="1696099"/>
              <a:ext cx="1038193" cy="521"/>
            </a:xfrm>
            <a:prstGeom prst="straightConnector1">
              <a:avLst/>
            </a:prstGeom>
            <a:ln w="31750">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6" name="Rectangle 4"/>
            <p:cNvSpPr>
              <a:spLocks noChangeArrowheads="1"/>
            </p:cNvSpPr>
            <p:nvPr/>
          </p:nvSpPr>
          <p:spPr bwMode="auto">
            <a:xfrm>
              <a:off x="1041838" y="1480596"/>
              <a:ext cx="1695495" cy="432048"/>
            </a:xfrm>
            <a:prstGeom prst="rect">
              <a:avLst/>
            </a:prstGeom>
            <a:solidFill>
              <a:srgbClr val="F05ACC"/>
            </a:solidFill>
            <a:ln w="9525">
              <a:noFill/>
              <a:miter lim="800000"/>
            </a:ln>
          </p:spPr>
          <p:txBody>
            <a:bodyPr anchor="ctr"/>
            <a:lstStyle/>
            <a:p>
              <a:pPr algn="ctr"/>
              <a:r>
                <a:rPr lang="zh-CN" altLang="en-US" dirty="0" smtClean="0">
                  <a:latin typeface="微软雅黑" panose="020B0503020204020204" charset="-122"/>
                  <a:ea typeface="微软雅黑" panose="020B0503020204020204" charset="-122"/>
                </a:rPr>
                <a:t>电动后视镜电源</a:t>
              </a:r>
            </a:p>
          </p:txBody>
        </p:sp>
        <p:sp>
          <p:nvSpPr>
            <p:cNvPr id="28" name="矩形 27"/>
            <p:cNvSpPr/>
            <p:nvPr/>
          </p:nvSpPr>
          <p:spPr>
            <a:xfrm>
              <a:off x="6534132" y="1325547"/>
              <a:ext cx="1710275" cy="1584176"/>
            </a:xfrm>
            <a:prstGeom prst="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charset="-122"/>
                  <a:ea typeface="微软雅黑" panose="020B0503020204020204" charset="-122"/>
                </a:rPr>
                <a:t>左后视镜</a:t>
              </a:r>
            </a:p>
          </p:txBody>
        </p:sp>
        <p:sp>
          <p:nvSpPr>
            <p:cNvPr id="29" name="矩形 28"/>
            <p:cNvSpPr/>
            <p:nvPr/>
          </p:nvSpPr>
          <p:spPr>
            <a:xfrm>
              <a:off x="3778206" y="1325547"/>
              <a:ext cx="1303669" cy="3550459"/>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dirty="0" smtClean="0">
                  <a:solidFill>
                    <a:schemeClr val="tx1"/>
                  </a:solidFill>
                  <a:latin typeface="微软雅黑" panose="020B0503020204020204" charset="-122"/>
                  <a:ea typeface="微软雅黑" panose="020B0503020204020204" charset="-122"/>
                </a:rPr>
                <a:t>BCM</a:t>
              </a:r>
            </a:p>
          </p:txBody>
        </p:sp>
        <p:sp>
          <p:nvSpPr>
            <p:cNvPr id="30" name="矩形 29"/>
            <p:cNvSpPr/>
            <p:nvPr/>
          </p:nvSpPr>
          <p:spPr>
            <a:xfrm>
              <a:off x="1046972" y="2067693"/>
              <a:ext cx="1690362" cy="2088232"/>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a:solidFill>
                    <a:schemeClr val="tx1"/>
                  </a:solidFill>
                  <a:latin typeface="微软雅黑" panose="020B0503020204020204" charset="-122"/>
                  <a:ea typeface="微软雅黑" panose="020B0503020204020204" charset="-122"/>
                </a:rPr>
                <a:t>电动后视镜</a:t>
              </a:r>
              <a:r>
                <a:rPr lang="zh-CN" altLang="en-US" dirty="0" smtClean="0">
                  <a:solidFill>
                    <a:schemeClr val="tx1"/>
                  </a:solidFill>
                  <a:latin typeface="微软雅黑" panose="020B0503020204020204" charset="-122"/>
                  <a:ea typeface="微软雅黑" panose="020B0503020204020204" charset="-122"/>
                </a:rPr>
                <a:t>开关</a:t>
              </a:r>
            </a:p>
          </p:txBody>
        </p:sp>
        <p:sp>
          <p:nvSpPr>
            <p:cNvPr id="52" name="TextBox 51"/>
            <p:cNvSpPr txBox="1"/>
            <p:nvPr/>
          </p:nvSpPr>
          <p:spPr>
            <a:xfrm>
              <a:off x="2782783" y="2078726"/>
              <a:ext cx="995422" cy="287249"/>
            </a:xfrm>
            <a:prstGeom prst="rect">
              <a:avLst/>
            </a:prstGeom>
            <a:noFill/>
          </p:spPr>
          <p:txBody>
            <a:bodyPr wrap="square" rtlCol="0">
              <a:spAutoFit/>
            </a:bodyPr>
            <a:lstStyle/>
            <a:p>
              <a:r>
                <a:rPr lang="zh-CN" altLang="en-US" sz="1600" dirty="0" smtClean="0">
                  <a:latin typeface="微软雅黑" panose="020B0503020204020204" charset="-122"/>
                  <a:ea typeface="微软雅黑" panose="020B0503020204020204" charset="-122"/>
                </a:rPr>
                <a:t>后视镜选择</a:t>
              </a:r>
            </a:p>
          </p:txBody>
        </p:sp>
        <p:cxnSp>
          <p:nvCxnSpPr>
            <p:cNvPr id="92" name="直接箭头连接符 91"/>
            <p:cNvCxnSpPr/>
            <p:nvPr/>
          </p:nvCxnSpPr>
          <p:spPr>
            <a:xfrm flipV="1">
              <a:off x="5074348" y="1541571"/>
              <a:ext cx="1455025" cy="8136"/>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3" name="直接箭头连接符 42"/>
            <p:cNvCxnSpPr/>
            <p:nvPr/>
          </p:nvCxnSpPr>
          <p:spPr>
            <a:xfrm>
              <a:off x="2728018" y="2859532"/>
              <a:ext cx="1050187" cy="373"/>
            </a:xfrm>
            <a:prstGeom prst="straightConnector1">
              <a:avLst/>
            </a:prstGeom>
            <a:ln w="31750">
              <a:solidFill>
                <a:srgbClr val="FFC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5" name="直接箭头连接符 44"/>
            <p:cNvCxnSpPr/>
            <p:nvPr/>
          </p:nvCxnSpPr>
          <p:spPr>
            <a:xfrm>
              <a:off x="2728018" y="3363712"/>
              <a:ext cx="1050187" cy="373"/>
            </a:xfrm>
            <a:prstGeom prst="straightConnector1">
              <a:avLst/>
            </a:prstGeom>
            <a:ln w="31750">
              <a:solidFill>
                <a:srgbClr val="FFC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6" name="直接箭头连接符 45"/>
            <p:cNvCxnSpPr/>
            <p:nvPr/>
          </p:nvCxnSpPr>
          <p:spPr>
            <a:xfrm>
              <a:off x="2728018" y="3867893"/>
              <a:ext cx="1050187" cy="373"/>
            </a:xfrm>
            <a:prstGeom prst="straightConnector1">
              <a:avLst/>
            </a:prstGeom>
            <a:ln w="31750">
              <a:solidFill>
                <a:srgbClr val="FFC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0" name="直接箭头连接符 49"/>
            <p:cNvCxnSpPr/>
            <p:nvPr/>
          </p:nvCxnSpPr>
          <p:spPr>
            <a:xfrm flipV="1">
              <a:off x="5074349" y="1922902"/>
              <a:ext cx="1455025" cy="8136"/>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4" name="直接箭头连接符 53"/>
            <p:cNvCxnSpPr/>
            <p:nvPr/>
          </p:nvCxnSpPr>
          <p:spPr>
            <a:xfrm flipV="1">
              <a:off x="6035332" y="2685563"/>
              <a:ext cx="494042" cy="2803"/>
            </a:xfrm>
            <a:prstGeom prst="straightConnector1">
              <a:avLst/>
            </a:prstGeom>
            <a:ln w="3175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55" name="矩形 54"/>
            <p:cNvSpPr/>
            <p:nvPr/>
          </p:nvSpPr>
          <p:spPr>
            <a:xfrm>
              <a:off x="6534133" y="3197755"/>
              <a:ext cx="1710275" cy="1584176"/>
            </a:xfrm>
            <a:prstGeom prst="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charset="-122"/>
                  <a:ea typeface="微软雅黑" panose="020B0503020204020204" charset="-122"/>
                </a:rPr>
                <a:t>右后视镜</a:t>
              </a:r>
            </a:p>
          </p:txBody>
        </p:sp>
        <p:cxnSp>
          <p:nvCxnSpPr>
            <p:cNvPr id="56" name="直接箭头连接符 55"/>
            <p:cNvCxnSpPr/>
            <p:nvPr/>
          </p:nvCxnSpPr>
          <p:spPr>
            <a:xfrm flipV="1">
              <a:off x="5801970" y="3413779"/>
              <a:ext cx="727404" cy="5631"/>
            </a:xfrm>
            <a:prstGeom prst="straightConnector1">
              <a:avLst/>
            </a:prstGeom>
            <a:ln w="31750">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2" name="直接箭头连接符 61"/>
            <p:cNvCxnSpPr/>
            <p:nvPr/>
          </p:nvCxnSpPr>
          <p:spPr>
            <a:xfrm flipV="1">
              <a:off x="5074350" y="4176441"/>
              <a:ext cx="1455025" cy="8136"/>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3" name="直接箭头连接符 62"/>
            <p:cNvCxnSpPr/>
            <p:nvPr/>
          </p:nvCxnSpPr>
          <p:spPr>
            <a:xfrm flipV="1">
              <a:off x="5074350" y="4557771"/>
              <a:ext cx="1455025" cy="8136"/>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2854791" y="2582782"/>
              <a:ext cx="995422" cy="287249"/>
            </a:xfrm>
            <a:prstGeom prst="rect">
              <a:avLst/>
            </a:prstGeom>
            <a:noFill/>
          </p:spPr>
          <p:txBody>
            <a:bodyPr wrap="square" rtlCol="0">
              <a:spAutoFit/>
            </a:bodyPr>
            <a:lstStyle/>
            <a:p>
              <a:r>
                <a:rPr lang="zh-CN" altLang="en-US" sz="1600" dirty="0" smtClean="0">
                  <a:latin typeface="微软雅黑" panose="020B0503020204020204" charset="-122"/>
                  <a:ea typeface="微软雅黑" panose="020B0503020204020204" charset="-122"/>
                </a:rPr>
                <a:t>上下调节</a:t>
              </a:r>
            </a:p>
          </p:txBody>
        </p:sp>
        <p:sp>
          <p:nvSpPr>
            <p:cNvPr id="67" name="TextBox 66"/>
            <p:cNvSpPr txBox="1"/>
            <p:nvPr/>
          </p:nvSpPr>
          <p:spPr>
            <a:xfrm>
              <a:off x="2842101" y="3086838"/>
              <a:ext cx="995422" cy="287249"/>
            </a:xfrm>
            <a:prstGeom prst="rect">
              <a:avLst/>
            </a:prstGeom>
            <a:noFill/>
          </p:spPr>
          <p:txBody>
            <a:bodyPr wrap="square" rtlCol="0">
              <a:spAutoFit/>
            </a:bodyPr>
            <a:lstStyle/>
            <a:p>
              <a:r>
                <a:rPr lang="zh-CN" altLang="en-US" sz="1600" dirty="0" smtClean="0">
                  <a:latin typeface="微软雅黑" panose="020B0503020204020204" charset="-122"/>
                  <a:ea typeface="微软雅黑" panose="020B0503020204020204" charset="-122"/>
                </a:rPr>
                <a:t>左右调节</a:t>
              </a:r>
            </a:p>
          </p:txBody>
        </p:sp>
        <p:sp>
          <p:nvSpPr>
            <p:cNvPr id="68" name="TextBox 67"/>
            <p:cNvSpPr txBox="1"/>
            <p:nvPr/>
          </p:nvSpPr>
          <p:spPr>
            <a:xfrm>
              <a:off x="2842101" y="3590894"/>
              <a:ext cx="995422" cy="287249"/>
            </a:xfrm>
            <a:prstGeom prst="rect">
              <a:avLst/>
            </a:prstGeom>
            <a:noFill/>
          </p:spPr>
          <p:txBody>
            <a:bodyPr wrap="square" rtlCol="0">
              <a:spAutoFit/>
            </a:bodyPr>
            <a:lstStyle/>
            <a:p>
              <a:r>
                <a:rPr lang="zh-CN" altLang="en-US" sz="1600" dirty="0" smtClean="0">
                  <a:latin typeface="微软雅黑" panose="020B0503020204020204" charset="-122"/>
                  <a:ea typeface="微软雅黑" panose="020B0503020204020204" charset="-122"/>
                </a:rPr>
                <a:t>折叠展开</a:t>
              </a:r>
            </a:p>
          </p:txBody>
        </p:sp>
        <p:cxnSp>
          <p:nvCxnSpPr>
            <p:cNvPr id="31" name="肘形连接符 30"/>
            <p:cNvCxnSpPr/>
            <p:nvPr/>
          </p:nvCxnSpPr>
          <p:spPr>
            <a:xfrm flipV="1">
              <a:off x="5085457" y="2304233"/>
              <a:ext cx="1443916" cy="1117682"/>
            </a:xfrm>
            <a:prstGeom prst="bentConnector3">
              <a:avLst>
                <a:gd name="adj1" fmla="val 50000"/>
              </a:avLst>
            </a:prstGeom>
            <a:ln w="317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1" name="肘形连接符 70"/>
            <p:cNvCxnSpPr/>
            <p:nvPr/>
          </p:nvCxnSpPr>
          <p:spPr>
            <a:xfrm>
              <a:off x="5085457" y="2685563"/>
              <a:ext cx="1443916" cy="1088131"/>
            </a:xfrm>
            <a:prstGeom prst="bentConnector3">
              <a:avLst>
                <a:gd name="adj1" fmla="val 66887"/>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5447079" y="1264572"/>
              <a:ext cx="995422" cy="287249"/>
            </a:xfrm>
            <a:prstGeom prst="rect">
              <a:avLst/>
            </a:prstGeom>
            <a:noFill/>
          </p:spPr>
          <p:txBody>
            <a:bodyPr wrap="square" rtlCol="0">
              <a:spAutoFit/>
            </a:bodyPr>
            <a:lstStyle/>
            <a:p>
              <a:r>
                <a:rPr lang="zh-CN" altLang="en-US" sz="1600" dirty="0" smtClean="0">
                  <a:latin typeface="微软雅黑" panose="020B0503020204020204" charset="-122"/>
                  <a:ea typeface="微软雅黑" panose="020B0503020204020204" charset="-122"/>
                </a:rPr>
                <a:t>上下调节</a:t>
              </a:r>
            </a:p>
          </p:txBody>
        </p:sp>
        <p:sp>
          <p:nvSpPr>
            <p:cNvPr id="80" name="TextBox 79"/>
            <p:cNvSpPr txBox="1"/>
            <p:nvPr/>
          </p:nvSpPr>
          <p:spPr>
            <a:xfrm>
              <a:off x="5447079" y="1661774"/>
              <a:ext cx="995422" cy="287249"/>
            </a:xfrm>
            <a:prstGeom prst="rect">
              <a:avLst/>
            </a:prstGeom>
            <a:noFill/>
          </p:spPr>
          <p:txBody>
            <a:bodyPr wrap="square" rtlCol="0">
              <a:spAutoFit/>
            </a:bodyPr>
            <a:lstStyle/>
            <a:p>
              <a:r>
                <a:rPr lang="zh-CN" altLang="en-US" sz="1600" dirty="0" smtClean="0">
                  <a:latin typeface="微软雅黑" panose="020B0503020204020204" charset="-122"/>
                  <a:ea typeface="微软雅黑" panose="020B0503020204020204" charset="-122"/>
                </a:rPr>
                <a:t>左右调节</a:t>
              </a:r>
            </a:p>
          </p:txBody>
        </p:sp>
        <p:sp>
          <p:nvSpPr>
            <p:cNvPr id="84" name="TextBox 83"/>
            <p:cNvSpPr txBox="1"/>
            <p:nvPr/>
          </p:nvSpPr>
          <p:spPr>
            <a:xfrm>
              <a:off x="5447079" y="3917835"/>
              <a:ext cx="995422" cy="287249"/>
            </a:xfrm>
            <a:prstGeom prst="rect">
              <a:avLst/>
            </a:prstGeom>
            <a:noFill/>
          </p:spPr>
          <p:txBody>
            <a:bodyPr wrap="square" rtlCol="0">
              <a:spAutoFit/>
            </a:bodyPr>
            <a:lstStyle/>
            <a:p>
              <a:r>
                <a:rPr lang="zh-CN" altLang="en-US" sz="1600" dirty="0" smtClean="0">
                  <a:latin typeface="微软雅黑" panose="020B0503020204020204" charset="-122"/>
                  <a:ea typeface="微软雅黑" panose="020B0503020204020204" charset="-122"/>
                </a:rPr>
                <a:t>上下调节</a:t>
              </a:r>
            </a:p>
          </p:txBody>
        </p:sp>
        <p:sp>
          <p:nvSpPr>
            <p:cNvPr id="85" name="TextBox 84"/>
            <p:cNvSpPr txBox="1"/>
            <p:nvPr/>
          </p:nvSpPr>
          <p:spPr>
            <a:xfrm>
              <a:off x="5447079" y="4315037"/>
              <a:ext cx="995422" cy="287249"/>
            </a:xfrm>
            <a:prstGeom prst="rect">
              <a:avLst/>
            </a:prstGeom>
            <a:noFill/>
          </p:spPr>
          <p:txBody>
            <a:bodyPr wrap="square" rtlCol="0">
              <a:spAutoFit/>
            </a:bodyPr>
            <a:lstStyle/>
            <a:p>
              <a:r>
                <a:rPr lang="zh-CN" altLang="en-US" sz="1600" dirty="0" smtClean="0">
                  <a:latin typeface="微软雅黑" panose="020B0503020204020204" charset="-122"/>
                  <a:ea typeface="微软雅黑" panose="020B0503020204020204" charset="-122"/>
                </a:rPr>
                <a:t>左右调节</a:t>
              </a:r>
            </a:p>
          </p:txBody>
        </p:sp>
        <p:sp>
          <p:nvSpPr>
            <p:cNvPr id="86" name="TextBox 85"/>
            <p:cNvSpPr txBox="1"/>
            <p:nvPr/>
          </p:nvSpPr>
          <p:spPr>
            <a:xfrm>
              <a:off x="5231055" y="2416700"/>
              <a:ext cx="995422" cy="287249"/>
            </a:xfrm>
            <a:prstGeom prst="rect">
              <a:avLst/>
            </a:prstGeom>
            <a:noFill/>
          </p:spPr>
          <p:txBody>
            <a:bodyPr wrap="square" rtlCol="0">
              <a:spAutoFit/>
            </a:bodyPr>
            <a:lstStyle/>
            <a:p>
              <a:r>
                <a:rPr lang="zh-CN" altLang="en-US" sz="1600" dirty="0" smtClean="0">
                  <a:latin typeface="微软雅黑" panose="020B0503020204020204" charset="-122"/>
                  <a:ea typeface="微软雅黑" panose="020B0503020204020204" charset="-122"/>
                </a:rPr>
                <a:t>折叠</a:t>
              </a:r>
            </a:p>
          </p:txBody>
        </p:sp>
        <p:sp>
          <p:nvSpPr>
            <p:cNvPr id="87" name="TextBox 86"/>
            <p:cNvSpPr txBox="1"/>
            <p:nvPr/>
          </p:nvSpPr>
          <p:spPr>
            <a:xfrm>
              <a:off x="5218365" y="3136780"/>
              <a:ext cx="995422" cy="287249"/>
            </a:xfrm>
            <a:prstGeom prst="rect">
              <a:avLst/>
            </a:prstGeom>
            <a:noFill/>
          </p:spPr>
          <p:txBody>
            <a:bodyPr wrap="square" rtlCol="0">
              <a:spAutoFit/>
            </a:bodyPr>
            <a:lstStyle/>
            <a:p>
              <a:r>
                <a:rPr lang="zh-CN" altLang="en-US" sz="1600" dirty="0" smtClean="0">
                  <a:latin typeface="微软雅黑" panose="020B0503020204020204" charset="-122"/>
                  <a:ea typeface="微软雅黑" panose="020B0503020204020204" charset="-122"/>
                </a:rPr>
                <a:t>展开</a:t>
              </a:r>
            </a:p>
          </p:txBody>
        </p:sp>
        <p:sp>
          <p:nvSpPr>
            <p:cNvPr id="34" name="TextBox 33"/>
            <p:cNvSpPr txBox="1"/>
            <p:nvPr/>
          </p:nvSpPr>
          <p:spPr>
            <a:xfrm>
              <a:off x="2968092" y="4196487"/>
              <a:ext cx="565081" cy="287249"/>
            </a:xfrm>
            <a:prstGeom prst="rect">
              <a:avLst/>
            </a:prstGeom>
            <a:noFill/>
          </p:spPr>
          <p:txBody>
            <a:bodyPr wrap="square" rtlCol="0">
              <a:spAutoFit/>
            </a:bodyPr>
            <a:lstStyle/>
            <a:p>
              <a:r>
                <a:rPr lang="en-US" altLang="zh-CN" sz="1600" dirty="0" smtClean="0">
                  <a:latin typeface="微软雅黑" panose="020B0503020204020204" charset="-122"/>
                  <a:ea typeface="微软雅黑" panose="020B0503020204020204" charset="-122"/>
                </a:rPr>
                <a:t>CAN</a:t>
              </a:r>
            </a:p>
          </p:txBody>
        </p:sp>
        <p:sp>
          <p:nvSpPr>
            <p:cNvPr id="32" name="矩形 31"/>
            <p:cNvSpPr/>
            <p:nvPr/>
          </p:nvSpPr>
          <p:spPr>
            <a:xfrm>
              <a:off x="1046972" y="4257462"/>
              <a:ext cx="1678769" cy="432048"/>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tx1"/>
                  </a:solidFill>
                  <a:latin typeface="微软雅黑" panose="020B0503020204020204" charset="-122"/>
                  <a:ea typeface="微软雅黑" panose="020B0503020204020204" charset="-122"/>
                </a:rPr>
                <a:t>EPS</a:t>
              </a:r>
            </a:p>
          </p:txBody>
        </p:sp>
        <p:cxnSp>
          <p:nvCxnSpPr>
            <p:cNvPr id="33" name="直接箭头连接符 32"/>
            <p:cNvCxnSpPr>
              <a:stCxn id="32" idx="3"/>
            </p:cNvCxnSpPr>
            <p:nvPr/>
          </p:nvCxnSpPr>
          <p:spPr>
            <a:xfrm>
              <a:off x="2725741" y="4473486"/>
              <a:ext cx="1049785" cy="522"/>
            </a:xfrm>
            <a:prstGeom prst="straightConnector1">
              <a:avLst/>
            </a:prstGeom>
            <a:ln w="50800">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4688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a:latin typeface="微软雅黑" panose="020B0503020204020204" charset="-122"/>
                <a:ea typeface="微软雅黑" panose="020B0503020204020204" charset="-122"/>
                <a:cs typeface="FZHei-B01S" panose="03000509000000000000" pitchFamily="65" charset="-122"/>
                <a:sym typeface="+mn-ea"/>
              </a:rPr>
              <a:t>电动后视镜</a:t>
            </a:r>
            <a:endParaRPr lang="zh-CN" altLang="en-US" sz="3600" dirty="0">
              <a:solidFill>
                <a:srgbClr val="0070C0"/>
              </a:solidFill>
              <a:latin typeface="微软雅黑" panose="020B0503020204020204" charset="-122"/>
              <a:ea typeface="微软雅黑" panose="020B0503020204020204" charset="-122"/>
            </a:endParaRPr>
          </a:p>
        </p:txBody>
      </p:sp>
      <p:sp>
        <p:nvSpPr>
          <p:cNvPr id="8" name="Text Box 3"/>
          <p:cNvSpPr txBox="1">
            <a:spLocks noChangeArrowheads="1"/>
          </p:cNvSpPr>
          <p:nvPr/>
        </p:nvSpPr>
        <p:spPr bwMode="auto">
          <a:xfrm>
            <a:off x="1395730" y="3133090"/>
            <a:ext cx="8882380" cy="2999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marL="0" indent="0" eaLnBrk="1" hangingPunct="1">
              <a:lnSpc>
                <a:spcPct val="150000"/>
              </a:lnSpc>
            </a:pPr>
            <a:r>
              <a:rPr lang="zh-CN" altLang="en-US" sz="1800" dirty="0" smtClean="0">
                <a:latin typeface="微软雅黑" panose="020B0503020204020204" charset="-122"/>
                <a:ea typeface="微软雅黑" panose="020B0503020204020204" charset="-122"/>
                <a:sym typeface="Arial" panose="020B0604020202020204" pitchFamily="34" charset="0"/>
              </a:rPr>
              <a:t>后视镜自动下调</a:t>
            </a:r>
            <a:endParaRPr lang="en-US" altLang="zh-CN" sz="1800" dirty="0" smtClean="0">
              <a:latin typeface="微软雅黑" panose="020B0503020204020204" charset="-122"/>
              <a:ea typeface="微软雅黑" panose="020B0503020204020204" charset="-122"/>
              <a:sym typeface="Arial" panose="020B0604020202020204" pitchFamily="34" charset="0"/>
            </a:endParaRPr>
          </a:p>
          <a:p>
            <a:pPr marL="0" indent="0" eaLnBrk="1" hangingPunct="1">
              <a:lnSpc>
                <a:spcPct val="150000"/>
              </a:lnSpc>
            </a:pPr>
            <a:r>
              <a:rPr lang="zh-CN" altLang="en-US" sz="1800" b="0" dirty="0" smtClean="0">
                <a:latin typeface="微软雅黑" panose="020B0503020204020204" charset="-122"/>
                <a:ea typeface="微软雅黑" panose="020B0503020204020204" charset="-122"/>
              </a:rPr>
              <a:t>在</a:t>
            </a:r>
            <a:r>
              <a:rPr lang="zh-CN" altLang="en-US" sz="1800" b="0" dirty="0">
                <a:latin typeface="微软雅黑" panose="020B0503020204020204" charset="-122"/>
                <a:ea typeface="微软雅黑" panose="020B0503020204020204" charset="-122"/>
              </a:rPr>
              <a:t>已选择后视镜选择开关“</a:t>
            </a:r>
            <a:r>
              <a:rPr lang="en-US" altLang="zh-CN" sz="1800" b="0" dirty="0">
                <a:latin typeface="微软雅黑" panose="020B0503020204020204" charset="-122"/>
                <a:ea typeface="微软雅黑" panose="020B0503020204020204" charset="-122"/>
              </a:rPr>
              <a:t>L</a:t>
            </a:r>
            <a:r>
              <a:rPr lang="zh-CN" altLang="en-US" sz="1800" b="0" dirty="0" smtClean="0">
                <a:latin typeface="微软雅黑" panose="020B0503020204020204" charset="-122"/>
                <a:ea typeface="微软雅黑" panose="020B0503020204020204" charset="-122"/>
              </a:rPr>
              <a:t>” 或</a:t>
            </a:r>
            <a:r>
              <a:rPr lang="zh-CN" altLang="en-US" sz="1800" b="0" dirty="0">
                <a:latin typeface="微软雅黑" panose="020B0503020204020204" charset="-122"/>
                <a:ea typeface="微软雅黑" panose="020B0503020204020204" charset="-122"/>
              </a:rPr>
              <a:t>“</a:t>
            </a:r>
            <a:r>
              <a:rPr lang="en-US" altLang="zh-CN" sz="1800" b="0" dirty="0">
                <a:latin typeface="微软雅黑" panose="020B0503020204020204" charset="-122"/>
                <a:ea typeface="微软雅黑" panose="020B0503020204020204" charset="-122"/>
              </a:rPr>
              <a:t>R</a:t>
            </a:r>
            <a:r>
              <a:rPr lang="zh-CN" altLang="en-US" sz="1800" b="0" dirty="0">
                <a:latin typeface="微软雅黑" panose="020B0503020204020204" charset="-122"/>
                <a:ea typeface="微软雅黑" panose="020B0503020204020204" charset="-122"/>
              </a:rPr>
              <a:t>”的情况下，倒车时对应</a:t>
            </a:r>
            <a:r>
              <a:rPr lang="zh-CN" altLang="en-US" sz="1800" b="0" dirty="0" smtClean="0">
                <a:latin typeface="微软雅黑" panose="020B0503020204020204" charset="-122"/>
                <a:ea typeface="微软雅黑" panose="020B0503020204020204" charset="-122"/>
              </a:rPr>
              <a:t>侧后视镜</a:t>
            </a:r>
            <a:r>
              <a:rPr lang="zh-CN" altLang="en-US" sz="1800" b="0" dirty="0">
                <a:latin typeface="微软雅黑" panose="020B0503020204020204" charset="-122"/>
                <a:ea typeface="微软雅黑" panose="020B0503020204020204" charset="-122"/>
              </a:rPr>
              <a:t>角度将自动下</a:t>
            </a:r>
            <a:r>
              <a:rPr lang="zh-CN" altLang="en-US" sz="1800" b="0" dirty="0" smtClean="0">
                <a:latin typeface="微软雅黑" panose="020B0503020204020204" charset="-122"/>
                <a:ea typeface="微软雅黑" panose="020B0503020204020204" charset="-122"/>
              </a:rPr>
              <a:t>翻。</a:t>
            </a:r>
            <a:endParaRPr lang="en-US" altLang="zh-CN" sz="1800" b="0" dirty="0">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Ø"/>
            </a:pPr>
            <a:r>
              <a:rPr lang="zh-CN" altLang="en-US" sz="1800" b="0" dirty="0" smtClean="0">
                <a:latin typeface="微软雅黑" panose="020B0503020204020204" charset="-122"/>
                <a:ea typeface="微软雅黑" panose="020B0503020204020204" charset="-122"/>
              </a:rPr>
              <a:t>再次</a:t>
            </a:r>
            <a:r>
              <a:rPr lang="zh-CN" altLang="en-US" sz="1800" b="0" dirty="0">
                <a:latin typeface="微软雅黑" panose="020B0503020204020204" charset="-122"/>
                <a:ea typeface="微软雅黑" panose="020B0503020204020204" charset="-122"/>
              </a:rPr>
              <a:t>按下后视镜选择开关“</a:t>
            </a:r>
            <a:r>
              <a:rPr lang="en-US" altLang="zh-CN" sz="1800" b="0" dirty="0">
                <a:latin typeface="微软雅黑" panose="020B0503020204020204" charset="-122"/>
                <a:ea typeface="微软雅黑" panose="020B0503020204020204" charset="-122"/>
              </a:rPr>
              <a:t>L</a:t>
            </a:r>
            <a:r>
              <a:rPr lang="zh-CN" altLang="en-US" sz="1800" b="0" dirty="0" smtClean="0">
                <a:latin typeface="微软雅黑" panose="020B0503020204020204" charset="-122"/>
                <a:ea typeface="微软雅黑" panose="020B0503020204020204" charset="-122"/>
              </a:rPr>
              <a:t>” 或</a:t>
            </a:r>
            <a:r>
              <a:rPr lang="zh-CN" altLang="en-US" sz="1800" b="0" dirty="0">
                <a:latin typeface="微软雅黑" panose="020B0503020204020204" charset="-122"/>
                <a:ea typeface="微软雅黑" panose="020B0503020204020204" charset="-122"/>
              </a:rPr>
              <a:t>“</a:t>
            </a:r>
            <a:r>
              <a:rPr lang="en-US" altLang="zh-CN" sz="1800" b="0" dirty="0">
                <a:latin typeface="微软雅黑" panose="020B0503020204020204" charset="-122"/>
                <a:ea typeface="微软雅黑" panose="020B0503020204020204" charset="-122"/>
              </a:rPr>
              <a:t>R</a:t>
            </a:r>
            <a:r>
              <a:rPr lang="zh-CN" altLang="en-US" sz="1800" b="0" dirty="0">
                <a:latin typeface="微软雅黑" panose="020B0503020204020204" charset="-122"/>
                <a:ea typeface="微软雅黑" panose="020B0503020204020204" charset="-122"/>
              </a:rPr>
              <a:t>”</a:t>
            </a:r>
            <a:r>
              <a:rPr lang="zh-CN" altLang="en-US" sz="1800" b="0" dirty="0" smtClean="0">
                <a:latin typeface="微软雅黑" panose="020B0503020204020204" charset="-122"/>
                <a:ea typeface="微软雅黑" panose="020B0503020204020204" charset="-122"/>
              </a:rPr>
              <a:t>，对应侧后视镜</a:t>
            </a:r>
            <a:r>
              <a:rPr lang="zh-CN" altLang="en-US" sz="1800" b="0" dirty="0">
                <a:latin typeface="微软雅黑" panose="020B0503020204020204" charset="-122"/>
                <a:ea typeface="微软雅黑" panose="020B0503020204020204" charset="-122"/>
              </a:rPr>
              <a:t>恢复到下翻前位置</a:t>
            </a:r>
            <a:r>
              <a:rPr lang="zh-CN" altLang="en-US" sz="1800" b="0" dirty="0" smtClean="0">
                <a:latin typeface="微软雅黑" panose="020B0503020204020204" charset="-122"/>
                <a:ea typeface="微软雅黑" panose="020B0503020204020204" charset="-122"/>
              </a:rPr>
              <a:t>。</a:t>
            </a:r>
            <a:endParaRPr lang="en-US" altLang="zh-CN" sz="1800" b="0" dirty="0" smtClean="0">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Ø"/>
            </a:pPr>
            <a:r>
              <a:rPr lang="zh-CN" altLang="en-US" sz="1800" b="0" dirty="0" smtClean="0">
                <a:latin typeface="微软雅黑" panose="020B0503020204020204" charset="-122"/>
                <a:ea typeface="微软雅黑" panose="020B0503020204020204" charset="-122"/>
              </a:rPr>
              <a:t>一侧</a:t>
            </a:r>
            <a:r>
              <a:rPr lang="zh-CN" altLang="en-US" sz="1800" b="0" dirty="0">
                <a:latin typeface="微软雅黑" panose="020B0503020204020204" charset="-122"/>
                <a:ea typeface="微软雅黑" panose="020B0503020204020204" charset="-122"/>
              </a:rPr>
              <a:t>后视镜选择开关工作指示灯点亮时，</a:t>
            </a:r>
            <a:r>
              <a:rPr lang="zh-CN" altLang="en-US" sz="1800" b="0" dirty="0" smtClean="0">
                <a:latin typeface="微软雅黑" panose="020B0503020204020204" charset="-122"/>
                <a:ea typeface="微软雅黑" panose="020B0503020204020204" charset="-122"/>
              </a:rPr>
              <a:t>按下后视镜</a:t>
            </a:r>
            <a:r>
              <a:rPr lang="zh-CN" altLang="en-US" sz="1800" b="0" dirty="0">
                <a:latin typeface="微软雅黑" panose="020B0503020204020204" charset="-122"/>
                <a:ea typeface="微软雅黑" panose="020B0503020204020204" charset="-122"/>
              </a:rPr>
              <a:t>角度调节按键，该侧</a:t>
            </a:r>
            <a:r>
              <a:rPr lang="zh-CN" altLang="en-US" sz="1800" b="0" dirty="0" smtClean="0">
                <a:latin typeface="微软雅黑" panose="020B0503020204020204" charset="-122"/>
                <a:ea typeface="微软雅黑" panose="020B0503020204020204" charset="-122"/>
              </a:rPr>
              <a:t>车后视镜</a:t>
            </a:r>
            <a:r>
              <a:rPr lang="zh-CN" altLang="en-US" sz="1800" b="0" dirty="0">
                <a:latin typeface="微软雅黑" panose="020B0503020204020204" charset="-122"/>
                <a:ea typeface="微软雅黑" panose="020B0503020204020204" charset="-122"/>
              </a:rPr>
              <a:t>进入手动调节模式。车辆退出倒挡前，不再进行自动下翻或恢复下翻</a:t>
            </a:r>
            <a:r>
              <a:rPr lang="zh-CN" altLang="en-US" sz="1800" b="0" dirty="0" smtClean="0">
                <a:latin typeface="微软雅黑" panose="020B0503020204020204" charset="-122"/>
                <a:ea typeface="微软雅黑" panose="020B0503020204020204" charset="-122"/>
              </a:rPr>
              <a:t>。</a:t>
            </a:r>
            <a:endParaRPr lang="en-US" altLang="zh-CN" sz="1800" b="0" dirty="0">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Ø"/>
            </a:pPr>
            <a:r>
              <a:rPr lang="zh-CN" altLang="en-US" sz="1800" b="0" dirty="0" smtClean="0">
                <a:latin typeface="微软雅黑" panose="020B0503020204020204" charset="-122"/>
                <a:ea typeface="微软雅黑" panose="020B0503020204020204" charset="-122"/>
              </a:rPr>
              <a:t>车辆</a:t>
            </a:r>
            <a:r>
              <a:rPr lang="zh-CN" altLang="en-US" sz="1800" b="0" dirty="0">
                <a:latin typeface="微软雅黑" panose="020B0503020204020204" charset="-122"/>
                <a:ea typeface="微软雅黑" panose="020B0503020204020204" charset="-122"/>
              </a:rPr>
              <a:t>退出倒</a:t>
            </a:r>
            <a:r>
              <a:rPr lang="zh-CN" altLang="en-US" sz="1800" b="0" dirty="0" smtClean="0">
                <a:latin typeface="微软雅黑" panose="020B0503020204020204" charset="-122"/>
                <a:ea typeface="微软雅黑" panose="020B0503020204020204" charset="-122"/>
              </a:rPr>
              <a:t>挡</a:t>
            </a:r>
            <a:r>
              <a:rPr lang="en-US" altLang="zh-CN" sz="1800" b="0" dirty="0" smtClean="0">
                <a:latin typeface="微软雅黑" panose="020B0503020204020204" charset="-122"/>
                <a:ea typeface="微软雅黑" panose="020B0503020204020204" charset="-122"/>
              </a:rPr>
              <a:t>10s</a:t>
            </a:r>
            <a:r>
              <a:rPr lang="zh-CN" altLang="en-US" sz="1800" b="0" dirty="0" smtClean="0">
                <a:latin typeface="微软雅黑" panose="020B0503020204020204" charset="-122"/>
                <a:ea typeface="微软雅黑" panose="020B0503020204020204" charset="-122"/>
              </a:rPr>
              <a:t>后或</a:t>
            </a:r>
            <a:r>
              <a:rPr lang="zh-CN" altLang="en-US" sz="1800" b="0" dirty="0">
                <a:latin typeface="微软雅黑" panose="020B0503020204020204" charset="-122"/>
                <a:ea typeface="微软雅黑" panose="020B0503020204020204" charset="-122"/>
              </a:rPr>
              <a:t>车速大于</a:t>
            </a:r>
            <a:r>
              <a:rPr lang="en-US" altLang="zh-CN" sz="1800" b="0" dirty="0" smtClean="0">
                <a:latin typeface="微软雅黑" panose="020B0503020204020204" charset="-122"/>
                <a:ea typeface="微软雅黑" panose="020B0503020204020204" charset="-122"/>
              </a:rPr>
              <a:t>10km/h</a:t>
            </a:r>
            <a:r>
              <a:rPr lang="zh-CN" altLang="en-US" sz="1800" b="0" dirty="0" smtClean="0">
                <a:latin typeface="微软雅黑" panose="020B0503020204020204" charset="-122"/>
                <a:ea typeface="微软雅黑" panose="020B0503020204020204" charset="-122"/>
              </a:rPr>
              <a:t>时，后视镜</a:t>
            </a:r>
            <a:r>
              <a:rPr lang="zh-CN" altLang="en-US" sz="1800" b="0" dirty="0">
                <a:latin typeface="微软雅黑" panose="020B0503020204020204" charset="-122"/>
                <a:ea typeface="微软雅黑" panose="020B0503020204020204" charset="-122"/>
              </a:rPr>
              <a:t>自动恢复到下翻前位置</a:t>
            </a:r>
            <a:r>
              <a:rPr lang="zh-CN" altLang="en-US" sz="1800" b="0" dirty="0" smtClean="0">
                <a:latin typeface="微软雅黑" panose="020B0503020204020204" charset="-122"/>
                <a:ea typeface="微软雅黑" panose="020B0503020204020204" charset="-122"/>
              </a:rPr>
              <a:t>。</a:t>
            </a:r>
            <a:endParaRPr lang="zh-CN" altLang="en-US" sz="1800" b="0" dirty="0">
              <a:latin typeface="微软雅黑" panose="020B0503020204020204" charset="-122"/>
              <a:ea typeface="微软雅黑" panose="020B0503020204020204" charset="-122"/>
            </a:endParaRPr>
          </a:p>
        </p:txBody>
      </p:sp>
      <p:sp>
        <p:nvSpPr>
          <p:cNvPr id="5" name="Text Box 3"/>
          <p:cNvSpPr txBox="1">
            <a:spLocks noChangeArrowheads="1"/>
          </p:cNvSpPr>
          <p:nvPr/>
        </p:nvSpPr>
        <p:spPr bwMode="auto">
          <a:xfrm>
            <a:off x="1225099" y="1236405"/>
            <a:ext cx="820891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marL="0" indent="0" eaLnBrk="1" hangingPunct="1">
              <a:lnSpc>
                <a:spcPct val="150000"/>
              </a:lnSpc>
            </a:pPr>
            <a:r>
              <a:rPr lang="zh-CN" altLang="en-US" sz="1800" dirty="0" smtClean="0">
                <a:latin typeface="微软雅黑" panose="020B0503020204020204" charset="-122"/>
                <a:ea typeface="微软雅黑" panose="020B0503020204020204" charset="-122"/>
                <a:sym typeface="Arial" panose="020B0604020202020204" pitchFamily="34" charset="0"/>
              </a:rPr>
              <a:t>后视镜遥控折叠</a:t>
            </a:r>
            <a:endParaRPr lang="en-US" altLang="zh-CN" sz="1800" dirty="0" smtClean="0">
              <a:latin typeface="微软雅黑" panose="020B0503020204020204" charset="-122"/>
              <a:ea typeface="微软雅黑" panose="020B0503020204020204" charset="-122"/>
              <a:sym typeface="Arial" panose="020B0604020202020204" pitchFamily="34" charset="0"/>
            </a:endParaRPr>
          </a:p>
        </p:txBody>
      </p:sp>
      <p:graphicFrame>
        <p:nvGraphicFramePr>
          <p:cNvPr id="6" name="表格 5"/>
          <p:cNvGraphicFramePr>
            <a:graphicFrameLocks noGrp="1"/>
          </p:cNvGraphicFramePr>
          <p:nvPr/>
        </p:nvGraphicFramePr>
        <p:xfrm>
          <a:off x="1980300" y="1691913"/>
          <a:ext cx="7452829" cy="1371600"/>
        </p:xfrm>
        <a:graphic>
          <a:graphicData uri="http://schemas.openxmlformats.org/drawingml/2006/table">
            <a:tbl>
              <a:tblPr firstRow="1" bandRow="1">
                <a:tableStyleId>{2D5ABB26-0587-4C30-8999-92F81FD0307C}</a:tableStyleId>
              </a:tblPr>
              <a:tblGrid>
                <a:gridCol w="4306425"/>
                <a:gridCol w="1573202"/>
                <a:gridCol w="1573202"/>
              </a:tblGrid>
              <a:tr h="240027">
                <a:tc>
                  <a:txBody>
                    <a:bodyPr/>
                    <a:lstStyle/>
                    <a:p>
                      <a:pPr algn="ctr"/>
                      <a:r>
                        <a:rPr lang="zh-CN" altLang="en-US" sz="1800" b="1" dirty="0" smtClean="0">
                          <a:latin typeface="微软雅黑" panose="020B0503020204020204" charset="-122"/>
                          <a:ea typeface="微软雅黑" panose="020B0503020204020204" charset="-122"/>
                        </a:rPr>
                        <a:t>条件</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800" b="1" dirty="0" smtClean="0">
                          <a:latin typeface="微软雅黑" panose="020B0503020204020204" charset="-122"/>
                          <a:ea typeface="微软雅黑" panose="020B0503020204020204" charset="-122"/>
                        </a:rPr>
                        <a:t>遥控信号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800" b="1" dirty="0" smtClean="0">
                          <a:latin typeface="微软雅黑" panose="020B0503020204020204" charset="-122"/>
                          <a:ea typeface="微软雅黑" panose="020B0503020204020204" charset="-122"/>
                        </a:rPr>
                        <a:t>动作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0027">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800" b="0" dirty="0" smtClean="0">
                          <a:latin typeface="微软雅黑" panose="020B0503020204020204" charset="-122"/>
                          <a:ea typeface="微软雅黑" panose="020B0503020204020204" charset="-122"/>
                        </a:rPr>
                        <a:t>电源状态</a:t>
                      </a:r>
                      <a:r>
                        <a:rPr lang="en-US" altLang="zh-CN" sz="1800" b="0" dirty="0" smtClean="0">
                          <a:latin typeface="微软雅黑" panose="020B0503020204020204" charset="-122"/>
                          <a:ea typeface="微软雅黑" panose="020B0503020204020204" charset="-122"/>
                        </a:rPr>
                        <a:t>OFF</a:t>
                      </a:r>
                      <a:r>
                        <a:rPr lang="zh-CN" altLang="en-US" sz="1800" b="0" dirty="0" smtClean="0">
                          <a:latin typeface="微软雅黑" panose="020B0503020204020204" charset="-122"/>
                          <a:ea typeface="微软雅黑" panose="020B0503020204020204" charset="-122"/>
                        </a:rPr>
                        <a:t>挡，</a:t>
                      </a:r>
                      <a:r>
                        <a:rPr lang="zh-CN" altLang="zh-CN" sz="1800" b="0" dirty="0" smtClean="0">
                          <a:latin typeface="微软雅黑" panose="020B0503020204020204" charset="-122"/>
                          <a:ea typeface="微软雅黑" panose="020B0503020204020204" charset="-122"/>
                        </a:rPr>
                        <a:t>四门关闭且后视镜未在折叠状态</a:t>
                      </a:r>
                      <a:endParaRPr lang="zh-CN" altLang="en-US" sz="1800" b="0" dirty="0" smtClean="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zh-CN" sz="1800" b="0" dirty="0" smtClean="0">
                          <a:latin typeface="微软雅黑" panose="020B0503020204020204" charset="-122"/>
                          <a:ea typeface="微软雅黑" panose="020B0503020204020204" charset="-122"/>
                        </a:rPr>
                        <a:t>闭锁</a:t>
                      </a:r>
                      <a:endParaRPr lang="zh-CN" altLang="zh-CN" sz="1800" b="0" dirty="0" smtClean="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800" b="0" dirty="0" smtClean="0">
                          <a:solidFill>
                            <a:schemeClr val="tx1"/>
                          </a:solidFill>
                          <a:latin typeface="微软雅黑" panose="020B0503020204020204" charset="-122"/>
                          <a:ea typeface="微软雅黑" panose="020B0503020204020204" charset="-122"/>
                        </a:rPr>
                        <a:t>闭锁自动折叠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5910">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zh-CN" sz="1800" b="0" dirty="0" smtClean="0">
                          <a:latin typeface="微软雅黑" panose="020B0503020204020204" charset="-122"/>
                          <a:ea typeface="微软雅黑" panose="020B0503020204020204" charset="-122"/>
                        </a:rPr>
                        <a:t>后视镜在折叠状态</a:t>
                      </a:r>
                      <a:endParaRPr lang="zh-CN" altLang="zh-CN" sz="1800" b="0" dirty="0" smtClean="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zh-CN" sz="1800" b="0" dirty="0" smtClean="0">
                          <a:latin typeface="微软雅黑" panose="020B0503020204020204" charset="-122"/>
                          <a:ea typeface="微软雅黑" panose="020B0503020204020204" charset="-122"/>
                        </a:rPr>
                        <a:t>解锁</a:t>
                      </a:r>
                      <a:endParaRPr lang="zh-CN" altLang="zh-CN" sz="1800" b="0" dirty="0" smtClean="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800" b="0" dirty="0" smtClean="0">
                          <a:solidFill>
                            <a:schemeClr val="tx1"/>
                          </a:solidFill>
                          <a:latin typeface="微软雅黑" panose="020B0503020204020204" charset="-122"/>
                          <a:ea typeface="微软雅黑" panose="020B0503020204020204" charset="-122"/>
                        </a:rPr>
                        <a:t>解锁自动展开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4688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a:latin typeface="微软雅黑" panose="020B0503020204020204" charset="-122"/>
                <a:ea typeface="微软雅黑" panose="020B0503020204020204" charset="-122"/>
                <a:cs typeface="FZHei-B01S" panose="03000509000000000000" pitchFamily="65" charset="-122"/>
                <a:sym typeface="+mn-ea"/>
              </a:rPr>
              <a:t>电动后视镜</a:t>
            </a:r>
            <a:endParaRPr lang="zh-CN" altLang="en-US" sz="3600" dirty="0">
              <a:solidFill>
                <a:srgbClr val="0070C0"/>
              </a:solidFill>
              <a:latin typeface="微软雅黑" panose="020B0503020204020204" charset="-122"/>
              <a:ea typeface="微软雅黑" panose="020B0503020204020204" charset="-122"/>
            </a:endParaRPr>
          </a:p>
        </p:txBody>
      </p:sp>
      <p:sp>
        <p:nvSpPr>
          <p:cNvPr id="8" name="Text Box 3"/>
          <p:cNvSpPr txBox="1">
            <a:spLocks noChangeArrowheads="1"/>
          </p:cNvSpPr>
          <p:nvPr/>
        </p:nvSpPr>
        <p:spPr bwMode="auto">
          <a:xfrm>
            <a:off x="871022" y="1344383"/>
            <a:ext cx="8208912"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marL="0" indent="0" eaLnBrk="1" hangingPunct="1">
              <a:lnSpc>
                <a:spcPct val="150000"/>
              </a:lnSpc>
            </a:pPr>
            <a:r>
              <a:rPr lang="zh-CN" altLang="en-US" sz="2400" dirty="0" smtClean="0">
                <a:latin typeface="微软雅黑" panose="020B0503020204020204" charset="-122"/>
                <a:ea typeface="微软雅黑" panose="020B0503020204020204" charset="-122"/>
              </a:rPr>
              <a:t>电子防炫目内后视镜</a:t>
            </a:r>
          </a:p>
        </p:txBody>
      </p:sp>
      <p:sp>
        <p:nvSpPr>
          <p:cNvPr id="6" name="Text Box 3"/>
          <p:cNvSpPr txBox="1">
            <a:spLocks noChangeArrowheads="1"/>
          </p:cNvSpPr>
          <p:nvPr/>
        </p:nvSpPr>
        <p:spPr bwMode="auto">
          <a:xfrm>
            <a:off x="5334000" y="1536700"/>
            <a:ext cx="44831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marL="0" indent="0" eaLnBrk="1" hangingPunct="1">
              <a:lnSpc>
                <a:spcPct val="200000"/>
              </a:lnSpc>
            </a:pPr>
            <a:r>
              <a:rPr lang="zh-CN" altLang="en-US" sz="2400" b="0" dirty="0" smtClean="0">
                <a:latin typeface="微软雅黑" panose="020B0503020204020204" charset="-122"/>
                <a:ea typeface="微软雅黑" panose="020B0503020204020204" charset="-122"/>
              </a:rPr>
              <a:t>电子防眩晕内后视镜安装</a:t>
            </a:r>
            <a:r>
              <a:rPr lang="zh-CN" altLang="en-US" sz="2400" b="0" dirty="0">
                <a:latin typeface="微软雅黑" panose="020B0503020204020204" charset="-122"/>
                <a:ea typeface="微软雅黑" panose="020B0503020204020204" charset="-122"/>
              </a:rPr>
              <a:t>了光敏二极管</a:t>
            </a:r>
            <a:r>
              <a:rPr lang="zh-CN" altLang="en-US" sz="2400" b="0" dirty="0" smtClean="0">
                <a:latin typeface="微软雅黑" panose="020B0503020204020204" charset="-122"/>
                <a:ea typeface="微软雅黑" panose="020B0503020204020204" charset="-122"/>
              </a:rPr>
              <a:t>，感到</a:t>
            </a:r>
            <a:r>
              <a:rPr lang="zh-CN" altLang="en-US" sz="2400" b="0" dirty="0">
                <a:latin typeface="微软雅黑" panose="020B0503020204020204" charset="-122"/>
                <a:ea typeface="微软雅黑" panose="020B0503020204020204" charset="-122"/>
              </a:rPr>
              <a:t>强光时</a:t>
            </a:r>
            <a:r>
              <a:rPr lang="zh-CN" altLang="en-US" sz="2400" b="0" dirty="0" smtClean="0">
                <a:latin typeface="微软雅黑" panose="020B0503020204020204" charset="-122"/>
                <a:ea typeface="微软雅黑" panose="020B0503020204020204" charset="-122"/>
              </a:rPr>
              <a:t>控制电路施加</a:t>
            </a:r>
            <a:r>
              <a:rPr lang="zh-CN" altLang="en-US" sz="2400" b="0" dirty="0">
                <a:latin typeface="微软雅黑" panose="020B0503020204020204" charset="-122"/>
                <a:ea typeface="微软雅黑" panose="020B0503020204020204" charset="-122"/>
              </a:rPr>
              <a:t>电压到镜面的电离层上，在电压的作用下镜片就会变暗以达到防眩目</a:t>
            </a:r>
            <a:r>
              <a:rPr lang="zh-CN" altLang="en-US" sz="2400" b="0" dirty="0" smtClean="0">
                <a:latin typeface="微软雅黑" panose="020B0503020204020204" charset="-122"/>
                <a:ea typeface="微软雅黑" panose="020B0503020204020204" charset="-122"/>
              </a:rPr>
              <a:t>的效果。</a:t>
            </a:r>
          </a:p>
        </p:txBody>
      </p:sp>
      <p:pic>
        <p:nvPicPr>
          <p:cNvPr id="11" name="图片 10"/>
          <p:cNvPicPr>
            <a:picLocks noChangeAspect="1"/>
          </p:cNvPicPr>
          <p:nvPr/>
        </p:nvPicPr>
        <p:blipFill>
          <a:blip r:embed="rId6"/>
          <a:stretch>
            <a:fillRect/>
          </a:stretch>
        </p:blipFill>
        <p:spPr>
          <a:xfrm>
            <a:off x="779780" y="2361565"/>
            <a:ext cx="3814445" cy="2134235"/>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119888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常见故障</a:t>
            </a:r>
            <a:endParaRPr kumimoji="1" lang="zh-CN" altLang="en-US" sz="3600" b="1" dirty="0">
              <a:latin typeface="微软雅黑" panose="020B0503020204020204" charset="-122"/>
              <a:ea typeface="微软雅黑" panose="020B0503020204020204" charset="-122"/>
              <a:cs typeface="FZHei-B01S" panose="03000509000000000000" pitchFamily="65" charset="-122"/>
            </a:endParaRPr>
          </a:p>
          <a:p>
            <a:pPr lvl="0" algn="l">
              <a:defRPr/>
            </a:pPr>
            <a:endParaRPr lang="zh-CN" altLang="en-US" sz="3600" dirty="0">
              <a:solidFill>
                <a:srgbClr val="0070C0"/>
              </a:solidFill>
              <a:latin typeface="微软雅黑" panose="020B0503020204020204" charset="-122"/>
              <a:ea typeface="微软雅黑" panose="020B0503020204020204" charset="-122"/>
            </a:endParaRPr>
          </a:p>
        </p:txBody>
      </p:sp>
      <p:graphicFrame>
        <p:nvGraphicFramePr>
          <p:cNvPr id="6" name="表格 5"/>
          <p:cNvGraphicFramePr>
            <a:graphicFrameLocks noGrp="1"/>
          </p:cNvGraphicFramePr>
          <p:nvPr/>
        </p:nvGraphicFramePr>
        <p:xfrm>
          <a:off x="1314450" y="1317625"/>
          <a:ext cx="8903335" cy="4779010"/>
        </p:xfrm>
        <a:graphic>
          <a:graphicData uri="http://schemas.openxmlformats.org/drawingml/2006/table">
            <a:tbl>
              <a:tblPr firstRow="1" bandRow="1">
                <a:tableStyleId>{93296810-A885-4BE3-A3E7-6D5BEEA58F35}</a:tableStyleId>
              </a:tblPr>
              <a:tblGrid>
                <a:gridCol w="3260725"/>
                <a:gridCol w="5642610"/>
              </a:tblGrid>
              <a:tr h="420370">
                <a:tc>
                  <a:txBody>
                    <a:bodyPr/>
                    <a:lstStyle/>
                    <a:p>
                      <a:pPr algn="ctr"/>
                      <a:r>
                        <a:rPr lang="zh-CN" altLang="en-US" sz="2000" dirty="0" smtClean="0">
                          <a:solidFill>
                            <a:schemeClr val="tx1"/>
                          </a:solidFill>
                          <a:latin typeface="微软雅黑" panose="020B0503020204020204" charset="-122"/>
                          <a:ea typeface="微软雅黑" panose="020B0503020204020204" charset="-122"/>
                        </a:rPr>
                        <a:t>故障现象</a:t>
                      </a:r>
                    </a:p>
                  </a:txBody>
                  <a:tcPr anchor="ctr"/>
                </a:tc>
                <a:tc>
                  <a:txBody>
                    <a:bodyPr/>
                    <a:lstStyle/>
                    <a:p>
                      <a:pPr algn="ctr"/>
                      <a:r>
                        <a:rPr lang="zh-CN" altLang="en-US" sz="2000" dirty="0" smtClean="0">
                          <a:solidFill>
                            <a:schemeClr val="tx1"/>
                          </a:solidFill>
                          <a:latin typeface="微软雅黑" panose="020B0503020204020204" charset="-122"/>
                          <a:ea typeface="微软雅黑" panose="020B0503020204020204" charset="-122"/>
                        </a:rPr>
                        <a:t>可疑部位</a:t>
                      </a:r>
                    </a:p>
                  </a:txBody>
                  <a:tcPr anchor="ctr"/>
                </a:tc>
              </a:tr>
              <a:tr h="391795">
                <a:tc rowSpan="4">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某一后视镜不工作或后视镜展开</a:t>
                      </a:r>
                      <a:r>
                        <a:rPr lang="en-US" altLang="zh-CN" sz="2000" dirty="0" smtClean="0">
                          <a:latin typeface="微软雅黑" panose="020B0503020204020204" charset="-122"/>
                          <a:ea typeface="微软雅黑" panose="020B0503020204020204" charset="-122"/>
                        </a:rPr>
                        <a:t>/</a:t>
                      </a:r>
                      <a:r>
                        <a:rPr lang="zh-CN" altLang="en-US" sz="2000" dirty="0" smtClean="0">
                          <a:latin typeface="微软雅黑" panose="020B0503020204020204" charset="-122"/>
                          <a:ea typeface="微软雅黑" panose="020B0503020204020204" charset="-122"/>
                        </a:rPr>
                        <a:t>折叠功能失效</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电动后视镜（损坏）</a:t>
                      </a:r>
                    </a:p>
                  </a:txBody>
                  <a:tcPr anchor="ctr"/>
                </a:tc>
              </a:tr>
              <a:tr h="391795">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电动后视镜开关（损坏）</a:t>
                      </a:r>
                    </a:p>
                  </a:txBody>
                  <a:tcPr anchor="ctr"/>
                </a:tc>
              </a:tr>
              <a:tr h="39116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3.</a:t>
                      </a:r>
                      <a:r>
                        <a:rPr lang="zh-CN" altLang="en-US" sz="2000" dirty="0" smtClean="0">
                          <a:latin typeface="微软雅黑" panose="020B0503020204020204" charset="-122"/>
                          <a:ea typeface="微软雅黑" panose="020B0503020204020204" charset="-122"/>
                        </a:rPr>
                        <a:t>线路（断路、短路或接插件接触不良、虚接）</a:t>
                      </a:r>
                    </a:p>
                  </a:txBody>
                  <a:tcPr anchor="ctr"/>
                </a:tc>
              </a:tr>
              <a:tr h="391795">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4.RBCM</a:t>
                      </a:r>
                      <a:r>
                        <a:rPr lang="zh-CN" altLang="en-US" sz="2000" dirty="0" smtClean="0">
                          <a:latin typeface="微软雅黑" panose="020B0503020204020204" charset="-122"/>
                          <a:ea typeface="微软雅黑" panose="020B0503020204020204" charset="-122"/>
                        </a:rPr>
                        <a:t>（故障）</a:t>
                      </a:r>
                    </a:p>
                  </a:txBody>
                  <a:tcPr anchor="ctr"/>
                </a:tc>
              </a:tr>
              <a:tr h="391160">
                <a:tc rowSpan="4">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所有后视镜不工作</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保险丝（熔断）</a:t>
                      </a:r>
                    </a:p>
                  </a:txBody>
                  <a:tcPr anchor="ctr"/>
                </a:tc>
              </a:tr>
              <a:tr h="391160">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电动后视镜开关（损坏）</a:t>
                      </a:r>
                    </a:p>
                  </a:txBody>
                  <a:tcPr anchor="ctr"/>
                </a:tc>
              </a:tr>
              <a:tr h="392430">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3.</a:t>
                      </a:r>
                      <a:r>
                        <a:rPr lang="zh-CN" altLang="en-US" sz="2000" dirty="0" smtClean="0">
                          <a:latin typeface="微软雅黑" panose="020B0503020204020204" charset="-122"/>
                          <a:ea typeface="微软雅黑" panose="020B0503020204020204" charset="-122"/>
                        </a:rPr>
                        <a:t>线路（断路、短路或接插件接触不良、虚接）</a:t>
                      </a:r>
                    </a:p>
                  </a:txBody>
                  <a:tcPr anchor="ctr"/>
                </a:tc>
              </a:tr>
              <a:tr h="39116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4.FBCM</a:t>
                      </a:r>
                      <a:r>
                        <a:rPr lang="zh-CN" altLang="en-US" sz="2000" dirty="0" smtClean="0">
                          <a:latin typeface="微软雅黑" panose="020B0503020204020204" charset="-122"/>
                          <a:ea typeface="微软雅黑" panose="020B0503020204020204" charset="-122"/>
                        </a:rPr>
                        <a:t>（故障）</a:t>
                      </a:r>
                    </a:p>
                  </a:txBody>
                  <a:tcPr anchor="ctr"/>
                </a:tc>
              </a:tr>
              <a:tr h="391795">
                <a:tc rowSpan="3">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内后视镜</a:t>
                      </a:r>
                    </a:p>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自动防炫目功能失效</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保险丝（熔断）</a:t>
                      </a:r>
                    </a:p>
                  </a:txBody>
                  <a:tcPr anchor="ctr"/>
                </a:tc>
              </a:tr>
              <a:tr h="39116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线路（断路、短路或接插件接触不良、虚接）</a:t>
                      </a:r>
                    </a:p>
                  </a:txBody>
                  <a:tcPr anchor="ctr"/>
                </a:tc>
              </a:tr>
              <a:tr h="39116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3.</a:t>
                      </a:r>
                      <a:r>
                        <a:rPr lang="zh-CN" altLang="en-US" sz="2000" dirty="0" smtClean="0">
                          <a:latin typeface="微软雅黑" panose="020B0503020204020204" charset="-122"/>
                          <a:ea typeface="微软雅黑" panose="020B0503020204020204" charset="-122"/>
                        </a:rPr>
                        <a:t>内后视镜（故障）</a:t>
                      </a:r>
                    </a:p>
                  </a:txBody>
                  <a:tcPr anchor="ctr"/>
                </a:tc>
              </a:tr>
            </a:tbl>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喇叭概述</a:t>
            </a:r>
            <a:endParaRPr lang="zh-CN" altLang="en-US" sz="3600" dirty="0">
              <a:solidFill>
                <a:srgbClr val="0070C0"/>
              </a:solidFill>
              <a:latin typeface="微软雅黑" panose="020B0503020204020204" charset="-122"/>
              <a:ea typeface="微软雅黑" panose="020B0503020204020204" charset="-122"/>
            </a:endParaRPr>
          </a:p>
        </p:txBody>
      </p:sp>
      <p:sp>
        <p:nvSpPr>
          <p:cNvPr id="8" name="文本框 99"/>
          <p:cNvSpPr txBox="1">
            <a:spLocks noChangeArrowheads="1"/>
          </p:cNvSpPr>
          <p:nvPr/>
        </p:nvSpPr>
        <p:spPr bwMode="auto">
          <a:xfrm>
            <a:off x="1106805" y="1293495"/>
            <a:ext cx="9404350"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marL="0" indent="0" eaLnBrk="1" hangingPunct="1">
              <a:lnSpc>
                <a:spcPct val="200000"/>
              </a:lnSpc>
            </a:pPr>
            <a:r>
              <a:rPr lang="zh-CN" altLang="en-US" sz="2000" b="0" dirty="0" smtClean="0">
                <a:latin typeface="微软雅黑" panose="020B0503020204020204" charset="-122"/>
                <a:ea typeface="微软雅黑" panose="020B0503020204020204" charset="-122"/>
                <a:sym typeface="宋体" panose="02010600030101010101" pitchFamily="2" charset="-122"/>
              </a:rPr>
              <a:t>喇叭</a:t>
            </a:r>
            <a:r>
              <a:rPr lang="zh-CN" altLang="en-US" sz="2000" b="0" dirty="0">
                <a:latin typeface="微软雅黑" panose="020B0503020204020204" charset="-122"/>
                <a:ea typeface="微软雅黑" panose="020B0503020204020204" charset="-122"/>
                <a:sym typeface="宋体" panose="02010600030101010101" pitchFamily="2" charset="-122"/>
              </a:rPr>
              <a:t>由FBCM控制，具有常规的手动控制行车喇叭功能，同时在车辆中控、防盗系统中兼具</a:t>
            </a:r>
            <a:r>
              <a:rPr lang="zh-CN" altLang="en-US" sz="2000" b="0" dirty="0" smtClean="0">
                <a:latin typeface="微软雅黑" panose="020B0503020204020204" charset="-122"/>
                <a:ea typeface="微软雅黑" panose="020B0503020204020204" charset="-122"/>
                <a:sym typeface="宋体" panose="02010600030101010101" pitchFamily="2" charset="-122"/>
              </a:rPr>
              <a:t>触发</a:t>
            </a:r>
            <a:r>
              <a:rPr lang="zh-CN" altLang="en-US" sz="2000" b="0" dirty="0">
                <a:latin typeface="微软雅黑" panose="020B0503020204020204" charset="-122"/>
                <a:ea typeface="微软雅黑" panose="020B0503020204020204" charset="-122"/>
                <a:sym typeface="宋体" panose="02010600030101010101" pitchFamily="2" charset="-122"/>
              </a:rPr>
              <a:t>报警</a:t>
            </a:r>
            <a:r>
              <a:rPr lang="zh-CN" altLang="en-US" sz="2000" b="0" dirty="0" smtClean="0">
                <a:latin typeface="微软雅黑" panose="020B0503020204020204" charset="-122"/>
                <a:ea typeface="微软雅黑" panose="020B0503020204020204" charset="-122"/>
                <a:sym typeface="宋体" panose="02010600030101010101" pitchFamily="2" charset="-122"/>
              </a:rPr>
              <a:t>等</a:t>
            </a:r>
            <a:r>
              <a:rPr lang="zh-CN" altLang="en-US" sz="2000" b="0" dirty="0">
                <a:latin typeface="微软雅黑" panose="020B0503020204020204" charset="-122"/>
                <a:ea typeface="微软雅黑" panose="020B0503020204020204" charset="-122"/>
                <a:sym typeface="宋体" panose="02010600030101010101" pitchFamily="2" charset="-122"/>
              </a:rPr>
              <a:t>功能。</a:t>
            </a:r>
          </a:p>
        </p:txBody>
      </p:sp>
      <p:grpSp>
        <p:nvGrpSpPr>
          <p:cNvPr id="54" name="组合 53"/>
          <p:cNvGrpSpPr/>
          <p:nvPr/>
        </p:nvGrpSpPr>
        <p:grpSpPr>
          <a:xfrm>
            <a:off x="618490" y="2684780"/>
            <a:ext cx="4243705" cy="2777490"/>
            <a:chOff x="1099993" y="2427734"/>
            <a:chExt cx="3886138" cy="1800200"/>
          </a:xfrm>
        </p:grpSpPr>
        <p:cxnSp>
          <p:nvCxnSpPr>
            <p:cNvPr id="11" name="直接箭头连接符 10"/>
            <p:cNvCxnSpPr>
              <a:stCxn id="12" idx="3"/>
            </p:cNvCxnSpPr>
            <p:nvPr/>
          </p:nvCxnSpPr>
          <p:spPr>
            <a:xfrm>
              <a:off x="2049862" y="2715766"/>
              <a:ext cx="586490" cy="0"/>
            </a:xfrm>
            <a:prstGeom prst="straightConnector1">
              <a:avLst/>
            </a:prstGeom>
            <a:ln w="31750">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2" name="Rectangle 4"/>
            <p:cNvSpPr>
              <a:spLocks noChangeArrowheads="1"/>
            </p:cNvSpPr>
            <p:nvPr/>
          </p:nvSpPr>
          <p:spPr bwMode="auto">
            <a:xfrm>
              <a:off x="1099994" y="2499742"/>
              <a:ext cx="949868" cy="432048"/>
            </a:xfrm>
            <a:prstGeom prst="rect">
              <a:avLst/>
            </a:prstGeom>
            <a:solidFill>
              <a:schemeClr val="accent6">
                <a:lumMod val="60000"/>
                <a:lumOff val="40000"/>
              </a:schemeClr>
            </a:solidFill>
            <a:ln w="9525">
              <a:noFill/>
              <a:miter lim="800000"/>
            </a:ln>
          </p:spPr>
          <p:txBody>
            <a:bodyPr anchor="ctr"/>
            <a:lstStyle/>
            <a:p>
              <a:pPr algn="ctr"/>
              <a:r>
                <a:rPr lang="zh-CN" altLang="en-US" dirty="0" smtClean="0">
                  <a:latin typeface="微软雅黑" panose="020B0503020204020204" charset="-122"/>
                  <a:ea typeface="微软雅黑" panose="020B0503020204020204" charset="-122"/>
                </a:rPr>
                <a:t>时钟</a:t>
              </a:r>
            </a:p>
            <a:p>
              <a:pPr algn="ctr"/>
              <a:r>
                <a:rPr lang="zh-CN" altLang="en-US" dirty="0" smtClean="0">
                  <a:latin typeface="微软雅黑" panose="020B0503020204020204" charset="-122"/>
                  <a:ea typeface="微软雅黑" panose="020B0503020204020204" charset="-122"/>
                </a:rPr>
                <a:t>弹簧</a:t>
              </a:r>
            </a:p>
          </p:txBody>
        </p:sp>
        <p:sp>
          <p:nvSpPr>
            <p:cNvPr id="3" name="矩形 2"/>
            <p:cNvSpPr/>
            <p:nvPr/>
          </p:nvSpPr>
          <p:spPr>
            <a:xfrm>
              <a:off x="3995688" y="3133438"/>
              <a:ext cx="990195" cy="397202"/>
            </a:xfrm>
            <a:prstGeom prst="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charset="-122"/>
                  <a:ea typeface="微软雅黑" panose="020B0503020204020204" charset="-122"/>
                </a:rPr>
                <a:t>喇叭</a:t>
              </a:r>
              <a:endParaRPr lang="en-US" altLang="zh-CN" dirty="0" smtClean="0">
                <a:solidFill>
                  <a:schemeClr val="tx1"/>
                </a:solidFill>
                <a:latin typeface="微软雅黑" panose="020B0503020204020204" charset="-122"/>
                <a:ea typeface="微软雅黑" panose="020B0503020204020204" charset="-122"/>
              </a:endParaRPr>
            </a:p>
            <a:p>
              <a:pPr algn="ctr"/>
              <a:r>
                <a:rPr lang="zh-CN" altLang="en-US" dirty="0" smtClean="0">
                  <a:solidFill>
                    <a:schemeClr val="tx1"/>
                  </a:solidFill>
                  <a:latin typeface="微软雅黑" panose="020B0503020204020204" charset="-122"/>
                  <a:ea typeface="微软雅黑" panose="020B0503020204020204" charset="-122"/>
                </a:rPr>
                <a:t>继电器</a:t>
              </a:r>
              <a:endParaRPr lang="en-US" altLang="zh-CN" dirty="0" smtClean="0">
                <a:solidFill>
                  <a:schemeClr val="tx1"/>
                </a:solidFill>
                <a:latin typeface="微软雅黑" panose="020B0503020204020204" charset="-122"/>
                <a:ea typeface="微软雅黑" panose="020B0503020204020204" charset="-122"/>
              </a:endParaRPr>
            </a:p>
          </p:txBody>
        </p:sp>
        <p:sp>
          <p:nvSpPr>
            <p:cNvPr id="4" name="矩形 3"/>
            <p:cNvSpPr/>
            <p:nvPr/>
          </p:nvSpPr>
          <p:spPr>
            <a:xfrm>
              <a:off x="2633825" y="2427734"/>
              <a:ext cx="866623" cy="1791789"/>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tx1"/>
                  </a:solidFill>
                  <a:latin typeface="微软雅黑" panose="020B0503020204020204" charset="-122"/>
                  <a:ea typeface="微软雅黑" panose="020B0503020204020204" charset="-122"/>
                </a:rPr>
                <a:t>FBCM</a:t>
              </a:r>
            </a:p>
          </p:txBody>
        </p:sp>
        <p:sp>
          <p:nvSpPr>
            <p:cNvPr id="15" name="矩形 14"/>
            <p:cNvSpPr/>
            <p:nvPr/>
          </p:nvSpPr>
          <p:spPr>
            <a:xfrm>
              <a:off x="1099993" y="3147814"/>
              <a:ext cx="951727" cy="432048"/>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charset="-122"/>
                  <a:ea typeface="微软雅黑" panose="020B0503020204020204" charset="-122"/>
                </a:rPr>
                <a:t>喇叭</a:t>
              </a:r>
            </a:p>
            <a:p>
              <a:pPr algn="ctr"/>
              <a:r>
                <a:rPr lang="zh-CN" altLang="en-US" dirty="0" smtClean="0">
                  <a:solidFill>
                    <a:schemeClr val="tx1"/>
                  </a:solidFill>
                  <a:latin typeface="微软雅黑" panose="020B0503020204020204" charset="-122"/>
                  <a:ea typeface="微软雅黑" panose="020B0503020204020204" charset="-122"/>
                </a:rPr>
                <a:t>开关</a:t>
              </a:r>
            </a:p>
          </p:txBody>
        </p:sp>
        <p:cxnSp>
          <p:nvCxnSpPr>
            <p:cNvPr id="17" name="直接箭头连接符 16"/>
            <p:cNvCxnSpPr>
              <a:stCxn id="38" idx="2"/>
              <a:endCxn id="3" idx="0"/>
            </p:cNvCxnSpPr>
            <p:nvPr/>
          </p:nvCxnSpPr>
          <p:spPr>
            <a:xfrm flipH="1">
              <a:off x="4490786" y="2868193"/>
              <a:ext cx="3943" cy="265245"/>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9" name="直接箭头连接符 18"/>
            <p:cNvCxnSpPr>
              <a:stCxn id="15" idx="0"/>
              <a:endCxn id="12" idx="2"/>
            </p:cNvCxnSpPr>
            <p:nvPr/>
          </p:nvCxnSpPr>
          <p:spPr>
            <a:xfrm flipH="1" flipV="1">
              <a:off x="1574928" y="2931790"/>
              <a:ext cx="929" cy="216024"/>
            </a:xfrm>
            <a:prstGeom prst="straightConnector1">
              <a:avLst/>
            </a:prstGeom>
            <a:ln w="31750">
              <a:solidFill>
                <a:srgbClr val="FFC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 name="直接箭头连接符 4"/>
            <p:cNvCxnSpPr>
              <a:stCxn id="4" idx="3"/>
              <a:endCxn id="3" idx="1"/>
            </p:cNvCxnSpPr>
            <p:nvPr/>
          </p:nvCxnSpPr>
          <p:spPr>
            <a:xfrm>
              <a:off x="3500448" y="3323629"/>
              <a:ext cx="495240" cy="8410"/>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3" name="矩形 22"/>
            <p:cNvSpPr/>
            <p:nvPr/>
          </p:nvSpPr>
          <p:spPr>
            <a:xfrm>
              <a:off x="3995936" y="3804297"/>
              <a:ext cx="990195" cy="417049"/>
            </a:xfrm>
            <a:prstGeom prst="rect">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a:solidFill>
                    <a:schemeClr val="tx1"/>
                  </a:solidFill>
                  <a:latin typeface="微软雅黑" panose="020B0503020204020204" charset="-122"/>
                  <a:ea typeface="微软雅黑" panose="020B0503020204020204" charset="-122"/>
                </a:rPr>
                <a:t>喇叭</a:t>
              </a:r>
              <a:endParaRPr lang="zh-CN" altLang="en-US" dirty="0" smtClean="0">
                <a:solidFill>
                  <a:schemeClr val="tx1"/>
                </a:solidFill>
                <a:latin typeface="微软雅黑" panose="020B0503020204020204" charset="-122"/>
                <a:ea typeface="微软雅黑" panose="020B0503020204020204" charset="-122"/>
              </a:endParaRPr>
            </a:p>
          </p:txBody>
        </p:sp>
        <p:sp>
          <p:nvSpPr>
            <p:cNvPr id="32" name="TextBox 31"/>
            <p:cNvSpPr txBox="1"/>
            <p:nvPr/>
          </p:nvSpPr>
          <p:spPr>
            <a:xfrm>
              <a:off x="2062703" y="3723878"/>
              <a:ext cx="565081" cy="418153"/>
            </a:xfrm>
            <a:prstGeom prst="rect">
              <a:avLst/>
            </a:prstGeom>
            <a:noFill/>
          </p:spPr>
          <p:txBody>
            <a:bodyPr wrap="square" rtlCol="0">
              <a:spAutoFit/>
            </a:bodyPr>
            <a:lstStyle/>
            <a:p>
              <a:r>
                <a:rPr lang="en-US" altLang="zh-CN" dirty="0" smtClean="0">
                  <a:latin typeface="微软雅黑" panose="020B0503020204020204" charset="-122"/>
                  <a:ea typeface="微软雅黑" panose="020B0503020204020204" charset="-122"/>
                </a:rPr>
                <a:t>CAN</a:t>
              </a:r>
            </a:p>
          </p:txBody>
        </p:sp>
        <p:sp>
          <p:nvSpPr>
            <p:cNvPr id="38" name="Rectangle 4"/>
            <p:cNvSpPr>
              <a:spLocks noChangeArrowheads="1"/>
            </p:cNvSpPr>
            <p:nvPr/>
          </p:nvSpPr>
          <p:spPr bwMode="auto">
            <a:xfrm>
              <a:off x="4003326" y="2436145"/>
              <a:ext cx="982805" cy="432048"/>
            </a:xfrm>
            <a:prstGeom prst="rect">
              <a:avLst/>
            </a:prstGeom>
            <a:solidFill>
              <a:srgbClr val="F05ACC"/>
            </a:solidFill>
            <a:ln w="9525">
              <a:noFill/>
              <a:miter lim="800000"/>
            </a:ln>
          </p:spPr>
          <p:txBody>
            <a:bodyPr anchor="ctr"/>
            <a:lstStyle/>
            <a:p>
              <a:pPr algn="ctr"/>
              <a:r>
                <a:rPr lang="zh-CN" altLang="en-US" dirty="0" smtClean="0">
                  <a:latin typeface="微软雅黑" panose="020B0503020204020204" charset="-122"/>
                  <a:ea typeface="微软雅黑" panose="020B0503020204020204" charset="-122"/>
                </a:rPr>
                <a:t>蓄电池</a:t>
              </a:r>
              <a:endParaRPr lang="en-US" altLang="zh-CN" dirty="0" smtClean="0">
                <a:latin typeface="微软雅黑" panose="020B0503020204020204" charset="-122"/>
                <a:ea typeface="微软雅黑" panose="020B0503020204020204" charset="-122"/>
              </a:endParaRPr>
            </a:p>
            <a:p>
              <a:pPr algn="ctr"/>
              <a:r>
                <a:rPr lang="zh-CN" altLang="en-US" dirty="0" smtClean="0">
                  <a:latin typeface="微软雅黑" panose="020B0503020204020204" charset="-122"/>
                  <a:ea typeface="微软雅黑" panose="020B0503020204020204" charset="-122"/>
                </a:rPr>
                <a:t>电源</a:t>
              </a:r>
              <a:endParaRPr lang="zh-CN" altLang="en-US" dirty="0">
                <a:latin typeface="微软雅黑" panose="020B0503020204020204" charset="-122"/>
                <a:ea typeface="微软雅黑" panose="020B0503020204020204" charset="-122"/>
              </a:endParaRPr>
            </a:p>
          </p:txBody>
        </p:sp>
        <p:sp>
          <p:nvSpPr>
            <p:cNvPr id="40" name="矩形 39"/>
            <p:cNvSpPr/>
            <p:nvPr/>
          </p:nvSpPr>
          <p:spPr>
            <a:xfrm>
              <a:off x="1099994" y="3795886"/>
              <a:ext cx="949869" cy="432048"/>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tx1"/>
                  </a:solidFill>
                  <a:latin typeface="微软雅黑" panose="020B0503020204020204" charset="-122"/>
                  <a:ea typeface="微软雅黑" panose="020B0503020204020204" charset="-122"/>
                </a:rPr>
                <a:t>PEPS</a:t>
              </a:r>
            </a:p>
          </p:txBody>
        </p:sp>
        <p:cxnSp>
          <p:nvCxnSpPr>
            <p:cNvPr id="41" name="直接箭头连接符 40"/>
            <p:cNvCxnSpPr>
              <a:stCxn id="40" idx="3"/>
            </p:cNvCxnSpPr>
            <p:nvPr/>
          </p:nvCxnSpPr>
          <p:spPr>
            <a:xfrm>
              <a:off x="2049863" y="4011910"/>
              <a:ext cx="586489" cy="522"/>
            </a:xfrm>
            <a:prstGeom prst="straightConnector1">
              <a:avLst/>
            </a:prstGeom>
            <a:ln w="50800">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44" name="直接箭头连接符 43"/>
            <p:cNvCxnSpPr>
              <a:stCxn id="3" idx="2"/>
              <a:endCxn id="23" idx="0"/>
            </p:cNvCxnSpPr>
            <p:nvPr/>
          </p:nvCxnSpPr>
          <p:spPr>
            <a:xfrm>
              <a:off x="4490786" y="3530640"/>
              <a:ext cx="248" cy="273657"/>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55" name="Text Box 2"/>
          <p:cNvSpPr txBox="1">
            <a:spLocks noChangeArrowheads="1"/>
          </p:cNvSpPr>
          <p:nvPr/>
        </p:nvSpPr>
        <p:spPr bwMode="auto">
          <a:xfrm>
            <a:off x="5136515" y="2068195"/>
            <a:ext cx="4927600" cy="396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2725" indent="-212725"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150000"/>
              </a:lnSpc>
              <a:buFont typeface="Wingdings" panose="05000000000000000000" pitchFamily="2" charset="2"/>
              <a:buNone/>
            </a:pPr>
            <a:r>
              <a:rPr lang="zh-CN" altLang="en-US" sz="2400" dirty="0">
                <a:latin typeface="微软雅黑" panose="020B0503020204020204" charset="-122"/>
                <a:ea typeface="微软雅黑" panose="020B0503020204020204" charset="-122"/>
                <a:sym typeface="Arial" panose="020B0604020202020204" pitchFamily="34" charset="0"/>
              </a:rPr>
              <a:t>行车喇叭控制</a:t>
            </a:r>
          </a:p>
          <a:p>
            <a:pPr eaLnBrk="1" hangingPunct="1">
              <a:lnSpc>
                <a:spcPct val="150000"/>
              </a:lnSpc>
              <a:buFont typeface="Wingdings" panose="05000000000000000000" pitchFamily="2" charset="2"/>
              <a:buChar char="Ø"/>
            </a:pPr>
            <a:r>
              <a:rPr lang="zh-CN" altLang="en-US" sz="2400" b="0" dirty="0">
                <a:latin typeface="微软雅黑" panose="020B0503020204020204" charset="-122"/>
                <a:ea typeface="微软雅黑" panose="020B0503020204020204" charset="-122"/>
                <a:sym typeface="Arial" panose="020B0604020202020204" pitchFamily="34" charset="0"/>
              </a:rPr>
              <a:t>按下</a:t>
            </a:r>
            <a:r>
              <a:rPr lang="zh-CN" altLang="en-US" sz="2400" b="0" dirty="0" smtClean="0">
                <a:latin typeface="微软雅黑" panose="020B0503020204020204" charset="-122"/>
                <a:ea typeface="微软雅黑" panose="020B0503020204020204" charset="-122"/>
                <a:sym typeface="Arial" panose="020B0604020202020204" pitchFamily="34" charset="0"/>
              </a:rPr>
              <a:t>喇叭开关,</a:t>
            </a:r>
            <a:r>
              <a:rPr lang="zh-CN" altLang="en-US" sz="2400" b="0" dirty="0">
                <a:latin typeface="微软雅黑" panose="020B0503020204020204" charset="-122"/>
                <a:ea typeface="微软雅黑" panose="020B0503020204020204" charset="-122"/>
                <a:sym typeface="Arial" panose="020B0604020202020204" pitchFamily="34" charset="0"/>
              </a:rPr>
              <a:t>喇叭功能启动。</a:t>
            </a:r>
          </a:p>
          <a:p>
            <a:pPr eaLnBrk="1" hangingPunct="1">
              <a:lnSpc>
                <a:spcPct val="150000"/>
              </a:lnSpc>
              <a:buFont typeface="Wingdings" panose="05000000000000000000" pitchFamily="2" charset="2"/>
              <a:buNone/>
            </a:pPr>
            <a:r>
              <a:rPr lang="zh-CN" altLang="en-US" sz="2400" dirty="0" smtClean="0">
                <a:latin typeface="微软雅黑" panose="020B0503020204020204" charset="-122"/>
                <a:ea typeface="微软雅黑" panose="020B0503020204020204" charset="-122"/>
                <a:sym typeface="Arial" panose="020B0604020202020204" pitchFamily="34" charset="0"/>
              </a:rPr>
              <a:t>其他</a:t>
            </a:r>
            <a:r>
              <a:rPr lang="zh-CN" altLang="en-US" sz="2400" dirty="0">
                <a:latin typeface="微软雅黑" panose="020B0503020204020204" charset="-122"/>
                <a:ea typeface="微软雅黑" panose="020B0503020204020204" charset="-122"/>
                <a:sym typeface="Arial" panose="020B0604020202020204" pitchFamily="34" charset="0"/>
              </a:rPr>
              <a:t>功能的喇叭控制</a:t>
            </a:r>
          </a:p>
          <a:p>
            <a:pPr eaLnBrk="1" hangingPunct="1">
              <a:lnSpc>
                <a:spcPct val="150000"/>
              </a:lnSpc>
              <a:buFont typeface="Wingdings" panose="05000000000000000000" pitchFamily="2" charset="2"/>
              <a:buChar char="Ø"/>
            </a:pPr>
            <a:r>
              <a:rPr lang="zh-CN" altLang="en-US" sz="2400" b="0" dirty="0" smtClean="0">
                <a:latin typeface="微软雅黑" panose="020B0503020204020204" charset="-122"/>
                <a:ea typeface="微软雅黑" panose="020B0503020204020204" charset="-122"/>
                <a:sym typeface="Arial" panose="020B0604020202020204" pitchFamily="34" charset="0"/>
              </a:rPr>
              <a:t>设防状态下，打开任意车门或电源状态至于</a:t>
            </a:r>
            <a:r>
              <a:rPr lang="en-US" altLang="zh-CN" sz="2400" b="0" dirty="0" smtClean="0">
                <a:latin typeface="微软雅黑" panose="020B0503020204020204" charset="-122"/>
                <a:ea typeface="微软雅黑" panose="020B0503020204020204" charset="-122"/>
                <a:sym typeface="Arial" panose="020B0604020202020204" pitchFamily="34" charset="0"/>
              </a:rPr>
              <a:t>ON</a:t>
            </a:r>
            <a:r>
              <a:rPr lang="zh-CN" altLang="en-US" sz="2400" b="0" dirty="0" smtClean="0">
                <a:latin typeface="微软雅黑" panose="020B0503020204020204" charset="-122"/>
                <a:ea typeface="微软雅黑" panose="020B0503020204020204" charset="-122"/>
                <a:sym typeface="Arial" panose="020B0604020202020204" pitchFamily="34" charset="0"/>
              </a:rPr>
              <a:t>挡时，</a:t>
            </a:r>
            <a:r>
              <a:rPr lang="en-US" altLang="zh-CN" sz="2400" b="0" dirty="0" smtClean="0">
                <a:latin typeface="微软雅黑" panose="020B0503020204020204" charset="-122"/>
                <a:ea typeface="微软雅黑" panose="020B0503020204020204" charset="-122"/>
                <a:sym typeface="Arial" panose="020B0604020202020204" pitchFamily="34" charset="0"/>
              </a:rPr>
              <a:t>FBCM</a:t>
            </a:r>
            <a:r>
              <a:rPr lang="zh-CN" altLang="en-US" sz="2400" b="0" dirty="0" smtClean="0">
                <a:latin typeface="微软雅黑" panose="020B0503020204020204" charset="-122"/>
                <a:ea typeface="微软雅黑" panose="020B0503020204020204" charset="-122"/>
                <a:sym typeface="Arial" panose="020B0604020202020204" pitchFamily="34" charset="0"/>
              </a:rPr>
              <a:t>进入报警模式，喇叭会报警持续</a:t>
            </a:r>
            <a:r>
              <a:rPr lang="en-US" altLang="zh-CN" sz="2400" b="0" dirty="0" smtClean="0">
                <a:latin typeface="微软雅黑" panose="020B0503020204020204" charset="-122"/>
                <a:ea typeface="微软雅黑" panose="020B0503020204020204" charset="-122"/>
                <a:sym typeface="Arial" panose="020B0604020202020204" pitchFamily="34" charset="0"/>
              </a:rPr>
              <a:t>28s</a:t>
            </a:r>
            <a:r>
              <a:rPr lang="zh-CN" altLang="en-US" sz="2400" b="0" dirty="0" smtClean="0">
                <a:latin typeface="微软雅黑" panose="020B0503020204020204" charset="-122"/>
                <a:ea typeface="微软雅黑" panose="020B0503020204020204" charset="-122"/>
                <a:sym typeface="Arial" panose="020B0604020202020204" pitchFamily="34" charset="0"/>
              </a:rPr>
              <a:t>。</a:t>
            </a:r>
            <a:endParaRPr lang="en-US" altLang="zh-CN" sz="2400" b="0" dirty="0" smtClean="0">
              <a:latin typeface="微软雅黑" panose="020B0503020204020204" charset="-122"/>
              <a:ea typeface="微软雅黑" panose="020B0503020204020204" charset="-122"/>
              <a:sym typeface="Arial" panose="020B0604020202020204" pitchFamily="34" charset="0"/>
            </a:endParaRPr>
          </a:p>
          <a:p>
            <a:pPr eaLnBrk="1" hangingPunct="1">
              <a:lnSpc>
                <a:spcPct val="150000"/>
              </a:lnSpc>
              <a:buFont typeface="Wingdings" panose="05000000000000000000" pitchFamily="2" charset="2"/>
              <a:buChar char="Ø"/>
            </a:pPr>
            <a:r>
              <a:rPr lang="zh-CN" altLang="en-US" sz="2400" b="0" dirty="0">
                <a:latin typeface="微软雅黑" panose="020B0503020204020204" charset="-122"/>
                <a:ea typeface="微软雅黑" panose="020B0503020204020204" charset="-122"/>
                <a:sym typeface="Arial" panose="020B0604020202020204" pitchFamily="34" charset="0"/>
              </a:rPr>
              <a:t>寻车</a:t>
            </a:r>
            <a:r>
              <a:rPr lang="zh-CN" altLang="en-US" sz="2400" b="0" dirty="0" smtClean="0">
                <a:latin typeface="微软雅黑" panose="020B0503020204020204" charset="-122"/>
                <a:ea typeface="微软雅黑" panose="020B0503020204020204" charset="-122"/>
                <a:sym typeface="Arial" panose="020B0604020202020204" pitchFamily="34" charset="0"/>
              </a:rPr>
              <a:t>时，喇叭鸣叫</a:t>
            </a:r>
            <a:r>
              <a:rPr lang="zh-CN" altLang="zh-CN" sz="2400" b="0" dirty="0">
                <a:latin typeface="微软雅黑" panose="020B0503020204020204" charset="-122"/>
                <a:ea typeface="微软雅黑" panose="020B0503020204020204" charset="-122"/>
              </a:rPr>
              <a:t>两</a:t>
            </a:r>
            <a:r>
              <a:rPr lang="zh-CN" altLang="en-US" sz="2400" b="0" dirty="0" smtClean="0">
                <a:latin typeface="微软雅黑" panose="020B0503020204020204" charset="-122"/>
                <a:ea typeface="微软雅黑" panose="020B0503020204020204" charset="-122"/>
              </a:rPr>
              <a:t>声。</a:t>
            </a:r>
            <a:endParaRPr lang="zh-CN" altLang="en-US" sz="2400" b="0" dirty="0" smtClean="0">
              <a:latin typeface="微软雅黑" panose="020B0503020204020204" charset="-122"/>
              <a:ea typeface="微软雅黑" panose="020B0503020204020204" charset="-122"/>
              <a:sym typeface="Arial" panose="020B060402020202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常见故障</a:t>
            </a:r>
            <a:endParaRPr lang="zh-CN" altLang="en-US" sz="3600" dirty="0">
              <a:solidFill>
                <a:srgbClr val="0070C0"/>
              </a:solidFill>
              <a:latin typeface="微软雅黑" panose="020B0503020204020204" charset="-122"/>
              <a:ea typeface="微软雅黑" panose="020B0503020204020204" charset="-122"/>
            </a:endParaRPr>
          </a:p>
        </p:txBody>
      </p:sp>
      <p:graphicFrame>
        <p:nvGraphicFramePr>
          <p:cNvPr id="6" name="表格 5"/>
          <p:cNvGraphicFramePr>
            <a:graphicFrameLocks noGrp="1"/>
          </p:cNvGraphicFramePr>
          <p:nvPr/>
        </p:nvGraphicFramePr>
        <p:xfrm>
          <a:off x="1354455" y="1363980"/>
          <a:ext cx="8923020" cy="4700905"/>
        </p:xfrm>
        <a:graphic>
          <a:graphicData uri="http://schemas.openxmlformats.org/drawingml/2006/table">
            <a:tbl>
              <a:tblPr firstRow="1" bandRow="1">
                <a:tableStyleId>{93296810-A885-4BE3-A3E7-6D5BEEA58F35}</a:tableStyleId>
              </a:tblPr>
              <a:tblGrid>
                <a:gridCol w="3267710"/>
                <a:gridCol w="5655310"/>
              </a:tblGrid>
              <a:tr h="430530">
                <a:tc>
                  <a:txBody>
                    <a:bodyPr/>
                    <a:lstStyle/>
                    <a:p>
                      <a:pPr algn="ctr"/>
                      <a:r>
                        <a:rPr lang="zh-CN" altLang="en-US" sz="2000" dirty="0" smtClean="0">
                          <a:solidFill>
                            <a:schemeClr val="tx1"/>
                          </a:solidFill>
                          <a:latin typeface="微软雅黑" panose="020B0503020204020204" charset="-122"/>
                          <a:ea typeface="微软雅黑" panose="020B0503020204020204" charset="-122"/>
                        </a:rPr>
                        <a:t>故障现象</a:t>
                      </a:r>
                    </a:p>
                  </a:txBody>
                  <a:tcPr anchor="ctr"/>
                </a:tc>
                <a:tc>
                  <a:txBody>
                    <a:bodyPr/>
                    <a:lstStyle/>
                    <a:p>
                      <a:pPr algn="ctr"/>
                      <a:r>
                        <a:rPr lang="zh-CN" altLang="en-US" sz="2000" dirty="0" smtClean="0">
                          <a:solidFill>
                            <a:schemeClr val="tx1"/>
                          </a:solidFill>
                          <a:latin typeface="微软雅黑" panose="020B0503020204020204" charset="-122"/>
                          <a:ea typeface="微软雅黑" panose="020B0503020204020204" charset="-122"/>
                        </a:rPr>
                        <a:t>可疑部位</a:t>
                      </a:r>
                    </a:p>
                  </a:txBody>
                  <a:tcPr anchor="ctr"/>
                </a:tc>
              </a:tr>
              <a:tr h="430530">
                <a:tc rowSpan="7">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喇叭不响或长鸣</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喇叭保险丝（熔断）</a:t>
                      </a:r>
                    </a:p>
                  </a:txBody>
                  <a:tcPr anchor="ctr"/>
                </a:tc>
              </a:tr>
              <a:tr h="429895">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喇叭继电器（损坏）</a:t>
                      </a:r>
                    </a:p>
                  </a:txBody>
                  <a:tcPr anchor="ctr"/>
                </a:tc>
              </a:tr>
              <a:tr h="430530">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3.</a:t>
                      </a:r>
                      <a:r>
                        <a:rPr lang="zh-CN" altLang="en-US" sz="2000" dirty="0" smtClean="0">
                          <a:latin typeface="微软雅黑" panose="020B0503020204020204" charset="-122"/>
                          <a:ea typeface="微软雅黑" panose="020B0503020204020204" charset="-122"/>
                        </a:rPr>
                        <a:t>时钟弹簧（故障）</a:t>
                      </a:r>
                    </a:p>
                  </a:txBody>
                  <a:tcPr anchor="ctr"/>
                </a:tc>
              </a:tr>
              <a:tr h="431165">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4.</a:t>
                      </a:r>
                      <a:r>
                        <a:rPr lang="zh-CN" altLang="en-US" sz="2000" dirty="0" smtClean="0">
                          <a:latin typeface="微软雅黑" panose="020B0503020204020204" charset="-122"/>
                          <a:ea typeface="微软雅黑" panose="020B0503020204020204" charset="-122"/>
                        </a:rPr>
                        <a:t>喇叭金属片开关（变形或触点失效）</a:t>
                      </a:r>
                    </a:p>
                  </a:txBody>
                  <a:tcPr anchor="ctr"/>
                </a:tc>
              </a:tr>
              <a:tr h="430530">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5.</a:t>
                      </a:r>
                      <a:r>
                        <a:rPr lang="zh-CN" altLang="en-US" sz="2000" dirty="0" smtClean="0">
                          <a:latin typeface="微软雅黑" panose="020B0503020204020204" charset="-122"/>
                          <a:ea typeface="微软雅黑" panose="020B0503020204020204" charset="-122"/>
                        </a:rPr>
                        <a:t>喇叭（损坏）</a:t>
                      </a:r>
                    </a:p>
                  </a:txBody>
                  <a:tcPr anchor="ctr"/>
                </a:tc>
              </a:tr>
              <a:tr h="429895">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6.</a:t>
                      </a:r>
                      <a:r>
                        <a:rPr lang="zh-CN" altLang="en-US" sz="2000" dirty="0" smtClean="0">
                          <a:latin typeface="微软雅黑" panose="020B0503020204020204" charset="-122"/>
                          <a:ea typeface="微软雅黑" panose="020B0503020204020204" charset="-122"/>
                        </a:rPr>
                        <a:t>线路（断路、短路或接插件接触不良、虚接）</a:t>
                      </a:r>
                    </a:p>
                  </a:txBody>
                  <a:tcPr anchor="ctr"/>
                </a:tc>
              </a:tr>
              <a:tr h="430530">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7.FBCM</a:t>
                      </a:r>
                      <a:r>
                        <a:rPr lang="zh-CN" altLang="en-US" sz="2000" dirty="0" smtClean="0">
                          <a:latin typeface="微软雅黑" panose="020B0503020204020204" charset="-122"/>
                          <a:ea typeface="微软雅黑" panose="020B0503020204020204" charset="-122"/>
                        </a:rPr>
                        <a:t>（故障）</a:t>
                      </a:r>
                    </a:p>
                  </a:txBody>
                  <a:tcPr anchor="ctr"/>
                </a:tc>
              </a:tr>
              <a:tr h="430530">
                <a:tc rowSpan="3">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防盗状态下，喇叭不报警</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车门状态开关（损坏）</a:t>
                      </a:r>
                    </a:p>
                  </a:txBody>
                  <a:tcPr anchor="ctr"/>
                </a:tc>
              </a:tr>
              <a:tr h="430530">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线路（断路、短路或接插件接触不良、虚接）</a:t>
                      </a:r>
                    </a:p>
                  </a:txBody>
                  <a:tcPr anchor="ctr"/>
                </a:tc>
              </a:tr>
              <a:tr h="39243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3.FBCM</a:t>
                      </a:r>
                      <a:r>
                        <a:rPr lang="zh-CN" altLang="en-US" sz="2000" dirty="0" smtClean="0">
                          <a:latin typeface="微软雅黑" panose="020B0503020204020204" charset="-122"/>
                          <a:ea typeface="微软雅黑" panose="020B0503020204020204" charset="-122"/>
                        </a:rPr>
                        <a:t>（故障）</a:t>
                      </a:r>
                    </a:p>
                  </a:txBody>
                  <a:tcPr anchor="ct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4" name="组合 3"/>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5" name="文本框 14"/>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工作原理</a:t>
            </a:r>
            <a:endParaRPr lang="zh-CN" altLang="en-US" sz="3600" dirty="0">
              <a:solidFill>
                <a:srgbClr val="0070C0"/>
              </a:solidFill>
              <a:latin typeface="微软雅黑" panose="020B0503020204020204" charset="-122"/>
              <a:ea typeface="微软雅黑" panose="020B0503020204020204" charset="-122"/>
            </a:endParaRPr>
          </a:p>
        </p:txBody>
      </p:sp>
      <p:sp>
        <p:nvSpPr>
          <p:cNvPr id="7" name="TextBox 3"/>
          <p:cNvSpPr txBox="1"/>
          <p:nvPr/>
        </p:nvSpPr>
        <p:spPr>
          <a:xfrm>
            <a:off x="1207486" y="1172165"/>
            <a:ext cx="8465024" cy="1200329"/>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altLang="zh-CN" sz="1600" dirty="0" smtClean="0">
                <a:latin typeface="微软雅黑" panose="020B0503020204020204" charset="-122"/>
                <a:ea typeface="微软雅黑" panose="020B0503020204020204" charset="-122"/>
              </a:rPr>
              <a:t>CAN</a:t>
            </a:r>
            <a:r>
              <a:rPr lang="zh-CN" altLang="en-US" sz="1600" dirty="0" smtClean="0">
                <a:latin typeface="微软雅黑" panose="020B0503020204020204" charset="-122"/>
                <a:ea typeface="微软雅黑" panose="020B0503020204020204" charset="-122"/>
              </a:rPr>
              <a:t>通讯电路合成于控制单元中，可以发送和接收数据信息。</a:t>
            </a:r>
            <a:endParaRPr lang="en-US" altLang="zh-CN" sz="1600" dirty="0" smtClean="0">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Ø"/>
            </a:pPr>
            <a:r>
              <a:rPr lang="zh-CN" altLang="en-US" sz="1600" b="1" dirty="0" smtClean="0">
                <a:latin typeface="微软雅黑" panose="020B0503020204020204" charset="-122"/>
                <a:ea typeface="微软雅黑" panose="020B0503020204020204" charset="-122"/>
              </a:rPr>
              <a:t>发送：</a:t>
            </a:r>
            <a:r>
              <a:rPr lang="zh-CN" altLang="en-US" sz="1600" dirty="0" smtClean="0">
                <a:latin typeface="微软雅黑" panose="020B0503020204020204" charset="-122"/>
                <a:ea typeface="微软雅黑" panose="020B0503020204020204" charset="-122"/>
              </a:rPr>
              <a:t>收发器将信号传递到</a:t>
            </a:r>
            <a:r>
              <a:rPr lang="en-US" altLang="zh-CN" sz="1600" dirty="0" smtClean="0">
                <a:latin typeface="微软雅黑" panose="020B0503020204020204" charset="-122"/>
                <a:ea typeface="微软雅黑" panose="020B0503020204020204" charset="-122"/>
              </a:rPr>
              <a:t>CAN</a:t>
            </a:r>
            <a:r>
              <a:rPr lang="zh-CN" altLang="en-US" sz="1600" dirty="0" smtClean="0">
                <a:latin typeface="微软雅黑" panose="020B0503020204020204" charset="-122"/>
                <a:ea typeface="微软雅黑" panose="020B0503020204020204" charset="-122"/>
              </a:rPr>
              <a:t>线上，</a:t>
            </a:r>
            <a:r>
              <a:rPr lang="en-US" altLang="zh-CN" sz="1600" dirty="0" smtClean="0">
                <a:latin typeface="微软雅黑" panose="020B0503020204020204" charset="-122"/>
                <a:ea typeface="微软雅黑" panose="020B0503020204020204" charset="-122"/>
              </a:rPr>
              <a:t>CAN-H</a:t>
            </a:r>
            <a:r>
              <a:rPr lang="zh-CN" altLang="en-US" sz="1600" dirty="0" smtClean="0">
                <a:latin typeface="微软雅黑" panose="020B0503020204020204" charset="-122"/>
                <a:ea typeface="微软雅黑" panose="020B0503020204020204" charset="-122"/>
              </a:rPr>
              <a:t>电压上升，</a:t>
            </a:r>
            <a:r>
              <a:rPr lang="en-US" altLang="zh-CN" sz="1600" dirty="0" smtClean="0">
                <a:latin typeface="微软雅黑" panose="020B0503020204020204" charset="-122"/>
                <a:ea typeface="微软雅黑" panose="020B0503020204020204" charset="-122"/>
              </a:rPr>
              <a:t>CAN-L</a:t>
            </a:r>
            <a:r>
              <a:rPr lang="zh-CN" altLang="en-US" sz="1600" dirty="0" smtClean="0">
                <a:latin typeface="微软雅黑" panose="020B0503020204020204" charset="-122"/>
                <a:ea typeface="微软雅黑" panose="020B0503020204020204" charset="-122"/>
              </a:rPr>
              <a:t>下降同样电压。</a:t>
            </a:r>
            <a:endParaRPr lang="en-US" altLang="zh-CN" sz="1600" dirty="0" smtClean="0">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Ø"/>
            </a:pPr>
            <a:r>
              <a:rPr lang="zh-CN" altLang="en-US" sz="1600" b="1" dirty="0" smtClean="0">
                <a:latin typeface="微软雅黑" panose="020B0503020204020204" charset="-122"/>
                <a:ea typeface="微软雅黑" panose="020B0503020204020204" charset="-122"/>
              </a:rPr>
              <a:t>接收：</a:t>
            </a:r>
            <a:r>
              <a:rPr lang="zh-CN" altLang="en-US" sz="1600" dirty="0" smtClean="0">
                <a:latin typeface="微软雅黑" panose="020B0503020204020204" charset="-122"/>
                <a:ea typeface="微软雅黑" panose="020B0503020204020204" charset="-122"/>
              </a:rPr>
              <a:t>收发器的差动信号放大器处理</a:t>
            </a:r>
            <a:r>
              <a:rPr lang="zh-CN" altLang="en-US" sz="1600" dirty="0">
                <a:latin typeface="微软雅黑" panose="020B0503020204020204" charset="-122"/>
                <a:ea typeface="微软雅黑" panose="020B0503020204020204" charset="-122"/>
              </a:rPr>
              <a:t>信号</a:t>
            </a:r>
            <a:r>
              <a:rPr lang="zh-CN" altLang="en-US" sz="1600" dirty="0" smtClean="0">
                <a:latin typeface="微软雅黑" panose="020B0503020204020204" charset="-122"/>
                <a:ea typeface="微软雅黑" panose="020B0503020204020204" charset="-122"/>
              </a:rPr>
              <a:t>时，将</a:t>
            </a:r>
            <a:r>
              <a:rPr lang="en-US" altLang="zh-CN" sz="1600" dirty="0" smtClean="0">
                <a:latin typeface="微软雅黑" panose="020B0503020204020204" charset="-122"/>
                <a:ea typeface="微软雅黑" panose="020B0503020204020204" charset="-122"/>
              </a:rPr>
              <a:t>CAN-H</a:t>
            </a:r>
            <a:r>
              <a:rPr lang="zh-CN" altLang="en-US" sz="1600" dirty="0" smtClean="0">
                <a:latin typeface="微软雅黑" panose="020B0503020204020204" charset="-122"/>
                <a:ea typeface="微软雅黑" panose="020B0503020204020204" charset="-122"/>
              </a:rPr>
              <a:t>的电压减去</a:t>
            </a:r>
            <a:r>
              <a:rPr lang="en-US" altLang="zh-CN" sz="1600" dirty="0" smtClean="0">
                <a:latin typeface="微软雅黑" panose="020B0503020204020204" charset="-122"/>
                <a:ea typeface="微软雅黑" panose="020B0503020204020204" charset="-122"/>
              </a:rPr>
              <a:t>CAN-L</a:t>
            </a:r>
            <a:r>
              <a:rPr lang="zh-CN" altLang="en-US" sz="1600" dirty="0" smtClean="0">
                <a:latin typeface="微软雅黑" panose="020B0503020204020204" charset="-122"/>
                <a:ea typeface="微软雅黑" panose="020B0503020204020204" charset="-122"/>
              </a:rPr>
              <a:t>上的电压。</a:t>
            </a:r>
            <a:endParaRPr lang="en-US" altLang="zh-CN" sz="1600" dirty="0" smtClean="0">
              <a:latin typeface="微软雅黑" panose="020B0503020204020204" charset="-122"/>
              <a:ea typeface="微软雅黑" panose="020B0503020204020204" charset="-122"/>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470" y="2489200"/>
            <a:ext cx="5039995" cy="3191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0590" y="2651125"/>
            <a:ext cx="5140960" cy="2200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文本框 8"/>
          <p:cNvSpPr txBox="1"/>
          <p:nvPr/>
        </p:nvSpPr>
        <p:spPr>
          <a:xfrm>
            <a:off x="6552565" y="4852035"/>
            <a:ext cx="1325880" cy="368300"/>
          </a:xfrm>
          <a:prstGeom prst="rect">
            <a:avLst/>
          </a:prstGeom>
          <a:noFill/>
        </p:spPr>
        <p:txBody>
          <a:bodyPr wrap="none" rtlCol="0" anchor="t">
            <a:spAutoFit/>
          </a:bodyPr>
          <a:lstStyle/>
          <a:p>
            <a:pPr algn="ctr"/>
            <a:r>
              <a:rPr lang="zh-CN" altLang="en-US" dirty="0" smtClean="0">
                <a:latin typeface="微软雅黑" panose="020B0503020204020204" charset="-122"/>
                <a:ea typeface="微软雅黑" panose="020B0503020204020204" charset="-122"/>
                <a:sym typeface="+mn-ea"/>
              </a:rPr>
              <a:t>处理前信号</a:t>
            </a:r>
            <a:endParaRPr lang="zh-CN" altLang="en-US"/>
          </a:p>
        </p:txBody>
      </p:sp>
      <p:sp>
        <p:nvSpPr>
          <p:cNvPr id="11" name="文本框 10"/>
          <p:cNvSpPr txBox="1"/>
          <p:nvPr/>
        </p:nvSpPr>
        <p:spPr>
          <a:xfrm>
            <a:off x="9245600" y="4852035"/>
            <a:ext cx="1325880" cy="368300"/>
          </a:xfrm>
          <a:prstGeom prst="rect">
            <a:avLst/>
          </a:prstGeom>
          <a:noFill/>
        </p:spPr>
        <p:txBody>
          <a:bodyPr wrap="none" rtlCol="0" anchor="t">
            <a:spAutoFit/>
          </a:bodyPr>
          <a:lstStyle/>
          <a:p>
            <a:pPr algn="ctr"/>
            <a:r>
              <a:rPr lang="zh-CN" altLang="en-US" dirty="0" smtClean="0">
                <a:latin typeface="微软雅黑" panose="020B0503020204020204" charset="-122"/>
                <a:ea typeface="微软雅黑" panose="020B0503020204020204" charset="-122"/>
                <a:sym typeface="+mn-ea"/>
              </a:rPr>
              <a:t>处理后信号</a:t>
            </a:r>
            <a:endParaRPr lang="zh-CN" alt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088" y="1431018"/>
            <a:ext cx="2838450" cy="3676650"/>
          </a:xfrm>
          <a:prstGeom prst="rect">
            <a:avLst/>
          </a:prstGeom>
        </p:spPr>
      </p:pic>
      <p:sp>
        <p:nvSpPr>
          <p:cNvPr id="4" name="矩形 3"/>
          <p:cNvSpPr/>
          <p:nvPr/>
        </p:nvSpPr>
        <p:spPr>
          <a:xfrm>
            <a:off x="5243424" y="2909077"/>
            <a:ext cx="5544457" cy="829945"/>
          </a:xfrm>
          <a:prstGeom prst="rect">
            <a:avLst/>
          </a:prstGeom>
        </p:spPr>
        <p:txBody>
          <a:bodyPr wrap="square">
            <a:spAutoFit/>
          </a:bodyPr>
          <a:lstStyle/>
          <a:p>
            <a:pPr lvl="0">
              <a:defRPr/>
            </a:pPr>
            <a:r>
              <a:rPr lang="zh-CN" altLang="en-US" sz="4800" b="1" dirty="0">
                <a:solidFill>
                  <a:srgbClr val="0070C0"/>
                </a:solidFill>
                <a:latin typeface="微软雅黑" panose="020B0503020204020204" charset="-122"/>
                <a:ea typeface="微软雅黑" panose="020B0503020204020204" charset="-122"/>
                <a:sym typeface="+mn-ea"/>
              </a:rPr>
              <a:t>天窗</a:t>
            </a:r>
            <a:endParaRPr lang="zh-CN" altLang="en-US" sz="4800" b="1" dirty="0">
              <a:solidFill>
                <a:srgbClr val="0070C0"/>
              </a:solidFill>
              <a:latin typeface="微软雅黑" panose="020B0503020204020204" charset="-122"/>
              <a:ea typeface="微软雅黑" panose="020B0503020204020204" charset="-122"/>
            </a:endParaRPr>
          </a:p>
        </p:txBody>
      </p:sp>
      <p:sp>
        <p:nvSpPr>
          <p:cNvPr id="12" name="文本框 11"/>
          <p:cNvSpPr txBox="1"/>
          <p:nvPr/>
        </p:nvSpPr>
        <p:spPr>
          <a:xfrm>
            <a:off x="2187138" y="2909077"/>
            <a:ext cx="2621280" cy="829945"/>
          </a:xfrm>
          <a:prstGeom prst="rect">
            <a:avLst/>
          </a:prstGeom>
          <a:noFill/>
        </p:spPr>
        <p:txBody>
          <a:bodyPr wrap="non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srgbClr val="000000">
                    <a:lumMod val="75000"/>
                    <a:lumOff val="25000"/>
                  </a:srgbClr>
                </a:solidFill>
                <a:effectLst/>
                <a:uLnTx/>
                <a:uFillTx/>
                <a:latin typeface="Arial" panose="020B0604020202020204"/>
                <a:ea typeface="微软雅黑" panose="020B0503020204020204" charset="-122"/>
                <a:cs typeface="+mn-cs"/>
              </a:rPr>
              <a:t>第五部分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9260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天窗原理框图</a:t>
            </a:r>
            <a:endParaRPr lang="zh-CN" altLang="en-US" sz="3600" dirty="0">
              <a:solidFill>
                <a:srgbClr val="0070C0"/>
              </a:solidFill>
              <a:latin typeface="微软雅黑" panose="020B0503020204020204" charset="-122"/>
              <a:ea typeface="微软雅黑" panose="020B0503020204020204" charset="-122"/>
            </a:endParaRPr>
          </a:p>
        </p:txBody>
      </p:sp>
      <p:grpSp>
        <p:nvGrpSpPr>
          <p:cNvPr id="7" name="组合 6"/>
          <p:cNvGrpSpPr/>
          <p:nvPr/>
        </p:nvGrpSpPr>
        <p:grpSpPr>
          <a:xfrm>
            <a:off x="1997075" y="1562100"/>
            <a:ext cx="7193387" cy="4119245"/>
            <a:chOff x="634897" y="1059582"/>
            <a:chExt cx="6601399" cy="3444688"/>
          </a:xfrm>
        </p:grpSpPr>
        <p:sp>
          <p:nvSpPr>
            <p:cNvPr id="3" name="Rectangle 4"/>
            <p:cNvSpPr>
              <a:spLocks noChangeArrowheads="1"/>
            </p:cNvSpPr>
            <p:nvPr/>
          </p:nvSpPr>
          <p:spPr bwMode="auto">
            <a:xfrm>
              <a:off x="2627784" y="1901732"/>
              <a:ext cx="2584827" cy="2542226"/>
            </a:xfrm>
            <a:prstGeom prst="rect">
              <a:avLst/>
            </a:prstGeom>
            <a:solidFill>
              <a:srgbClr val="00B0F0"/>
            </a:solidFill>
            <a:ln w="9525">
              <a:noFill/>
              <a:miter lim="800000"/>
            </a:ln>
          </p:spPr>
          <p:txBody>
            <a:bodyPr anchor="ctr"/>
            <a:lstStyle/>
            <a:p>
              <a:pPr algn="ctr"/>
              <a:r>
                <a:rPr lang="zh-CN" altLang="en-US" sz="2000" b="0" dirty="0" smtClean="0">
                  <a:latin typeface="微软雅黑" panose="020B0503020204020204" charset="-122"/>
                  <a:ea typeface="微软雅黑" panose="020B0503020204020204" charset="-122"/>
                </a:rPr>
                <a:t>天窗控制器</a:t>
              </a:r>
            </a:p>
          </p:txBody>
        </p:sp>
        <p:sp>
          <p:nvSpPr>
            <p:cNvPr id="17" name="矩形 16"/>
            <p:cNvSpPr/>
            <p:nvPr/>
          </p:nvSpPr>
          <p:spPr>
            <a:xfrm>
              <a:off x="6156176" y="2060358"/>
              <a:ext cx="1080120" cy="216024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前顶灯</a:t>
              </a:r>
              <a:endParaRPr lang="en-US" altLang="zh-CN" sz="2000" dirty="0" smtClean="0">
                <a:solidFill>
                  <a:schemeClr val="tx1"/>
                </a:solidFill>
                <a:latin typeface="微软雅黑" panose="020B0503020204020204" charset="-122"/>
                <a:ea typeface="微软雅黑" panose="020B0503020204020204" charset="-122"/>
              </a:endParaRPr>
            </a:p>
            <a:p>
              <a:pPr algn="ctr"/>
              <a:r>
                <a:rPr lang="zh-CN" altLang="en-US" sz="2000" dirty="0">
                  <a:solidFill>
                    <a:schemeClr val="tx1"/>
                  </a:solidFill>
                  <a:latin typeface="微软雅黑" panose="020B0503020204020204" charset="-122"/>
                  <a:ea typeface="微软雅黑" panose="020B0503020204020204" charset="-122"/>
                </a:rPr>
                <a:t>总</a:t>
              </a:r>
              <a:r>
                <a:rPr lang="zh-CN" altLang="en-US" sz="2000" dirty="0" smtClean="0">
                  <a:solidFill>
                    <a:schemeClr val="tx1"/>
                  </a:solidFill>
                  <a:latin typeface="微软雅黑" panose="020B0503020204020204" charset="-122"/>
                  <a:ea typeface="微软雅黑" panose="020B0503020204020204" charset="-122"/>
                </a:rPr>
                <a:t>成</a:t>
              </a:r>
              <a:endParaRPr lang="zh-CN" altLang="en-US" sz="2000" dirty="0">
                <a:solidFill>
                  <a:schemeClr val="tx1"/>
                </a:solidFill>
                <a:latin typeface="微软雅黑" panose="020B0503020204020204" charset="-122"/>
                <a:ea typeface="微软雅黑" panose="020B0503020204020204" charset="-122"/>
              </a:endParaRPr>
            </a:p>
          </p:txBody>
        </p:sp>
        <p:cxnSp>
          <p:nvCxnSpPr>
            <p:cNvPr id="4" name="直接箭头连接符 3"/>
            <p:cNvCxnSpPr/>
            <p:nvPr/>
          </p:nvCxnSpPr>
          <p:spPr>
            <a:xfrm flipV="1">
              <a:off x="5212611" y="2433638"/>
              <a:ext cx="950064" cy="131"/>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33" name="Rectangle 4"/>
            <p:cNvSpPr>
              <a:spLocks noChangeArrowheads="1"/>
            </p:cNvSpPr>
            <p:nvPr/>
          </p:nvSpPr>
          <p:spPr bwMode="auto">
            <a:xfrm>
              <a:off x="3243423" y="2276382"/>
              <a:ext cx="1353548" cy="360040"/>
            </a:xfrm>
            <a:prstGeom prst="rect">
              <a:avLst/>
            </a:prstGeom>
            <a:solidFill>
              <a:srgbClr val="F05ACC"/>
            </a:solidFill>
            <a:ln w="9525">
              <a:noFill/>
              <a:miter lim="800000"/>
            </a:ln>
          </p:spPr>
          <p:txBody>
            <a:bodyPr anchor="ctr"/>
            <a:lstStyle/>
            <a:p>
              <a:pPr algn="ctr"/>
              <a:r>
                <a:rPr lang="zh-CN" altLang="en-US" sz="2000" dirty="0" smtClean="0">
                  <a:latin typeface="微软雅黑" panose="020B0503020204020204" charset="-122"/>
                  <a:ea typeface="微软雅黑" panose="020B0503020204020204" charset="-122"/>
                </a:rPr>
                <a:t>天窗电机</a:t>
              </a:r>
            </a:p>
          </p:txBody>
        </p:sp>
        <p:sp>
          <p:nvSpPr>
            <p:cNvPr id="35" name="矩形 34"/>
            <p:cNvSpPr/>
            <p:nvPr/>
          </p:nvSpPr>
          <p:spPr>
            <a:xfrm>
              <a:off x="3220727" y="1059582"/>
              <a:ext cx="1398940" cy="261029"/>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latin typeface="微软雅黑" panose="020B0503020204020204" charset="-122"/>
                  <a:ea typeface="微软雅黑" panose="020B0503020204020204" charset="-122"/>
                </a:rPr>
                <a:t>组合仪表</a:t>
              </a:r>
            </a:p>
          </p:txBody>
        </p:sp>
        <p:sp>
          <p:nvSpPr>
            <p:cNvPr id="47" name="TextBox 46"/>
            <p:cNvSpPr txBox="1"/>
            <p:nvPr/>
          </p:nvSpPr>
          <p:spPr>
            <a:xfrm>
              <a:off x="3920596" y="1320801"/>
              <a:ext cx="864095" cy="591019"/>
            </a:xfrm>
            <a:prstGeom prst="rect">
              <a:avLst/>
            </a:prstGeom>
            <a:noFill/>
          </p:spPr>
          <p:txBody>
            <a:bodyPr wrap="square" rtlCol="0">
              <a:spAutoFit/>
            </a:bodyPr>
            <a:lstStyle/>
            <a:p>
              <a:r>
                <a:rPr lang="zh-CN" altLang="en-US" sz="2000" dirty="0" smtClean="0">
                  <a:latin typeface="微软雅黑" panose="020B0503020204020204" charset="-122"/>
                  <a:ea typeface="微软雅黑" panose="020B0503020204020204" charset="-122"/>
                </a:rPr>
                <a:t>车速信号</a:t>
              </a:r>
            </a:p>
          </p:txBody>
        </p:sp>
        <p:cxnSp>
          <p:nvCxnSpPr>
            <p:cNvPr id="48" name="直接箭头连接符 47"/>
            <p:cNvCxnSpPr>
              <a:stCxn id="35" idx="2"/>
              <a:endCxn id="3" idx="0"/>
            </p:cNvCxnSpPr>
            <p:nvPr/>
          </p:nvCxnSpPr>
          <p:spPr>
            <a:xfrm>
              <a:off x="3920197" y="1320611"/>
              <a:ext cx="1" cy="581121"/>
            </a:xfrm>
            <a:prstGeom prst="straightConnector1">
              <a:avLst/>
            </a:prstGeom>
            <a:ln w="31750">
              <a:solidFill>
                <a:schemeClr val="tx2">
                  <a:lumMod val="60000"/>
                  <a:lumOff val="40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5364089" y="2156770"/>
              <a:ext cx="864095" cy="591019"/>
            </a:xfrm>
            <a:prstGeom prst="rect">
              <a:avLst/>
            </a:prstGeom>
            <a:noFill/>
          </p:spPr>
          <p:txBody>
            <a:bodyPr wrap="square" rtlCol="0">
              <a:spAutoFit/>
            </a:bodyPr>
            <a:lstStyle/>
            <a:p>
              <a:r>
                <a:rPr lang="zh-CN" altLang="en-US" sz="2000" dirty="0" smtClean="0">
                  <a:latin typeface="微软雅黑" panose="020B0503020204020204" charset="-122"/>
                  <a:ea typeface="微软雅黑" panose="020B0503020204020204" charset="-122"/>
                </a:rPr>
                <a:t>天窗开</a:t>
              </a:r>
            </a:p>
          </p:txBody>
        </p:sp>
        <p:sp>
          <p:nvSpPr>
            <p:cNvPr id="40" name="Rectangle 4"/>
            <p:cNvSpPr>
              <a:spLocks noChangeArrowheads="1"/>
            </p:cNvSpPr>
            <p:nvPr/>
          </p:nvSpPr>
          <p:spPr bwMode="auto">
            <a:xfrm>
              <a:off x="3243423" y="3716542"/>
              <a:ext cx="1353548" cy="360040"/>
            </a:xfrm>
            <a:prstGeom prst="rect">
              <a:avLst/>
            </a:prstGeom>
            <a:solidFill>
              <a:srgbClr val="F05ACC"/>
            </a:solidFill>
            <a:ln w="9525">
              <a:noFill/>
              <a:miter lim="800000"/>
            </a:ln>
          </p:spPr>
          <p:txBody>
            <a:bodyPr anchor="ctr"/>
            <a:lstStyle/>
            <a:p>
              <a:pPr algn="ctr"/>
              <a:r>
                <a:rPr lang="zh-CN" altLang="en-US" sz="2000" dirty="0" smtClean="0">
                  <a:latin typeface="微软雅黑" panose="020B0503020204020204" charset="-122"/>
                  <a:ea typeface="微软雅黑" panose="020B0503020204020204" charset="-122"/>
                </a:rPr>
                <a:t>遮阳帘电机</a:t>
              </a:r>
            </a:p>
          </p:txBody>
        </p:sp>
        <p:pic>
          <p:nvPicPr>
            <p:cNvPr id="43" name="图片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4897" y="1491630"/>
              <a:ext cx="1690911" cy="30126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 name="直接箭头连接符 45"/>
            <p:cNvCxnSpPr/>
            <p:nvPr/>
          </p:nvCxnSpPr>
          <p:spPr>
            <a:xfrm flipV="1">
              <a:off x="5220072" y="3939771"/>
              <a:ext cx="950064" cy="131"/>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49" name="直接箭头连接符 48"/>
            <p:cNvCxnSpPr/>
            <p:nvPr/>
          </p:nvCxnSpPr>
          <p:spPr>
            <a:xfrm flipV="1">
              <a:off x="5220072" y="2935682"/>
              <a:ext cx="950064" cy="131"/>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50" name="直接箭头连接符 49"/>
            <p:cNvCxnSpPr/>
            <p:nvPr/>
          </p:nvCxnSpPr>
          <p:spPr>
            <a:xfrm flipV="1">
              <a:off x="5220072" y="3437726"/>
              <a:ext cx="950064" cy="131"/>
            </a:xfrm>
            <a:prstGeom prst="straightConnector1">
              <a:avLst/>
            </a:prstGeom>
            <a:ln w="31750">
              <a:solidFill>
                <a:schemeClr val="tx2">
                  <a:lumMod val="60000"/>
                  <a:lumOff val="40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5364088" y="2654791"/>
              <a:ext cx="864095" cy="591019"/>
            </a:xfrm>
            <a:prstGeom prst="rect">
              <a:avLst/>
            </a:prstGeom>
            <a:noFill/>
          </p:spPr>
          <p:txBody>
            <a:bodyPr wrap="square" rtlCol="0">
              <a:spAutoFit/>
            </a:bodyPr>
            <a:lstStyle/>
            <a:p>
              <a:r>
                <a:rPr lang="zh-CN" altLang="en-US" sz="2000" dirty="0" smtClean="0">
                  <a:latin typeface="微软雅黑" panose="020B0503020204020204" charset="-122"/>
                  <a:ea typeface="微软雅黑" panose="020B0503020204020204" charset="-122"/>
                </a:rPr>
                <a:t>天窗关</a:t>
              </a:r>
            </a:p>
          </p:txBody>
        </p:sp>
        <p:sp>
          <p:nvSpPr>
            <p:cNvPr id="52" name="TextBox 51"/>
            <p:cNvSpPr txBox="1"/>
            <p:nvPr/>
          </p:nvSpPr>
          <p:spPr>
            <a:xfrm>
              <a:off x="5292080" y="3158847"/>
              <a:ext cx="864095" cy="591019"/>
            </a:xfrm>
            <a:prstGeom prst="rect">
              <a:avLst/>
            </a:prstGeom>
            <a:noFill/>
          </p:spPr>
          <p:txBody>
            <a:bodyPr wrap="square" rtlCol="0">
              <a:spAutoFit/>
            </a:bodyPr>
            <a:lstStyle/>
            <a:p>
              <a:r>
                <a:rPr lang="zh-CN" altLang="en-US" sz="2000" dirty="0" smtClean="0">
                  <a:latin typeface="微软雅黑" panose="020B0503020204020204" charset="-122"/>
                  <a:ea typeface="微软雅黑" panose="020B0503020204020204" charset="-122"/>
                </a:rPr>
                <a:t>遮阳帘开</a:t>
              </a:r>
            </a:p>
          </p:txBody>
        </p:sp>
        <p:sp>
          <p:nvSpPr>
            <p:cNvPr id="54" name="TextBox 53"/>
            <p:cNvSpPr txBox="1"/>
            <p:nvPr/>
          </p:nvSpPr>
          <p:spPr>
            <a:xfrm>
              <a:off x="5292080" y="3662903"/>
              <a:ext cx="864095" cy="591019"/>
            </a:xfrm>
            <a:prstGeom prst="rect">
              <a:avLst/>
            </a:prstGeom>
            <a:noFill/>
          </p:spPr>
          <p:txBody>
            <a:bodyPr wrap="square" rtlCol="0">
              <a:spAutoFit/>
            </a:bodyPr>
            <a:lstStyle/>
            <a:p>
              <a:r>
                <a:rPr lang="zh-CN" altLang="en-US" sz="2000" dirty="0" smtClean="0">
                  <a:latin typeface="微软雅黑" panose="020B0503020204020204" charset="-122"/>
                  <a:ea typeface="微软雅黑" panose="020B0503020204020204" charset="-122"/>
                </a:rPr>
                <a:t>遮阳帘关</a:t>
              </a:r>
            </a:p>
          </p:txBody>
        </p:sp>
      </p:gr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10972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天窗</a:t>
            </a:r>
            <a:endParaRPr lang="zh-CN" altLang="en-US" sz="3600" dirty="0">
              <a:solidFill>
                <a:srgbClr val="0070C0"/>
              </a:solidFill>
              <a:latin typeface="微软雅黑" panose="020B0503020204020204" charset="-122"/>
              <a:ea typeface="微软雅黑" panose="020B0503020204020204" charset="-122"/>
            </a:endParaRPr>
          </a:p>
        </p:txBody>
      </p:sp>
      <p:sp>
        <p:nvSpPr>
          <p:cNvPr id="22" name="文本框 99"/>
          <p:cNvSpPr txBox="1">
            <a:spLocks noChangeArrowheads="1"/>
          </p:cNvSpPr>
          <p:nvPr/>
        </p:nvSpPr>
        <p:spPr bwMode="auto">
          <a:xfrm>
            <a:off x="1183640" y="1708785"/>
            <a:ext cx="83629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000" dirty="0">
                <a:latin typeface="微软雅黑" panose="020B0503020204020204" charset="-122"/>
                <a:ea typeface="微软雅黑" panose="020B0503020204020204" charset="-122"/>
              </a:rPr>
              <a:t>天窗手动</a:t>
            </a:r>
            <a:r>
              <a:rPr lang="zh-CN" altLang="en-US" sz="2000" dirty="0" smtClean="0">
                <a:latin typeface="微软雅黑" panose="020B0503020204020204" charset="-122"/>
                <a:ea typeface="微软雅黑" panose="020B0503020204020204" charset="-122"/>
              </a:rPr>
              <a:t>开启：</a:t>
            </a:r>
            <a:r>
              <a:rPr lang="zh-CN" altLang="en-US" sz="2000" b="0" dirty="0" smtClean="0">
                <a:latin typeface="微软雅黑" panose="020B0503020204020204" charset="-122"/>
                <a:ea typeface="微软雅黑" panose="020B0503020204020204" charset="-122"/>
              </a:rPr>
              <a:t>上按并</a:t>
            </a:r>
            <a:r>
              <a:rPr lang="zh-CN" altLang="en-US" sz="2000" b="0" dirty="0">
                <a:latin typeface="微软雅黑" panose="020B0503020204020204" charset="-122"/>
                <a:ea typeface="微软雅黑" panose="020B0503020204020204" charset="-122"/>
              </a:rPr>
              <a:t>保持</a:t>
            </a:r>
            <a:r>
              <a:rPr lang="zh-CN" altLang="en-US" sz="2000" b="0" dirty="0" smtClean="0">
                <a:latin typeface="微软雅黑" panose="020B0503020204020204" charset="-122"/>
                <a:ea typeface="微软雅黑" panose="020B0503020204020204" charset="-122"/>
              </a:rPr>
              <a:t>按住天窗开关关闭键</a:t>
            </a:r>
            <a:r>
              <a:rPr lang="en-US" altLang="zh-CN" sz="2000" b="0" dirty="0" smtClean="0">
                <a:latin typeface="微软雅黑" panose="020B0503020204020204" charset="-122"/>
                <a:ea typeface="微软雅黑" panose="020B0503020204020204" charset="-122"/>
              </a:rPr>
              <a:t> (t</a:t>
            </a:r>
            <a:r>
              <a:rPr lang="en-US" altLang="zh-CN" sz="2000" b="0" dirty="0">
                <a:latin typeface="微软雅黑" panose="020B0503020204020204" charset="-122"/>
                <a:ea typeface="微软雅黑" panose="020B0503020204020204" charset="-122"/>
              </a:rPr>
              <a:t>≥</a:t>
            </a:r>
            <a:r>
              <a:rPr lang="en-US" altLang="zh-CN" sz="2000" b="0" dirty="0" smtClean="0">
                <a:latin typeface="微软雅黑" panose="020B0503020204020204" charset="-122"/>
                <a:ea typeface="微软雅黑" panose="020B0503020204020204" charset="-122"/>
              </a:rPr>
              <a:t>250ms)</a:t>
            </a:r>
            <a:r>
              <a:rPr lang="zh-CN" altLang="en-US" sz="2000" b="0" dirty="0" smtClean="0">
                <a:latin typeface="微软雅黑" panose="020B0503020204020204" charset="-122"/>
                <a:ea typeface="微软雅黑" panose="020B0503020204020204" charset="-122"/>
              </a:rPr>
              <a:t>。</a:t>
            </a:r>
            <a:endParaRPr lang="zh-CN" altLang="en-US" sz="2000" b="0" dirty="0">
              <a:latin typeface="微软雅黑" panose="020B0503020204020204" charset="-122"/>
              <a:ea typeface="微软雅黑" panose="020B0503020204020204" charset="-122"/>
            </a:endParaRPr>
          </a:p>
          <a:p>
            <a:pPr eaLnBrk="1" hangingPunct="1">
              <a:lnSpc>
                <a:spcPct val="150000"/>
              </a:lnSpc>
            </a:pPr>
            <a:r>
              <a:rPr lang="zh-CN" altLang="en-US" sz="2000" dirty="0">
                <a:latin typeface="微软雅黑" panose="020B0503020204020204" charset="-122"/>
                <a:ea typeface="微软雅黑" panose="020B0503020204020204" charset="-122"/>
              </a:rPr>
              <a:t>天窗自动</a:t>
            </a:r>
            <a:r>
              <a:rPr lang="zh-CN" altLang="en-US" sz="2000" dirty="0" smtClean="0">
                <a:latin typeface="微软雅黑" panose="020B0503020204020204" charset="-122"/>
                <a:ea typeface="微软雅黑" panose="020B0503020204020204" charset="-122"/>
              </a:rPr>
              <a:t>开启：</a:t>
            </a:r>
            <a:r>
              <a:rPr lang="zh-CN" altLang="en-US" sz="2000" b="0" dirty="0" smtClean="0">
                <a:latin typeface="微软雅黑" panose="020B0503020204020204" charset="-122"/>
                <a:ea typeface="微软雅黑" panose="020B0503020204020204" charset="-122"/>
              </a:rPr>
              <a:t>按天窗开关开启键 </a:t>
            </a:r>
            <a:r>
              <a:rPr lang="en-US" altLang="zh-CN" sz="2000" b="0" dirty="0" smtClean="0">
                <a:latin typeface="微软雅黑" panose="020B0503020204020204" charset="-122"/>
                <a:ea typeface="微软雅黑" panose="020B0503020204020204" charset="-122"/>
              </a:rPr>
              <a:t>(t&lt;250ms)</a:t>
            </a:r>
            <a:r>
              <a:rPr lang="zh-CN" altLang="en-US" sz="2000" b="0" dirty="0" smtClean="0">
                <a:latin typeface="微软雅黑" panose="020B0503020204020204" charset="-122"/>
                <a:ea typeface="微软雅黑" panose="020B0503020204020204" charset="-122"/>
              </a:rPr>
              <a:t>，</a:t>
            </a:r>
            <a:r>
              <a:rPr lang="en-US" altLang="zh-CN" sz="2000" b="0" dirty="0" smtClean="0">
                <a:latin typeface="微软雅黑" panose="020B0503020204020204" charset="-122"/>
                <a:ea typeface="微软雅黑" panose="020B0503020204020204" charset="-122"/>
              </a:rPr>
              <a:t> </a:t>
            </a:r>
            <a:r>
              <a:rPr lang="zh-CN" altLang="en-US" sz="2000" b="0" dirty="0" smtClean="0">
                <a:latin typeface="微软雅黑" panose="020B0503020204020204" charset="-122"/>
                <a:ea typeface="微软雅黑" panose="020B0503020204020204" charset="-122"/>
              </a:rPr>
              <a:t>然后松开开关。</a:t>
            </a:r>
          </a:p>
          <a:p>
            <a:pPr eaLnBrk="1" hangingPunct="1">
              <a:lnSpc>
                <a:spcPct val="150000"/>
              </a:lnSpc>
            </a:pPr>
            <a:r>
              <a:rPr lang="zh-CN" altLang="en-US" sz="2000" dirty="0" smtClean="0">
                <a:latin typeface="微软雅黑" panose="020B0503020204020204" charset="-122"/>
                <a:ea typeface="微软雅黑" panose="020B0503020204020204" charset="-122"/>
              </a:rPr>
              <a:t>天窗</a:t>
            </a:r>
            <a:r>
              <a:rPr lang="zh-CN" altLang="en-US" sz="2000" dirty="0">
                <a:latin typeface="微软雅黑" panose="020B0503020204020204" charset="-122"/>
                <a:ea typeface="微软雅黑" panose="020B0503020204020204" charset="-122"/>
              </a:rPr>
              <a:t>自动</a:t>
            </a:r>
            <a:r>
              <a:rPr lang="zh-CN" altLang="en-US" sz="2000" dirty="0" smtClean="0">
                <a:latin typeface="微软雅黑" panose="020B0503020204020204" charset="-122"/>
                <a:ea typeface="微软雅黑" panose="020B0503020204020204" charset="-122"/>
              </a:rPr>
              <a:t>关闭：</a:t>
            </a:r>
            <a:r>
              <a:rPr lang="zh-CN" altLang="en-US" sz="2000" b="0" dirty="0" smtClean="0">
                <a:latin typeface="微软雅黑" panose="020B0503020204020204" charset="-122"/>
                <a:ea typeface="微软雅黑" panose="020B0503020204020204" charset="-122"/>
              </a:rPr>
              <a:t>拉</a:t>
            </a:r>
            <a:r>
              <a:rPr lang="zh-CN" altLang="en-US" sz="2000" b="0" dirty="0">
                <a:latin typeface="微软雅黑" panose="020B0503020204020204" charset="-122"/>
                <a:ea typeface="微软雅黑" panose="020B0503020204020204" charset="-122"/>
              </a:rPr>
              <a:t>天窗开关关闭键</a:t>
            </a:r>
            <a:r>
              <a:rPr lang="en-US" altLang="zh-CN" sz="2000" b="0" dirty="0">
                <a:latin typeface="微软雅黑" panose="020B0503020204020204" charset="-122"/>
                <a:ea typeface="微软雅黑" panose="020B0503020204020204" charset="-122"/>
              </a:rPr>
              <a:t>(</a:t>
            </a:r>
            <a:r>
              <a:rPr lang="en-US" altLang="zh-CN" sz="2000" b="0" dirty="0" smtClean="0">
                <a:latin typeface="微软雅黑" panose="020B0503020204020204" charset="-122"/>
                <a:ea typeface="微软雅黑" panose="020B0503020204020204" charset="-122"/>
              </a:rPr>
              <a:t>t&lt;250ms)</a:t>
            </a:r>
            <a:r>
              <a:rPr lang="zh-CN" altLang="en-US" sz="2000" b="0" dirty="0" smtClean="0">
                <a:latin typeface="微软雅黑" panose="020B0503020204020204" charset="-122"/>
                <a:ea typeface="微软雅黑" panose="020B0503020204020204" charset="-122"/>
              </a:rPr>
              <a:t>，然</a:t>
            </a:r>
            <a:r>
              <a:rPr lang="en-US" altLang="zh-CN" sz="2000" b="0" dirty="0" smtClean="0">
                <a:latin typeface="微软雅黑" panose="020B0503020204020204" charset="-122"/>
                <a:ea typeface="微软雅黑" panose="020B0503020204020204" charset="-122"/>
              </a:rPr>
              <a:t>   </a:t>
            </a:r>
            <a:r>
              <a:rPr lang="zh-CN" altLang="en-US" sz="2000" b="0" dirty="0" smtClean="0">
                <a:latin typeface="微软雅黑" panose="020B0503020204020204" charset="-122"/>
                <a:ea typeface="微软雅黑" panose="020B0503020204020204" charset="-122"/>
              </a:rPr>
              <a:t>后</a:t>
            </a:r>
            <a:r>
              <a:rPr lang="zh-CN" altLang="en-US" sz="2000" b="0" dirty="0">
                <a:latin typeface="微软雅黑" panose="020B0503020204020204" charset="-122"/>
                <a:ea typeface="微软雅黑" panose="020B0503020204020204" charset="-122"/>
              </a:rPr>
              <a:t>松开</a:t>
            </a:r>
            <a:r>
              <a:rPr lang="zh-CN" altLang="en-US" sz="2000" b="0" dirty="0" smtClean="0">
                <a:latin typeface="微软雅黑" panose="020B0503020204020204" charset="-122"/>
                <a:ea typeface="微软雅黑" panose="020B0503020204020204" charset="-122"/>
              </a:rPr>
              <a:t>开关。</a:t>
            </a:r>
          </a:p>
        </p:txBody>
      </p:sp>
      <p:sp>
        <p:nvSpPr>
          <p:cNvPr id="12" name="文本框 99"/>
          <p:cNvSpPr txBox="1">
            <a:spLocks noChangeArrowheads="1"/>
          </p:cNvSpPr>
          <p:nvPr/>
        </p:nvSpPr>
        <p:spPr bwMode="auto">
          <a:xfrm>
            <a:off x="1183640" y="3070860"/>
            <a:ext cx="8613140" cy="193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000" dirty="0" smtClean="0">
                <a:latin typeface="微软雅黑" panose="020B0503020204020204" charset="-122"/>
                <a:ea typeface="微软雅黑" panose="020B0503020204020204" charset="-122"/>
              </a:rPr>
              <a:t>卷</a:t>
            </a:r>
            <a:r>
              <a:rPr lang="zh-CN" altLang="en-US" sz="2000" dirty="0">
                <a:latin typeface="微软雅黑" panose="020B0503020204020204" charset="-122"/>
                <a:ea typeface="微软雅黑" panose="020B0503020204020204" charset="-122"/>
              </a:rPr>
              <a:t>阳帘手动</a:t>
            </a:r>
            <a:r>
              <a:rPr lang="zh-CN" altLang="en-US" sz="2000" dirty="0" smtClean="0">
                <a:latin typeface="微软雅黑" panose="020B0503020204020204" charset="-122"/>
                <a:ea typeface="微软雅黑" panose="020B0503020204020204" charset="-122"/>
              </a:rPr>
              <a:t>开启：</a:t>
            </a:r>
            <a:r>
              <a:rPr lang="zh-CN" altLang="en-US" sz="2000" b="0" dirty="0">
                <a:latin typeface="微软雅黑" panose="020B0503020204020204" charset="-122"/>
                <a:ea typeface="微软雅黑" panose="020B0503020204020204" charset="-122"/>
              </a:rPr>
              <a:t>上</a:t>
            </a:r>
            <a:r>
              <a:rPr lang="zh-CN" altLang="en-US" sz="2000" b="0" dirty="0" smtClean="0">
                <a:latin typeface="微软雅黑" panose="020B0503020204020204" charset="-122"/>
                <a:ea typeface="微软雅黑" panose="020B0503020204020204" charset="-122"/>
              </a:rPr>
              <a:t>按卷</a:t>
            </a:r>
            <a:r>
              <a:rPr lang="zh-CN" altLang="en-US" sz="2000" b="0" dirty="0">
                <a:latin typeface="微软雅黑" panose="020B0503020204020204" charset="-122"/>
                <a:ea typeface="微软雅黑" panose="020B0503020204020204" charset="-122"/>
              </a:rPr>
              <a:t>阳帘开关开启键（</a:t>
            </a:r>
            <a:r>
              <a:rPr lang="en-US" altLang="zh-CN" sz="2000" b="0" dirty="0">
                <a:latin typeface="微软雅黑" panose="020B0503020204020204" charset="-122"/>
                <a:ea typeface="微软雅黑" panose="020B0503020204020204" charset="-122"/>
              </a:rPr>
              <a:t>t≥250ms</a:t>
            </a:r>
            <a:r>
              <a:rPr lang="zh-CN" altLang="en-US" sz="2000" b="0" dirty="0" smtClean="0">
                <a:latin typeface="微软雅黑" panose="020B0503020204020204" charset="-122"/>
                <a:ea typeface="微软雅黑" panose="020B0503020204020204" charset="-122"/>
              </a:rPr>
              <a:t>）。</a:t>
            </a:r>
            <a:endParaRPr lang="zh-CN" altLang="en-US" sz="2000" b="0" dirty="0">
              <a:latin typeface="微软雅黑" panose="020B0503020204020204" charset="-122"/>
              <a:ea typeface="微软雅黑" panose="020B0503020204020204" charset="-122"/>
            </a:endParaRPr>
          </a:p>
          <a:p>
            <a:pPr eaLnBrk="1" hangingPunct="1">
              <a:lnSpc>
                <a:spcPct val="150000"/>
              </a:lnSpc>
            </a:pPr>
            <a:r>
              <a:rPr lang="zh-CN" altLang="en-US" sz="2000" dirty="0" smtClean="0">
                <a:latin typeface="微软雅黑" panose="020B0503020204020204" charset="-122"/>
                <a:ea typeface="微软雅黑" panose="020B0503020204020204" charset="-122"/>
              </a:rPr>
              <a:t>卷</a:t>
            </a:r>
            <a:r>
              <a:rPr lang="zh-CN" altLang="en-US" sz="2000" dirty="0">
                <a:latin typeface="微软雅黑" panose="020B0503020204020204" charset="-122"/>
                <a:ea typeface="微软雅黑" panose="020B0503020204020204" charset="-122"/>
              </a:rPr>
              <a:t>阳帘自动</a:t>
            </a:r>
            <a:r>
              <a:rPr lang="zh-CN" altLang="en-US" sz="2000" dirty="0" smtClean="0">
                <a:latin typeface="微软雅黑" panose="020B0503020204020204" charset="-122"/>
                <a:ea typeface="微软雅黑" panose="020B0503020204020204" charset="-122"/>
              </a:rPr>
              <a:t>开启：</a:t>
            </a:r>
            <a:r>
              <a:rPr lang="zh-CN" altLang="en-US" sz="2000" b="0" dirty="0">
                <a:latin typeface="微软雅黑" panose="020B0503020204020204" charset="-122"/>
                <a:ea typeface="微软雅黑" panose="020B0503020204020204" charset="-122"/>
              </a:rPr>
              <a:t>点触按卷阳帘开关开启键（</a:t>
            </a:r>
            <a:r>
              <a:rPr lang="en-US" altLang="zh-CN" sz="2000" b="0" dirty="0">
                <a:latin typeface="微软雅黑" panose="020B0503020204020204" charset="-122"/>
                <a:ea typeface="微软雅黑" panose="020B0503020204020204" charset="-122"/>
              </a:rPr>
              <a:t>t&lt;250ms</a:t>
            </a:r>
            <a:r>
              <a:rPr lang="zh-CN" altLang="en-US" sz="2000" b="0" dirty="0">
                <a:latin typeface="微软雅黑" panose="020B0503020204020204" charset="-122"/>
                <a:ea typeface="微软雅黑" panose="020B0503020204020204" charset="-122"/>
              </a:rPr>
              <a:t>），然后松开</a:t>
            </a:r>
            <a:r>
              <a:rPr lang="zh-CN" altLang="en-US" sz="2000" b="0" dirty="0" smtClean="0">
                <a:latin typeface="微软雅黑" panose="020B0503020204020204" charset="-122"/>
                <a:ea typeface="微软雅黑" panose="020B0503020204020204" charset="-122"/>
              </a:rPr>
              <a:t>开关。</a:t>
            </a:r>
            <a:endParaRPr lang="zh-CN" altLang="en-US" sz="2000" b="0" dirty="0">
              <a:latin typeface="微软雅黑" panose="020B0503020204020204" charset="-122"/>
              <a:ea typeface="微软雅黑" panose="020B0503020204020204" charset="-122"/>
            </a:endParaRPr>
          </a:p>
          <a:p>
            <a:pPr eaLnBrk="1" hangingPunct="1">
              <a:lnSpc>
                <a:spcPct val="150000"/>
              </a:lnSpc>
            </a:pPr>
            <a:r>
              <a:rPr lang="zh-CN" altLang="en-US" sz="2000" dirty="0">
                <a:latin typeface="微软雅黑" panose="020B0503020204020204" charset="-122"/>
                <a:ea typeface="微软雅黑" panose="020B0503020204020204" charset="-122"/>
              </a:rPr>
              <a:t>卷阳帘手动</a:t>
            </a:r>
            <a:r>
              <a:rPr lang="zh-CN" altLang="en-US" sz="2000" dirty="0" smtClean="0">
                <a:latin typeface="微软雅黑" panose="020B0503020204020204" charset="-122"/>
                <a:ea typeface="微软雅黑" panose="020B0503020204020204" charset="-122"/>
              </a:rPr>
              <a:t>关闭：</a:t>
            </a:r>
            <a:r>
              <a:rPr lang="zh-CN" altLang="en-US" sz="2000" b="0" dirty="0">
                <a:latin typeface="微软雅黑" panose="020B0503020204020204" charset="-122"/>
                <a:ea typeface="微软雅黑" panose="020B0503020204020204" charset="-122"/>
              </a:rPr>
              <a:t>上</a:t>
            </a:r>
            <a:r>
              <a:rPr lang="zh-CN" altLang="en-US" sz="2000" b="0" dirty="0" smtClean="0">
                <a:latin typeface="微软雅黑" panose="020B0503020204020204" charset="-122"/>
                <a:ea typeface="微软雅黑" panose="020B0503020204020204" charset="-122"/>
              </a:rPr>
              <a:t>按卷扬</a:t>
            </a:r>
            <a:r>
              <a:rPr lang="zh-CN" altLang="en-US" sz="2000" b="0" dirty="0">
                <a:latin typeface="微软雅黑" panose="020B0503020204020204" charset="-122"/>
                <a:ea typeface="微软雅黑" panose="020B0503020204020204" charset="-122"/>
              </a:rPr>
              <a:t>帘开关关闭键 </a:t>
            </a:r>
            <a:r>
              <a:rPr lang="en-US" altLang="zh-CN" sz="2000" b="0" dirty="0">
                <a:latin typeface="微软雅黑" panose="020B0503020204020204" charset="-122"/>
                <a:ea typeface="微软雅黑" panose="020B0503020204020204" charset="-122"/>
              </a:rPr>
              <a:t>(t≥250ms</a:t>
            </a:r>
            <a:r>
              <a:rPr lang="en-US" altLang="zh-CN" sz="2000" b="0" dirty="0" smtClean="0">
                <a:latin typeface="微软雅黑" panose="020B0503020204020204" charset="-122"/>
                <a:ea typeface="微软雅黑" panose="020B0503020204020204" charset="-122"/>
              </a:rPr>
              <a:t>)</a:t>
            </a:r>
            <a:r>
              <a:rPr lang="zh-CN" altLang="en-US" sz="2000" b="0" dirty="0" smtClean="0">
                <a:latin typeface="微软雅黑" panose="020B0503020204020204" charset="-122"/>
                <a:ea typeface="微软雅黑" panose="020B0503020204020204" charset="-122"/>
              </a:rPr>
              <a:t>。</a:t>
            </a:r>
            <a:endParaRPr lang="en-US" sz="2000" b="0" dirty="0">
              <a:latin typeface="微软雅黑" panose="020B0503020204020204" charset="-122"/>
              <a:ea typeface="微软雅黑" panose="020B0503020204020204" charset="-122"/>
            </a:endParaRPr>
          </a:p>
          <a:p>
            <a:pPr eaLnBrk="1" hangingPunct="1">
              <a:lnSpc>
                <a:spcPct val="150000"/>
              </a:lnSpc>
            </a:pPr>
            <a:r>
              <a:rPr lang="zh-CN" altLang="en-US" sz="2000" dirty="0">
                <a:latin typeface="微软雅黑" panose="020B0503020204020204" charset="-122"/>
                <a:ea typeface="微软雅黑" panose="020B0503020204020204" charset="-122"/>
              </a:rPr>
              <a:t>卷阳帘自动</a:t>
            </a:r>
            <a:r>
              <a:rPr lang="zh-CN" altLang="en-US" sz="2000" dirty="0" smtClean="0">
                <a:latin typeface="微软雅黑" panose="020B0503020204020204" charset="-122"/>
                <a:ea typeface="微软雅黑" panose="020B0503020204020204" charset="-122"/>
              </a:rPr>
              <a:t>关闭：</a:t>
            </a:r>
            <a:r>
              <a:rPr lang="zh-CN" altLang="en-US" sz="2000" b="0" dirty="0">
                <a:latin typeface="微软雅黑" panose="020B0503020204020204" charset="-122"/>
                <a:ea typeface="微软雅黑" panose="020B0503020204020204" charset="-122"/>
              </a:rPr>
              <a:t>点触按卷阳帘开关关闭键（</a:t>
            </a:r>
            <a:r>
              <a:rPr lang="en-US" altLang="zh-CN" sz="2000" b="0" dirty="0">
                <a:latin typeface="微软雅黑" panose="020B0503020204020204" charset="-122"/>
                <a:ea typeface="微软雅黑" panose="020B0503020204020204" charset="-122"/>
              </a:rPr>
              <a:t>t&lt;250ms</a:t>
            </a:r>
            <a:r>
              <a:rPr lang="zh-CN" altLang="en-US" sz="2000" b="0" dirty="0">
                <a:latin typeface="微软雅黑" panose="020B0503020204020204" charset="-122"/>
                <a:ea typeface="微软雅黑" panose="020B0503020204020204" charset="-122"/>
              </a:rPr>
              <a:t>），然后松开</a:t>
            </a:r>
            <a:r>
              <a:rPr lang="zh-CN" altLang="en-US" sz="2000" b="0" dirty="0" smtClean="0">
                <a:latin typeface="微软雅黑" panose="020B0503020204020204" charset="-122"/>
                <a:ea typeface="微软雅黑" panose="020B0503020204020204" charset="-122"/>
              </a:rPr>
              <a:t>开关。</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10972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天窗</a:t>
            </a:r>
            <a:endParaRPr lang="zh-CN" altLang="en-US" sz="3600" dirty="0">
              <a:solidFill>
                <a:srgbClr val="0070C0"/>
              </a:solidFill>
              <a:latin typeface="微软雅黑" panose="020B0503020204020204" charset="-122"/>
              <a:ea typeface="微软雅黑" panose="020B0503020204020204" charset="-122"/>
            </a:endParaRPr>
          </a:p>
        </p:txBody>
      </p:sp>
      <p:sp>
        <p:nvSpPr>
          <p:cNvPr id="9" name="文本框 99"/>
          <p:cNvSpPr txBox="1">
            <a:spLocks noChangeArrowheads="1"/>
          </p:cNvSpPr>
          <p:nvPr/>
        </p:nvSpPr>
        <p:spPr bwMode="auto">
          <a:xfrm>
            <a:off x="854075" y="1322705"/>
            <a:ext cx="9344660" cy="439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200000"/>
              </a:lnSpc>
              <a:buFont typeface="Wingdings" panose="05000000000000000000" pitchFamily="2" charset="2"/>
              <a:buNone/>
            </a:pPr>
            <a:r>
              <a:rPr lang="zh-CN" altLang="en-US" sz="2000" dirty="0" smtClean="0">
                <a:latin typeface="微软雅黑" panose="020B0503020204020204" charset="-122"/>
                <a:ea typeface="微软雅黑" panose="020B0503020204020204" charset="-122"/>
                <a:sym typeface="宋体" panose="02010600030101010101" pitchFamily="2" charset="-122"/>
              </a:rPr>
              <a:t>热保护功能</a:t>
            </a:r>
          </a:p>
          <a:p>
            <a:pPr marL="285750" indent="-285750" eaLnBrk="1" hangingPunct="1">
              <a:lnSpc>
                <a:spcPct val="20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sym typeface="宋体" panose="02010600030101010101" pitchFamily="2" charset="-122"/>
              </a:rPr>
              <a:t>电机在连续运转超过其保护温度后立即停止运转，待冷却到安全温度后恢复正常的功能，不需要重新初始化。</a:t>
            </a:r>
          </a:p>
          <a:p>
            <a:pPr eaLnBrk="1" hangingPunct="1">
              <a:lnSpc>
                <a:spcPct val="200000"/>
              </a:lnSpc>
              <a:buFont typeface="Wingdings" panose="05000000000000000000" pitchFamily="2" charset="2"/>
              <a:buNone/>
            </a:pPr>
            <a:r>
              <a:rPr lang="zh-CN" altLang="en-US" sz="2000" dirty="0" smtClean="0">
                <a:latin typeface="微软雅黑" panose="020B0503020204020204" charset="-122"/>
                <a:ea typeface="微软雅黑" panose="020B0503020204020204" charset="-122"/>
                <a:sym typeface="宋体" panose="02010600030101010101" pitchFamily="2" charset="-122"/>
              </a:rPr>
              <a:t>防</a:t>
            </a:r>
            <a:r>
              <a:rPr lang="zh-CN" altLang="en-US" sz="2000" dirty="0">
                <a:latin typeface="微软雅黑" panose="020B0503020204020204" charset="-122"/>
                <a:ea typeface="微软雅黑" panose="020B0503020204020204" charset="-122"/>
                <a:sym typeface="宋体" panose="02010600030101010101" pitchFamily="2" charset="-122"/>
              </a:rPr>
              <a:t>夹功能</a:t>
            </a:r>
          </a:p>
          <a:p>
            <a:pPr marL="285750" indent="-285750" eaLnBrk="1" hangingPunct="1">
              <a:lnSpc>
                <a:spcPct val="20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rPr>
              <a:t>天窗</a:t>
            </a:r>
            <a:r>
              <a:rPr lang="zh-CN" altLang="en-US" sz="2000" b="0" dirty="0">
                <a:latin typeface="微软雅黑" panose="020B0503020204020204" charset="-122"/>
                <a:ea typeface="微软雅黑" panose="020B0503020204020204" charset="-122"/>
              </a:rPr>
              <a:t>玻璃和卷扬帘在一键滑动关闭过程中具有防夹</a:t>
            </a:r>
            <a:r>
              <a:rPr lang="zh-CN" altLang="en-US" sz="2000" b="0" dirty="0" smtClean="0">
                <a:latin typeface="微软雅黑" panose="020B0503020204020204" charset="-122"/>
                <a:ea typeface="微软雅黑" panose="020B0503020204020204" charset="-122"/>
              </a:rPr>
              <a:t>功能。</a:t>
            </a:r>
            <a:endParaRPr lang="en-US" altLang="zh-CN" sz="2000" b="0" dirty="0">
              <a:latin typeface="微软雅黑" panose="020B0503020204020204" charset="-122"/>
              <a:ea typeface="微软雅黑" panose="020B0503020204020204" charset="-122"/>
              <a:sym typeface="宋体" panose="02010600030101010101" pitchFamily="2" charset="-122"/>
            </a:endParaRPr>
          </a:p>
          <a:p>
            <a:pPr marL="285750" indent="-285750" eaLnBrk="1" hangingPunct="1">
              <a:lnSpc>
                <a:spcPct val="20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sym typeface="宋体" panose="02010600030101010101" pitchFamily="2" charset="-122"/>
              </a:rPr>
              <a:t>在距离完全关闭位置</a:t>
            </a:r>
            <a:r>
              <a:rPr lang="en-US" altLang="zh-CN" sz="2000" b="0" dirty="0" smtClean="0">
                <a:latin typeface="微软雅黑" panose="020B0503020204020204" charset="-122"/>
                <a:ea typeface="微软雅黑" panose="020B0503020204020204" charset="-122"/>
                <a:sym typeface="宋体" panose="02010600030101010101" pitchFamily="2" charset="-122"/>
              </a:rPr>
              <a:t>4~200mm</a:t>
            </a:r>
            <a:r>
              <a:rPr lang="zh-CN" altLang="en-US" sz="2000" b="0" dirty="0" smtClean="0">
                <a:latin typeface="微软雅黑" panose="020B0503020204020204" charset="-122"/>
                <a:ea typeface="微软雅黑" panose="020B0503020204020204" charset="-122"/>
                <a:sym typeface="宋体" panose="02010600030101010101" pitchFamily="2" charset="-122"/>
              </a:rPr>
              <a:t>内确保防</a:t>
            </a:r>
            <a:r>
              <a:rPr lang="zh-CN" altLang="en-US" sz="2000" b="0" dirty="0">
                <a:latin typeface="微软雅黑" panose="020B0503020204020204" charset="-122"/>
                <a:ea typeface="微软雅黑" panose="020B0503020204020204" charset="-122"/>
                <a:sym typeface="宋体" panose="02010600030101010101" pitchFamily="2" charset="-122"/>
              </a:rPr>
              <a:t>夹，最大防夹力100</a:t>
            </a:r>
            <a:r>
              <a:rPr lang="zh-CN" altLang="en-US" sz="2000" b="0" dirty="0" smtClean="0">
                <a:latin typeface="微软雅黑" panose="020B0503020204020204" charset="-122"/>
                <a:ea typeface="微软雅黑" panose="020B0503020204020204" charset="-122"/>
                <a:sym typeface="宋体" panose="02010600030101010101" pitchFamily="2" charset="-122"/>
              </a:rPr>
              <a:t>N，遇到</a:t>
            </a:r>
            <a:r>
              <a:rPr lang="zh-CN" altLang="en-US" sz="2000" b="0" dirty="0">
                <a:latin typeface="微软雅黑" panose="020B0503020204020204" charset="-122"/>
                <a:ea typeface="微软雅黑" panose="020B0503020204020204" charset="-122"/>
                <a:sym typeface="宋体" panose="02010600030101010101" pitchFamily="2" charset="-122"/>
              </a:rPr>
              <a:t>障碍物</a:t>
            </a:r>
            <a:r>
              <a:rPr lang="zh-CN" altLang="en-US" sz="2000" b="0" dirty="0" smtClean="0">
                <a:latin typeface="微软雅黑" panose="020B0503020204020204" charset="-122"/>
                <a:ea typeface="微软雅黑" panose="020B0503020204020204" charset="-122"/>
                <a:sym typeface="宋体" panose="02010600030101010101" pitchFamily="2" charset="-122"/>
              </a:rPr>
              <a:t>时，天窗或卷扬帘停止关闭，并立即反转一定位置。</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10972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天窗</a:t>
            </a:r>
            <a:endParaRPr lang="zh-CN" altLang="en-US" sz="3600" dirty="0">
              <a:solidFill>
                <a:srgbClr val="0070C0"/>
              </a:solidFill>
              <a:latin typeface="微软雅黑" panose="020B0503020204020204" charset="-122"/>
              <a:ea typeface="微软雅黑" panose="020B0503020204020204" charset="-122"/>
            </a:endParaRPr>
          </a:p>
        </p:txBody>
      </p:sp>
      <p:sp>
        <p:nvSpPr>
          <p:cNvPr id="5" name="Text Box 3"/>
          <p:cNvSpPr txBox="1">
            <a:spLocks noChangeArrowheads="1"/>
          </p:cNvSpPr>
          <p:nvPr/>
        </p:nvSpPr>
        <p:spPr bwMode="auto">
          <a:xfrm>
            <a:off x="800601" y="1339724"/>
            <a:ext cx="43491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r>
              <a:rPr lang="zh-CN" altLang="en-US" sz="2000" dirty="0" smtClean="0">
                <a:latin typeface="微软雅黑" panose="020B0503020204020204" charset="-122"/>
                <a:ea typeface="微软雅黑" panose="020B0503020204020204" charset="-122"/>
                <a:sym typeface="Arial" panose="020B0604020202020204" pitchFamily="34" charset="0"/>
              </a:rPr>
              <a:t>天窗</a:t>
            </a:r>
            <a:r>
              <a:rPr lang="zh-CN" altLang="en-US" sz="2000" dirty="0">
                <a:latin typeface="微软雅黑" panose="020B0503020204020204" charset="-122"/>
                <a:ea typeface="微软雅黑" panose="020B0503020204020204" charset="-122"/>
                <a:sym typeface="Arial" panose="020B0604020202020204" pitchFamily="34" charset="0"/>
              </a:rPr>
              <a:t>和</a:t>
            </a:r>
            <a:r>
              <a:rPr lang="zh-CN" altLang="en-US" sz="2000" dirty="0" smtClean="0">
                <a:latin typeface="微软雅黑" panose="020B0503020204020204" charset="-122"/>
                <a:ea typeface="微软雅黑" panose="020B0503020204020204" charset="-122"/>
                <a:sym typeface="宋体" panose="02010600030101010101" pitchFamily="2" charset="-122"/>
              </a:rPr>
              <a:t>卷</a:t>
            </a:r>
            <a:r>
              <a:rPr lang="zh-CN" altLang="en-US" sz="2000" dirty="0">
                <a:latin typeface="微软雅黑" panose="020B0503020204020204" charset="-122"/>
                <a:ea typeface="微软雅黑" panose="020B0503020204020204" charset="-122"/>
                <a:sym typeface="宋体" panose="02010600030101010101" pitchFamily="2" charset="-122"/>
              </a:rPr>
              <a:t>阳帘</a:t>
            </a:r>
            <a:r>
              <a:rPr lang="zh-CN" altLang="en-US" sz="2000" dirty="0">
                <a:latin typeface="微软雅黑" panose="020B0503020204020204" charset="-122"/>
                <a:ea typeface="微软雅黑" panose="020B0503020204020204" charset="-122"/>
                <a:sym typeface="Arial" panose="020B0604020202020204" pitchFamily="34" charset="0"/>
              </a:rPr>
              <a:t>的初始化及自学习</a:t>
            </a:r>
          </a:p>
        </p:txBody>
      </p:sp>
      <p:sp>
        <p:nvSpPr>
          <p:cNvPr id="6" name="文本框 99"/>
          <p:cNvSpPr txBox="1">
            <a:spLocks noChangeArrowheads="1"/>
          </p:cNvSpPr>
          <p:nvPr/>
        </p:nvSpPr>
        <p:spPr bwMode="auto">
          <a:xfrm>
            <a:off x="901700" y="1928495"/>
            <a:ext cx="9435465" cy="332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marL="342900" indent="-342900" eaLnBrk="1" hangingPunct="1">
              <a:lnSpc>
                <a:spcPct val="150000"/>
              </a:lnSpc>
              <a:buFont typeface="+mj-lt"/>
              <a:buAutoNum type="arabicPeriod"/>
            </a:pPr>
            <a:r>
              <a:rPr lang="zh-CN" altLang="en-US" sz="2000" b="0" dirty="0" smtClean="0">
                <a:latin typeface="微软雅黑" panose="020B0503020204020204" charset="-122"/>
                <a:ea typeface="微软雅黑" panose="020B0503020204020204" charset="-122"/>
                <a:sym typeface="宋体" panose="02010600030101010101" pitchFamily="2" charset="-122"/>
              </a:rPr>
              <a:t>下</a:t>
            </a:r>
            <a:r>
              <a:rPr lang="zh-CN" altLang="en-US" sz="2000" b="0" dirty="0">
                <a:latin typeface="微软雅黑" panose="020B0503020204020204" charset="-122"/>
                <a:ea typeface="微软雅黑" panose="020B0503020204020204" charset="-122"/>
                <a:sym typeface="宋体" panose="02010600030101010101" pitchFamily="2" charset="-122"/>
              </a:rPr>
              <a:t>拉并保持拉住天窗（或卷扬帘</a:t>
            </a:r>
            <a:r>
              <a:rPr lang="zh-CN" altLang="en-US" sz="2000" b="0" dirty="0" smtClean="0">
                <a:latin typeface="微软雅黑" panose="020B0503020204020204" charset="-122"/>
                <a:ea typeface="微软雅黑" panose="020B0503020204020204" charset="-122"/>
                <a:sym typeface="宋体" panose="02010600030101010101" pitchFamily="2" charset="-122"/>
              </a:rPr>
              <a:t>）关闭按钮至关闭点停止，</a:t>
            </a:r>
            <a:endParaRPr lang="en-US" altLang="zh-CN" sz="2000" b="0" dirty="0">
              <a:latin typeface="微软雅黑" panose="020B0503020204020204" charset="-122"/>
              <a:ea typeface="微软雅黑" panose="020B0503020204020204" charset="-122"/>
              <a:sym typeface="宋体" panose="02010600030101010101" pitchFamily="2" charset="-122"/>
            </a:endParaRPr>
          </a:p>
          <a:p>
            <a:pPr marL="342900" indent="-342900" eaLnBrk="1" hangingPunct="1">
              <a:lnSpc>
                <a:spcPct val="150000"/>
              </a:lnSpc>
              <a:buFont typeface="+mj-lt"/>
              <a:buAutoNum type="arabicPeriod"/>
            </a:pPr>
            <a:r>
              <a:rPr lang="zh-CN" altLang="en-US" sz="2000" b="0" dirty="0" smtClean="0">
                <a:latin typeface="微软雅黑" panose="020B0503020204020204" charset="-122"/>
                <a:ea typeface="微软雅黑" panose="020B0503020204020204" charset="-122"/>
                <a:sym typeface="宋体" panose="02010600030101010101" pitchFamily="2" charset="-122"/>
              </a:rPr>
              <a:t>松开按钮，</a:t>
            </a:r>
            <a:endParaRPr lang="en-US" altLang="zh-CN" sz="2000" b="0" dirty="0">
              <a:latin typeface="微软雅黑" panose="020B0503020204020204" charset="-122"/>
              <a:ea typeface="微软雅黑" panose="020B0503020204020204" charset="-122"/>
              <a:sym typeface="宋体" panose="02010600030101010101" pitchFamily="2" charset="-122"/>
            </a:endParaRPr>
          </a:p>
          <a:p>
            <a:pPr marL="342900" indent="-342900" eaLnBrk="1" hangingPunct="1">
              <a:lnSpc>
                <a:spcPct val="150000"/>
              </a:lnSpc>
              <a:buFont typeface="+mj-lt"/>
              <a:buAutoNum type="arabicPeriod"/>
            </a:pPr>
            <a:r>
              <a:rPr lang="zh-CN" altLang="en-US" sz="2000" b="0" dirty="0" smtClean="0">
                <a:latin typeface="微软雅黑" panose="020B0503020204020204" charset="-122"/>
                <a:ea typeface="微软雅黑" panose="020B0503020204020204" charset="-122"/>
                <a:sym typeface="宋体" panose="02010600030101010101" pitchFamily="2" charset="-122"/>
              </a:rPr>
              <a:t>松开按钮后5</a:t>
            </a:r>
            <a:r>
              <a:rPr lang="en-US" altLang="zh-CN" sz="2000" b="0" dirty="0" smtClean="0">
                <a:latin typeface="微软雅黑" panose="020B0503020204020204" charset="-122"/>
                <a:ea typeface="微软雅黑" panose="020B0503020204020204" charset="-122"/>
                <a:sym typeface="宋体" panose="02010600030101010101" pitchFamily="2" charset="-122"/>
              </a:rPr>
              <a:t>s</a:t>
            </a:r>
            <a:r>
              <a:rPr lang="zh-CN" altLang="en-US" sz="2000" b="0" dirty="0" smtClean="0">
                <a:latin typeface="微软雅黑" panose="020B0503020204020204" charset="-122"/>
                <a:ea typeface="微软雅黑" panose="020B0503020204020204" charset="-122"/>
                <a:sym typeface="宋体" panose="02010600030101010101" pitchFamily="2" charset="-122"/>
              </a:rPr>
              <a:t>内</a:t>
            </a:r>
            <a:r>
              <a:rPr lang="zh-CN" altLang="en-US" sz="2000" b="0" dirty="0">
                <a:latin typeface="微软雅黑" panose="020B0503020204020204" charset="-122"/>
                <a:ea typeface="微软雅黑" panose="020B0503020204020204" charset="-122"/>
                <a:sym typeface="宋体" panose="02010600030101010101" pitchFamily="2" charset="-122"/>
              </a:rPr>
              <a:t>再次下拉（或上按）并保持住天窗（或卷扬帘</a:t>
            </a:r>
            <a:r>
              <a:rPr lang="zh-CN" altLang="en-US" sz="2000" b="0" dirty="0" smtClean="0">
                <a:latin typeface="微软雅黑" panose="020B0503020204020204" charset="-122"/>
                <a:ea typeface="微软雅黑" panose="020B0503020204020204" charset="-122"/>
                <a:sym typeface="宋体" panose="02010600030101010101" pitchFamily="2" charset="-122"/>
              </a:rPr>
              <a:t>）关闭键，</a:t>
            </a:r>
            <a:endParaRPr lang="en-US" altLang="zh-CN" sz="2000" b="0" dirty="0">
              <a:latin typeface="微软雅黑" panose="020B0503020204020204" charset="-122"/>
              <a:ea typeface="微软雅黑" panose="020B0503020204020204" charset="-122"/>
              <a:sym typeface="宋体" panose="02010600030101010101" pitchFamily="2" charset="-122"/>
            </a:endParaRPr>
          </a:p>
          <a:p>
            <a:pPr marL="342900" indent="-342900" eaLnBrk="1" hangingPunct="1">
              <a:lnSpc>
                <a:spcPct val="150000"/>
              </a:lnSpc>
              <a:buFont typeface="+mj-lt"/>
              <a:buAutoNum type="arabicPeriod"/>
            </a:pPr>
            <a:r>
              <a:rPr lang="zh-CN" altLang="en-US" sz="2000" b="0" dirty="0" smtClean="0">
                <a:latin typeface="微软雅黑" panose="020B0503020204020204" charset="-122"/>
                <a:ea typeface="微软雅黑" panose="020B0503020204020204" charset="-122"/>
                <a:sym typeface="宋体" panose="02010600030101010101" pitchFamily="2" charset="-122"/>
              </a:rPr>
              <a:t>下</a:t>
            </a:r>
            <a:r>
              <a:rPr lang="zh-CN" altLang="en-US" sz="2000" b="0" dirty="0">
                <a:latin typeface="微软雅黑" panose="020B0503020204020204" charset="-122"/>
                <a:ea typeface="微软雅黑" panose="020B0503020204020204" charset="-122"/>
                <a:sym typeface="宋体" panose="02010600030101010101" pitchFamily="2" charset="-122"/>
              </a:rPr>
              <a:t>拉并保持拉住</a:t>
            </a:r>
            <a:r>
              <a:rPr lang="zh-CN" altLang="en-US" sz="2000" b="0" dirty="0" smtClean="0">
                <a:latin typeface="微软雅黑" panose="020B0503020204020204" charset="-122"/>
                <a:ea typeface="微软雅黑" panose="020B0503020204020204" charset="-122"/>
                <a:sym typeface="宋体" panose="02010600030101010101" pitchFamily="2" charset="-122"/>
              </a:rPr>
              <a:t>天窗关闭</a:t>
            </a:r>
            <a:r>
              <a:rPr lang="zh-CN" altLang="en-US" sz="2000" b="0" dirty="0">
                <a:latin typeface="微软雅黑" panose="020B0503020204020204" charset="-122"/>
                <a:ea typeface="微软雅黑" panose="020B0503020204020204" charset="-122"/>
                <a:sym typeface="宋体" panose="02010600030101010101" pitchFamily="2" charset="-122"/>
              </a:rPr>
              <a:t>按钮( 卷扬帘：上按并保持按住卷扬帘开关关闭按钮</a:t>
            </a:r>
            <a:r>
              <a:rPr lang="zh-CN" altLang="en-US" sz="2000" b="0" dirty="0" smtClean="0">
                <a:latin typeface="微软雅黑" panose="020B0503020204020204" charset="-122"/>
                <a:ea typeface="微软雅黑" panose="020B0503020204020204" charset="-122"/>
                <a:sym typeface="宋体" panose="02010600030101010101" pitchFamily="2" charset="-122"/>
              </a:rPr>
              <a:t>)，至完全关闭位置，</a:t>
            </a:r>
            <a:endParaRPr lang="en-US" altLang="zh-CN" sz="2000" b="0" dirty="0" smtClean="0">
              <a:latin typeface="微软雅黑" panose="020B0503020204020204" charset="-122"/>
              <a:ea typeface="微软雅黑" panose="020B0503020204020204" charset="-122"/>
              <a:sym typeface="宋体" panose="02010600030101010101" pitchFamily="2" charset="-122"/>
            </a:endParaRPr>
          </a:p>
          <a:p>
            <a:pPr marL="342900" indent="-342900" eaLnBrk="1" hangingPunct="1">
              <a:lnSpc>
                <a:spcPct val="150000"/>
              </a:lnSpc>
              <a:buFont typeface="+mj-lt"/>
              <a:buAutoNum type="arabicPeriod"/>
            </a:pPr>
            <a:r>
              <a:rPr lang="zh-CN" altLang="en-US" sz="2000" b="0" dirty="0" smtClean="0">
                <a:latin typeface="微软雅黑" panose="020B0503020204020204" charset="-122"/>
                <a:ea typeface="微软雅黑" panose="020B0503020204020204" charset="-122"/>
                <a:sym typeface="宋体" panose="02010600030101010101" pitchFamily="2" charset="-122"/>
              </a:rPr>
              <a:t>松开按钮，</a:t>
            </a:r>
            <a:endParaRPr lang="en-US" altLang="zh-CN" sz="2000" b="0" dirty="0" smtClean="0">
              <a:latin typeface="微软雅黑" panose="020B0503020204020204" charset="-122"/>
              <a:ea typeface="微软雅黑" panose="020B0503020204020204" charset="-122"/>
              <a:sym typeface="宋体" panose="02010600030101010101" pitchFamily="2" charset="-122"/>
            </a:endParaRPr>
          </a:p>
          <a:p>
            <a:pPr marL="342900" indent="-342900" eaLnBrk="1" hangingPunct="1">
              <a:lnSpc>
                <a:spcPct val="150000"/>
              </a:lnSpc>
              <a:buFont typeface="+mj-lt"/>
              <a:buAutoNum type="arabicPeriod"/>
            </a:pPr>
            <a:r>
              <a:rPr lang="zh-CN" altLang="en-US" sz="2000" b="0" dirty="0" smtClean="0">
                <a:latin typeface="微软雅黑" panose="020B0503020204020204" charset="-122"/>
                <a:ea typeface="微软雅黑" panose="020B0503020204020204" charset="-122"/>
                <a:sym typeface="宋体" panose="02010600030101010101" pitchFamily="2" charset="-122"/>
              </a:rPr>
              <a:t>天窗</a:t>
            </a:r>
            <a:r>
              <a:rPr lang="zh-CN" altLang="en-US" sz="2000" b="0" dirty="0">
                <a:latin typeface="微软雅黑" panose="020B0503020204020204" charset="-122"/>
                <a:ea typeface="微软雅黑" panose="020B0503020204020204" charset="-122"/>
                <a:sym typeface="宋体" panose="02010600030101010101" pitchFamily="2" charset="-122"/>
              </a:rPr>
              <a:t>和卷阳帘初始化自学习</a:t>
            </a:r>
            <a:r>
              <a:rPr lang="zh-CN" altLang="en-US" sz="2000" b="0" dirty="0" smtClean="0">
                <a:latin typeface="微软雅黑" panose="020B0503020204020204" charset="-122"/>
                <a:ea typeface="微软雅黑" panose="020B0503020204020204" charset="-122"/>
                <a:sym typeface="宋体" panose="02010600030101010101" pitchFamily="2" charset="-122"/>
              </a:rPr>
              <a:t>完成。</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0116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dirty="0" smtClean="0">
                <a:latin typeface="微软雅黑" panose="020B0503020204020204" charset="-122"/>
                <a:ea typeface="微软雅黑" panose="020B0503020204020204" charset="-122"/>
                <a:cs typeface="FZHei-B01S" panose="03000509000000000000" pitchFamily="65" charset="-122"/>
                <a:sym typeface="+mn-ea"/>
              </a:rPr>
              <a:t>常见故障</a:t>
            </a:r>
            <a:endParaRPr lang="zh-CN" altLang="en-US" sz="3600" dirty="0">
              <a:solidFill>
                <a:srgbClr val="0070C0"/>
              </a:solidFill>
              <a:latin typeface="微软雅黑" panose="020B0503020204020204" charset="-122"/>
              <a:ea typeface="微软雅黑" panose="020B0503020204020204" charset="-122"/>
            </a:endParaRPr>
          </a:p>
        </p:txBody>
      </p:sp>
      <p:graphicFrame>
        <p:nvGraphicFramePr>
          <p:cNvPr id="6" name="表格 5"/>
          <p:cNvGraphicFramePr>
            <a:graphicFrameLocks noGrp="1"/>
          </p:cNvGraphicFramePr>
          <p:nvPr/>
        </p:nvGraphicFramePr>
        <p:xfrm>
          <a:off x="947420" y="1474470"/>
          <a:ext cx="9390380" cy="3964940"/>
        </p:xfrm>
        <a:graphic>
          <a:graphicData uri="http://schemas.openxmlformats.org/drawingml/2006/table">
            <a:tbl>
              <a:tblPr firstRow="1" bandRow="1">
                <a:tableStyleId>{93296810-A885-4BE3-A3E7-6D5BEEA58F35}</a:tableStyleId>
              </a:tblPr>
              <a:tblGrid>
                <a:gridCol w="3439160"/>
                <a:gridCol w="5951220"/>
              </a:tblGrid>
              <a:tr h="566420">
                <a:tc>
                  <a:txBody>
                    <a:bodyPr/>
                    <a:lstStyle/>
                    <a:p>
                      <a:pPr algn="ctr"/>
                      <a:r>
                        <a:rPr lang="zh-CN" altLang="en-US" sz="2000" dirty="0" smtClean="0">
                          <a:solidFill>
                            <a:schemeClr val="tx1"/>
                          </a:solidFill>
                          <a:latin typeface="微软雅黑" panose="020B0503020204020204" charset="-122"/>
                          <a:ea typeface="微软雅黑" panose="020B0503020204020204" charset="-122"/>
                        </a:rPr>
                        <a:t>故障现象</a:t>
                      </a:r>
                    </a:p>
                  </a:txBody>
                  <a:tcPr anchor="ctr"/>
                </a:tc>
                <a:tc>
                  <a:txBody>
                    <a:bodyPr/>
                    <a:lstStyle/>
                    <a:p>
                      <a:pPr algn="ctr"/>
                      <a:r>
                        <a:rPr lang="zh-CN" altLang="en-US" sz="2000" dirty="0" smtClean="0">
                          <a:solidFill>
                            <a:schemeClr val="tx1"/>
                          </a:solidFill>
                          <a:latin typeface="微软雅黑" panose="020B0503020204020204" charset="-122"/>
                          <a:ea typeface="微软雅黑" panose="020B0503020204020204" charset="-122"/>
                        </a:rPr>
                        <a:t>可疑部位</a:t>
                      </a:r>
                    </a:p>
                  </a:txBody>
                  <a:tcPr anchor="ctr"/>
                </a:tc>
              </a:tr>
              <a:tr h="566420">
                <a:tc rowSpan="4">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天窗开闭功能失效</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保险丝（熔断）</a:t>
                      </a:r>
                    </a:p>
                  </a:txBody>
                  <a:tcPr anchor="ctr"/>
                </a:tc>
              </a:tr>
              <a:tr h="566420">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天窗电机（损坏）</a:t>
                      </a:r>
                    </a:p>
                  </a:txBody>
                  <a:tcPr anchor="ctr"/>
                </a:tc>
              </a:tr>
              <a:tr h="566420">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3.</a:t>
                      </a:r>
                      <a:r>
                        <a:rPr lang="zh-CN" altLang="en-US" sz="2000" dirty="0" smtClean="0">
                          <a:latin typeface="微软雅黑" panose="020B0503020204020204" charset="-122"/>
                          <a:ea typeface="微软雅黑" panose="020B0503020204020204" charset="-122"/>
                        </a:rPr>
                        <a:t>天窗总成（故障）</a:t>
                      </a:r>
                    </a:p>
                  </a:txBody>
                  <a:tcPr anchor="ctr"/>
                </a:tc>
              </a:tr>
              <a:tr h="566420">
                <a:tc vMerge="1">
                  <a:txBody>
                    <a:bodyPr/>
                    <a:lstStyle/>
                    <a:p>
                      <a:endParaRPr lang="zh-CN"/>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4.</a:t>
                      </a:r>
                      <a:r>
                        <a:rPr lang="zh-CN" altLang="en-US" sz="2000" dirty="0" smtClean="0">
                          <a:latin typeface="微软雅黑" panose="020B0503020204020204" charset="-122"/>
                          <a:ea typeface="微软雅黑" panose="020B0503020204020204" charset="-122"/>
                        </a:rPr>
                        <a:t>线路（断路、短路或接插件接触不良、虚接）</a:t>
                      </a:r>
                    </a:p>
                  </a:txBody>
                  <a:tcPr anchor="ctr"/>
                </a:tc>
              </a:tr>
              <a:tr h="566420">
                <a:tc rowSpan="2">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2000" dirty="0" smtClean="0">
                          <a:latin typeface="微软雅黑" panose="020B0503020204020204" charset="-122"/>
                          <a:ea typeface="微软雅黑" panose="020B0503020204020204" charset="-122"/>
                        </a:rPr>
                        <a:t>天窗翘起功能失效</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1.</a:t>
                      </a:r>
                      <a:r>
                        <a:rPr lang="zh-CN" altLang="en-US" sz="2000" dirty="0" smtClean="0">
                          <a:latin typeface="微软雅黑" panose="020B0503020204020204" charset="-122"/>
                          <a:ea typeface="微软雅黑" panose="020B0503020204020204" charset="-122"/>
                        </a:rPr>
                        <a:t>未初始化</a:t>
                      </a:r>
                    </a:p>
                  </a:txBody>
                  <a:tcPr anchor="ctr"/>
                </a:tc>
              </a:tr>
              <a:tr h="566420">
                <a:tc vMerge="1">
                  <a:txBody>
                    <a:bodyPr/>
                    <a:lstStyle/>
                    <a:p>
                      <a:endParaRPr lang="zh-CN"/>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天窗电机（损坏）</a:t>
                      </a:r>
                    </a:p>
                  </a:txBody>
                  <a:tcPr anchor="ctr"/>
                </a:tc>
              </a:tr>
            </a:tbl>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088" y="1431018"/>
            <a:ext cx="2838450" cy="3676650"/>
          </a:xfrm>
          <a:prstGeom prst="rect">
            <a:avLst/>
          </a:prstGeom>
        </p:spPr>
      </p:pic>
      <p:sp>
        <p:nvSpPr>
          <p:cNvPr id="4" name="矩形 3"/>
          <p:cNvSpPr/>
          <p:nvPr/>
        </p:nvSpPr>
        <p:spPr>
          <a:xfrm>
            <a:off x="5243424" y="2909077"/>
            <a:ext cx="5544457" cy="829945"/>
          </a:xfrm>
          <a:prstGeom prst="rect">
            <a:avLst/>
          </a:prstGeom>
        </p:spPr>
        <p:txBody>
          <a:bodyPr wrap="square">
            <a:spAutoFit/>
          </a:bodyPr>
          <a:lstStyle/>
          <a:p>
            <a:pPr lvl="0">
              <a:defRPr/>
            </a:pPr>
            <a:r>
              <a:rPr lang="zh-CN" altLang="en-US" sz="4800" b="1" dirty="0">
                <a:solidFill>
                  <a:srgbClr val="0070C0"/>
                </a:solidFill>
                <a:latin typeface="微软雅黑" panose="020B0503020204020204" charset="-122"/>
                <a:ea typeface="微软雅黑" panose="020B0503020204020204" charset="-122"/>
                <a:sym typeface="+mn-ea"/>
              </a:rPr>
              <a:t>组合仪表</a:t>
            </a:r>
            <a:endParaRPr lang="zh-CN" altLang="en-US" sz="4800" b="1" dirty="0">
              <a:solidFill>
                <a:srgbClr val="0070C0"/>
              </a:solidFill>
              <a:latin typeface="微软雅黑" panose="020B0503020204020204" charset="-122"/>
              <a:ea typeface="微软雅黑" panose="020B0503020204020204" charset="-122"/>
            </a:endParaRPr>
          </a:p>
        </p:txBody>
      </p:sp>
      <p:sp>
        <p:nvSpPr>
          <p:cNvPr id="12" name="文本框 11"/>
          <p:cNvSpPr txBox="1"/>
          <p:nvPr/>
        </p:nvSpPr>
        <p:spPr>
          <a:xfrm>
            <a:off x="2187138" y="2909077"/>
            <a:ext cx="2621280" cy="829945"/>
          </a:xfrm>
          <a:prstGeom prst="rect">
            <a:avLst/>
          </a:prstGeom>
          <a:noFill/>
        </p:spPr>
        <p:txBody>
          <a:bodyPr wrap="non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srgbClr val="000000">
                    <a:lumMod val="75000"/>
                    <a:lumOff val="25000"/>
                  </a:srgbClr>
                </a:solidFill>
                <a:effectLst/>
                <a:uLnTx/>
                <a:uFillTx/>
                <a:latin typeface="Arial" panose="020B0604020202020204"/>
                <a:ea typeface="微软雅黑" panose="020B0503020204020204" charset="-122"/>
                <a:cs typeface="+mn-cs"/>
              </a:rPr>
              <a:t>第六部分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9260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组合仪表说明</a:t>
            </a:r>
            <a:endParaRPr lang="zh-CN" altLang="en-US" sz="3600" dirty="0">
              <a:solidFill>
                <a:srgbClr val="0070C0"/>
              </a:solidFill>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3020" y="1306286"/>
            <a:ext cx="6979136" cy="4374184"/>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29260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组合仪表说明</a:t>
            </a:r>
            <a:endParaRPr lang="zh-CN" altLang="en-US" sz="3600" dirty="0">
              <a:solidFill>
                <a:srgbClr val="0070C0"/>
              </a:solidFill>
              <a:latin typeface="微软雅黑" panose="020B0503020204020204" charset="-122"/>
              <a:ea typeface="微软雅黑" panose="020B0503020204020204" charset="-122"/>
            </a:endParaRPr>
          </a:p>
        </p:txBody>
      </p:sp>
      <p:sp>
        <p:nvSpPr>
          <p:cNvPr id="22" name="文本框 99"/>
          <p:cNvSpPr txBox="1">
            <a:spLocks noChangeArrowheads="1"/>
          </p:cNvSpPr>
          <p:nvPr/>
        </p:nvSpPr>
        <p:spPr bwMode="auto">
          <a:xfrm>
            <a:off x="1392104" y="1324253"/>
            <a:ext cx="6984776"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eaLnBrk="1" hangingPunct="1">
              <a:lnSpc>
                <a:spcPct val="150000"/>
              </a:lnSpc>
              <a:buFont typeface="Wingdings" panose="05000000000000000000" pitchFamily="2" charset="2"/>
              <a:buNone/>
            </a:pPr>
            <a:r>
              <a:rPr lang="zh-CN" altLang="en-US" sz="2000" dirty="0" smtClean="0">
                <a:latin typeface="微软雅黑" panose="020B0503020204020204" charset="-122"/>
                <a:ea typeface="微软雅黑" panose="020B0503020204020204" charset="-122"/>
                <a:sym typeface="宋体" panose="02010600030101010101" pitchFamily="2" charset="-122"/>
              </a:rPr>
              <a:t>组合仪表（</a:t>
            </a:r>
            <a:r>
              <a:rPr lang="en-US" altLang="zh-CN" sz="2000" dirty="0" smtClean="0">
                <a:latin typeface="微软雅黑" panose="020B0503020204020204" charset="-122"/>
                <a:ea typeface="微软雅黑" panose="020B0503020204020204" charset="-122"/>
                <a:sym typeface="宋体" panose="02010600030101010101" pitchFamily="2" charset="-122"/>
              </a:rPr>
              <a:t>B15A</a:t>
            </a:r>
            <a:r>
              <a:rPr lang="zh-CN" altLang="en-US" sz="2000" dirty="0" smtClean="0">
                <a:latin typeface="微软雅黑" panose="020B0503020204020204" charset="-122"/>
                <a:ea typeface="微软雅黑" panose="020B0503020204020204" charset="-122"/>
                <a:sym typeface="宋体" panose="02010600030101010101" pitchFamily="2" charset="-122"/>
              </a:rPr>
              <a:t>）</a:t>
            </a:r>
            <a:endParaRPr lang="en-US" altLang="zh-CN" sz="2000" dirty="0" smtClean="0">
              <a:latin typeface="微软雅黑" panose="020B0503020204020204" charset="-122"/>
              <a:ea typeface="微软雅黑" panose="020B0503020204020204" charset="-122"/>
              <a:sym typeface="宋体" panose="02010600030101010101" pitchFamily="2" charset="-122"/>
            </a:endParaRPr>
          </a:p>
          <a:p>
            <a:pPr eaLnBrk="1" hangingPunct="1">
              <a:lnSpc>
                <a:spcPct val="150000"/>
              </a:lnSpc>
              <a:buFont typeface="Wingdings" panose="05000000000000000000" pitchFamily="2" charset="2"/>
              <a:buNone/>
            </a:pPr>
            <a:r>
              <a:rPr lang="zh-CN" altLang="en-US" sz="2000" b="0" dirty="0" smtClean="0">
                <a:latin typeface="微软雅黑" panose="020B0503020204020204" charset="-122"/>
                <a:ea typeface="微软雅黑" panose="020B0503020204020204" charset="-122"/>
                <a:sym typeface="宋体" panose="02010600030101010101" pitchFamily="2" charset="-122"/>
              </a:rPr>
              <a:t>通过操作方向盘多功能按键，可以查看、调整显示屏信息。</a:t>
            </a:r>
          </a:p>
        </p:txBody>
      </p:sp>
      <p:sp>
        <p:nvSpPr>
          <p:cNvPr id="48" name="文本框 99"/>
          <p:cNvSpPr txBox="1">
            <a:spLocks noChangeArrowheads="1"/>
          </p:cNvSpPr>
          <p:nvPr/>
        </p:nvSpPr>
        <p:spPr bwMode="auto">
          <a:xfrm>
            <a:off x="2251710" y="2449830"/>
            <a:ext cx="6125210" cy="332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anose="020B0604020202020204" pitchFamily="34" charset="0"/>
                <a:ea typeface="宋体" panose="02010600030101010101" pitchFamily="2" charset="-122"/>
              </a:defRPr>
            </a:lvl1pPr>
            <a:lvl2pPr marL="742950" indent="-285750" eaLnBrk="0" hangingPunct="0">
              <a:defRPr sz="1600" b="1">
                <a:solidFill>
                  <a:schemeClr val="tx1"/>
                </a:solidFill>
                <a:latin typeface="Arial" panose="020B0604020202020204" pitchFamily="34" charset="0"/>
                <a:ea typeface="宋体" panose="02010600030101010101" pitchFamily="2" charset="-122"/>
              </a:defRPr>
            </a:lvl2pPr>
            <a:lvl3pPr marL="1143000" indent="-228600" eaLnBrk="0" hangingPunct="0">
              <a:defRPr sz="1600" b="1">
                <a:solidFill>
                  <a:schemeClr val="tx1"/>
                </a:solidFill>
                <a:latin typeface="Arial" panose="020B0604020202020204" pitchFamily="34" charset="0"/>
                <a:ea typeface="宋体" panose="02010600030101010101" pitchFamily="2" charset="-122"/>
              </a:defRPr>
            </a:lvl3pPr>
            <a:lvl4pPr marL="1600200" indent="-228600" eaLnBrk="0" hangingPunct="0">
              <a:defRPr sz="1600" b="1">
                <a:solidFill>
                  <a:schemeClr val="tx1"/>
                </a:solidFill>
                <a:latin typeface="Arial" panose="020B0604020202020204" pitchFamily="34" charset="0"/>
                <a:ea typeface="宋体" panose="02010600030101010101" pitchFamily="2" charset="-122"/>
              </a:defRPr>
            </a:lvl4pPr>
            <a:lvl5pPr marL="2057400" indent="-228600" eaLnBrk="0" hangingPunct="0">
              <a:defRPr sz="16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600" b="1">
                <a:solidFill>
                  <a:schemeClr val="tx1"/>
                </a:solidFill>
                <a:latin typeface="Arial" panose="020B0604020202020204" pitchFamily="34" charset="0"/>
                <a:ea typeface="宋体" panose="02010600030101010101" pitchFamily="2" charset="-122"/>
              </a:defRPr>
            </a:lvl9pPr>
          </a:lstStyle>
          <a:p>
            <a:pPr marL="285750" indent="-285750" eaLnBrk="1" hangingPunct="1">
              <a:lnSpc>
                <a:spcPct val="15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sym typeface="宋体" panose="02010600030101010101" pitchFamily="2" charset="-122"/>
              </a:rPr>
              <a:t>行车信息：总里程、瞬时电耗、平均电耗、保养里程、续航里程、</a:t>
            </a:r>
            <a:r>
              <a:rPr lang="en-US" altLang="zh-CN" sz="2000" b="0" dirty="0" smtClean="0">
                <a:latin typeface="微软雅黑" panose="020B0503020204020204" charset="-122"/>
                <a:ea typeface="微软雅黑" panose="020B0503020204020204" charset="-122"/>
                <a:sym typeface="宋体" panose="02010600030101010101" pitchFamily="2" charset="-122"/>
              </a:rPr>
              <a:t>EV</a:t>
            </a:r>
            <a:r>
              <a:rPr lang="zh-CN" altLang="en-US" sz="2000" b="0" dirty="0" smtClean="0">
                <a:latin typeface="微软雅黑" panose="020B0503020204020204" charset="-122"/>
                <a:ea typeface="微软雅黑" panose="020B0503020204020204" charset="-122"/>
                <a:sym typeface="宋体" panose="02010600030101010101" pitchFamily="2" charset="-122"/>
              </a:rPr>
              <a:t>里程、小计里程、平均能耗、平均车速、电压、电流、水温。</a:t>
            </a:r>
            <a:endParaRPr lang="en-US" altLang="zh-CN" sz="2000" b="0" dirty="0" smtClean="0">
              <a:latin typeface="微软雅黑" panose="020B0503020204020204" charset="-122"/>
              <a:ea typeface="微软雅黑" panose="020B0503020204020204" charset="-122"/>
              <a:sym typeface="宋体" panose="02010600030101010101" pitchFamily="2" charset="-122"/>
            </a:endParaRPr>
          </a:p>
          <a:p>
            <a:pPr marL="285750" indent="-285750" eaLnBrk="1" hangingPunct="1">
              <a:lnSpc>
                <a:spcPct val="150000"/>
              </a:lnSpc>
              <a:buFont typeface="Wingdings" panose="05000000000000000000" pitchFamily="2" charset="2"/>
              <a:buChar char="Ø"/>
            </a:pPr>
            <a:r>
              <a:rPr lang="zh-CN" altLang="en-US" sz="2000" b="0" dirty="0">
                <a:latin typeface="微软雅黑" panose="020B0503020204020204" charset="-122"/>
                <a:ea typeface="微软雅黑" panose="020B0503020204020204" charset="-122"/>
                <a:sym typeface="宋体" panose="02010600030101010101" pitchFamily="2" charset="-122"/>
              </a:rPr>
              <a:t>系统设置：语言、限速设置、时间、背光调节、恢复出厂设置</a:t>
            </a:r>
            <a:r>
              <a:rPr lang="zh-CN" altLang="en-US" sz="2000" b="0" dirty="0" smtClean="0">
                <a:latin typeface="微软雅黑" panose="020B0503020204020204" charset="-122"/>
                <a:ea typeface="微软雅黑" panose="020B0503020204020204" charset="-122"/>
                <a:sym typeface="宋体" panose="02010600030101010101" pitchFamily="2" charset="-122"/>
              </a:rPr>
              <a:t>。</a:t>
            </a:r>
            <a:endParaRPr lang="en-US" altLang="zh-CN" sz="2000" b="0" dirty="0" smtClean="0">
              <a:latin typeface="微软雅黑" panose="020B0503020204020204" charset="-122"/>
              <a:ea typeface="微软雅黑" panose="020B0503020204020204" charset="-122"/>
              <a:sym typeface="宋体" panose="02010600030101010101" pitchFamily="2" charset="-122"/>
            </a:endParaRPr>
          </a:p>
          <a:p>
            <a:pPr marL="285750" indent="-285750" eaLnBrk="1" hangingPunct="1">
              <a:lnSpc>
                <a:spcPct val="150000"/>
              </a:lnSpc>
              <a:buFont typeface="Wingdings" panose="05000000000000000000" pitchFamily="2" charset="2"/>
              <a:buChar char="Ø"/>
            </a:pPr>
            <a:r>
              <a:rPr lang="zh-CN" altLang="en-US" sz="2000" b="0" dirty="0" smtClean="0">
                <a:latin typeface="微软雅黑" panose="020B0503020204020204" charset="-122"/>
                <a:ea typeface="微软雅黑" panose="020B0503020204020204" charset="-122"/>
                <a:sym typeface="宋体" panose="02010600030101010101" pitchFamily="2" charset="-122"/>
              </a:rPr>
              <a:t>背光调节。</a:t>
            </a:r>
            <a:endParaRPr lang="en-US" altLang="zh-CN" sz="2000" b="0" dirty="0" smtClean="0">
              <a:latin typeface="微软雅黑" panose="020B0503020204020204" charset="-122"/>
              <a:ea typeface="微软雅黑" panose="020B0503020204020204" charset="-122"/>
              <a:sym typeface="宋体" panose="02010600030101010101" pitchFamily="2" charset="-122"/>
            </a:endParaRPr>
          </a:p>
          <a:p>
            <a:pPr eaLnBrk="1" hangingPunct="1">
              <a:lnSpc>
                <a:spcPct val="150000"/>
              </a:lnSpc>
              <a:buFont typeface="Wingdings" panose="05000000000000000000" pitchFamily="2" charset="2"/>
              <a:buNone/>
            </a:pPr>
            <a:endParaRPr lang="en-US" altLang="zh-CN" sz="2000" b="0" dirty="0" smtClean="0">
              <a:latin typeface="微软雅黑" panose="020B0503020204020204" charset="-122"/>
              <a:ea typeface="微软雅黑" panose="020B0503020204020204" charset="-122"/>
              <a:sym typeface="宋体" panose="02010600030101010101" pitchFamily="2" charset="-122"/>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7800" y="4919057"/>
            <a:ext cx="1854200" cy="193769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 y="1"/>
            <a:ext cx="3261762" cy="1166188"/>
          </a:xfrm>
          <a:prstGeom prst="rect">
            <a:avLst/>
          </a:prstGeom>
        </p:spPr>
      </p:pic>
      <p:grpSp>
        <p:nvGrpSpPr>
          <p:cNvPr id="2" name="组合 1"/>
          <p:cNvGrpSpPr/>
          <p:nvPr/>
        </p:nvGrpSpPr>
        <p:grpSpPr>
          <a:xfrm>
            <a:off x="1633019" y="1166189"/>
            <a:ext cx="6743418" cy="45719"/>
            <a:chOff x="966541" y="4244363"/>
            <a:chExt cx="6743418" cy="45719"/>
          </a:xfrm>
        </p:grpSpPr>
        <p:sp>
          <p:nvSpPr>
            <p:cNvPr id="16" name="矩形 15"/>
            <p:cNvSpPr/>
            <p:nvPr/>
          </p:nvSpPr>
          <p:spPr>
            <a:xfrm>
              <a:off x="966541" y="4244363"/>
              <a:ext cx="720000" cy="45719"/>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cxnSp>
          <p:nvCxnSpPr>
            <p:cNvPr id="18" name="直接连接符 17"/>
            <p:cNvCxnSpPr>
              <a:stCxn id="16" idx="3"/>
            </p:cNvCxnSpPr>
            <p:nvPr/>
          </p:nvCxnSpPr>
          <p:spPr>
            <a:xfrm>
              <a:off x="1686541" y="4267223"/>
              <a:ext cx="602341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空心弧 19"/>
          <p:cNvSpPr/>
          <p:nvPr/>
        </p:nvSpPr>
        <p:spPr>
          <a:xfrm rot="13411477">
            <a:off x="905427" y="5830880"/>
            <a:ext cx="692959" cy="641629"/>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空心弧 20"/>
          <p:cNvSpPr/>
          <p:nvPr/>
        </p:nvSpPr>
        <p:spPr>
          <a:xfrm rot="17015693">
            <a:off x="10328721" y="433864"/>
            <a:ext cx="751680" cy="696000"/>
          </a:xfrm>
          <a:prstGeom prst="blockArc">
            <a:avLst>
              <a:gd name="adj1" fmla="val 10800000"/>
              <a:gd name="adj2" fmla="val 277190"/>
              <a:gd name="adj3" fmla="val 208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5"/>
          <a:stretch>
            <a:fillRect/>
          </a:stretch>
        </p:blipFill>
        <p:spPr>
          <a:xfrm>
            <a:off x="10511315" y="3556000"/>
            <a:ext cx="539689" cy="731295"/>
          </a:xfrm>
          <a:prstGeom prst="rect">
            <a:avLst/>
          </a:prstGeom>
        </p:spPr>
      </p:pic>
      <p:sp>
        <p:nvSpPr>
          <p:cNvPr id="14" name="文本框 13"/>
          <p:cNvSpPr txBox="1"/>
          <p:nvPr/>
        </p:nvSpPr>
        <p:spPr>
          <a:xfrm>
            <a:off x="1555740" y="527044"/>
            <a:ext cx="3141980" cy="645160"/>
          </a:xfrm>
          <a:prstGeom prst="rect">
            <a:avLst/>
          </a:prstGeom>
          <a:noFill/>
        </p:spPr>
        <p:txBody>
          <a:bodyPr wrap="none" rtlCol="0">
            <a:spAutoFit/>
            <a:scene3d>
              <a:camera prst="orthographicFront"/>
              <a:lightRig rig="threePt" dir="t"/>
            </a:scene3d>
            <a:sp3d contourW="12700"/>
          </a:bodyPr>
          <a:lstStyle/>
          <a:p>
            <a:pPr lvl="0" algn="l">
              <a:defRPr/>
            </a:pP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指示灯</a:t>
            </a:r>
            <a:r>
              <a:rPr kumimoji="1" lang="en-US" altLang="zh-CN"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a:t>
            </a:r>
            <a:r>
              <a:rPr kumimoji="1" lang="zh-CN" altLang="en-US" sz="3600" b="1" noProof="0" dirty="0" smtClean="0">
                <a:ln>
                  <a:noFill/>
                </a:ln>
                <a:effectLst/>
                <a:uLnTx/>
                <a:uFillTx/>
                <a:latin typeface="微软雅黑" panose="020B0503020204020204" charset="-122"/>
                <a:ea typeface="微软雅黑" panose="020B0503020204020204" charset="-122"/>
                <a:cs typeface="FZHei-B01S" panose="03000509000000000000" pitchFamily="65" charset="-122"/>
                <a:sym typeface="+mn-ea"/>
              </a:rPr>
              <a:t>报警灯</a:t>
            </a:r>
            <a:endParaRPr lang="zh-CN" altLang="en-US" sz="3600" dirty="0">
              <a:solidFill>
                <a:srgbClr val="0070C0"/>
              </a:solidFill>
              <a:latin typeface="微软雅黑" panose="020B0503020204020204" charset="-122"/>
              <a:ea typeface="微软雅黑" panose="020B0503020204020204" charset="-122"/>
            </a:endParaRPr>
          </a:p>
        </p:txBody>
      </p:sp>
      <p:graphicFrame>
        <p:nvGraphicFramePr>
          <p:cNvPr id="4" name="表格 3"/>
          <p:cNvGraphicFramePr>
            <a:graphicFrameLocks noGrp="1"/>
          </p:cNvGraphicFramePr>
          <p:nvPr/>
        </p:nvGraphicFramePr>
        <p:xfrm>
          <a:off x="1122680" y="1236980"/>
          <a:ext cx="9253220" cy="5057140"/>
        </p:xfrm>
        <a:graphic>
          <a:graphicData uri="http://schemas.openxmlformats.org/drawingml/2006/table">
            <a:tbl>
              <a:tblPr firstRow="1" bandRow="1">
                <a:tableStyleId>{D7AC3CCA-C797-4891-BE02-D94E43425B78}</a:tableStyleId>
              </a:tblPr>
              <a:tblGrid>
                <a:gridCol w="1409700"/>
                <a:gridCol w="1851025"/>
                <a:gridCol w="1850390"/>
                <a:gridCol w="4142105"/>
              </a:tblGrid>
              <a:tr h="379095">
                <a:tc gridSpan="2">
                  <a:txBody>
                    <a:bodyPr/>
                    <a:lstStyle/>
                    <a:p>
                      <a:pPr algn="ctr"/>
                      <a:r>
                        <a:rPr lang="zh-CN" altLang="en-US" dirty="0" smtClean="0">
                          <a:latin typeface="微软雅黑" panose="020B0503020204020204" charset="-122"/>
                          <a:ea typeface="微软雅黑" panose="020B0503020204020204" charset="-122"/>
                        </a:rPr>
                        <a:t>指示灯</a:t>
                      </a:r>
                      <a:endParaRPr lang="zh-CN" altLang="en-US" dirty="0">
                        <a:latin typeface="微软雅黑" panose="020B0503020204020204" charset="-122"/>
                        <a:ea typeface="微软雅黑" panose="020B0503020204020204" charset="-122"/>
                      </a:endParaRPr>
                    </a:p>
                  </a:txBody>
                  <a:tcPr anchor="ctr"/>
                </a:tc>
                <a:tc hMerge="1">
                  <a:txBody>
                    <a:bodyPr/>
                    <a:lstStyle/>
                    <a:p>
                      <a:endParaRPr lang="zh-CN"/>
                    </a:p>
                  </a:txBody>
                  <a:tcPr/>
                </a:tc>
                <a:tc>
                  <a:txBody>
                    <a:bodyPr/>
                    <a:lstStyle/>
                    <a:p>
                      <a:pPr algn="ctr"/>
                      <a:r>
                        <a:rPr lang="zh-CN" altLang="en-US" dirty="0" smtClean="0">
                          <a:latin typeface="微软雅黑" panose="020B0503020204020204" charset="-122"/>
                          <a:ea typeface="微软雅黑" panose="020B0503020204020204" charset="-122"/>
                        </a:rPr>
                        <a:t>点亮时状态</a:t>
                      </a:r>
                      <a:endParaRPr lang="zh-CN" altLang="en-US" dirty="0">
                        <a:latin typeface="微软雅黑" panose="020B0503020204020204" charset="-122"/>
                        <a:ea typeface="微软雅黑" panose="020B0503020204020204" charset="-122"/>
                      </a:endParaRPr>
                    </a:p>
                  </a:txBody>
                  <a:tcPr anchor="ctr"/>
                </a:tc>
                <a:tc>
                  <a:txBody>
                    <a:bodyPr/>
                    <a:lstStyle/>
                    <a:p>
                      <a:pPr algn="ctr"/>
                      <a:r>
                        <a:rPr lang="zh-CN" altLang="en-US" dirty="0" smtClean="0">
                          <a:latin typeface="微软雅黑" panose="020B0503020204020204" charset="-122"/>
                          <a:ea typeface="微软雅黑" panose="020B0503020204020204" charset="-122"/>
                        </a:rPr>
                        <a:t>点亮原因</a:t>
                      </a:r>
                      <a:endParaRPr lang="zh-CN" altLang="en-US" dirty="0">
                        <a:latin typeface="微软雅黑" panose="020B0503020204020204" charset="-122"/>
                        <a:ea typeface="微软雅黑" panose="020B0503020204020204" charset="-122"/>
                      </a:endParaRPr>
                    </a:p>
                  </a:txBody>
                  <a:tcPr anchor="ctr"/>
                </a:tc>
              </a:tr>
              <a:tr h="379095">
                <a:tc>
                  <a:txBody>
                    <a:bodyPr/>
                    <a:lstStyle/>
                    <a:p>
                      <a:pPr algn="ctr"/>
                      <a:endParaRPr lang="zh-CN" altLang="en-US" dirty="0">
                        <a:latin typeface="微软雅黑" panose="020B0503020204020204" charset="-122"/>
                        <a:ea typeface="微软雅黑" panose="020B0503020204020204" charset="-122"/>
                      </a:endParaRPr>
                    </a:p>
                  </a:txBody>
                  <a:tcPr anchor="ctr"/>
                </a:tc>
                <a:tc>
                  <a:txBody>
                    <a:bodyPr/>
                    <a:lstStyle/>
                    <a:p>
                      <a:pPr algn="ctr"/>
                      <a:r>
                        <a:rPr lang="zh-CN" altLang="en-US" sz="1400" dirty="0" smtClean="0">
                          <a:latin typeface="微软雅黑" panose="020B0503020204020204" charset="-122"/>
                          <a:ea typeface="微软雅黑" panose="020B0503020204020204" charset="-122"/>
                        </a:rPr>
                        <a:t>转向灯（绿）</a:t>
                      </a:r>
                    </a:p>
                  </a:txBody>
                  <a:tcPr anchor="ctr"/>
                </a:tc>
                <a:tc>
                  <a:txBody>
                    <a:bodyPr/>
                    <a:lstStyle/>
                    <a:p>
                      <a:pPr algn="ctr"/>
                      <a:r>
                        <a:rPr lang="zh-CN" altLang="en-US" sz="1400" dirty="0" smtClean="0">
                          <a:latin typeface="微软雅黑" panose="020B0503020204020204" charset="-122"/>
                          <a:ea typeface="微软雅黑" panose="020B0503020204020204" charset="-122"/>
                        </a:rPr>
                        <a:t>闪烁</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400" b="0" i="0" u="none" strike="noStrike" kern="1200" baseline="0" dirty="0" smtClean="0">
                          <a:solidFill>
                            <a:schemeClr val="dk1"/>
                          </a:solidFill>
                          <a:latin typeface="微软雅黑" panose="020B0503020204020204" charset="-122"/>
                          <a:ea typeface="微软雅黑" panose="020B0503020204020204" charset="-122"/>
                          <a:cs typeface="+mn-cs"/>
                        </a:rPr>
                        <a:t>打开左</a:t>
                      </a:r>
                      <a:r>
                        <a:rPr lang="en-US" altLang="zh-CN" sz="1400" b="0" i="0" u="none" strike="noStrike" kern="1200" baseline="0" dirty="0" smtClean="0">
                          <a:solidFill>
                            <a:schemeClr val="dk1"/>
                          </a:solidFill>
                          <a:latin typeface="微软雅黑" panose="020B0503020204020204" charset="-122"/>
                          <a:ea typeface="微软雅黑" panose="020B0503020204020204" charset="-122"/>
                          <a:cs typeface="+mn-cs"/>
                        </a:rPr>
                        <a:t>/</a:t>
                      </a:r>
                      <a:r>
                        <a:rPr lang="zh-CN" altLang="en-US" sz="1400" b="0" i="0" u="none" strike="noStrike" kern="1200" baseline="0" dirty="0" smtClean="0">
                          <a:solidFill>
                            <a:schemeClr val="dk1"/>
                          </a:solidFill>
                          <a:latin typeface="微软雅黑" panose="020B0503020204020204" charset="-122"/>
                          <a:ea typeface="微软雅黑" panose="020B0503020204020204" charset="-122"/>
                          <a:cs typeface="+mn-cs"/>
                        </a:rPr>
                        <a:t>右转向灯或危险报警灯	</a:t>
                      </a:r>
                    </a:p>
                  </a:txBody>
                  <a:tcPr anchor="ctr"/>
                </a:tc>
              </a:tr>
              <a:tr h="378460">
                <a:tc>
                  <a:txBody>
                    <a:bodyPr/>
                    <a:lstStyle/>
                    <a:p>
                      <a:pPr algn="ctr"/>
                      <a:endParaRPr lang="zh-CN" altLang="en-US" dirty="0">
                        <a:latin typeface="微软雅黑" panose="020B0503020204020204" charset="-122"/>
                        <a:ea typeface="微软雅黑" panose="020B0503020204020204" charset="-122"/>
                      </a:endParaRPr>
                    </a:p>
                  </a:txBody>
                  <a:tcPr anchor="ctr"/>
                </a:tc>
                <a:tc>
                  <a:txBody>
                    <a:bodyPr/>
                    <a:lstStyle/>
                    <a:p>
                      <a:pPr algn="ctr"/>
                      <a:r>
                        <a:rPr lang="zh-CN" altLang="en-US" sz="1400" dirty="0" smtClean="0">
                          <a:latin typeface="微软雅黑" panose="020B0503020204020204" charset="-122"/>
                          <a:ea typeface="微软雅黑" panose="020B0503020204020204" charset="-122"/>
                        </a:rPr>
                        <a:t>远光灯（蓝）</a:t>
                      </a:r>
                    </a:p>
                  </a:txBody>
                  <a:tcPr anchor="ctr"/>
                </a:tc>
                <a:tc>
                  <a:txBody>
                    <a:bodyPr/>
                    <a:lstStyle/>
                    <a:p>
                      <a:pPr algn="ctr"/>
                      <a:r>
                        <a:rPr lang="zh-CN" altLang="en-US" sz="1400" dirty="0" smtClean="0">
                          <a:latin typeface="微软雅黑" panose="020B0503020204020204" charset="-122"/>
                          <a:ea typeface="微软雅黑" panose="020B0503020204020204" charset="-122"/>
                        </a:rPr>
                        <a:t>常亮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400" b="0" i="0" u="none" strike="noStrike" kern="1200" baseline="0" dirty="0" smtClean="0">
                          <a:solidFill>
                            <a:schemeClr val="dk1"/>
                          </a:solidFill>
                          <a:latin typeface="微软雅黑" panose="020B0503020204020204" charset="-122"/>
                          <a:ea typeface="微软雅黑" panose="020B0503020204020204" charset="-122"/>
                          <a:cs typeface="+mn-cs"/>
                        </a:rPr>
                        <a:t>打开远光灯或发出超车信号	</a:t>
                      </a:r>
                    </a:p>
                  </a:txBody>
                  <a:tcPr anchor="ctr"/>
                </a:tc>
              </a:tr>
              <a:tr h="268605">
                <a:tc rowSpan="2">
                  <a:txBody>
                    <a:bodyPr/>
                    <a:lstStyle/>
                    <a:p>
                      <a:pPr algn="ctr"/>
                      <a:endParaRPr lang="zh-CN" altLang="en-US" dirty="0">
                        <a:latin typeface="微软雅黑" panose="020B0503020204020204" charset="-122"/>
                        <a:ea typeface="微软雅黑" panose="020B0503020204020204" charset="-122"/>
                      </a:endParaRPr>
                    </a:p>
                  </a:txBody>
                  <a:tcPr anchor="ctr"/>
                </a:tc>
                <a:tc rowSpan="2">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400" dirty="0" smtClean="0">
                          <a:latin typeface="微软雅黑" panose="020B0503020204020204" charset="-122"/>
                          <a:ea typeface="微软雅黑" panose="020B0503020204020204" charset="-122"/>
                        </a:rPr>
                        <a:t>小灯（绿）</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400" dirty="0" smtClean="0">
                          <a:latin typeface="微软雅黑" panose="020B0503020204020204" charset="-122"/>
                          <a:ea typeface="微软雅黑" panose="020B0503020204020204" charset="-122"/>
                        </a:rPr>
                        <a:t>常亮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400" b="0" i="0" u="none" strike="noStrike" kern="1200" baseline="0" dirty="0" smtClean="0">
                          <a:solidFill>
                            <a:schemeClr val="dk1"/>
                          </a:solidFill>
                          <a:latin typeface="微软雅黑" panose="020B0503020204020204" charset="-122"/>
                          <a:ea typeface="微软雅黑" panose="020B0503020204020204" charset="-122"/>
                          <a:cs typeface="+mn-cs"/>
                        </a:rPr>
                        <a:t>打开小灯或近光灯</a:t>
                      </a:r>
                    </a:p>
                  </a:txBody>
                  <a:tcPr anchor="ctr"/>
                </a:tc>
              </a:tr>
              <a:tr h="268605">
                <a:tc vMerge="1">
                  <a:txBody>
                    <a:bodyPr/>
                    <a:lstStyle/>
                    <a:p>
                      <a:endParaRPr lang="zh-CN"/>
                    </a:p>
                  </a:txBody>
                  <a:tcPr anchor="ctr"/>
                </a:tc>
                <a:tc vMerge="1">
                  <a:txBody>
                    <a:bodyPr/>
                    <a:lstStyle/>
                    <a:p>
                      <a:endParaRPr lang="zh-CN"/>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400" dirty="0" smtClean="0">
                          <a:latin typeface="微软雅黑" panose="020B0503020204020204" charset="-122"/>
                          <a:ea typeface="微软雅黑" panose="020B0503020204020204" charset="-122"/>
                        </a:rPr>
                        <a:t>闪烁</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400" b="0" i="0" u="none" strike="noStrike" kern="1200" baseline="0" dirty="0" smtClean="0">
                          <a:solidFill>
                            <a:schemeClr val="dk1"/>
                          </a:solidFill>
                          <a:latin typeface="微软雅黑" panose="020B0503020204020204" charset="-122"/>
                          <a:ea typeface="微软雅黑" panose="020B0503020204020204" charset="-122"/>
                          <a:cs typeface="+mn-cs"/>
                        </a:rPr>
                        <a:t>灯光雨量传感器故障	</a:t>
                      </a:r>
                    </a:p>
                  </a:txBody>
                  <a:tcPr anchor="ctr"/>
                </a:tc>
              </a:tr>
              <a:tr h="379095">
                <a:tc>
                  <a:txBody>
                    <a:bodyPr/>
                    <a:lstStyle/>
                    <a:p>
                      <a:pPr algn="ctr"/>
                      <a:endParaRPr lang="zh-CN" altLang="en-US">
                        <a:latin typeface="微软雅黑" panose="020B0503020204020204" charset="-122"/>
                        <a:ea typeface="微软雅黑" panose="020B0503020204020204" charset="-122"/>
                      </a:endParaRPr>
                    </a:p>
                  </a:txBody>
                  <a:tcPr anchor="ctr"/>
                </a:tc>
                <a:tc>
                  <a:txBody>
                    <a:bodyPr/>
                    <a:lstStyle/>
                    <a:p>
                      <a:pPr algn="ctr"/>
                      <a:r>
                        <a:rPr lang="zh-CN" altLang="en-US" sz="1400" dirty="0" smtClean="0">
                          <a:latin typeface="微软雅黑" panose="020B0503020204020204" charset="-122"/>
                          <a:ea typeface="微软雅黑" panose="020B0503020204020204" charset="-122"/>
                        </a:rPr>
                        <a:t>前雾灯（绿）</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400" dirty="0" smtClean="0">
                          <a:latin typeface="微软雅黑" panose="020B0503020204020204" charset="-122"/>
                          <a:ea typeface="微软雅黑" panose="020B0503020204020204" charset="-122"/>
                        </a:rPr>
                        <a:t>常亮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400" b="0" i="0" u="none" strike="noStrike" kern="1200" baseline="0" dirty="0" smtClean="0">
                          <a:solidFill>
                            <a:schemeClr val="dk1"/>
                          </a:solidFill>
                          <a:latin typeface="微软雅黑" panose="020B0503020204020204" charset="-122"/>
                          <a:ea typeface="微软雅黑" panose="020B0503020204020204" charset="-122"/>
                          <a:cs typeface="+mn-cs"/>
                        </a:rPr>
                        <a:t>打开前雾灯</a:t>
                      </a:r>
                    </a:p>
                  </a:txBody>
                  <a:tcPr anchor="ctr"/>
                </a:tc>
              </a:tr>
              <a:tr h="379095">
                <a:tc>
                  <a:txBody>
                    <a:bodyPr/>
                    <a:lstStyle/>
                    <a:p>
                      <a:pPr algn="ctr"/>
                      <a:endParaRPr lang="zh-CN" altLang="en-US">
                        <a:latin typeface="微软雅黑" panose="020B0503020204020204" charset="-122"/>
                        <a:ea typeface="微软雅黑" panose="020B0503020204020204" charset="-122"/>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400" dirty="0" smtClean="0">
                          <a:latin typeface="微软雅黑" panose="020B0503020204020204" charset="-122"/>
                          <a:ea typeface="微软雅黑" panose="020B0503020204020204" charset="-122"/>
                        </a:rPr>
                        <a:t>后雾灯（黄）</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400" dirty="0" smtClean="0">
                          <a:latin typeface="微软雅黑" panose="020B0503020204020204" charset="-122"/>
                          <a:ea typeface="微软雅黑" panose="020B0503020204020204" charset="-122"/>
                        </a:rPr>
                        <a:t>常亮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400" b="0" i="0" u="none" strike="noStrike" kern="1200" baseline="0" dirty="0" smtClean="0">
                          <a:solidFill>
                            <a:schemeClr val="dk1"/>
                          </a:solidFill>
                          <a:latin typeface="微软雅黑" panose="020B0503020204020204" charset="-122"/>
                          <a:ea typeface="微软雅黑" panose="020B0503020204020204" charset="-122"/>
                          <a:cs typeface="+mn-cs"/>
                        </a:rPr>
                        <a:t>打开后雾灯</a:t>
                      </a:r>
                    </a:p>
                  </a:txBody>
                  <a:tcPr anchor="ctr"/>
                </a:tc>
              </a:tr>
              <a:tr h="378460">
                <a:tc>
                  <a:txBody>
                    <a:bodyPr/>
                    <a:lstStyle/>
                    <a:p>
                      <a:pPr algn="ctr"/>
                      <a:endParaRPr lang="zh-CN" altLang="en-US" dirty="0">
                        <a:latin typeface="微软雅黑" panose="020B0503020204020204" charset="-122"/>
                        <a:ea typeface="微软雅黑" panose="020B0503020204020204" charset="-122"/>
                      </a:endParaRPr>
                    </a:p>
                  </a:txBody>
                  <a:tcPr anchor="ctr"/>
                </a:tc>
                <a:tc>
                  <a:txBody>
                    <a:bodyPr/>
                    <a:lstStyle/>
                    <a:p>
                      <a:pPr algn="ctr"/>
                      <a:r>
                        <a:rPr lang="zh-CN" altLang="en-US" sz="1400" dirty="0" smtClean="0">
                          <a:latin typeface="微软雅黑" panose="020B0503020204020204" charset="-122"/>
                          <a:ea typeface="微软雅黑" panose="020B0503020204020204" charset="-122"/>
                        </a:rPr>
                        <a:t>日行灯（绿）</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400" dirty="0" smtClean="0">
                          <a:latin typeface="微软雅黑" panose="020B0503020204020204" charset="-122"/>
                          <a:ea typeface="微软雅黑" panose="020B0503020204020204" charset="-122"/>
                        </a:rPr>
                        <a:t>常亮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400" b="0" i="0" u="none" strike="noStrike" kern="1200" baseline="0" dirty="0" smtClean="0">
                          <a:solidFill>
                            <a:schemeClr val="dk1"/>
                          </a:solidFill>
                          <a:latin typeface="微软雅黑" panose="020B0503020204020204" charset="-122"/>
                          <a:ea typeface="微软雅黑" panose="020B0503020204020204" charset="-122"/>
                          <a:cs typeface="+mn-cs"/>
                        </a:rPr>
                        <a:t>大灯及前雾灯未打开的前提下，按下电子驻车开关	</a:t>
                      </a:r>
                    </a:p>
                  </a:txBody>
                  <a:tcPr anchor="ctr"/>
                </a:tc>
              </a:tr>
              <a:tr h="379095">
                <a:tc>
                  <a:txBody>
                    <a:bodyPr/>
                    <a:lstStyle/>
                    <a:p>
                      <a:pPr algn="ctr"/>
                      <a:endParaRPr lang="zh-CN" altLang="en-US" dirty="0">
                        <a:latin typeface="微软雅黑" panose="020B0503020204020204" charset="-122"/>
                        <a:ea typeface="微软雅黑" panose="020B0503020204020204" charset="-122"/>
                      </a:endParaRPr>
                    </a:p>
                  </a:txBody>
                  <a:tcPr anchor="ctr"/>
                </a:tc>
                <a:tc>
                  <a:txBody>
                    <a:bodyPr/>
                    <a:lstStyle/>
                    <a:p>
                      <a:pPr algn="ctr"/>
                      <a:r>
                        <a:rPr lang="zh-CN" altLang="en-US" sz="1400" dirty="0" smtClean="0">
                          <a:latin typeface="微软雅黑" panose="020B0503020204020204" charset="-122"/>
                          <a:ea typeface="微软雅黑" panose="020B0503020204020204" charset="-122"/>
                        </a:rPr>
                        <a:t>门开指示灯（白）</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400" dirty="0" smtClean="0">
                          <a:latin typeface="微软雅黑" panose="020B0503020204020204" charset="-122"/>
                          <a:ea typeface="微软雅黑" panose="020B0503020204020204" charset="-122"/>
                        </a:rPr>
                        <a:t>常亮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400" b="0" i="0" u="none" strike="noStrike" kern="1200" baseline="0" dirty="0" smtClean="0">
                          <a:solidFill>
                            <a:schemeClr val="dk1"/>
                          </a:solidFill>
                          <a:latin typeface="微软雅黑" panose="020B0503020204020204" charset="-122"/>
                          <a:ea typeface="微软雅黑" panose="020B0503020204020204" charset="-122"/>
                          <a:cs typeface="+mn-cs"/>
                        </a:rPr>
                        <a:t>任一车门或后背门打开</a:t>
                      </a:r>
                    </a:p>
                  </a:txBody>
                  <a:tcPr anchor="ctr"/>
                </a:tc>
              </a:tr>
              <a:tr h="379095">
                <a:tc>
                  <a:txBody>
                    <a:bodyPr/>
                    <a:lstStyle/>
                    <a:p>
                      <a:pPr algn="ctr"/>
                      <a:endParaRPr lang="zh-CN" altLang="en-US" dirty="0">
                        <a:latin typeface="微软雅黑" panose="020B0503020204020204" charset="-122"/>
                        <a:ea typeface="微软雅黑" panose="020B0503020204020204" charset="-122"/>
                      </a:endParaRPr>
                    </a:p>
                  </a:txBody>
                  <a:tcPr anchor="ctr"/>
                </a:tc>
                <a:tc>
                  <a:txBody>
                    <a:bodyPr/>
                    <a:lstStyle/>
                    <a:p>
                      <a:pPr algn="ctr"/>
                      <a:r>
                        <a:rPr lang="zh-CN" altLang="en-US" sz="1400" dirty="0" smtClean="0">
                          <a:latin typeface="微软雅黑" panose="020B0503020204020204" charset="-122"/>
                          <a:ea typeface="微软雅黑" panose="020B0503020204020204" charset="-122"/>
                        </a:rPr>
                        <a:t>巡航指示灯（绿）</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400" dirty="0" smtClean="0">
                          <a:latin typeface="微软雅黑" panose="020B0503020204020204" charset="-122"/>
                          <a:ea typeface="微软雅黑" panose="020B0503020204020204" charset="-122"/>
                        </a:rPr>
                        <a:t>常亮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400" b="0" i="0" u="none" strike="noStrike" kern="1200" baseline="0" dirty="0" smtClean="0">
                          <a:solidFill>
                            <a:schemeClr val="dk1"/>
                          </a:solidFill>
                          <a:latin typeface="微软雅黑" panose="020B0503020204020204" charset="-122"/>
                          <a:ea typeface="微软雅黑" panose="020B0503020204020204" charset="-122"/>
                          <a:cs typeface="+mn-cs"/>
                        </a:rPr>
                        <a:t>满足巡航条件并激活	</a:t>
                      </a:r>
                    </a:p>
                  </a:txBody>
                  <a:tcPr anchor="ctr"/>
                </a:tc>
              </a:tr>
              <a:tr h="441960">
                <a:tc>
                  <a:txBody>
                    <a:bodyPr/>
                    <a:lstStyle/>
                    <a:p>
                      <a:pPr algn="ctr"/>
                      <a:endParaRPr lang="zh-CN" altLang="en-US" dirty="0">
                        <a:latin typeface="微软雅黑" panose="020B0503020204020204" charset="-122"/>
                        <a:ea typeface="微软雅黑" panose="020B0503020204020204" charset="-122"/>
                      </a:endParaRPr>
                    </a:p>
                  </a:txBody>
                  <a:tcPr anchor="ctr"/>
                </a:tc>
                <a:tc>
                  <a:txBody>
                    <a:bodyPr/>
                    <a:lstStyle/>
                    <a:p>
                      <a:pPr algn="ctr"/>
                      <a:r>
                        <a:rPr lang="zh-CN" altLang="en-US" sz="1400" dirty="0" smtClean="0">
                          <a:latin typeface="微软雅黑" panose="020B0503020204020204" charset="-122"/>
                          <a:ea typeface="微软雅黑" panose="020B0503020204020204" charset="-122"/>
                        </a:rPr>
                        <a:t>手刹指示灯（红）</a:t>
                      </a:r>
                    </a:p>
                  </a:txBody>
                  <a:tcPr anchor="ctr"/>
                </a:tc>
                <a:tc>
                  <a:txBody>
                    <a:bodyPr/>
                    <a:lstStyle/>
                    <a:p>
                      <a:pPr algn="ctr"/>
                      <a:r>
                        <a:rPr lang="zh-CN" altLang="en-US" sz="1400" dirty="0" smtClean="0">
                          <a:latin typeface="微软雅黑" panose="020B0503020204020204" charset="-122"/>
                          <a:ea typeface="微软雅黑" panose="020B0503020204020204" charset="-122"/>
                        </a:rPr>
                        <a:t>常亮</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defRPr/>
                      </a:pPr>
                      <a:r>
                        <a:rPr lang="zh-CN" altLang="en-US" sz="1400" b="0" i="0" u="none" strike="noStrike" kern="1200" baseline="0" dirty="0" smtClean="0">
                          <a:solidFill>
                            <a:schemeClr val="dk1"/>
                          </a:solidFill>
                          <a:latin typeface="微软雅黑" panose="020B0503020204020204" charset="-122"/>
                          <a:ea typeface="微软雅黑" panose="020B0503020204020204" charset="-122"/>
                          <a:cs typeface="+mn-cs"/>
                        </a:rPr>
                        <a:t>拉起电子驻车开关，指示灯点亮，当车速大于</a:t>
                      </a:r>
                      <a:r>
                        <a:rPr lang="en-US" altLang="zh-CN" sz="1400" b="0" i="0" u="none" strike="noStrike" kern="1200" baseline="0" dirty="0" smtClean="0">
                          <a:solidFill>
                            <a:schemeClr val="dk1"/>
                          </a:solidFill>
                          <a:latin typeface="微软雅黑" panose="020B0503020204020204" charset="-122"/>
                          <a:ea typeface="微软雅黑" panose="020B0503020204020204" charset="-122"/>
                          <a:cs typeface="+mn-cs"/>
                        </a:rPr>
                        <a:t>5km/h </a:t>
                      </a:r>
                      <a:r>
                        <a:rPr lang="zh-CN" altLang="en-US" sz="1400" b="0" i="0" u="none" strike="noStrike" kern="1200" baseline="0" dirty="0" smtClean="0">
                          <a:solidFill>
                            <a:schemeClr val="dk1"/>
                          </a:solidFill>
                          <a:latin typeface="微软雅黑" panose="020B0503020204020204" charset="-122"/>
                          <a:ea typeface="微软雅黑" panose="020B0503020204020204" charset="-122"/>
                          <a:cs typeface="+mn-cs"/>
                        </a:rPr>
                        <a:t>时， 如果未松开，蜂鸣器报警	</a:t>
                      </a:r>
                    </a:p>
                  </a:txBody>
                  <a:tcPr anchor="ctr"/>
                </a:tc>
              </a:tr>
              <a:tr h="379095">
                <a:tc>
                  <a:txBody>
                    <a:bodyPr/>
                    <a:lstStyle/>
                    <a:p>
                      <a:pPr algn="ctr"/>
                      <a:endParaRPr lang="zh-CN" altLang="en-US" dirty="0">
                        <a:latin typeface="微软雅黑" panose="020B0503020204020204" charset="-122"/>
                        <a:ea typeface="微软雅黑" panose="020B0503020204020204" charset="-122"/>
                      </a:endParaRP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en-US" altLang="zh-CN" sz="1400" dirty="0" smtClean="0">
                          <a:latin typeface="微软雅黑" panose="020B0503020204020204" charset="-122"/>
                          <a:ea typeface="微软雅黑" panose="020B0503020204020204" charset="-122"/>
                        </a:rPr>
                        <a:t>AVH</a:t>
                      </a:r>
                      <a:r>
                        <a:rPr lang="zh-CN" altLang="en-US" sz="1400" dirty="0" smtClean="0">
                          <a:latin typeface="微软雅黑" panose="020B0503020204020204" charset="-122"/>
                          <a:ea typeface="微软雅黑" panose="020B0503020204020204" charset="-122"/>
                        </a:rPr>
                        <a:t>指示灯（绿）</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400" dirty="0" smtClean="0">
                          <a:latin typeface="微软雅黑" panose="020B0503020204020204" charset="-122"/>
                          <a:ea typeface="微软雅黑" panose="020B0503020204020204" charset="-122"/>
                        </a:rPr>
                        <a:t>常亮</a:t>
                      </a:r>
                    </a:p>
                  </a:txBody>
                  <a:tcPr anchor="ctr"/>
                </a:tc>
                <a:tc>
                  <a:txBody>
                    <a:bodyPr/>
                    <a:lstStyle/>
                    <a:p>
                      <a:r>
                        <a:rPr lang="zh-CN" altLang="en-US" sz="1400" b="0" i="0" u="none" strike="noStrike" kern="1200" baseline="0" dirty="0" smtClean="0">
                          <a:solidFill>
                            <a:schemeClr val="dk1"/>
                          </a:solidFill>
                          <a:latin typeface="微软雅黑" panose="020B0503020204020204" charset="-122"/>
                          <a:ea typeface="微软雅黑" panose="020B0503020204020204" charset="-122"/>
                          <a:cs typeface="+mn-cs"/>
                        </a:rPr>
                        <a:t>车辆行驶过程中开启自动驻车功能	</a:t>
                      </a:r>
                    </a:p>
                  </a:txBody>
                  <a:tcPr anchor="ctr"/>
                </a:tc>
              </a:tr>
              <a:tr h="379095">
                <a:tc>
                  <a:txBody>
                    <a:bodyPr/>
                    <a:lstStyle/>
                    <a:p>
                      <a:pPr algn="ctr"/>
                      <a:endParaRPr lang="zh-CN" altLang="en-US" dirty="0">
                        <a:latin typeface="微软雅黑" panose="020B0503020204020204" charset="-122"/>
                        <a:ea typeface="微软雅黑" panose="020B0503020204020204" charset="-122"/>
                      </a:endParaRPr>
                    </a:p>
                  </a:txBody>
                  <a:tcPr anchor="ctr"/>
                </a:tc>
                <a:tc>
                  <a:txBody>
                    <a:bodyPr/>
                    <a:lstStyle/>
                    <a:p>
                      <a:pPr algn="ctr"/>
                      <a:r>
                        <a:rPr lang="zh-CN" altLang="en-US" sz="1400" dirty="0" smtClean="0">
                          <a:latin typeface="微软雅黑" panose="020B0503020204020204" charset="-122"/>
                          <a:ea typeface="微软雅黑" panose="020B0503020204020204" charset="-122"/>
                        </a:rPr>
                        <a:t>紧急刹车灯（绿）</a:t>
                      </a:r>
                    </a:p>
                  </a:txBody>
                  <a:tcPr anchor="ctr"/>
                </a:tc>
                <a:tc>
                  <a:txBody>
                    <a:bodyPr/>
                    <a:lstStyle/>
                    <a:p>
                      <a:pPr marL="0" marR="0" indent="0" algn="ctr" defTabSz="342900" rtl="0" eaLnBrk="1" fontAlgn="auto" latinLnBrk="0" hangingPunct="1">
                        <a:lnSpc>
                          <a:spcPct val="100000"/>
                        </a:lnSpc>
                        <a:spcBef>
                          <a:spcPts val="0"/>
                        </a:spcBef>
                        <a:spcAft>
                          <a:spcPts val="0"/>
                        </a:spcAft>
                        <a:buClrTx/>
                        <a:buSzTx/>
                        <a:buFontTx/>
                        <a:buNone/>
                        <a:defRPr/>
                      </a:pPr>
                      <a:r>
                        <a:rPr lang="zh-CN" altLang="en-US" sz="1400" dirty="0" smtClean="0">
                          <a:latin typeface="微软雅黑" panose="020B0503020204020204" charset="-122"/>
                          <a:ea typeface="微软雅黑" panose="020B0503020204020204" charset="-122"/>
                        </a:rPr>
                        <a:t>常亮</a:t>
                      </a:r>
                    </a:p>
                  </a:txBody>
                  <a:tcPr anchor="ctr"/>
                </a:tc>
                <a:tc>
                  <a:txBody>
                    <a:bodyPr/>
                    <a:lstStyle/>
                    <a:p>
                      <a:r>
                        <a:rPr lang="zh-CN" altLang="en-US" sz="1400" b="0" i="0" u="none" strike="noStrike" kern="1200" baseline="0" dirty="0" smtClean="0">
                          <a:solidFill>
                            <a:schemeClr val="dk1"/>
                          </a:solidFill>
                          <a:latin typeface="微软雅黑" panose="020B0503020204020204" charset="-122"/>
                          <a:ea typeface="微软雅黑" panose="020B0503020204020204" charset="-122"/>
                          <a:cs typeface="+mn-cs"/>
                        </a:rPr>
                        <a:t>变速箱出现故障</a:t>
                      </a:r>
                    </a:p>
                  </a:txBody>
                  <a:tcPr anchor="ctr"/>
                </a:tc>
              </a:tr>
            </a:tbl>
          </a:graphicData>
        </a:graphic>
      </p:graphicFrame>
      <p:pic>
        <p:nvPicPr>
          <p:cNvPr id="6146" name="图片 19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6210" y="1724660"/>
            <a:ext cx="670560" cy="23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图片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1460" y="2047875"/>
            <a:ext cx="43624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图片 1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4310" y="2464435"/>
            <a:ext cx="594360" cy="440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p:cNvPicPr>
            <a:picLocks noRot="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13840" y="3039110"/>
            <a:ext cx="455930" cy="34163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0" name="图片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04950" y="3380740"/>
            <a:ext cx="47752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55750" y="3862705"/>
            <a:ext cx="438785" cy="326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图片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00000">
            <a:off x="1624330" y="4280535"/>
            <a:ext cx="238125" cy="407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04950" y="4672965"/>
            <a:ext cx="477520" cy="310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04950" y="5066030"/>
            <a:ext cx="45847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76375" y="5944870"/>
            <a:ext cx="52578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21460" y="5547995"/>
            <a:ext cx="407035" cy="329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17019</Words>
  <Application>Microsoft Office PowerPoint</Application>
  <PresentationFormat>自定义</PresentationFormat>
  <Paragraphs>2147</Paragraphs>
  <Slides>164</Slides>
  <Notes>143</Notes>
  <HiddenSlides>0</HiddenSlides>
  <MMClips>0</MMClips>
  <ScaleCrop>false</ScaleCrop>
  <HeadingPairs>
    <vt:vector size="4" baseType="variant">
      <vt:variant>
        <vt:lpstr>主题</vt:lpstr>
      </vt:variant>
      <vt:variant>
        <vt:i4>3</vt:i4>
      </vt:variant>
      <vt:variant>
        <vt:lpstr>幻灯片标题</vt:lpstr>
      </vt:variant>
      <vt:variant>
        <vt:i4>164</vt:i4>
      </vt:variant>
    </vt:vector>
  </HeadingPairs>
  <TitlesOfParts>
    <vt:vector size="167" baseType="lpstr">
      <vt:lpstr>Office 主题​​</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China</dc:creator>
  <cp:lastModifiedBy>xb21cn</cp:lastModifiedBy>
  <cp:revision>207</cp:revision>
  <dcterms:created xsi:type="dcterms:W3CDTF">2017-12-04T09:24:00Z</dcterms:created>
  <dcterms:modified xsi:type="dcterms:W3CDTF">2021-01-19T01:14:50Z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2052-11.1.0.10072</vt:lpwstr>
  </property>
</Properties>
</file>