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371" r:id="rId4"/>
    <p:sldId id="373" r:id="rId5"/>
    <p:sldId id="374" r:id="rId6"/>
    <p:sldId id="372" r:id="rId7"/>
    <p:sldId id="375" r:id="rId8"/>
    <p:sldId id="376" r:id="rId9"/>
    <p:sldId id="377" r:id="rId10"/>
    <p:sldId id="361" r:id="rId11"/>
    <p:sldId id="3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05760" y="533400"/>
            <a:ext cx="5534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代替发动机的三大干将</a:t>
            </a:r>
            <a:endParaRPr lang="zh-CN" altLang="en-US" sz="40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1445" y="1444625"/>
            <a:ext cx="95681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场景一：实车说明电动汽车以电能取代发动机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今天我们来讲电动汽车三大干将，我们看旁边这辆汽车，它是纯电动汽车，没有了发动机，那么电动汽车是如何跑起来的呢？他依靠的就是我们今天要讲的三大干将。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接下来我将用约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20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分钟时间，通过实验平台及相关仪器给大家阐述这三大干将的工作过程。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3730" y="604520"/>
            <a:ext cx="992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场景十一：平台</a:t>
            </a:r>
            <a:r>
              <a:rPr 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展示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003300"/>
            <a:ext cx="992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场景十二：实车讲解能力回收优势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1402080"/>
            <a:ext cx="992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场景十三：电机平台展示能力回收过程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730" y="1800860"/>
            <a:ext cx="992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场景十四：直流电机模盒展示能力回收原理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30" y="2199640"/>
            <a:ext cx="99263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场景十五：旁白字幕总结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 1.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电动汽车三大核心部件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2.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电动汽车的驱动过程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3.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电动汽车的充电过程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4.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电动汽车的能量回收过程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730" y="1003300"/>
            <a:ext cx="955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场景二：平台展示高压电池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1402080"/>
            <a:ext cx="955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场景三：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平台展示三相交流电动机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730" y="2199640"/>
            <a:ext cx="955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场景五：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PPT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阐述三大干将之间关系（见下页）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30" y="1800860"/>
            <a:ext cx="955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场景四：平台展示电机控制器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014970" y="308927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090160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pic>
        <p:nvPicPr>
          <p:cNvPr id="75" name="图片 74" descr="电机控制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65" y="2426970"/>
            <a:ext cx="2534285" cy="173609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9117330" y="2427605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3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01520" y="2292985"/>
            <a:ext cx="2992755" cy="1864995"/>
            <a:chOff x="3499" y="2928"/>
            <a:chExt cx="4713" cy="2937"/>
          </a:xfrm>
        </p:grpSpPr>
        <p:pic>
          <p:nvPicPr>
            <p:cNvPr id="3" name="图片 2" descr="动力电池"/>
            <p:cNvPicPr>
              <a:picLocks noChangeAspect="1"/>
            </p:cNvPicPr>
            <p:nvPr/>
          </p:nvPicPr>
          <p:blipFill>
            <a:blip r:embed="rId4">
              <a:lum contrast="-24000"/>
            </a:blip>
            <a:stretch>
              <a:fillRect/>
            </a:stretch>
          </p:blipFill>
          <p:spPr>
            <a:xfrm rot="20100000">
              <a:off x="3499" y="2928"/>
              <a:ext cx="4713" cy="293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79" y="3375"/>
              <a:ext cx="181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r>
                <a:rPr lang="en-US" altLang="zh-CN" sz="1600" b="1">
                  <a:solidFill>
                    <a:srgbClr val="FF0000"/>
                  </a:solidFill>
                </a:rPr>
                <a:t>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42485" y="3060065"/>
            <a:ext cx="1606550" cy="111760"/>
            <a:chOff x="7689" y="4128"/>
            <a:chExt cx="3228" cy="176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文本框 68"/>
          <p:cNvSpPr txBox="1"/>
          <p:nvPr/>
        </p:nvSpPr>
        <p:spPr>
          <a:xfrm>
            <a:off x="8113395" y="2697480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7" name="文本框 6"/>
          <p:cNvSpPr txBox="1"/>
          <p:nvPr/>
        </p:nvSpPr>
        <p:spPr>
          <a:xfrm rot="1500000">
            <a:off x="6589395" y="2626995"/>
            <a:ext cx="11811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直</a:t>
            </a:r>
            <a:r>
              <a:rPr lang="en-US" altLang="zh-CN" sz="1400" b="1">
                <a:solidFill>
                  <a:srgbClr val="FF0000"/>
                </a:solidFill>
              </a:rPr>
              <a:t>--</a:t>
            </a:r>
            <a:r>
              <a:rPr lang="zh-CN" altLang="en-US" sz="1400" b="1">
                <a:solidFill>
                  <a:srgbClr val="FF0000"/>
                </a:solidFill>
              </a:rPr>
              <a:t>交</a:t>
            </a:r>
            <a:r>
              <a:rPr lang="zh-CN" altLang="en-US" sz="1400" b="1">
                <a:solidFill>
                  <a:srgbClr val="FF0000"/>
                </a:solidFill>
              </a:rPr>
              <a:t>转换器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" y="44577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电动汽车三大干将（代替发动机）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3570" y="604520"/>
            <a:ext cx="553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场景六：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PPT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讲解油门踏板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043545" y="308927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118735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pic>
        <p:nvPicPr>
          <p:cNvPr id="75" name="图片 74" descr="电机控制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0" y="2426970"/>
            <a:ext cx="2534285" cy="173609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9145905" y="2427605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3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61430" y="1363345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30095" y="2292985"/>
            <a:ext cx="2992755" cy="1864995"/>
            <a:chOff x="3499" y="2928"/>
            <a:chExt cx="4713" cy="2937"/>
          </a:xfrm>
        </p:grpSpPr>
        <p:pic>
          <p:nvPicPr>
            <p:cNvPr id="3" name="图片 2" descr="动力电池"/>
            <p:cNvPicPr>
              <a:picLocks noChangeAspect="1"/>
            </p:cNvPicPr>
            <p:nvPr/>
          </p:nvPicPr>
          <p:blipFill>
            <a:blip r:embed="rId5">
              <a:lum contrast="-24000"/>
            </a:blip>
            <a:stretch>
              <a:fillRect/>
            </a:stretch>
          </p:blipFill>
          <p:spPr>
            <a:xfrm rot="20100000">
              <a:off x="3499" y="2928"/>
              <a:ext cx="4713" cy="293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79" y="3375"/>
              <a:ext cx="181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r>
                <a:rPr lang="en-US" altLang="zh-CN" sz="1600" b="1">
                  <a:solidFill>
                    <a:srgbClr val="FF0000"/>
                  </a:solidFill>
                </a:rPr>
                <a:t>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71060" y="3060065"/>
            <a:ext cx="1606550" cy="111760"/>
            <a:chOff x="7689" y="4128"/>
            <a:chExt cx="3228" cy="176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文本框 68"/>
          <p:cNvSpPr txBox="1"/>
          <p:nvPr/>
        </p:nvSpPr>
        <p:spPr>
          <a:xfrm>
            <a:off x="8141970" y="2697480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7" name="文本框 6"/>
          <p:cNvSpPr txBox="1"/>
          <p:nvPr/>
        </p:nvSpPr>
        <p:spPr>
          <a:xfrm rot="1500000">
            <a:off x="6617970" y="2626995"/>
            <a:ext cx="11811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直</a:t>
            </a:r>
            <a:r>
              <a:rPr lang="en-US" altLang="zh-CN" sz="1400" b="1">
                <a:solidFill>
                  <a:srgbClr val="FF0000"/>
                </a:solidFill>
              </a:rPr>
              <a:t>--</a:t>
            </a:r>
            <a:r>
              <a:rPr lang="zh-CN" altLang="en-US" sz="1400" b="1">
                <a:solidFill>
                  <a:srgbClr val="FF0000"/>
                </a:solidFill>
              </a:rPr>
              <a:t>交</a:t>
            </a:r>
            <a:r>
              <a:rPr lang="zh-CN" altLang="en-US" sz="1400" b="1">
                <a:solidFill>
                  <a:srgbClr val="FF0000"/>
                </a:solidFill>
              </a:rPr>
              <a:t>转换器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4575" y="2066925"/>
            <a:ext cx="422275" cy="1094740"/>
            <a:chOff x="12431" y="2580"/>
            <a:chExt cx="665" cy="28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14325" y="44577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电动汽车三大干将（代替发动机）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3730" y="604520"/>
            <a:ext cx="934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场景七：平台演示油门踏板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003300"/>
            <a:ext cx="934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场景八：平台、示波器演示三大干将工作过程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1402080"/>
            <a:ext cx="934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场景九：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PPT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总结三大干将工作过程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014970" y="308927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090160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pic>
        <p:nvPicPr>
          <p:cNvPr id="75" name="图片 74" descr="电机控制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65" y="2426970"/>
            <a:ext cx="2534285" cy="173609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9117330" y="2427605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3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32855" y="1363345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01520" y="2292985"/>
            <a:ext cx="2992755" cy="1864995"/>
            <a:chOff x="3499" y="2928"/>
            <a:chExt cx="4713" cy="2937"/>
          </a:xfrm>
        </p:grpSpPr>
        <p:pic>
          <p:nvPicPr>
            <p:cNvPr id="3" name="图片 2" descr="动力电池"/>
            <p:cNvPicPr>
              <a:picLocks noChangeAspect="1"/>
            </p:cNvPicPr>
            <p:nvPr/>
          </p:nvPicPr>
          <p:blipFill>
            <a:blip r:embed="rId5">
              <a:lum contrast="-24000"/>
            </a:blip>
            <a:stretch>
              <a:fillRect/>
            </a:stretch>
          </p:blipFill>
          <p:spPr>
            <a:xfrm rot="20100000">
              <a:off x="3499" y="2928"/>
              <a:ext cx="4713" cy="293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79" y="3375"/>
              <a:ext cx="181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r>
                <a:rPr lang="en-US" altLang="zh-CN" sz="1600" b="1">
                  <a:solidFill>
                    <a:srgbClr val="FF0000"/>
                  </a:solidFill>
                </a:rPr>
                <a:t>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42485" y="3060065"/>
            <a:ext cx="1606550" cy="111760"/>
            <a:chOff x="7689" y="4128"/>
            <a:chExt cx="3228" cy="176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文本框 68"/>
          <p:cNvSpPr txBox="1"/>
          <p:nvPr/>
        </p:nvSpPr>
        <p:spPr>
          <a:xfrm>
            <a:off x="8113395" y="2697480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7" name="文本框 6"/>
          <p:cNvSpPr txBox="1"/>
          <p:nvPr/>
        </p:nvSpPr>
        <p:spPr>
          <a:xfrm rot="1500000">
            <a:off x="6589395" y="2626995"/>
            <a:ext cx="11811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直</a:t>
            </a:r>
            <a:r>
              <a:rPr lang="en-US" altLang="zh-CN" sz="1400" b="1">
                <a:solidFill>
                  <a:srgbClr val="FF0000"/>
                </a:solidFill>
              </a:rPr>
              <a:t>--</a:t>
            </a:r>
            <a:r>
              <a:rPr lang="zh-CN" altLang="en-US" sz="1400" b="1">
                <a:solidFill>
                  <a:srgbClr val="FF0000"/>
                </a:solidFill>
              </a:rPr>
              <a:t>交</a:t>
            </a:r>
            <a:r>
              <a:rPr lang="zh-CN" altLang="en-US" sz="1400" b="1">
                <a:solidFill>
                  <a:srgbClr val="FF0000"/>
                </a:solidFill>
              </a:rPr>
              <a:t>转换器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66000" y="2066925"/>
            <a:ext cx="422275" cy="1094740"/>
            <a:chOff x="12431" y="2580"/>
            <a:chExt cx="665" cy="28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14325" y="44577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电动汽车三大干将（代替发动机）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3730" y="604520"/>
            <a:ext cx="553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场景十：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PPT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讲解充电过程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 descr="插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1729105"/>
            <a:ext cx="650875" cy="6362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30910" y="1638935"/>
            <a:ext cx="7366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400" b="1">
                <a:solidFill>
                  <a:srgbClr val="FF0000"/>
                </a:solidFill>
                <a:sym typeface="+mn-ea"/>
              </a:rPr>
              <a:t>～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220V</a:t>
            </a:r>
            <a:endParaRPr lang="en-US" altLang="zh-CN" sz="1400" b="1" i="1">
              <a:solidFill>
                <a:srgbClr val="FF0000"/>
              </a:solidFill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76350" y="2183130"/>
            <a:ext cx="76200" cy="764540"/>
            <a:chOff x="1245" y="2718"/>
            <a:chExt cx="120" cy="120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245" y="2718"/>
              <a:ext cx="12" cy="101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357" y="2724"/>
              <a:ext cx="8" cy="1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73710" y="2576830"/>
            <a:ext cx="1809750" cy="873760"/>
            <a:chOff x="255" y="3283"/>
            <a:chExt cx="2850" cy="1376"/>
          </a:xfrm>
        </p:grpSpPr>
        <p:pic>
          <p:nvPicPr>
            <p:cNvPr id="74" name="图片 73" descr="车载充电器"/>
            <p:cNvPicPr>
              <a:picLocks noChangeAspect="1"/>
            </p:cNvPicPr>
            <p:nvPr/>
          </p:nvPicPr>
          <p:blipFill>
            <a:blip r:embed="rId3">
              <a:lum contrast="-48000"/>
            </a:blip>
            <a:stretch>
              <a:fillRect/>
            </a:stretch>
          </p:blipFill>
          <p:spPr>
            <a:xfrm>
              <a:off x="255" y="3283"/>
              <a:ext cx="2851" cy="137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300000">
              <a:off x="714" y="3577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车载充电器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700770" y="308927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775960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pic>
        <p:nvPicPr>
          <p:cNvPr id="75" name="图片 74" descr="电机控制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65" y="2426970"/>
            <a:ext cx="2534285" cy="1736090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1950085" y="3063240"/>
            <a:ext cx="1120140" cy="107950"/>
            <a:chOff x="2587" y="4134"/>
            <a:chExt cx="1764" cy="17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2590" y="4304"/>
              <a:ext cx="1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2587" y="4134"/>
              <a:ext cx="17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9803130" y="2427605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5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18655" y="1363345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87320" y="2292985"/>
            <a:ext cx="2992755" cy="1864995"/>
            <a:chOff x="3499" y="2928"/>
            <a:chExt cx="4713" cy="2937"/>
          </a:xfrm>
        </p:grpSpPr>
        <p:pic>
          <p:nvPicPr>
            <p:cNvPr id="3" name="图片 2" descr="动力电池"/>
            <p:cNvPicPr>
              <a:picLocks noChangeAspect="1"/>
            </p:cNvPicPr>
            <p:nvPr/>
          </p:nvPicPr>
          <p:blipFill>
            <a:blip r:embed="rId7">
              <a:lum contrast="-24000"/>
            </a:blip>
            <a:stretch>
              <a:fillRect/>
            </a:stretch>
          </p:blipFill>
          <p:spPr>
            <a:xfrm rot="20100000">
              <a:off x="3499" y="2928"/>
              <a:ext cx="4713" cy="293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79" y="3375"/>
              <a:ext cx="181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r>
                <a:rPr lang="en-US" altLang="zh-CN" sz="1600" b="1">
                  <a:solidFill>
                    <a:srgbClr val="FF0000"/>
                  </a:solidFill>
                </a:rPr>
                <a:t>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63830" y="27876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电动汽车充电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328285" y="3060065"/>
            <a:ext cx="1606550" cy="111760"/>
            <a:chOff x="7689" y="4128"/>
            <a:chExt cx="3228" cy="176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文本框 66"/>
          <p:cNvSpPr txBox="1"/>
          <p:nvPr/>
        </p:nvSpPr>
        <p:spPr>
          <a:xfrm>
            <a:off x="2111375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346V</a:t>
            </a:r>
            <a:endParaRPr lang="en-US" altLang="zh-CN" sz="1200"/>
          </a:p>
        </p:txBody>
      </p:sp>
      <p:sp>
        <p:nvSpPr>
          <p:cNvPr id="69" name="文本框 68"/>
          <p:cNvSpPr txBox="1"/>
          <p:nvPr/>
        </p:nvSpPr>
        <p:spPr>
          <a:xfrm>
            <a:off x="8799195" y="2697480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7" name="文本框 6"/>
          <p:cNvSpPr txBox="1"/>
          <p:nvPr/>
        </p:nvSpPr>
        <p:spPr>
          <a:xfrm rot="1500000">
            <a:off x="7275195" y="2626995"/>
            <a:ext cx="11811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直</a:t>
            </a:r>
            <a:r>
              <a:rPr lang="en-US" altLang="zh-CN" sz="1400" b="1">
                <a:solidFill>
                  <a:srgbClr val="FF0000"/>
                </a:solidFill>
              </a:rPr>
              <a:t>--</a:t>
            </a:r>
            <a:r>
              <a:rPr lang="zh-CN" altLang="en-US" sz="1400" b="1">
                <a:solidFill>
                  <a:srgbClr val="FF0000"/>
                </a:solidFill>
              </a:rPr>
              <a:t>交</a:t>
            </a:r>
            <a:r>
              <a:rPr lang="zh-CN" altLang="en-US" sz="1400" b="1">
                <a:solidFill>
                  <a:srgbClr val="FF0000"/>
                </a:solidFill>
              </a:rPr>
              <a:t>转换器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1800" y="2066925"/>
            <a:ext cx="422275" cy="1094740"/>
            <a:chOff x="12431" y="2580"/>
            <a:chExt cx="665" cy="28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9" grpId="0"/>
      <p:bldP spid="2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演示</Application>
  <PresentationFormat>宽屏</PresentationFormat>
  <Paragraphs>105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Cambria Math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123</cp:lastModifiedBy>
  <cp:revision>79</cp:revision>
  <dcterms:created xsi:type="dcterms:W3CDTF">2020-10-23T05:41:00Z</dcterms:created>
  <dcterms:modified xsi:type="dcterms:W3CDTF">2021-05-04T03:47:27Z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1E0843B3A3DC4BCF9C3DC222727A1FC8</vt:lpwstr>
  </property>
</Properties>
</file>