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34" r:id="rId3"/>
    <p:sldId id="436" r:id="rId4"/>
    <p:sldId id="847" r:id="rId5"/>
    <p:sldId id="849" r:id="rId6"/>
    <p:sldId id="848" r:id="rId7"/>
    <p:sldId id="850" r:id="rId8"/>
    <p:sldId id="851" r:id="rId9"/>
    <p:sldId id="852" r:id="rId10"/>
    <p:sldId id="856" r:id="rId11"/>
    <p:sldId id="857" r:id="rId12"/>
    <p:sldId id="859" r:id="rId13"/>
    <p:sldId id="858" r:id="rId14"/>
    <p:sldId id="861" r:id="rId15"/>
    <p:sldId id="8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03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汽车空调附件</a:t>
            </a:r>
            <a:endParaRPr lang="zh-CN" altLang="en-US" sz="60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195" y="3894455"/>
            <a:ext cx="4265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讲师：王际军</a:t>
            </a:r>
            <a:endParaRPr lang="zh-CN" alt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" y="46799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、制冷管道的分类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6620" y="303530"/>
            <a:ext cx="6205855" cy="32512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510" y="3562350"/>
            <a:ext cx="1958340" cy="26479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25" y="3561080"/>
            <a:ext cx="4248150" cy="26581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19480" y="4989830"/>
            <a:ext cx="196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1)</a:t>
            </a:r>
            <a:r>
              <a:rPr lang="zh-CN" altLang="en-US"/>
              <a:t>铝胶管，金属管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" y="46799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、制冷管道的分类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2725" y="5300980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）管路接头：螺纹连接；压板连接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2725" y="4989830"/>
            <a:ext cx="196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1)</a:t>
            </a:r>
            <a:r>
              <a:rPr lang="zh-CN" altLang="en-US"/>
              <a:t>铝胶管，金属管</a:t>
            </a: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262495" y="339090"/>
            <a:ext cx="3214370" cy="2847340"/>
            <a:chOff x="15214" y="3835"/>
            <a:chExt cx="3536" cy="601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214" y="3835"/>
              <a:ext cx="3536" cy="271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14" y="6545"/>
              <a:ext cx="3536" cy="3304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44105" y="2976245"/>
            <a:ext cx="2791460" cy="31546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" y="46799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、制冷管道的分类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2725" y="5300980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）管路接头：螺纹连接；压板连接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2725" y="4989830"/>
            <a:ext cx="196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1)</a:t>
            </a:r>
            <a:r>
              <a:rPr lang="zh-CN" altLang="en-US"/>
              <a:t>铝胶管，金属管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12725" y="56114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）波纹管</a:t>
            </a:r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427470" y="327025"/>
            <a:ext cx="5764530" cy="6047105"/>
            <a:chOff x="10123" y="256"/>
            <a:chExt cx="9078" cy="95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123" y="4681"/>
              <a:ext cx="9077" cy="5098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" y="256"/>
              <a:ext cx="9078" cy="509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6428105" y="3562350"/>
            <a:ext cx="57645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使用温度范围宽，阻燃，自熄，使用安全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接口方便密封性能好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能加强周围环境的负荷抵抗力，可敷设在凹凸不平物体上</a:t>
            </a:r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耐化学腐蚀，可承受酸碱环境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" y="46799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、制冷管道的分类</a:t>
            </a: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9975" y="323850"/>
            <a:ext cx="4772025" cy="24866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340" y="2796540"/>
            <a:ext cx="2637790" cy="2590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130" y="2810510"/>
            <a:ext cx="2134870" cy="257683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657840" y="50190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径向密封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663940" y="49422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端面密封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2725" y="5300980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）管路接头：螺纹连接；压板连接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2725" y="4989830"/>
            <a:ext cx="196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1)</a:t>
            </a:r>
            <a:r>
              <a:rPr lang="zh-CN" altLang="en-US"/>
              <a:t>铝胶管，金属管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2725" y="56114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）波纹管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2725" y="590042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）接口密封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" y="46799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、制冷管道的分类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2725" y="5300980"/>
            <a:ext cx="372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）管路接头：螺纹连接；压板连接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2725" y="4989830"/>
            <a:ext cx="19678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1)</a:t>
            </a:r>
            <a:r>
              <a:rPr lang="zh-CN" altLang="en-US"/>
              <a:t>铝胶管，金属管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12725" y="557339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）波纹管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2725" y="583311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）接口密封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12725" y="609282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）加注口</a:t>
            </a:r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662805" y="331470"/>
            <a:ext cx="7522210" cy="5337175"/>
            <a:chOff x="7343" y="522"/>
            <a:chExt cx="11846" cy="840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033" y="2158"/>
              <a:ext cx="4841" cy="574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53" y="522"/>
              <a:ext cx="5936" cy="840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3" y="533"/>
              <a:ext cx="5925" cy="8395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64515" y="1742440"/>
            <a:ext cx="17602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过滤  储液  干燥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1610" y="3232785"/>
            <a:ext cx="5660390" cy="2966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975" y="305435"/>
            <a:ext cx="5661025" cy="29273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025" y="3232785"/>
            <a:ext cx="4476750" cy="28968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2055" y="342265"/>
            <a:ext cx="4637405" cy="58508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10" y="342265"/>
            <a:ext cx="3465195" cy="29057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210" y="3248025"/>
            <a:ext cx="3465195" cy="29330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428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、集液器的结构</a:t>
            </a:r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4374515" y="340995"/>
            <a:ext cx="7817485" cy="5812790"/>
            <a:chOff x="8412" y="537"/>
            <a:chExt cx="10788" cy="915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412" y="537"/>
              <a:ext cx="10788" cy="9154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59" y="537"/>
              <a:ext cx="2175" cy="72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59" y="737"/>
              <a:ext cx="2175" cy="72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4" y="7843"/>
              <a:ext cx="2476" cy="1441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1" y="8563"/>
              <a:ext cx="2808" cy="720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4" y="6998"/>
              <a:ext cx="2175" cy="1142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3" y="4254"/>
              <a:ext cx="2522" cy="1097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9307" y="4513"/>
              <a:ext cx="17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到压缩机</a:t>
              </a:r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9891" y="7279"/>
              <a:ext cx="13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干燥剂</a:t>
              </a:r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809" y="8563"/>
              <a:ext cx="42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过滤器（分子筛）和小孔</a:t>
              </a:r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6642" y="891"/>
              <a:ext cx="1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导管</a:t>
              </a:r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383" y="8901"/>
              <a:ext cx="35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液态制冷剂和冷冻油</a:t>
              </a:r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7965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9750" y="3164840"/>
            <a:ext cx="50399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存储、供给</a:t>
            </a:r>
            <a:r>
              <a:rPr lang="zh-CN" altLang="en-US" sz="1600"/>
              <a:t>：低压管道中存储制冷剂（气</a:t>
            </a:r>
            <a:r>
              <a:rPr lang="en-US" altLang="zh-CN" sz="1600"/>
              <a:t>/</a:t>
            </a:r>
            <a:r>
              <a:rPr lang="zh-CN" altLang="en-US" sz="1600"/>
              <a:t>液）和</a:t>
            </a:r>
            <a:endParaRPr lang="zh-CN" altLang="en-US" sz="1600"/>
          </a:p>
          <a:p>
            <a:r>
              <a:rPr lang="zh-CN" altLang="en-US" sz="1600"/>
              <a:t>                           冷冻油并供给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气化 ：液态制冷剂在底部积累</a:t>
            </a:r>
            <a:r>
              <a:rPr lang="zh-CN" altLang="en-US" sz="1600">
                <a:sym typeface="+mn-ea"/>
              </a:rPr>
              <a:t> 吸热气化后从</a:t>
            </a:r>
            <a:r>
              <a:rPr lang="zh-CN" altLang="en-US" sz="1600"/>
              <a:t>分子筛</a:t>
            </a:r>
            <a:endParaRPr lang="zh-CN" altLang="en-US" sz="1600"/>
          </a:p>
          <a:p>
            <a:r>
              <a:rPr lang="zh-CN" altLang="en-US" sz="1600"/>
              <a:t>               滤 网流入补充，防止液击         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干燥过滤：制冷剂和冷冻油被干燥剂 </a:t>
            </a:r>
            <a:endParaRPr lang="zh-CN" altLang="en-US" sz="1600"/>
          </a:p>
          <a:p>
            <a:r>
              <a:rPr lang="zh-CN" altLang="en-US" sz="1600"/>
              <a:t>                      吸收其中水分 并</a:t>
            </a:r>
            <a:r>
              <a:rPr lang="zh-CN" altLang="en-US" sz="1600"/>
              <a:t> </a:t>
            </a:r>
            <a:r>
              <a:rPr lang="zh-CN" altLang="en-US" sz="1600">
                <a:sym typeface="+mn-ea"/>
              </a:rPr>
              <a:t>被分子筛过滤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稳定压力：向压缩机补入气态制冷剂</a:t>
            </a:r>
            <a:endParaRPr lang="zh-CN" altLang="en-US" sz="1600"/>
          </a:p>
          <a:p>
            <a:r>
              <a:rPr lang="zh-CN" altLang="en-US" sz="1600"/>
              <a:t>                      稳定低压管道压力</a:t>
            </a:r>
            <a:endParaRPr lang="zh-CN" altLang="en-US" sz="1600"/>
          </a:p>
          <a:p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212725" y="2428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、集液器的结构</a:t>
            </a:r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5786120" y="340995"/>
            <a:ext cx="6405880" cy="5818505"/>
            <a:chOff x="8502" y="645"/>
            <a:chExt cx="10699" cy="9163"/>
          </a:xfrm>
        </p:grpSpPr>
        <p:grpSp>
          <p:nvGrpSpPr>
            <p:cNvPr id="17" name="组合 16"/>
            <p:cNvGrpSpPr/>
            <p:nvPr/>
          </p:nvGrpSpPr>
          <p:grpSpPr>
            <a:xfrm>
              <a:off x="8502" y="645"/>
              <a:ext cx="10699" cy="9163"/>
              <a:chOff x="10252" y="480"/>
              <a:chExt cx="8948" cy="932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0252" y="480"/>
                <a:ext cx="8948" cy="932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98" y="860"/>
                <a:ext cx="1665" cy="60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355" y="8043"/>
                <a:ext cx="1665" cy="810"/>
              </a:xfrm>
              <a:prstGeom prst="rect">
                <a:avLst/>
              </a:prstGeom>
            </p:spPr>
          </p:pic>
        </p:grpSp>
        <p:sp>
          <p:nvSpPr>
            <p:cNvPr id="33" name="文本框 32"/>
            <p:cNvSpPr txBox="1"/>
            <p:nvPr/>
          </p:nvSpPr>
          <p:spPr>
            <a:xfrm>
              <a:off x="13407" y="8484"/>
              <a:ext cx="8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分子筛</a:t>
              </a:r>
              <a:endParaRPr lang="zh-CN" altLang="en-US" sz="10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5092" y="8689"/>
              <a:ext cx="68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/>
                <a:t>油孔</a:t>
              </a:r>
              <a:endParaRPr lang="zh-CN" altLang="en-US" sz="1000"/>
            </a:p>
          </p:txBody>
        </p:sp>
        <p:cxnSp>
          <p:nvCxnSpPr>
            <p:cNvPr id="42" name="直接箭头连接符 41"/>
            <p:cNvCxnSpPr/>
            <p:nvPr/>
          </p:nvCxnSpPr>
          <p:spPr>
            <a:xfrm>
              <a:off x="12614" y="6888"/>
              <a:ext cx="2973" cy="1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11195" y="6672"/>
              <a:ext cx="141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solidFill>
                    <a:srgbClr val="FFC000"/>
                  </a:solidFill>
                </a:rPr>
                <a:t>气态流入</a:t>
              </a:r>
              <a:endParaRPr lang="zh-CN" altLang="en-US" sz="1200">
                <a:solidFill>
                  <a:srgbClr val="FFC000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587" y="8762"/>
              <a:ext cx="196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</a:rPr>
                <a:t>冷冻油流动</a:t>
              </a:r>
              <a:endParaRPr lang="zh-CN" altLang="en-US" sz="1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5945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、制冷管路的作用：</a:t>
            </a:r>
            <a:endParaRPr lang="zh-CN" altLang="en-US"/>
          </a:p>
          <a:p>
            <a:r>
              <a:rPr lang="zh-CN" altLang="en-US"/>
              <a:t>                        连接，导向，引流，阻尼振动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647180" y="342265"/>
            <a:ext cx="5544820" cy="4627245"/>
            <a:chOff x="10468" y="539"/>
            <a:chExt cx="8732" cy="478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68" y="539"/>
              <a:ext cx="8732" cy="478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3" y="4336"/>
              <a:ext cx="5390" cy="420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1585" y="300355"/>
            <a:ext cx="5860415" cy="31762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95910" y="4311015"/>
            <a:ext cx="7902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、抗压力：高压管道承压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、抗拉伸：连接点制冷剂压力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、散热性：高温管道散热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、抗振性：连接固定件和运动件的管路采用软连接</a:t>
            </a:r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、接头：铝管与空调胶管扣压量和扣压力及金属管道连接方式和紧固力矩</a:t>
            </a:r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、密封：金属管道连接端口有密封圈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210" y="3166745"/>
            <a:ext cx="1212215" cy="2190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6915" y="3195320"/>
            <a:ext cx="600075" cy="2095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585" y="3476625"/>
            <a:ext cx="5869940" cy="18256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485" y="5110480"/>
            <a:ext cx="3740150" cy="177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5625" y="2617470"/>
            <a:ext cx="5287010" cy="1112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318135"/>
            <a:ext cx="5286375" cy="22980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04990" y="3737610"/>
            <a:ext cx="5286375" cy="24580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928485" y="3737610"/>
            <a:ext cx="386461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汽车空调管路组合</a:t>
            </a:r>
            <a:endParaRPr lang="zh-CN" altLang="en-US" sz="1400" b="1"/>
          </a:p>
          <a:p>
            <a:r>
              <a:rPr lang="en-US" altLang="zh-CN" sz="1400" b="1"/>
              <a:t>1.</a:t>
            </a:r>
            <a:r>
              <a:rPr lang="zh-CN" altLang="en-US" sz="1400" b="1"/>
              <a:t>铝管</a:t>
            </a:r>
            <a:endParaRPr lang="zh-CN" altLang="en-US" sz="1400" b="1"/>
          </a:p>
          <a:p>
            <a:r>
              <a:rPr lang="en-US" altLang="zh-CN" sz="1400" b="1"/>
              <a:t>2.</a:t>
            </a:r>
            <a:r>
              <a:rPr lang="zh-CN" altLang="en-US" sz="1400" b="1"/>
              <a:t>接头（压板，接头）</a:t>
            </a:r>
            <a:endParaRPr lang="zh-CN" altLang="en-US" sz="1400" b="1"/>
          </a:p>
          <a:p>
            <a:r>
              <a:rPr lang="en-US" altLang="zh-CN" sz="1400" b="1"/>
              <a:t>3.</a:t>
            </a:r>
            <a:r>
              <a:rPr lang="zh-CN" altLang="en-US" sz="1400" b="1"/>
              <a:t>空调胶管</a:t>
            </a:r>
            <a:endParaRPr lang="zh-CN" altLang="en-US" sz="1400" b="1"/>
          </a:p>
          <a:p>
            <a:r>
              <a:rPr lang="en-US" altLang="zh-CN" sz="1400" b="1"/>
              <a:t>4.</a:t>
            </a:r>
            <a:r>
              <a:rPr lang="zh-CN" altLang="en-US" sz="1400" b="1"/>
              <a:t>空调波纹管</a:t>
            </a:r>
            <a:endParaRPr lang="zh-CN" altLang="en-US" sz="1400" b="1"/>
          </a:p>
          <a:p>
            <a:r>
              <a:rPr lang="en-US" altLang="zh-CN" sz="1400" b="1"/>
              <a:t>5.</a:t>
            </a:r>
            <a:r>
              <a:rPr lang="zh-CN" altLang="en-US" sz="1400" b="1"/>
              <a:t>铝套</a:t>
            </a:r>
            <a:endParaRPr lang="zh-CN" altLang="en-US" sz="1400" b="1"/>
          </a:p>
          <a:p>
            <a:r>
              <a:rPr lang="en-US" altLang="zh-CN" sz="1400" b="1"/>
              <a:t>6.</a:t>
            </a:r>
            <a:r>
              <a:rPr lang="zh-CN" altLang="en-US" sz="1400" b="1"/>
              <a:t>加注口</a:t>
            </a:r>
            <a:endParaRPr lang="zh-CN" altLang="en-US" sz="1400" b="1"/>
          </a:p>
          <a:p>
            <a:r>
              <a:rPr lang="en-US" altLang="zh-CN" sz="1400" b="1"/>
              <a:t>7.</a:t>
            </a:r>
            <a:r>
              <a:rPr lang="zh-CN" altLang="en-US" sz="1400" b="1"/>
              <a:t>视液镜</a:t>
            </a:r>
            <a:endParaRPr lang="zh-CN" altLang="en-US" sz="1400" b="1"/>
          </a:p>
          <a:p>
            <a:r>
              <a:rPr lang="en-US" altLang="zh-CN" sz="1400" b="1"/>
              <a:t>8.</a:t>
            </a:r>
            <a:r>
              <a:rPr lang="zh-CN" altLang="en-US" sz="1400" b="1"/>
              <a:t>压力开关</a:t>
            </a:r>
            <a:endParaRPr lang="zh-CN" altLang="en-US" sz="1400" b="1"/>
          </a:p>
          <a:p>
            <a:r>
              <a:rPr lang="en-US" altLang="zh-CN" sz="1400" b="1"/>
              <a:t>9.O</a:t>
            </a:r>
            <a:r>
              <a:rPr lang="zh-CN" altLang="en-US" sz="1400" b="1"/>
              <a:t>形圈</a:t>
            </a:r>
            <a:endParaRPr lang="zh-CN" altLang="en-US" sz="1400" b="1"/>
          </a:p>
          <a:p>
            <a:r>
              <a:rPr lang="en-US" altLang="zh-CN" sz="1400" b="1"/>
              <a:t>10.</a:t>
            </a:r>
            <a:r>
              <a:rPr lang="zh-CN" altLang="en-US" sz="1400" b="1"/>
              <a:t>塑料堵帽</a:t>
            </a:r>
            <a:endParaRPr lang="zh-CN" altLang="en-US" sz="1400" b="1"/>
          </a:p>
        </p:txBody>
      </p:sp>
      <p:sp>
        <p:nvSpPr>
          <p:cNvPr id="3" name="文本框 2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2725" y="93408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一、储液罐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2725" y="130937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、储液罐的作用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2725" y="2059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二、集液器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2725" y="168465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、储液罐的结构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2725" y="281051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、集液器的结构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12725" y="2435225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集液器的作用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725" y="356108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、制冷管路的作用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12725" y="318579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三、制冷管路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12725" y="3936365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、制冷管路的要求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2725" y="43116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、制冷管路的组成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" y="4679950"/>
            <a:ext cx="2127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、制冷管道的分类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2725" y="5281295"/>
            <a:ext cx="388048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管道分类：铝管 铜管 胶管</a:t>
            </a:r>
            <a:endParaRPr lang="zh-CN" altLang="en-US"/>
          </a:p>
          <a:p>
            <a:r>
              <a:rPr lang="zh-CN" altLang="en-US"/>
              <a:t>                       单管，同轴管</a:t>
            </a:r>
            <a:endParaRPr lang="zh-CN" altLang="en-US"/>
          </a:p>
          <a:p>
            <a:r>
              <a:rPr lang="zh-CN" altLang="en-US"/>
              <a:t>                       螺纹接头管，压合接头管</a:t>
            </a:r>
            <a:r>
              <a:rPr lang="en-US" altLang="zh-CN"/>
              <a:t> </a:t>
            </a:r>
            <a:endParaRPr lang="en-US" alt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5732145" y="316865"/>
            <a:ext cx="6459220" cy="6054725"/>
            <a:chOff x="9027" y="499"/>
            <a:chExt cx="10172" cy="953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027" y="499"/>
              <a:ext cx="10173" cy="952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27" y="9314"/>
              <a:ext cx="3262" cy="721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9027" y="499"/>
              <a:ext cx="10173" cy="46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494" y="499"/>
              <a:ext cx="5102" cy="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</a:rPr>
                <a:t>汽车空调管路分类</a:t>
              </a:r>
              <a:endParaRPr lang="zh-CN" altLang="en-US" sz="2000">
                <a:solidFill>
                  <a:srgbClr val="FF0000"/>
                </a:solidFill>
              </a:endParaRPr>
            </a:p>
            <a:p>
              <a:r>
                <a:rPr lang="zh-CN" altLang="en-US" sz="2000"/>
                <a:t>按压力分类</a:t>
              </a:r>
              <a:endParaRPr lang="zh-CN" altLang="en-US" sz="2000"/>
            </a:p>
            <a:p>
              <a:r>
                <a:rPr lang="zh-CN" altLang="en-US" sz="2000"/>
                <a:t>高压管</a:t>
              </a:r>
              <a:endParaRPr lang="zh-CN" altLang="en-US" sz="2000"/>
            </a:p>
            <a:p>
              <a:r>
                <a:rPr lang="zh-CN" altLang="en-US" sz="2000"/>
                <a:t>低压管</a:t>
              </a:r>
              <a:endParaRPr lang="zh-CN" altLang="en-US" sz="2000"/>
            </a:p>
            <a:p>
              <a:r>
                <a:rPr lang="zh-CN" altLang="en-US" sz="2000">
                  <a:solidFill>
                    <a:srgbClr val="FF0000"/>
                  </a:solidFill>
                </a:rPr>
                <a:t>按制冷剂状态分类</a:t>
              </a:r>
              <a:endParaRPr lang="zh-CN" altLang="en-US" sz="2000">
                <a:solidFill>
                  <a:srgbClr val="FF0000"/>
                </a:solidFill>
              </a:endParaRPr>
            </a:p>
            <a:p>
              <a:r>
                <a:rPr lang="zh-CN" altLang="en-US" sz="2000"/>
                <a:t>气态管</a:t>
              </a:r>
              <a:endParaRPr lang="zh-CN" altLang="en-US" sz="2000"/>
            </a:p>
            <a:p>
              <a:r>
                <a:rPr lang="zh-CN" altLang="en-US" sz="2000"/>
                <a:t>液态管</a:t>
              </a:r>
              <a:endParaRPr lang="zh-CN" altLang="en-US" sz="200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012190" y="473710"/>
            <a:ext cx="2011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汽车空调附件</a:t>
            </a:r>
            <a:endParaRPr lang="zh-CN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WPS 演示</Application>
  <PresentationFormat>宽屏</PresentationFormat>
  <Paragraphs>352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66B4609158B64C3196CDCA8204D8B58A</vt:lpwstr>
  </property>
</Properties>
</file>