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468" r:id="rId4"/>
    <p:sldId id="466" r:id="rId5"/>
    <p:sldId id="469" r:id="rId6"/>
    <p:sldId id="467" r:id="rId7"/>
    <p:sldId id="460" r:id="rId8"/>
    <p:sldId id="471" r:id="rId9"/>
    <p:sldId id="489" r:id="rId1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6" d="100"/>
          <a:sy n="86" d="100"/>
        </p:scale>
        <p:origin x="51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.jpeg"/><Relationship Id="rId2" Type="http://schemas.openxmlformats.org/officeDocument/2006/relationships/tags" Target="../tags/tag1.xml"/><Relationship Id="rId1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8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332105" y="838200"/>
            <a:ext cx="5914390" cy="1506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1" dirty="0">
                <a:solidFill>
                  <a:srgbClr val="FFC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新能源系列课程之</a:t>
            </a:r>
            <a:endParaRPr lang="zh-CN" altLang="en-US" sz="4400" b="1" dirty="0">
              <a:solidFill>
                <a:srgbClr val="FFC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4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高压空调系统</a:t>
            </a:r>
            <a:endParaRPr lang="zh-CN" altLang="en-US" sz="48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99440" y="4397375"/>
            <a:ext cx="459359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>
                <a:solidFill>
                  <a:schemeClr val="tx1">
                    <a:lumMod val="85000"/>
                    <a:lumOff val="15000"/>
                  </a:schemeClr>
                </a:solidFill>
              </a:rPr>
              <a:t>讲师：孙立伟</a:t>
            </a:r>
            <a:endParaRPr lang="zh-CN" altLang="en-US" sz="32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>
            <a:alphaModFix amt="7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412875" y="913130"/>
            <a:ext cx="4481830" cy="29533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/>
              <a:t>一、空调系统组成：</a:t>
            </a:r>
            <a:endParaRPr lang="zh-CN" altLang="en-US" sz="2400"/>
          </a:p>
          <a:p>
            <a:r>
              <a:rPr lang="zh-CN" altLang="en-US"/>
              <a:t>1. 电动</a:t>
            </a:r>
            <a:r>
              <a:rPr lang="zh-CN" altLang="en-US">
                <a:sym typeface="+mn-ea"/>
              </a:rPr>
              <a:t>压缩机</a:t>
            </a:r>
            <a:r>
              <a:rPr lang="zh-CN" altLang="en-US"/>
              <a:t> </a:t>
            </a:r>
            <a:endParaRPr lang="zh-CN" altLang="en-US"/>
          </a:p>
          <a:p>
            <a:r>
              <a:rPr lang="en-US" altLang="zh-CN"/>
              <a:t>2</a:t>
            </a:r>
            <a:r>
              <a:rPr lang="zh-CN" altLang="en-US"/>
              <a:t>. </a:t>
            </a:r>
            <a:r>
              <a:rPr lang="zh-CN" altLang="en-US">
                <a:sym typeface="+mn-ea"/>
              </a:rPr>
              <a:t>PTC 加热器</a:t>
            </a:r>
            <a:endParaRPr lang="zh-CN" altLang="en-US">
              <a:sym typeface="+mn-ea"/>
            </a:endParaRPr>
          </a:p>
          <a:p>
            <a:r>
              <a:rPr lang="en-US" altLang="zh-CN"/>
              <a:t>3</a:t>
            </a:r>
            <a:r>
              <a:rPr lang="zh-CN" altLang="en-US"/>
              <a:t>.</a:t>
            </a:r>
            <a:r>
              <a:rPr lang="en-US" altLang="zh-CN"/>
              <a:t> </a:t>
            </a:r>
            <a:r>
              <a:rPr lang="zh-CN" altLang="en-US">
                <a:sym typeface="+mn-ea"/>
              </a:rPr>
              <a:t>冷凝器</a:t>
            </a:r>
            <a:endParaRPr lang="zh-CN" altLang="en-US">
              <a:sym typeface="+mn-ea"/>
            </a:endParaRPr>
          </a:p>
          <a:p>
            <a:r>
              <a:rPr lang="en-US" altLang="zh-CN"/>
              <a:t>4</a:t>
            </a:r>
            <a:r>
              <a:rPr lang="zh-CN" altLang="en-US"/>
              <a:t>.</a:t>
            </a:r>
            <a:r>
              <a:rPr lang="en-US" altLang="zh-CN"/>
              <a:t> </a:t>
            </a:r>
            <a:r>
              <a:rPr lang="zh-CN" altLang="en-US"/>
              <a:t>蒸发器</a:t>
            </a:r>
            <a:endParaRPr lang="zh-CN" altLang="en-US"/>
          </a:p>
          <a:p>
            <a:r>
              <a:rPr lang="en-US" altLang="zh-CN">
                <a:sym typeface="+mn-ea"/>
              </a:rPr>
              <a:t>5. </a:t>
            </a:r>
            <a:r>
              <a:rPr lang="zh-CN" altLang="en-US">
                <a:sym typeface="+mn-ea"/>
              </a:rPr>
              <a:t>热交换器总成</a:t>
            </a:r>
            <a:endParaRPr lang="zh-CN" altLang="en-US"/>
          </a:p>
          <a:p>
            <a:r>
              <a:rPr lang="en-US" altLang="zh-CN"/>
              <a:t>6</a:t>
            </a:r>
            <a:r>
              <a:rPr lang="zh-CN" altLang="en-US"/>
              <a:t>. PTC电动水泵</a:t>
            </a:r>
            <a:endParaRPr lang="zh-CN" altLang="en-US"/>
          </a:p>
          <a:p>
            <a:r>
              <a:rPr lang="en-US" altLang="zh-CN"/>
              <a:t>7</a:t>
            </a:r>
            <a:r>
              <a:rPr lang="zh-CN" altLang="en-US"/>
              <a:t>. </a:t>
            </a:r>
            <a:r>
              <a:rPr lang="zh-CN" altLang="en-US">
                <a:sym typeface="+mn-ea"/>
              </a:rPr>
              <a:t>空调压力开关</a:t>
            </a:r>
            <a:endParaRPr lang="zh-CN" altLang="en-US"/>
          </a:p>
          <a:p>
            <a:r>
              <a:rPr lang="en-US" altLang="zh-CN"/>
              <a:t>8</a:t>
            </a:r>
            <a:r>
              <a:rPr lang="zh-CN" altLang="en-US"/>
              <a:t>. 空调</a:t>
            </a:r>
            <a:r>
              <a:rPr lang="zh-CN" altLang="en-US"/>
              <a:t>电磁阀</a:t>
            </a:r>
            <a:endParaRPr lang="zh-CN" altLang="en-US"/>
          </a:p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>
            <a:alphaModFix amt="7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58800" y="619760"/>
            <a:ext cx="231648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2400">
                <a:sym typeface="+mn-ea"/>
              </a:rPr>
              <a:t>二、制冷原理：</a:t>
            </a:r>
            <a:endParaRPr lang="zh-CN" altLang="en-US" sz="2400">
              <a:sym typeface="+mn-ea"/>
            </a:endParaRPr>
          </a:p>
        </p:txBody>
      </p:sp>
      <p:grpSp>
        <p:nvGrpSpPr>
          <p:cNvPr id="180" name="组合 179"/>
          <p:cNvGrpSpPr/>
          <p:nvPr/>
        </p:nvGrpSpPr>
        <p:grpSpPr>
          <a:xfrm rot="16200000">
            <a:off x="3379470" y="4552315"/>
            <a:ext cx="265430" cy="1569085"/>
            <a:chOff x="925" y="3751"/>
            <a:chExt cx="715" cy="3019"/>
          </a:xfrm>
          <a:gradFill>
            <a:gsLst>
              <a:gs pos="0">
                <a:srgbClr val="DC54D4">
                  <a:alpha val="51000"/>
                  <a:lumMod val="57000"/>
                </a:srgbClr>
              </a:gs>
              <a:gs pos="100000">
                <a:srgbClr val="FF0000"/>
              </a:gs>
            </a:gsLst>
            <a:lin ang="15720000" scaled="0"/>
          </a:gradFill>
        </p:grpSpPr>
        <p:sp>
          <p:nvSpPr>
            <p:cNvPr id="2" name="流程图: 延期 1"/>
            <p:cNvSpPr/>
            <p:nvPr/>
          </p:nvSpPr>
          <p:spPr>
            <a:xfrm rot="16200000">
              <a:off x="940" y="3736"/>
              <a:ext cx="679" cy="709"/>
            </a:xfrm>
            <a:prstGeom prst="flowChartDelay">
              <a:avLst/>
            </a:prstGeom>
            <a:grpFill/>
            <a:ln>
              <a:gradFill>
                <a:gsLst>
                  <a:gs pos="0">
                    <a:srgbClr val="FE4444"/>
                  </a:gs>
                  <a:gs pos="100000">
                    <a:srgbClr val="832B2B"/>
                  </a:gs>
                </a:gsLst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4" name="流程图: 延期 3"/>
            <p:cNvSpPr/>
            <p:nvPr/>
          </p:nvSpPr>
          <p:spPr>
            <a:xfrm rot="5400000">
              <a:off x="940" y="6077"/>
              <a:ext cx="679" cy="709"/>
            </a:xfrm>
            <a:prstGeom prst="flowChartDelay">
              <a:avLst/>
            </a:prstGeom>
            <a:grpFill/>
            <a:ln>
              <a:gradFill>
                <a:gsLst>
                  <a:gs pos="0">
                    <a:srgbClr val="FE4444"/>
                  </a:gs>
                  <a:gs pos="100000">
                    <a:srgbClr val="832B2B"/>
                  </a:gs>
                </a:gsLst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cxnSp>
          <p:nvCxnSpPr>
            <p:cNvPr id="55" name="直接连接符 54"/>
            <p:cNvCxnSpPr/>
            <p:nvPr/>
          </p:nvCxnSpPr>
          <p:spPr>
            <a:xfrm>
              <a:off x="1632" y="4430"/>
              <a:ext cx="9" cy="1658"/>
            </a:xfrm>
            <a:prstGeom prst="line">
              <a:avLst/>
            </a:prstGeom>
            <a:grpFill/>
            <a:ln w="19050">
              <a:gradFill>
                <a:gsLst>
                  <a:gs pos="0">
                    <a:srgbClr val="FE4444"/>
                  </a:gs>
                  <a:gs pos="100000">
                    <a:srgbClr val="832B2B"/>
                  </a:gs>
                </a:gsLst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直接连接符 55"/>
            <p:cNvCxnSpPr/>
            <p:nvPr/>
          </p:nvCxnSpPr>
          <p:spPr>
            <a:xfrm>
              <a:off x="1494" y="4430"/>
              <a:ext cx="9" cy="1658"/>
            </a:xfrm>
            <a:prstGeom prst="line">
              <a:avLst/>
            </a:prstGeom>
            <a:grpFill/>
            <a:ln w="19050">
              <a:gradFill>
                <a:gsLst>
                  <a:gs pos="0">
                    <a:srgbClr val="FE4444"/>
                  </a:gs>
                  <a:gs pos="100000">
                    <a:srgbClr val="832B2B"/>
                  </a:gs>
                </a:gsLst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直接连接符 56"/>
            <p:cNvCxnSpPr/>
            <p:nvPr/>
          </p:nvCxnSpPr>
          <p:spPr>
            <a:xfrm>
              <a:off x="1356" y="4430"/>
              <a:ext cx="9" cy="1658"/>
            </a:xfrm>
            <a:prstGeom prst="line">
              <a:avLst/>
            </a:prstGeom>
            <a:grpFill/>
            <a:ln w="19050">
              <a:gradFill>
                <a:gsLst>
                  <a:gs pos="0">
                    <a:srgbClr val="FE4444"/>
                  </a:gs>
                  <a:gs pos="100000">
                    <a:srgbClr val="832B2B"/>
                  </a:gs>
                </a:gsLst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直接连接符 57"/>
            <p:cNvCxnSpPr/>
            <p:nvPr/>
          </p:nvCxnSpPr>
          <p:spPr>
            <a:xfrm>
              <a:off x="1218" y="4430"/>
              <a:ext cx="9" cy="1658"/>
            </a:xfrm>
            <a:prstGeom prst="line">
              <a:avLst/>
            </a:prstGeom>
            <a:grpFill/>
            <a:ln w="19050">
              <a:gradFill>
                <a:gsLst>
                  <a:gs pos="0">
                    <a:srgbClr val="FE4444"/>
                  </a:gs>
                  <a:gs pos="100000">
                    <a:srgbClr val="832B2B"/>
                  </a:gs>
                </a:gsLst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接连接符 58"/>
            <p:cNvCxnSpPr/>
            <p:nvPr/>
          </p:nvCxnSpPr>
          <p:spPr>
            <a:xfrm>
              <a:off x="1080" y="4430"/>
              <a:ext cx="9" cy="1658"/>
            </a:xfrm>
            <a:prstGeom prst="line">
              <a:avLst/>
            </a:prstGeom>
            <a:grpFill/>
            <a:ln w="19050">
              <a:gradFill>
                <a:gsLst>
                  <a:gs pos="0">
                    <a:srgbClr val="FE4444"/>
                  </a:gs>
                  <a:gs pos="100000">
                    <a:srgbClr val="832B2B"/>
                  </a:gs>
                </a:gsLst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直接连接符 75"/>
            <p:cNvCxnSpPr/>
            <p:nvPr/>
          </p:nvCxnSpPr>
          <p:spPr>
            <a:xfrm>
              <a:off x="942" y="4430"/>
              <a:ext cx="9" cy="1658"/>
            </a:xfrm>
            <a:prstGeom prst="line">
              <a:avLst/>
            </a:prstGeom>
            <a:grpFill/>
            <a:ln w="19050">
              <a:gradFill>
                <a:gsLst>
                  <a:gs pos="0">
                    <a:srgbClr val="FE4444"/>
                  </a:gs>
                  <a:gs pos="100000">
                    <a:srgbClr val="832B2B"/>
                  </a:gs>
                </a:gsLst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1" name="直接连接符 80"/>
          <p:cNvCxnSpPr/>
          <p:nvPr/>
        </p:nvCxnSpPr>
        <p:spPr>
          <a:xfrm>
            <a:off x="2404745" y="2528570"/>
            <a:ext cx="0" cy="70802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直接连接符 82"/>
          <p:cNvCxnSpPr/>
          <p:nvPr/>
        </p:nvCxnSpPr>
        <p:spPr>
          <a:xfrm flipV="1">
            <a:off x="2395220" y="5346065"/>
            <a:ext cx="561340" cy="381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直接连接符 92"/>
          <p:cNvCxnSpPr>
            <a:endCxn id="193" idx="2"/>
          </p:cNvCxnSpPr>
          <p:nvPr/>
        </p:nvCxnSpPr>
        <p:spPr>
          <a:xfrm flipH="1" flipV="1">
            <a:off x="4989830" y="3822065"/>
            <a:ext cx="3175" cy="1511300"/>
          </a:xfrm>
          <a:prstGeom prst="line">
            <a:avLst/>
          </a:prstGeom>
          <a:ln w="19050">
            <a:solidFill>
              <a:srgbClr val="DC54D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矩形 96"/>
          <p:cNvSpPr/>
          <p:nvPr/>
        </p:nvSpPr>
        <p:spPr>
          <a:xfrm>
            <a:off x="1931670" y="3236595"/>
            <a:ext cx="943610" cy="5892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200"/>
              <a:t>电动压缩机</a:t>
            </a:r>
            <a:endParaRPr lang="zh-CN" altLang="en-US" sz="1200"/>
          </a:p>
        </p:txBody>
      </p:sp>
      <p:cxnSp>
        <p:nvCxnSpPr>
          <p:cNvPr id="98" name="直接连接符 97"/>
          <p:cNvCxnSpPr/>
          <p:nvPr/>
        </p:nvCxnSpPr>
        <p:spPr>
          <a:xfrm>
            <a:off x="2402205" y="3822065"/>
            <a:ext cx="2540" cy="1539875"/>
          </a:xfrm>
          <a:prstGeom prst="line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直接连接符 111"/>
          <p:cNvCxnSpPr>
            <a:stCxn id="197" idx="3"/>
          </p:cNvCxnSpPr>
          <p:nvPr/>
        </p:nvCxnSpPr>
        <p:spPr>
          <a:xfrm flipH="1">
            <a:off x="2404745" y="2520315"/>
            <a:ext cx="577215" cy="4445"/>
          </a:xfrm>
          <a:prstGeom prst="line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直接连接符 112"/>
          <p:cNvCxnSpPr/>
          <p:nvPr/>
        </p:nvCxnSpPr>
        <p:spPr>
          <a:xfrm>
            <a:off x="5399405" y="4487545"/>
            <a:ext cx="954405" cy="1905"/>
          </a:xfrm>
          <a:prstGeom prst="line">
            <a:avLst/>
          </a:prstGeom>
          <a:ln w="19050">
            <a:solidFill>
              <a:srgbClr val="DC54D4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矩形 113"/>
          <p:cNvSpPr/>
          <p:nvPr/>
        </p:nvSpPr>
        <p:spPr>
          <a:xfrm>
            <a:off x="6200140" y="3338195"/>
            <a:ext cx="875665" cy="350520"/>
          </a:xfrm>
          <a:prstGeom prst="rect">
            <a:avLst/>
          </a:prstGeom>
          <a:noFill/>
          <a:ln w="1905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00B0F0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000"/>
              <a:t>热交换器</a:t>
            </a:r>
            <a:endParaRPr lang="zh-CN" altLang="en-US" sz="1000"/>
          </a:p>
        </p:txBody>
      </p:sp>
      <p:sp>
        <p:nvSpPr>
          <p:cNvPr id="123" name="矩形 122"/>
          <p:cNvSpPr/>
          <p:nvPr/>
        </p:nvSpPr>
        <p:spPr>
          <a:xfrm>
            <a:off x="9946640" y="3173730"/>
            <a:ext cx="594360" cy="1235075"/>
          </a:xfrm>
          <a:prstGeom prst="rect">
            <a:avLst/>
          </a:prstGeom>
          <a:gradFill>
            <a:gsLst>
              <a:gs pos="100000">
                <a:srgbClr val="C13838">
                  <a:alpha val="28000"/>
                  <a:lumMod val="0"/>
                  <a:lumOff val="100000"/>
                </a:srgbClr>
              </a:gs>
              <a:gs pos="98000">
                <a:srgbClr val="70BAE4">
                  <a:alpha val="70000"/>
                </a:srgbClr>
              </a:gs>
              <a:gs pos="0">
                <a:srgbClr val="FFA2A2">
                  <a:alpha val="100000"/>
                </a:srgbClr>
              </a:gs>
              <a:gs pos="0">
                <a:srgbClr val="FE4444"/>
              </a:gs>
              <a:gs pos="100000">
                <a:srgbClr val="70BAE4"/>
              </a:gs>
            </a:gsLst>
            <a:lin ang="5340000" scaled="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000"/>
              <a:t>高</a:t>
            </a:r>
            <a:endParaRPr lang="zh-CN" altLang="en-US" sz="1000"/>
          </a:p>
          <a:p>
            <a:pPr algn="ctr"/>
            <a:r>
              <a:rPr lang="zh-CN" altLang="en-US" sz="1000"/>
              <a:t>压</a:t>
            </a:r>
            <a:endParaRPr lang="zh-CN" altLang="en-US" sz="1000"/>
          </a:p>
          <a:p>
            <a:pPr algn="ctr"/>
            <a:r>
              <a:rPr lang="zh-CN" altLang="en-US" sz="1000"/>
              <a:t>电</a:t>
            </a:r>
            <a:endParaRPr lang="zh-CN" altLang="en-US" sz="1000"/>
          </a:p>
          <a:p>
            <a:pPr algn="ctr"/>
            <a:r>
              <a:rPr lang="zh-CN" altLang="en-US" sz="1000"/>
              <a:t>池</a:t>
            </a:r>
            <a:endParaRPr lang="zh-CN" altLang="en-US" sz="1000"/>
          </a:p>
        </p:txBody>
      </p:sp>
      <p:cxnSp>
        <p:nvCxnSpPr>
          <p:cNvPr id="124" name="直接连接符 123"/>
          <p:cNvCxnSpPr/>
          <p:nvPr/>
        </p:nvCxnSpPr>
        <p:spPr>
          <a:xfrm>
            <a:off x="6910070" y="3312795"/>
            <a:ext cx="0" cy="1370965"/>
          </a:xfrm>
          <a:prstGeom prst="line">
            <a:avLst/>
          </a:prstGeom>
          <a:solidFill>
            <a:srgbClr val="00B0F0"/>
          </a:solidFill>
          <a:ln w="190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直接连接符 124"/>
          <p:cNvCxnSpPr/>
          <p:nvPr/>
        </p:nvCxnSpPr>
        <p:spPr>
          <a:xfrm flipH="1">
            <a:off x="6896735" y="4664710"/>
            <a:ext cx="3810" cy="726440"/>
          </a:xfrm>
          <a:prstGeom prst="line">
            <a:avLst/>
          </a:prstGeom>
          <a:solidFill>
            <a:srgbClr val="00B0F0"/>
          </a:solidFill>
          <a:ln w="19050">
            <a:solidFill>
              <a:srgbClr val="00B0F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直接连接符 125"/>
          <p:cNvCxnSpPr/>
          <p:nvPr/>
        </p:nvCxnSpPr>
        <p:spPr>
          <a:xfrm>
            <a:off x="6906260" y="5381625"/>
            <a:ext cx="1272540" cy="8890"/>
          </a:xfrm>
          <a:prstGeom prst="line">
            <a:avLst/>
          </a:prstGeom>
          <a:solidFill>
            <a:srgbClr val="00B0F0"/>
          </a:solidFill>
          <a:ln w="190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椭圆 126"/>
          <p:cNvSpPr/>
          <p:nvPr/>
        </p:nvSpPr>
        <p:spPr>
          <a:xfrm>
            <a:off x="9106535" y="5227320"/>
            <a:ext cx="320040" cy="31623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/>
              <a:t>M</a:t>
            </a:r>
            <a:endParaRPr lang="en-US" altLang="zh-CN"/>
          </a:p>
        </p:txBody>
      </p:sp>
      <p:cxnSp>
        <p:nvCxnSpPr>
          <p:cNvPr id="128" name="直接连接符 127"/>
          <p:cNvCxnSpPr>
            <a:endCxn id="127" idx="2"/>
          </p:cNvCxnSpPr>
          <p:nvPr/>
        </p:nvCxnSpPr>
        <p:spPr>
          <a:xfrm flipV="1">
            <a:off x="8481060" y="5394960"/>
            <a:ext cx="625475" cy="8890"/>
          </a:xfrm>
          <a:prstGeom prst="line">
            <a:avLst/>
          </a:prstGeom>
          <a:solidFill>
            <a:srgbClr val="00B0F0"/>
          </a:solidFill>
          <a:ln w="190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直接连接符 128"/>
          <p:cNvCxnSpPr/>
          <p:nvPr/>
        </p:nvCxnSpPr>
        <p:spPr>
          <a:xfrm>
            <a:off x="9426575" y="5385435"/>
            <a:ext cx="815340" cy="8255"/>
          </a:xfrm>
          <a:prstGeom prst="line">
            <a:avLst/>
          </a:prstGeom>
          <a:solidFill>
            <a:srgbClr val="00B0F0"/>
          </a:solidFill>
          <a:ln w="190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直接连接符 129"/>
          <p:cNvCxnSpPr/>
          <p:nvPr/>
        </p:nvCxnSpPr>
        <p:spPr>
          <a:xfrm flipH="1" flipV="1">
            <a:off x="10241280" y="4422140"/>
            <a:ext cx="635" cy="971550"/>
          </a:xfrm>
          <a:prstGeom prst="line">
            <a:avLst/>
          </a:prstGeom>
          <a:solidFill>
            <a:srgbClr val="00B0F0"/>
          </a:solidFill>
          <a:ln w="190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直接连接符 130"/>
          <p:cNvCxnSpPr/>
          <p:nvPr/>
        </p:nvCxnSpPr>
        <p:spPr>
          <a:xfrm flipH="1" flipV="1">
            <a:off x="10232390" y="1842135"/>
            <a:ext cx="8890" cy="1331595"/>
          </a:xfrm>
          <a:prstGeom prst="line">
            <a:avLst/>
          </a:prstGeom>
          <a:solidFill>
            <a:srgbClr val="00B0F0"/>
          </a:solidFill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直接箭头连接符 131"/>
          <p:cNvCxnSpPr/>
          <p:nvPr/>
        </p:nvCxnSpPr>
        <p:spPr>
          <a:xfrm flipH="1" flipV="1">
            <a:off x="8378825" y="1846580"/>
            <a:ext cx="1853565" cy="4445"/>
          </a:xfrm>
          <a:prstGeom prst="straightConnector1">
            <a:avLst/>
          </a:prstGeom>
          <a:solidFill>
            <a:srgbClr val="00B0F0"/>
          </a:solidFill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直接连接符 132"/>
          <p:cNvCxnSpPr/>
          <p:nvPr/>
        </p:nvCxnSpPr>
        <p:spPr>
          <a:xfrm flipH="1">
            <a:off x="6901180" y="1842135"/>
            <a:ext cx="3175" cy="1496695"/>
          </a:xfrm>
          <a:prstGeom prst="line">
            <a:avLst/>
          </a:prstGeom>
          <a:solidFill>
            <a:srgbClr val="00B0F0"/>
          </a:solidFill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直接箭头连接符 133"/>
          <p:cNvCxnSpPr/>
          <p:nvPr/>
        </p:nvCxnSpPr>
        <p:spPr>
          <a:xfrm flipH="1" flipV="1">
            <a:off x="6901180" y="1852295"/>
            <a:ext cx="711835" cy="635"/>
          </a:xfrm>
          <a:prstGeom prst="straightConnector1">
            <a:avLst/>
          </a:prstGeom>
          <a:solidFill>
            <a:srgbClr val="00B0F0"/>
          </a:solidFill>
          <a:ln w="1905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8" name="组合 167"/>
          <p:cNvGrpSpPr/>
          <p:nvPr/>
        </p:nvGrpSpPr>
        <p:grpSpPr>
          <a:xfrm rot="10800000">
            <a:off x="8161020" y="5337175"/>
            <a:ext cx="311785" cy="172720"/>
            <a:chOff x="6051" y="1944"/>
            <a:chExt cx="491" cy="272"/>
          </a:xfrm>
        </p:grpSpPr>
        <p:cxnSp>
          <p:nvCxnSpPr>
            <p:cNvPr id="169" name="直接连接符 168"/>
            <p:cNvCxnSpPr/>
            <p:nvPr/>
          </p:nvCxnSpPr>
          <p:spPr>
            <a:xfrm>
              <a:off x="6051" y="2197"/>
              <a:ext cx="491" cy="0"/>
            </a:xfrm>
            <a:prstGeom prst="line">
              <a:avLst/>
            </a:prstGeom>
            <a:ln w="190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直接连接符 169"/>
            <p:cNvCxnSpPr/>
            <p:nvPr/>
          </p:nvCxnSpPr>
          <p:spPr>
            <a:xfrm>
              <a:off x="6358" y="2105"/>
              <a:ext cx="166" cy="5"/>
            </a:xfrm>
            <a:prstGeom prst="line">
              <a:avLst/>
            </a:prstGeom>
            <a:ln w="190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直接连接符 170"/>
            <p:cNvCxnSpPr/>
            <p:nvPr/>
          </p:nvCxnSpPr>
          <p:spPr>
            <a:xfrm>
              <a:off x="6078" y="2110"/>
              <a:ext cx="166" cy="5"/>
            </a:xfrm>
            <a:prstGeom prst="line">
              <a:avLst/>
            </a:prstGeom>
            <a:ln w="190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直接连接符 171"/>
            <p:cNvCxnSpPr/>
            <p:nvPr/>
          </p:nvCxnSpPr>
          <p:spPr>
            <a:xfrm>
              <a:off x="6232" y="1959"/>
              <a:ext cx="13" cy="155"/>
            </a:xfrm>
            <a:prstGeom prst="line">
              <a:avLst/>
            </a:prstGeom>
            <a:ln w="190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直接连接符 172"/>
            <p:cNvCxnSpPr/>
            <p:nvPr/>
          </p:nvCxnSpPr>
          <p:spPr>
            <a:xfrm>
              <a:off x="6352" y="1944"/>
              <a:ext cx="3" cy="175"/>
            </a:xfrm>
            <a:prstGeom prst="line">
              <a:avLst/>
            </a:prstGeom>
            <a:ln w="190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直接连接符 173"/>
            <p:cNvCxnSpPr/>
            <p:nvPr/>
          </p:nvCxnSpPr>
          <p:spPr>
            <a:xfrm>
              <a:off x="6526" y="2089"/>
              <a:ext cx="0" cy="122"/>
            </a:xfrm>
            <a:prstGeom prst="line">
              <a:avLst/>
            </a:prstGeom>
            <a:ln w="190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直接连接符 174"/>
            <p:cNvCxnSpPr/>
            <p:nvPr/>
          </p:nvCxnSpPr>
          <p:spPr>
            <a:xfrm>
              <a:off x="6066" y="2094"/>
              <a:ext cx="0" cy="122"/>
            </a:xfrm>
            <a:prstGeom prst="line">
              <a:avLst/>
            </a:prstGeom>
            <a:ln w="190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直接连接符 175"/>
            <p:cNvCxnSpPr/>
            <p:nvPr/>
          </p:nvCxnSpPr>
          <p:spPr>
            <a:xfrm flipV="1">
              <a:off x="6243" y="1959"/>
              <a:ext cx="95" cy="2"/>
            </a:xfrm>
            <a:prstGeom prst="line">
              <a:avLst/>
            </a:prstGeom>
            <a:ln w="190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77" name="直接连接符 176"/>
          <p:cNvCxnSpPr/>
          <p:nvPr/>
        </p:nvCxnSpPr>
        <p:spPr>
          <a:xfrm flipV="1">
            <a:off x="6353810" y="3684905"/>
            <a:ext cx="0" cy="814070"/>
          </a:xfrm>
          <a:prstGeom prst="line">
            <a:avLst/>
          </a:prstGeom>
          <a:ln w="19050">
            <a:solidFill>
              <a:srgbClr val="DC54D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直接连接符 177"/>
          <p:cNvCxnSpPr/>
          <p:nvPr/>
        </p:nvCxnSpPr>
        <p:spPr>
          <a:xfrm flipV="1">
            <a:off x="6353810" y="2811780"/>
            <a:ext cx="0" cy="863600"/>
          </a:xfrm>
          <a:prstGeom prst="line">
            <a:avLst/>
          </a:prstGeom>
          <a:ln w="190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直接连接符 180"/>
          <p:cNvCxnSpPr/>
          <p:nvPr/>
        </p:nvCxnSpPr>
        <p:spPr>
          <a:xfrm flipV="1">
            <a:off x="4305300" y="5337175"/>
            <a:ext cx="509905" cy="3810"/>
          </a:xfrm>
          <a:prstGeom prst="line">
            <a:avLst/>
          </a:prstGeom>
          <a:ln w="19050">
            <a:solidFill>
              <a:srgbClr val="DC54D4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2" name="组合 191"/>
          <p:cNvGrpSpPr/>
          <p:nvPr/>
        </p:nvGrpSpPr>
        <p:grpSpPr>
          <a:xfrm rot="0">
            <a:off x="5970905" y="4302125"/>
            <a:ext cx="233680" cy="350520"/>
            <a:chOff x="9388" y="6430"/>
            <a:chExt cx="368" cy="552"/>
          </a:xfrm>
        </p:grpSpPr>
        <p:sp>
          <p:nvSpPr>
            <p:cNvPr id="182" name="矩形 181"/>
            <p:cNvSpPr/>
            <p:nvPr/>
          </p:nvSpPr>
          <p:spPr>
            <a:xfrm>
              <a:off x="9388" y="6430"/>
              <a:ext cx="369" cy="55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000"/>
            </a:p>
          </p:txBody>
        </p:sp>
        <p:cxnSp>
          <p:nvCxnSpPr>
            <p:cNvPr id="183" name="直接连接符 182"/>
            <p:cNvCxnSpPr/>
            <p:nvPr/>
          </p:nvCxnSpPr>
          <p:spPr>
            <a:xfrm flipH="1">
              <a:off x="9394" y="6440"/>
              <a:ext cx="355" cy="52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4" name="组合 183"/>
          <p:cNvGrpSpPr/>
          <p:nvPr/>
        </p:nvGrpSpPr>
        <p:grpSpPr>
          <a:xfrm rot="16200000">
            <a:off x="4737100" y="4222115"/>
            <a:ext cx="798830" cy="523875"/>
            <a:chOff x="5720" y="7484"/>
            <a:chExt cx="1258" cy="825"/>
          </a:xfrm>
        </p:grpSpPr>
        <p:sp>
          <p:nvSpPr>
            <p:cNvPr id="185" name="椭圆 184"/>
            <p:cNvSpPr/>
            <p:nvPr/>
          </p:nvSpPr>
          <p:spPr>
            <a:xfrm>
              <a:off x="5720" y="7484"/>
              <a:ext cx="368" cy="38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/>
                <a:t>2</a:t>
              </a:r>
              <a:endParaRPr lang="en-US" altLang="zh-CN"/>
            </a:p>
          </p:txBody>
        </p:sp>
        <p:sp>
          <p:nvSpPr>
            <p:cNvPr id="186" name="椭圆 185"/>
            <p:cNvSpPr/>
            <p:nvPr/>
          </p:nvSpPr>
          <p:spPr>
            <a:xfrm>
              <a:off x="6167" y="7927"/>
              <a:ext cx="368" cy="38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/>
                <a:t>3</a:t>
              </a:r>
              <a:endParaRPr lang="en-US" altLang="zh-CN"/>
            </a:p>
          </p:txBody>
        </p:sp>
        <p:sp>
          <p:nvSpPr>
            <p:cNvPr id="187" name="椭圆 186"/>
            <p:cNvSpPr/>
            <p:nvPr/>
          </p:nvSpPr>
          <p:spPr>
            <a:xfrm>
              <a:off x="6610" y="7496"/>
              <a:ext cx="368" cy="38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/>
                <a:t>1</a:t>
              </a:r>
              <a:endParaRPr lang="en-US" altLang="zh-CN"/>
            </a:p>
          </p:txBody>
        </p:sp>
        <p:sp>
          <p:nvSpPr>
            <p:cNvPr id="188" name="椭圆 187"/>
            <p:cNvSpPr/>
            <p:nvPr/>
          </p:nvSpPr>
          <p:spPr>
            <a:xfrm>
              <a:off x="6250" y="7594"/>
              <a:ext cx="200" cy="18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 altLang="zh-CN"/>
            </a:p>
          </p:txBody>
        </p:sp>
        <p:sp>
          <p:nvSpPr>
            <p:cNvPr id="189" name="梯形 188"/>
            <p:cNvSpPr/>
            <p:nvPr/>
          </p:nvSpPr>
          <p:spPr>
            <a:xfrm>
              <a:off x="6280" y="7781"/>
              <a:ext cx="150" cy="146"/>
            </a:xfrm>
            <a:prstGeom prst="trapezoi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90" name="梯形 189"/>
            <p:cNvSpPr/>
            <p:nvPr/>
          </p:nvSpPr>
          <p:spPr>
            <a:xfrm rot="5580000">
              <a:off x="6090" y="7606"/>
              <a:ext cx="150" cy="146"/>
            </a:xfrm>
            <a:prstGeom prst="trapezoi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91" name="梯形 190"/>
            <p:cNvSpPr/>
            <p:nvPr/>
          </p:nvSpPr>
          <p:spPr>
            <a:xfrm rot="16200000">
              <a:off x="6450" y="7606"/>
              <a:ext cx="150" cy="146"/>
            </a:xfrm>
            <a:prstGeom prst="trapezoi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sp>
        <p:nvSpPr>
          <p:cNvPr id="193" name="矩形 192"/>
          <p:cNvSpPr/>
          <p:nvPr/>
        </p:nvSpPr>
        <p:spPr>
          <a:xfrm>
            <a:off x="4926330" y="3333115"/>
            <a:ext cx="127000" cy="4889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94" name="弧形 193"/>
          <p:cNvSpPr/>
          <p:nvPr/>
        </p:nvSpPr>
        <p:spPr>
          <a:xfrm rot="1440000">
            <a:off x="4365625" y="3242945"/>
            <a:ext cx="578485" cy="941070"/>
          </a:xfrm>
          <a:prstGeom prst="arc">
            <a:avLst>
              <a:gd name="adj1" fmla="val 16958045"/>
              <a:gd name="adj2" fmla="val 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95" name="弧形 194"/>
          <p:cNvSpPr/>
          <p:nvPr/>
        </p:nvSpPr>
        <p:spPr>
          <a:xfrm rot="12120000">
            <a:off x="5033010" y="2985135"/>
            <a:ext cx="578485" cy="941070"/>
          </a:xfrm>
          <a:prstGeom prst="arc">
            <a:avLst>
              <a:gd name="adj1" fmla="val 16958045"/>
              <a:gd name="adj2" fmla="val 145605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196" name="组合 195"/>
          <p:cNvGrpSpPr/>
          <p:nvPr/>
        </p:nvGrpSpPr>
        <p:grpSpPr>
          <a:xfrm rot="16200000">
            <a:off x="3634105" y="1734185"/>
            <a:ext cx="265430" cy="1569085"/>
            <a:chOff x="925" y="3751"/>
            <a:chExt cx="715" cy="3019"/>
          </a:xfrm>
          <a:gradFill>
            <a:gsLst>
              <a:gs pos="0">
                <a:srgbClr val="00B0F0"/>
              </a:gs>
              <a:gs pos="100000">
                <a:srgbClr val="0070C0">
                  <a:alpha val="73000"/>
                </a:srgbClr>
              </a:gs>
            </a:gsLst>
            <a:lin ang="15720000" scaled="0"/>
          </a:gradFill>
        </p:grpSpPr>
        <p:sp>
          <p:nvSpPr>
            <p:cNvPr id="197" name="流程图: 延期 196"/>
            <p:cNvSpPr/>
            <p:nvPr/>
          </p:nvSpPr>
          <p:spPr>
            <a:xfrm rot="16200000">
              <a:off x="940" y="3736"/>
              <a:ext cx="679" cy="709"/>
            </a:xfrm>
            <a:prstGeom prst="flowChartDelay">
              <a:avLst/>
            </a:prstGeom>
            <a:grp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98" name="流程图: 延期 197"/>
            <p:cNvSpPr/>
            <p:nvPr/>
          </p:nvSpPr>
          <p:spPr>
            <a:xfrm rot="5400000">
              <a:off x="940" y="6077"/>
              <a:ext cx="679" cy="709"/>
            </a:xfrm>
            <a:prstGeom prst="flowChartDelay">
              <a:avLst/>
            </a:prstGeom>
            <a:grp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cxnSp>
          <p:nvCxnSpPr>
            <p:cNvPr id="199" name="直接连接符 198"/>
            <p:cNvCxnSpPr/>
            <p:nvPr/>
          </p:nvCxnSpPr>
          <p:spPr>
            <a:xfrm>
              <a:off x="1632" y="4430"/>
              <a:ext cx="9" cy="1658"/>
            </a:xfrm>
            <a:prstGeom prst="line">
              <a:avLst/>
            </a:prstGeom>
            <a:grpFill/>
            <a:ln w="190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直接连接符 199"/>
            <p:cNvCxnSpPr/>
            <p:nvPr/>
          </p:nvCxnSpPr>
          <p:spPr>
            <a:xfrm>
              <a:off x="1494" y="4430"/>
              <a:ext cx="9" cy="1658"/>
            </a:xfrm>
            <a:prstGeom prst="line">
              <a:avLst/>
            </a:prstGeom>
            <a:grpFill/>
            <a:ln w="190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直接连接符 200"/>
            <p:cNvCxnSpPr/>
            <p:nvPr/>
          </p:nvCxnSpPr>
          <p:spPr>
            <a:xfrm>
              <a:off x="1356" y="4430"/>
              <a:ext cx="9" cy="1658"/>
            </a:xfrm>
            <a:prstGeom prst="line">
              <a:avLst/>
            </a:prstGeom>
            <a:grpFill/>
            <a:ln w="190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直接连接符 201"/>
            <p:cNvCxnSpPr/>
            <p:nvPr/>
          </p:nvCxnSpPr>
          <p:spPr>
            <a:xfrm>
              <a:off x="1218" y="4430"/>
              <a:ext cx="9" cy="1658"/>
            </a:xfrm>
            <a:prstGeom prst="line">
              <a:avLst/>
            </a:prstGeom>
            <a:grpFill/>
            <a:ln w="190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直接连接符 202"/>
            <p:cNvCxnSpPr/>
            <p:nvPr/>
          </p:nvCxnSpPr>
          <p:spPr>
            <a:xfrm>
              <a:off x="1080" y="4430"/>
              <a:ext cx="9" cy="1658"/>
            </a:xfrm>
            <a:prstGeom prst="line">
              <a:avLst/>
            </a:prstGeom>
            <a:grpFill/>
            <a:ln w="190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直接连接符 203"/>
            <p:cNvCxnSpPr/>
            <p:nvPr/>
          </p:nvCxnSpPr>
          <p:spPr>
            <a:xfrm>
              <a:off x="942" y="4430"/>
              <a:ext cx="9" cy="1658"/>
            </a:xfrm>
            <a:prstGeom prst="line">
              <a:avLst/>
            </a:prstGeom>
            <a:grpFill/>
            <a:ln w="190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06" name="肘形连接符 205"/>
          <p:cNvCxnSpPr>
            <a:stCxn id="193" idx="0"/>
            <a:endCxn id="198" idx="3"/>
          </p:cNvCxnSpPr>
          <p:nvPr/>
        </p:nvCxnSpPr>
        <p:spPr>
          <a:xfrm rot="16200000" flipV="1">
            <a:off x="4363720" y="2707640"/>
            <a:ext cx="813435" cy="437515"/>
          </a:xfrm>
          <a:prstGeom prst="bentConnector2">
            <a:avLst/>
          </a:prstGeom>
          <a:ln w="190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肘形连接符 4"/>
          <p:cNvCxnSpPr/>
          <p:nvPr/>
        </p:nvCxnSpPr>
        <p:spPr>
          <a:xfrm rot="10800000">
            <a:off x="2663825" y="1844040"/>
            <a:ext cx="3689350" cy="967740"/>
          </a:xfrm>
          <a:prstGeom prst="bentConnector3">
            <a:avLst>
              <a:gd name="adj1" fmla="val 103"/>
            </a:avLst>
          </a:prstGeom>
          <a:ln w="190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 flipH="1">
            <a:off x="2663825" y="1844040"/>
            <a:ext cx="9525" cy="690245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框 6"/>
          <p:cNvSpPr txBox="1"/>
          <p:nvPr/>
        </p:nvSpPr>
        <p:spPr>
          <a:xfrm>
            <a:off x="5766435" y="4683760"/>
            <a:ext cx="640080" cy="27559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1200"/>
              <a:t>电磁阀</a:t>
            </a:r>
            <a:endParaRPr lang="zh-CN" altLang="en-US" sz="1200"/>
          </a:p>
        </p:txBody>
      </p:sp>
      <p:sp>
        <p:nvSpPr>
          <p:cNvPr id="8" name="文本框 7"/>
          <p:cNvSpPr txBox="1"/>
          <p:nvPr/>
        </p:nvSpPr>
        <p:spPr>
          <a:xfrm>
            <a:off x="4038600" y="4326255"/>
            <a:ext cx="944880" cy="27559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1200"/>
              <a:t>电磁</a:t>
            </a:r>
            <a:r>
              <a:rPr lang="zh-CN" altLang="en-US" sz="1200"/>
              <a:t>三通阀</a:t>
            </a:r>
            <a:endParaRPr lang="zh-CN" altLang="en-US" sz="1200"/>
          </a:p>
        </p:txBody>
      </p:sp>
      <p:sp>
        <p:nvSpPr>
          <p:cNvPr id="9" name="文本框 8"/>
          <p:cNvSpPr txBox="1"/>
          <p:nvPr/>
        </p:nvSpPr>
        <p:spPr>
          <a:xfrm>
            <a:off x="3401060" y="5509895"/>
            <a:ext cx="640080" cy="27559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1200"/>
              <a:t>冷凝器</a:t>
            </a:r>
            <a:endParaRPr lang="zh-CN" altLang="en-US" sz="1200"/>
          </a:p>
        </p:txBody>
      </p:sp>
      <p:sp>
        <p:nvSpPr>
          <p:cNvPr id="10" name="文本框 9"/>
          <p:cNvSpPr txBox="1"/>
          <p:nvPr/>
        </p:nvSpPr>
        <p:spPr>
          <a:xfrm>
            <a:off x="3455035" y="2651760"/>
            <a:ext cx="640080" cy="27559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1200"/>
              <a:t>蒸发器</a:t>
            </a:r>
            <a:endParaRPr lang="zh-CN" altLang="en-US" sz="1200"/>
          </a:p>
        </p:txBody>
      </p:sp>
      <p:sp>
        <p:nvSpPr>
          <p:cNvPr id="11" name="文本框 10"/>
          <p:cNvSpPr txBox="1"/>
          <p:nvPr/>
        </p:nvSpPr>
        <p:spPr>
          <a:xfrm>
            <a:off x="4255135" y="3428365"/>
            <a:ext cx="640080" cy="27559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1200"/>
              <a:t>节流阀</a:t>
            </a:r>
            <a:endParaRPr lang="zh-CN" altLang="en-US" sz="1200"/>
          </a:p>
        </p:txBody>
      </p:sp>
      <p:sp>
        <p:nvSpPr>
          <p:cNvPr id="13" name="文本框 12"/>
          <p:cNvSpPr txBox="1"/>
          <p:nvPr/>
        </p:nvSpPr>
        <p:spPr>
          <a:xfrm>
            <a:off x="7518400" y="2012315"/>
            <a:ext cx="944880" cy="27559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1200"/>
              <a:t>电磁</a:t>
            </a:r>
            <a:r>
              <a:rPr lang="zh-CN" altLang="en-US" sz="1200"/>
              <a:t>三通阀</a:t>
            </a:r>
            <a:endParaRPr lang="zh-CN" altLang="en-US" sz="1200"/>
          </a:p>
        </p:txBody>
      </p:sp>
      <p:sp>
        <p:nvSpPr>
          <p:cNvPr id="14" name="文本框 13"/>
          <p:cNvSpPr txBox="1"/>
          <p:nvPr/>
        </p:nvSpPr>
        <p:spPr>
          <a:xfrm>
            <a:off x="8871585" y="5543550"/>
            <a:ext cx="792480" cy="27559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1200"/>
              <a:t>电动</a:t>
            </a:r>
            <a:r>
              <a:rPr lang="zh-CN" altLang="en-US" sz="1200"/>
              <a:t>水泵</a:t>
            </a:r>
            <a:endParaRPr lang="zh-CN" altLang="en-US" sz="1200"/>
          </a:p>
        </p:txBody>
      </p:sp>
      <p:sp>
        <p:nvSpPr>
          <p:cNvPr id="15" name="文本框 14"/>
          <p:cNvSpPr txBox="1"/>
          <p:nvPr/>
        </p:nvSpPr>
        <p:spPr>
          <a:xfrm>
            <a:off x="7951470" y="4960620"/>
            <a:ext cx="640080" cy="27559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1200">
                <a:sym typeface="+mn-ea"/>
              </a:rPr>
              <a:t>三通阀</a:t>
            </a:r>
            <a:endParaRPr lang="zh-CN" altLang="en-US" sz="1200">
              <a:sym typeface="+mn-ea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4815205" y="5205730"/>
            <a:ext cx="312420" cy="2635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200"/>
          </a:p>
        </p:txBody>
      </p:sp>
      <p:sp>
        <p:nvSpPr>
          <p:cNvPr id="19" name="文本框 18"/>
          <p:cNvSpPr txBox="1"/>
          <p:nvPr/>
        </p:nvSpPr>
        <p:spPr>
          <a:xfrm>
            <a:off x="4537075" y="5509895"/>
            <a:ext cx="944880" cy="27559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1200"/>
              <a:t>储液</a:t>
            </a:r>
            <a:r>
              <a:rPr lang="zh-CN" altLang="en-US" sz="1200"/>
              <a:t>干燥瓶</a:t>
            </a:r>
            <a:endParaRPr lang="zh-CN" altLang="en-US" sz="1200"/>
          </a:p>
        </p:txBody>
      </p:sp>
      <p:sp>
        <p:nvSpPr>
          <p:cNvPr id="20" name="矩形 19"/>
          <p:cNvSpPr/>
          <p:nvPr/>
        </p:nvSpPr>
        <p:spPr>
          <a:xfrm>
            <a:off x="2247265" y="4379595"/>
            <a:ext cx="312420" cy="2635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200"/>
          </a:p>
        </p:txBody>
      </p:sp>
      <p:sp>
        <p:nvSpPr>
          <p:cNvPr id="21" name="文本框 20"/>
          <p:cNvSpPr txBox="1"/>
          <p:nvPr/>
        </p:nvSpPr>
        <p:spPr>
          <a:xfrm>
            <a:off x="1454785" y="4351020"/>
            <a:ext cx="792480" cy="27559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1200"/>
              <a:t>压力</a:t>
            </a:r>
            <a:r>
              <a:rPr lang="zh-CN" altLang="en-US" sz="1200"/>
              <a:t>开关</a:t>
            </a:r>
            <a:endParaRPr lang="zh-CN" altLang="en-US" sz="1200"/>
          </a:p>
        </p:txBody>
      </p:sp>
      <p:grpSp>
        <p:nvGrpSpPr>
          <p:cNvPr id="115" name="组合 114"/>
          <p:cNvGrpSpPr/>
          <p:nvPr/>
        </p:nvGrpSpPr>
        <p:grpSpPr>
          <a:xfrm rot="10800000">
            <a:off x="7579995" y="1450340"/>
            <a:ext cx="798830" cy="523875"/>
            <a:chOff x="5720" y="7484"/>
            <a:chExt cx="1258" cy="825"/>
          </a:xfrm>
          <a:solidFill>
            <a:srgbClr val="00B0F0"/>
          </a:solidFill>
        </p:grpSpPr>
        <p:sp>
          <p:nvSpPr>
            <p:cNvPr id="116" name="椭圆 115"/>
            <p:cNvSpPr/>
            <p:nvPr/>
          </p:nvSpPr>
          <p:spPr>
            <a:xfrm rot="10800000">
              <a:off x="5720" y="7484"/>
              <a:ext cx="368" cy="383"/>
            </a:xfrm>
            <a:prstGeom prst="ellipse">
              <a:avLst/>
            </a:prstGeom>
            <a:grp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/>
                <a:t>1</a:t>
              </a:r>
              <a:endParaRPr lang="en-US" altLang="zh-CN"/>
            </a:p>
          </p:txBody>
        </p:sp>
        <p:sp>
          <p:nvSpPr>
            <p:cNvPr id="117" name="椭圆 116"/>
            <p:cNvSpPr/>
            <p:nvPr/>
          </p:nvSpPr>
          <p:spPr>
            <a:xfrm rot="10800000">
              <a:off x="6167" y="7927"/>
              <a:ext cx="368" cy="383"/>
            </a:xfrm>
            <a:prstGeom prst="ellipse">
              <a:avLst/>
            </a:prstGeom>
            <a:grp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/>
                <a:t>3</a:t>
              </a:r>
              <a:endParaRPr lang="en-US" altLang="zh-CN"/>
            </a:p>
          </p:txBody>
        </p:sp>
        <p:sp>
          <p:nvSpPr>
            <p:cNvPr id="118" name="椭圆 117"/>
            <p:cNvSpPr/>
            <p:nvPr/>
          </p:nvSpPr>
          <p:spPr>
            <a:xfrm rot="10800000">
              <a:off x="6610" y="7496"/>
              <a:ext cx="368" cy="383"/>
            </a:xfrm>
            <a:prstGeom prst="ellipse">
              <a:avLst/>
            </a:prstGeom>
            <a:grp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/>
                <a:t>2</a:t>
              </a:r>
              <a:endParaRPr lang="en-US" altLang="zh-CN"/>
            </a:p>
          </p:txBody>
        </p:sp>
        <p:sp>
          <p:nvSpPr>
            <p:cNvPr id="119" name="椭圆 118"/>
            <p:cNvSpPr/>
            <p:nvPr/>
          </p:nvSpPr>
          <p:spPr>
            <a:xfrm>
              <a:off x="6250" y="7594"/>
              <a:ext cx="200" cy="187"/>
            </a:xfrm>
            <a:prstGeom prst="ellipse">
              <a:avLst/>
            </a:prstGeom>
            <a:grp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 altLang="zh-CN"/>
            </a:p>
          </p:txBody>
        </p:sp>
        <p:sp>
          <p:nvSpPr>
            <p:cNvPr id="120" name="梯形 119"/>
            <p:cNvSpPr/>
            <p:nvPr/>
          </p:nvSpPr>
          <p:spPr>
            <a:xfrm>
              <a:off x="6280" y="7781"/>
              <a:ext cx="150" cy="146"/>
            </a:xfrm>
            <a:prstGeom prst="trapezoid">
              <a:avLst/>
            </a:prstGeom>
            <a:grp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21" name="梯形 120"/>
            <p:cNvSpPr/>
            <p:nvPr/>
          </p:nvSpPr>
          <p:spPr>
            <a:xfrm rot="5580000">
              <a:off x="6090" y="7606"/>
              <a:ext cx="150" cy="146"/>
            </a:xfrm>
            <a:prstGeom prst="trapezoid">
              <a:avLst/>
            </a:prstGeom>
            <a:grp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22" name="梯形 121"/>
            <p:cNvSpPr/>
            <p:nvPr/>
          </p:nvSpPr>
          <p:spPr>
            <a:xfrm rot="16200000">
              <a:off x="6450" y="7606"/>
              <a:ext cx="150" cy="146"/>
            </a:xfrm>
            <a:prstGeom prst="trapezoid">
              <a:avLst/>
            </a:prstGeom>
            <a:grp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>
            <a:alphaModFix amt="7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69900" y="518160"/>
            <a:ext cx="201168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2400">
                <a:sym typeface="+mn-ea"/>
              </a:rPr>
              <a:t>压缩机</a:t>
            </a:r>
            <a:r>
              <a:rPr lang="zh-CN" altLang="en-US" sz="2400">
                <a:sym typeface="+mn-ea"/>
              </a:rPr>
              <a:t>结构：</a:t>
            </a:r>
            <a:endParaRPr lang="zh-CN" altLang="en-US" sz="2400">
              <a:sym typeface="+mn-ea"/>
            </a:endParaRPr>
          </a:p>
        </p:txBody>
      </p:sp>
      <p:pic>
        <p:nvPicPr>
          <p:cNvPr id="214" name="图片 21" descr="1ea40ef0b0953245d65537a6e285abb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rcRect l="1620" r="22366" b="3404"/>
          <a:stretch>
            <a:fillRect/>
          </a:stretch>
        </p:blipFill>
        <p:spPr>
          <a:xfrm>
            <a:off x="5495925" y="1525270"/>
            <a:ext cx="5750560" cy="380746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文本框 3"/>
          <p:cNvSpPr txBox="1"/>
          <p:nvPr/>
        </p:nvSpPr>
        <p:spPr>
          <a:xfrm>
            <a:off x="1353820" y="1728470"/>
            <a:ext cx="4142105" cy="17532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/>
              <a:t>高压电压范围V200~450</a:t>
            </a:r>
            <a:endParaRPr lang="zh-CN" altLang="en-US"/>
          </a:p>
          <a:p>
            <a:r>
              <a:rPr lang="zh-CN" altLang="en-US"/>
              <a:t>低压电压范围V 9~16</a:t>
            </a:r>
            <a:endParaRPr lang="zh-CN" altLang="en-US"/>
          </a:p>
          <a:p>
            <a:r>
              <a:rPr lang="zh-CN" altLang="en-US"/>
              <a:t>转速范围 800~9000rpm</a:t>
            </a:r>
            <a:endParaRPr lang="zh-CN" altLang="en-US"/>
          </a:p>
          <a:p>
            <a:r>
              <a:rPr lang="zh-CN" altLang="en-US"/>
              <a:t>泄压阀压力 （3.8±0.3）MPa</a:t>
            </a:r>
            <a:endParaRPr lang="zh-CN" altLang="en-US"/>
          </a:p>
          <a:p>
            <a:r>
              <a:rPr lang="zh-CN" altLang="en-US">
                <a:solidFill>
                  <a:schemeClr val="tx1"/>
                </a:solidFill>
                <a:sym typeface="+mn-ea"/>
              </a:rPr>
              <a:t>并采用R134a制冷剂</a:t>
            </a:r>
            <a:endParaRPr lang="zh-CN" altLang="en-US">
              <a:solidFill>
                <a:schemeClr val="tx1"/>
              </a:solidFill>
              <a:sym typeface="+mn-ea"/>
            </a:endParaRPr>
          </a:p>
          <a:p>
            <a:endParaRPr lang="zh-CN" altLang="en-US">
              <a:solidFill>
                <a:schemeClr val="tx1"/>
              </a:solidFill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>
            <a:alphaModFix amt="7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/>
          <p:cNvGraphicFramePr/>
          <p:nvPr>
            <p:custDataLst>
              <p:tags r:id="rId2"/>
            </p:custDataLst>
          </p:nvPr>
        </p:nvGraphicFramePr>
        <p:xfrm>
          <a:off x="1936750" y="1954530"/>
          <a:ext cx="8532495" cy="2667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44165"/>
                <a:gridCol w="2844165"/>
                <a:gridCol w="2844165"/>
              </a:tblGrid>
              <a:tr h="3810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/>
                        <a:t>保护</a:t>
                      </a:r>
                      <a:r>
                        <a:rPr lang="zh-CN" altLang="en-US"/>
                        <a:t>项目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/>
                        <a:t>温度</a:t>
                      </a:r>
                      <a:r>
                        <a:rPr lang="zh-CN" altLang="en-US"/>
                        <a:t>范围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/>
                        <a:t>控制</a:t>
                      </a:r>
                      <a:r>
                        <a:rPr lang="zh-CN" altLang="en-US"/>
                        <a:t>措施</a:t>
                      </a:r>
                      <a:endParaRPr lang="zh-CN" altLang="en-US"/>
                    </a:p>
                  </a:txBody>
                  <a:tcPr/>
                </a:tc>
              </a:tr>
              <a:tr h="381000">
                <a:tc rowSpan="2">
                  <a:txBody>
                    <a:bodyPr/>
                    <a:p>
                      <a:pPr indent="0" algn="ctr">
                        <a:buFont typeface="Arial" panose="020B0604020202020204" pitchFamily="34" charset="0"/>
                        <a:buNone/>
                      </a:pPr>
                      <a:endParaRPr lang="zh-CN" altLang="en-US"/>
                    </a:p>
                    <a:p>
                      <a:pPr indent="0" algn="ctr">
                        <a:buFont typeface="Arial" panose="020B0604020202020204" pitchFamily="34" charset="0"/>
                        <a:buNone/>
                      </a:pPr>
                      <a:r>
                        <a:rPr lang="zh-CN" altLang="en-US"/>
                        <a:t>蒸发器温度保护</a:t>
                      </a:r>
                      <a:r>
                        <a:rPr lang="zh-CN" altLang="en-US"/>
                        <a:t>区间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/>
                        <a:t>大于等于</a:t>
                      </a:r>
                      <a:r>
                        <a:rPr lang="en-US" altLang="zh-CN"/>
                        <a:t>4</a:t>
                      </a:r>
                      <a:r>
                        <a:rPr lang="en-US" altLang="zh-CN"/>
                        <a:t>℃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/>
                        <a:t>允许开启</a:t>
                      </a:r>
                      <a:r>
                        <a:rPr lang="zh-CN" altLang="en-US"/>
                        <a:t>压缩机</a:t>
                      </a:r>
                      <a:endParaRPr lang="zh-CN" altLang="en-US"/>
                    </a:p>
                  </a:txBody>
                  <a:tcPr/>
                </a:tc>
              </a:tr>
              <a:tr h="381000">
                <a:tc vMerge="1"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800">
                          <a:sym typeface="+mn-ea"/>
                        </a:rPr>
                        <a:t>小于等于</a:t>
                      </a:r>
                      <a:r>
                        <a:rPr lang="en-US" altLang="zh-CN" sz="1800">
                          <a:sym typeface="+mn-ea"/>
                        </a:rPr>
                        <a:t>0℃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/>
                        <a:t>禁止</a:t>
                      </a:r>
                      <a:r>
                        <a:rPr lang="zh-CN" altLang="en-US" sz="1800">
                          <a:sym typeface="+mn-ea"/>
                        </a:rPr>
                        <a:t>开启压缩机</a:t>
                      </a:r>
                      <a:endParaRPr lang="zh-CN" altLang="en-US"/>
                    </a:p>
                  </a:txBody>
                  <a:tcPr/>
                </a:tc>
              </a:tr>
              <a:tr h="381000">
                <a:tc rowSpan="2">
                  <a:txBody>
                    <a:bodyPr/>
                    <a:p>
                      <a:pPr indent="0" algn="ctr">
                        <a:buFont typeface="Arial" panose="020B0604020202020204" pitchFamily="34" charset="0"/>
                        <a:buNone/>
                      </a:pPr>
                      <a:endParaRPr lang="zh-CN" altLang="en-US"/>
                    </a:p>
                    <a:p>
                      <a:pPr indent="0" algn="ctr">
                        <a:buFont typeface="Arial" panose="020B0604020202020204" pitchFamily="34" charset="0"/>
                        <a:buNone/>
                      </a:pPr>
                      <a:r>
                        <a:rPr lang="zh-CN" altLang="en-US"/>
                        <a:t>环境温度保护</a:t>
                      </a:r>
                      <a:r>
                        <a:rPr lang="zh-CN" altLang="en-US"/>
                        <a:t>区间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800">
                          <a:sym typeface="+mn-ea"/>
                        </a:rPr>
                        <a:t>大于等于</a:t>
                      </a:r>
                      <a:r>
                        <a:rPr lang="en-US" altLang="zh-CN" sz="1800">
                          <a:sym typeface="+mn-ea"/>
                        </a:rPr>
                        <a:t>-1℃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800">
                          <a:sym typeface="+mn-ea"/>
                        </a:rPr>
                        <a:t>允许开启压缩机</a:t>
                      </a:r>
                      <a:endParaRPr lang="zh-CN" altLang="en-US"/>
                    </a:p>
                  </a:txBody>
                  <a:tcPr/>
                </a:tc>
              </a:tr>
              <a:tr h="381000">
                <a:tc vMerge="1"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800">
                          <a:sym typeface="+mn-ea"/>
                        </a:rPr>
                        <a:t>小于等于</a:t>
                      </a:r>
                      <a:r>
                        <a:rPr lang="en-US" altLang="zh-CN" sz="1800">
                          <a:sym typeface="+mn-ea"/>
                        </a:rPr>
                        <a:t>-3℃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800">
                          <a:sym typeface="+mn-ea"/>
                        </a:rPr>
                        <a:t>禁止</a:t>
                      </a:r>
                      <a:r>
                        <a:rPr lang="zh-CN" altLang="en-US" sz="1800">
                          <a:sym typeface="+mn-ea"/>
                        </a:rPr>
                        <a:t>开启压缩机</a:t>
                      </a:r>
                      <a:endParaRPr lang="zh-CN" altLang="en-US"/>
                    </a:p>
                  </a:txBody>
                  <a:tcPr/>
                </a:tc>
              </a:tr>
              <a:tr h="381000">
                <a:tc rowSpan="2">
                  <a:txBody>
                    <a:bodyPr/>
                    <a:p>
                      <a:pPr indent="0" algn="ctr">
                        <a:buFont typeface="Arial" panose="020B0604020202020204" pitchFamily="34" charset="0"/>
                        <a:buNone/>
                      </a:pPr>
                      <a:endParaRPr lang="zh-CN" altLang="en-US"/>
                    </a:p>
                    <a:p>
                      <a:pPr indent="0" algn="ctr">
                        <a:buFont typeface="Arial" panose="020B0604020202020204" pitchFamily="34" charset="0"/>
                        <a:buNone/>
                      </a:pPr>
                      <a:r>
                        <a:rPr lang="zh-CN" altLang="en-US"/>
                        <a:t>系统压力保护</a:t>
                      </a:r>
                      <a:r>
                        <a:rPr lang="zh-CN" altLang="en-US"/>
                        <a:t>区间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/>
                        <a:t>高低压接通</a:t>
                      </a:r>
                      <a:r>
                        <a:rPr lang="zh-CN" altLang="en-US"/>
                        <a:t>时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800">
                          <a:sym typeface="+mn-ea"/>
                        </a:rPr>
                        <a:t>允许开启压缩机</a:t>
                      </a:r>
                      <a:endParaRPr lang="zh-CN" altLang="en-US"/>
                    </a:p>
                  </a:txBody>
                  <a:tcPr/>
                </a:tc>
              </a:tr>
              <a:tr h="381000">
                <a:tc vMerge="1"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/>
                        <a:t>高低压</a:t>
                      </a:r>
                      <a:r>
                        <a:rPr lang="zh-CN" altLang="en-US"/>
                        <a:t>断开时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800">
                          <a:sym typeface="+mn-ea"/>
                        </a:rPr>
                        <a:t>禁止</a:t>
                      </a:r>
                      <a:r>
                        <a:rPr lang="zh-CN" altLang="en-US" sz="1800">
                          <a:sym typeface="+mn-ea"/>
                        </a:rPr>
                        <a:t>开启压缩机</a:t>
                      </a:r>
                      <a:endParaRPr lang="zh-CN" alt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文本框 4"/>
          <p:cNvSpPr txBox="1"/>
          <p:nvPr/>
        </p:nvSpPr>
        <p:spPr>
          <a:xfrm>
            <a:off x="843280" y="741680"/>
            <a:ext cx="23164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400"/>
              <a:t>压缩机开启策略</a:t>
            </a:r>
            <a:endParaRPr lang="zh-CN" alt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>
            <a:alphaModFix amt="7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393440" y="3047365"/>
            <a:ext cx="4620260" cy="1078865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/>
              <a:t>空调</a:t>
            </a:r>
            <a:r>
              <a:rPr lang="zh-CN" altLang="en-US"/>
              <a:t>压缩机</a:t>
            </a:r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3599815" y="2831465"/>
            <a:ext cx="480695" cy="215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1000"/>
              <a:t>BV08</a:t>
            </a:r>
            <a:endParaRPr lang="en-US" altLang="zh-CN" sz="1000"/>
          </a:p>
        </p:txBody>
      </p:sp>
      <p:sp>
        <p:nvSpPr>
          <p:cNvPr id="6" name="矩形 5"/>
          <p:cNvSpPr/>
          <p:nvPr/>
        </p:nvSpPr>
        <p:spPr>
          <a:xfrm>
            <a:off x="5209540" y="4126230"/>
            <a:ext cx="480695" cy="215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1000"/>
              <a:t>BV08</a:t>
            </a:r>
            <a:endParaRPr lang="en-US" altLang="zh-CN" sz="1000"/>
          </a:p>
        </p:txBody>
      </p:sp>
      <p:sp>
        <p:nvSpPr>
          <p:cNvPr id="7" name="矩形 6"/>
          <p:cNvSpPr/>
          <p:nvPr/>
        </p:nvSpPr>
        <p:spPr>
          <a:xfrm>
            <a:off x="6701790" y="4126230"/>
            <a:ext cx="480695" cy="215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1000"/>
              <a:t>BV08</a:t>
            </a:r>
            <a:endParaRPr lang="en-US" altLang="zh-CN" sz="1000"/>
          </a:p>
        </p:txBody>
      </p:sp>
      <p:sp>
        <p:nvSpPr>
          <p:cNvPr id="10" name="矩形 9"/>
          <p:cNvSpPr/>
          <p:nvPr/>
        </p:nvSpPr>
        <p:spPr>
          <a:xfrm>
            <a:off x="3315335" y="1137920"/>
            <a:ext cx="1075690" cy="844550"/>
          </a:xfrm>
          <a:prstGeom prst="rect">
            <a:avLst/>
          </a:prstGeom>
          <a:noFill/>
          <a:ln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3" name="任意多边形 12"/>
          <p:cNvSpPr/>
          <p:nvPr/>
        </p:nvSpPr>
        <p:spPr>
          <a:xfrm>
            <a:off x="3811905" y="1393190"/>
            <a:ext cx="79375" cy="334010"/>
          </a:xfrm>
          <a:custGeom>
            <a:avLst/>
            <a:gdLst>
              <a:gd name="connisteX0" fmla="*/ 49413 w 79638"/>
              <a:gd name="connsiteY0" fmla="*/ 0 h 334010"/>
              <a:gd name="connisteX1" fmla="*/ 518 w 79638"/>
              <a:gd name="connsiteY1" fmla="*/ 118110 h 334010"/>
              <a:gd name="connisteX2" fmla="*/ 78623 w 79638"/>
              <a:gd name="connsiteY2" fmla="*/ 226060 h 334010"/>
              <a:gd name="connisteX3" fmla="*/ 39253 w 79638"/>
              <a:gd name="connsiteY3" fmla="*/ 334010 h 33401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</a:cxnLst>
            <a:rect l="l" t="t" r="r" b="b"/>
            <a:pathLst>
              <a:path w="79639" h="334010">
                <a:moveTo>
                  <a:pt x="49413" y="0"/>
                </a:moveTo>
                <a:cubicBezTo>
                  <a:pt x="37983" y="21590"/>
                  <a:pt x="-5197" y="73025"/>
                  <a:pt x="518" y="118110"/>
                </a:cubicBezTo>
                <a:cubicBezTo>
                  <a:pt x="6233" y="163195"/>
                  <a:pt x="71003" y="182880"/>
                  <a:pt x="78623" y="226060"/>
                </a:cubicBezTo>
                <a:cubicBezTo>
                  <a:pt x="86243" y="269240"/>
                  <a:pt x="48778" y="314325"/>
                  <a:pt x="39253" y="334010"/>
                </a:cubicBezTo>
              </a:path>
            </a:pathLst>
          </a:custGeom>
          <a:noFill/>
          <a:ln w="19050">
            <a:headEnd type="oval"/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14" name="直接连接符 13"/>
          <p:cNvCxnSpPr/>
          <p:nvPr/>
        </p:nvCxnSpPr>
        <p:spPr>
          <a:xfrm flipH="1">
            <a:off x="3857625" y="775970"/>
            <a:ext cx="9525" cy="588645"/>
          </a:xfrm>
          <a:prstGeom prst="line">
            <a:avLst/>
          </a:prstGeom>
          <a:ln w="19050">
            <a:head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 flipH="1">
            <a:off x="3835400" y="1751330"/>
            <a:ext cx="8890" cy="108013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15"/>
          <p:cNvSpPr txBox="1"/>
          <p:nvPr/>
        </p:nvSpPr>
        <p:spPr>
          <a:xfrm rot="16200000">
            <a:off x="3277235" y="1422400"/>
            <a:ext cx="793750" cy="27559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1200"/>
              <a:t>10A  EF30</a:t>
            </a:r>
            <a:endParaRPr lang="en-US" altLang="zh-CN" sz="1200"/>
          </a:p>
        </p:txBody>
      </p:sp>
      <p:sp>
        <p:nvSpPr>
          <p:cNvPr id="17" name="文本框 16"/>
          <p:cNvSpPr txBox="1"/>
          <p:nvPr/>
        </p:nvSpPr>
        <p:spPr>
          <a:xfrm>
            <a:off x="3014345" y="500380"/>
            <a:ext cx="207708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/>
              <a:t>前机舱保险丝继电器</a:t>
            </a:r>
            <a:r>
              <a:rPr lang="zh-CN" altLang="en-US" sz="1200"/>
              <a:t>盒</a:t>
            </a:r>
            <a:endParaRPr lang="zh-CN" altLang="en-US" sz="1200"/>
          </a:p>
        </p:txBody>
      </p:sp>
      <p:cxnSp>
        <p:nvCxnSpPr>
          <p:cNvPr id="18" name="直接连接符 17"/>
          <p:cNvCxnSpPr/>
          <p:nvPr/>
        </p:nvCxnSpPr>
        <p:spPr>
          <a:xfrm flipH="1">
            <a:off x="5457190" y="4342130"/>
            <a:ext cx="8890" cy="108013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矩形 18"/>
          <p:cNvSpPr/>
          <p:nvPr/>
        </p:nvSpPr>
        <p:spPr>
          <a:xfrm>
            <a:off x="4979670" y="5420995"/>
            <a:ext cx="1021080" cy="79502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200"/>
              <a:t>车载充电器</a:t>
            </a:r>
            <a:endParaRPr lang="zh-CN" altLang="en-US" sz="1200"/>
          </a:p>
        </p:txBody>
      </p:sp>
      <p:cxnSp>
        <p:nvCxnSpPr>
          <p:cNvPr id="22" name="直接连接符 21"/>
          <p:cNvCxnSpPr/>
          <p:nvPr/>
        </p:nvCxnSpPr>
        <p:spPr>
          <a:xfrm flipH="1">
            <a:off x="6937375" y="4342130"/>
            <a:ext cx="8890" cy="108013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矩形 22"/>
          <p:cNvSpPr/>
          <p:nvPr/>
        </p:nvSpPr>
        <p:spPr>
          <a:xfrm>
            <a:off x="6484620" y="5420995"/>
            <a:ext cx="1021080" cy="79502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1400"/>
              <a:t>PTC</a:t>
            </a:r>
            <a:r>
              <a:rPr lang="zh-CN" altLang="en-US" sz="1400"/>
              <a:t>加热器</a:t>
            </a:r>
            <a:endParaRPr lang="zh-CN" altLang="en-US" sz="1400"/>
          </a:p>
        </p:txBody>
      </p:sp>
      <p:sp>
        <p:nvSpPr>
          <p:cNvPr id="24" name="矩形 23"/>
          <p:cNvSpPr/>
          <p:nvPr/>
        </p:nvSpPr>
        <p:spPr>
          <a:xfrm>
            <a:off x="6701155" y="5204460"/>
            <a:ext cx="480695" cy="215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1000"/>
              <a:t>CA61</a:t>
            </a:r>
            <a:endParaRPr lang="en-US" altLang="zh-CN" sz="1000"/>
          </a:p>
        </p:txBody>
      </p:sp>
      <p:sp>
        <p:nvSpPr>
          <p:cNvPr id="25" name="矩形 24"/>
          <p:cNvSpPr/>
          <p:nvPr/>
        </p:nvSpPr>
        <p:spPr>
          <a:xfrm>
            <a:off x="5249545" y="5206365"/>
            <a:ext cx="480695" cy="215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1000"/>
              <a:t>BV10</a:t>
            </a:r>
            <a:endParaRPr lang="en-US" altLang="zh-CN" sz="1000"/>
          </a:p>
        </p:txBody>
      </p:sp>
      <p:sp>
        <p:nvSpPr>
          <p:cNvPr id="26" name="文本框 25"/>
          <p:cNvSpPr txBox="1"/>
          <p:nvPr/>
        </p:nvSpPr>
        <p:spPr>
          <a:xfrm>
            <a:off x="3341370" y="2783840"/>
            <a:ext cx="260350" cy="27559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altLang="zh-CN" sz="1200">
                <a:sym typeface="+mn-ea"/>
              </a:rPr>
              <a:t>1</a:t>
            </a:r>
            <a:endParaRPr lang="en-US" altLang="zh-CN" sz="1200">
              <a:sym typeface="+mn-ea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4979670" y="4096385"/>
            <a:ext cx="260350" cy="27559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altLang="zh-CN" sz="1200">
                <a:sym typeface="+mn-ea"/>
              </a:rPr>
              <a:t>6</a:t>
            </a:r>
            <a:endParaRPr lang="en-US" altLang="zh-CN" sz="1200">
              <a:sym typeface="+mn-ea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6441440" y="4096385"/>
            <a:ext cx="260350" cy="27559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altLang="zh-CN" sz="1200">
                <a:sym typeface="+mn-ea"/>
              </a:rPr>
              <a:t>7</a:t>
            </a:r>
            <a:endParaRPr lang="en-US" altLang="zh-CN" sz="1200">
              <a:sym typeface="+mn-ea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4979670" y="5167630"/>
            <a:ext cx="337820" cy="27559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altLang="zh-CN" sz="1200">
                <a:sym typeface="+mn-ea"/>
              </a:rPr>
              <a:t>27</a:t>
            </a:r>
            <a:endParaRPr lang="en-US" altLang="zh-CN" sz="1200">
              <a:sym typeface="+mn-ea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6440805" y="5177790"/>
            <a:ext cx="260350" cy="27559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altLang="zh-CN" sz="1200">
                <a:sym typeface="+mn-ea"/>
              </a:rPr>
              <a:t>5</a:t>
            </a:r>
            <a:endParaRPr lang="en-US" altLang="zh-CN" sz="1200">
              <a:sym typeface="+mn-ea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4850130" y="1182370"/>
            <a:ext cx="1451610" cy="79502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200"/>
              <a:t>车载</a:t>
            </a:r>
            <a:r>
              <a:rPr lang="zh-CN" altLang="en-US" sz="1200"/>
              <a:t>充电器</a:t>
            </a:r>
            <a:endParaRPr lang="zh-CN" altLang="en-US" sz="1200"/>
          </a:p>
        </p:txBody>
      </p:sp>
      <p:sp>
        <p:nvSpPr>
          <p:cNvPr id="8" name="矩形 7"/>
          <p:cNvSpPr/>
          <p:nvPr/>
        </p:nvSpPr>
        <p:spPr>
          <a:xfrm>
            <a:off x="5755640" y="2831465"/>
            <a:ext cx="480695" cy="215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1000"/>
              <a:t>BV30</a:t>
            </a:r>
            <a:endParaRPr lang="en-US" altLang="zh-CN" sz="1000"/>
          </a:p>
        </p:txBody>
      </p:sp>
      <p:cxnSp>
        <p:nvCxnSpPr>
          <p:cNvPr id="11" name="直接连接符 10"/>
          <p:cNvCxnSpPr/>
          <p:nvPr/>
        </p:nvCxnSpPr>
        <p:spPr>
          <a:xfrm>
            <a:off x="5991225" y="1986915"/>
            <a:ext cx="635" cy="84455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矩形 11"/>
          <p:cNvSpPr/>
          <p:nvPr/>
        </p:nvSpPr>
        <p:spPr>
          <a:xfrm>
            <a:off x="5751195" y="1982470"/>
            <a:ext cx="480695" cy="215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1000"/>
              <a:t>BV33</a:t>
            </a:r>
            <a:endParaRPr lang="en-US" altLang="zh-CN" sz="1000"/>
          </a:p>
        </p:txBody>
      </p:sp>
      <p:sp>
        <p:nvSpPr>
          <p:cNvPr id="34" name="矩形 33"/>
          <p:cNvSpPr/>
          <p:nvPr/>
        </p:nvSpPr>
        <p:spPr>
          <a:xfrm>
            <a:off x="4987290" y="2831465"/>
            <a:ext cx="480695" cy="215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1000"/>
              <a:t>BV30</a:t>
            </a:r>
            <a:endParaRPr lang="en-US" altLang="zh-CN" sz="1000"/>
          </a:p>
        </p:txBody>
      </p:sp>
      <p:cxnSp>
        <p:nvCxnSpPr>
          <p:cNvPr id="35" name="直接连接符 34"/>
          <p:cNvCxnSpPr/>
          <p:nvPr/>
        </p:nvCxnSpPr>
        <p:spPr>
          <a:xfrm>
            <a:off x="5222875" y="1986915"/>
            <a:ext cx="635" cy="84455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矩形 35"/>
          <p:cNvSpPr/>
          <p:nvPr/>
        </p:nvSpPr>
        <p:spPr>
          <a:xfrm>
            <a:off x="4982845" y="1982470"/>
            <a:ext cx="480695" cy="215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1000"/>
              <a:t>BV33</a:t>
            </a:r>
            <a:endParaRPr lang="en-US" altLang="zh-CN" sz="1000"/>
          </a:p>
        </p:txBody>
      </p:sp>
      <p:sp>
        <p:nvSpPr>
          <p:cNvPr id="37" name="文本框 36"/>
          <p:cNvSpPr txBox="1"/>
          <p:nvPr/>
        </p:nvSpPr>
        <p:spPr>
          <a:xfrm>
            <a:off x="4751070" y="1948815"/>
            <a:ext cx="260350" cy="27559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altLang="zh-CN" sz="1200">
                <a:sym typeface="+mn-ea"/>
              </a:rPr>
              <a:t>3</a:t>
            </a:r>
            <a:endParaRPr lang="en-US" altLang="zh-CN" sz="1200">
              <a:sym typeface="+mn-ea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5490845" y="2799715"/>
            <a:ext cx="260350" cy="27559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altLang="zh-CN" sz="1200">
                <a:sym typeface="+mn-ea"/>
              </a:rPr>
              <a:t>2</a:t>
            </a:r>
            <a:endParaRPr lang="en-US" altLang="zh-CN" sz="1200">
              <a:sym typeface="+mn-ea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6554154" y="3850640"/>
            <a:ext cx="774065" cy="27559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ctr"/>
            <a:r>
              <a:rPr lang="en-US" altLang="zh-CN" sz="1200">
                <a:sym typeface="+mn-ea"/>
              </a:rPr>
              <a:t>HVIL OUT</a:t>
            </a:r>
            <a:endParaRPr lang="en-US" altLang="zh-CN" sz="1200">
              <a:sym typeface="+mn-ea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5130801" y="3850640"/>
            <a:ext cx="637540" cy="27559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ctr"/>
            <a:r>
              <a:rPr lang="en-US" altLang="zh-CN" sz="1200">
                <a:sym typeface="+mn-ea"/>
              </a:rPr>
              <a:t>HVIL IN</a:t>
            </a:r>
            <a:endParaRPr lang="en-US" altLang="zh-CN" sz="1200">
              <a:sym typeface="+mn-ea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5007611" y="3032125"/>
            <a:ext cx="440690" cy="27559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ctr"/>
            <a:r>
              <a:rPr lang="en-US" altLang="zh-CN" sz="1200">
                <a:sym typeface="+mn-ea"/>
              </a:rPr>
              <a:t>HV+</a:t>
            </a:r>
            <a:endParaRPr lang="en-US" altLang="zh-CN" sz="1200">
              <a:sym typeface="+mn-ea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5785803" y="3030855"/>
            <a:ext cx="410845" cy="27559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ctr"/>
            <a:r>
              <a:rPr lang="en-US" altLang="zh-CN" sz="1200">
                <a:sym typeface="+mn-ea"/>
              </a:rPr>
              <a:t>HV-</a:t>
            </a:r>
            <a:endParaRPr lang="en-US" altLang="zh-CN" sz="1200">
              <a:sym typeface="+mn-ea"/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3512503" y="3032125"/>
            <a:ext cx="653415" cy="27559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ctr"/>
            <a:r>
              <a:rPr lang="en-US" altLang="zh-CN" sz="1200">
                <a:sym typeface="+mn-ea"/>
              </a:rPr>
              <a:t>POWER</a:t>
            </a:r>
            <a:endParaRPr lang="en-US" altLang="zh-CN" sz="1200">
              <a:sym typeface="+mn-ea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7152640" y="2829560"/>
            <a:ext cx="480695" cy="215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1000"/>
              <a:t>BV08</a:t>
            </a:r>
            <a:endParaRPr lang="en-US" altLang="zh-CN" sz="1000"/>
          </a:p>
        </p:txBody>
      </p:sp>
      <p:sp>
        <p:nvSpPr>
          <p:cNvPr id="46" name="矩形 45"/>
          <p:cNvSpPr/>
          <p:nvPr/>
        </p:nvSpPr>
        <p:spPr>
          <a:xfrm>
            <a:off x="6890385" y="1185545"/>
            <a:ext cx="1021080" cy="79502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200"/>
              <a:t>空调控制面板</a:t>
            </a:r>
            <a:endParaRPr lang="zh-CN" altLang="en-US" sz="1200"/>
          </a:p>
        </p:txBody>
      </p:sp>
      <p:cxnSp>
        <p:nvCxnSpPr>
          <p:cNvPr id="47" name="直接连接符 46"/>
          <p:cNvCxnSpPr/>
          <p:nvPr/>
        </p:nvCxnSpPr>
        <p:spPr>
          <a:xfrm>
            <a:off x="7388225" y="1985010"/>
            <a:ext cx="635" cy="84455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文本框 47"/>
          <p:cNvSpPr txBox="1"/>
          <p:nvPr/>
        </p:nvSpPr>
        <p:spPr>
          <a:xfrm>
            <a:off x="6892290" y="2801620"/>
            <a:ext cx="260350" cy="27559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altLang="zh-CN" sz="1200">
                <a:sym typeface="+mn-ea"/>
              </a:rPr>
              <a:t>2</a:t>
            </a:r>
            <a:endParaRPr lang="en-US" altLang="zh-CN" sz="1200">
              <a:sym typeface="+mn-ea"/>
            </a:endParaRPr>
          </a:p>
        </p:txBody>
      </p:sp>
      <p:sp>
        <p:nvSpPr>
          <p:cNvPr id="49" name="矩形 48"/>
          <p:cNvSpPr/>
          <p:nvPr/>
        </p:nvSpPr>
        <p:spPr>
          <a:xfrm>
            <a:off x="7148195" y="1980565"/>
            <a:ext cx="480695" cy="215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1000"/>
              <a:t>IP78</a:t>
            </a:r>
            <a:endParaRPr lang="en-US" altLang="zh-CN" sz="1000"/>
          </a:p>
        </p:txBody>
      </p:sp>
      <p:sp>
        <p:nvSpPr>
          <p:cNvPr id="50" name="文本框 49"/>
          <p:cNvSpPr txBox="1"/>
          <p:nvPr/>
        </p:nvSpPr>
        <p:spPr>
          <a:xfrm>
            <a:off x="6887845" y="1980565"/>
            <a:ext cx="260350" cy="27559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altLang="zh-CN" sz="1200">
                <a:sym typeface="+mn-ea"/>
              </a:rPr>
              <a:t>6</a:t>
            </a:r>
            <a:endParaRPr lang="en-US" altLang="zh-CN" sz="1200">
              <a:sym typeface="+mn-ea"/>
            </a:endParaRPr>
          </a:p>
        </p:txBody>
      </p:sp>
      <p:sp>
        <p:nvSpPr>
          <p:cNvPr id="51" name="文本框 50"/>
          <p:cNvSpPr txBox="1"/>
          <p:nvPr/>
        </p:nvSpPr>
        <p:spPr>
          <a:xfrm>
            <a:off x="7213600" y="3009900"/>
            <a:ext cx="383540" cy="27559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ctr"/>
            <a:r>
              <a:rPr lang="en-US" altLang="zh-CN" sz="1200">
                <a:sym typeface="+mn-ea"/>
              </a:rPr>
              <a:t>LIN</a:t>
            </a:r>
            <a:endParaRPr lang="en-US" altLang="zh-CN" sz="1200">
              <a:sym typeface="+mn-ea"/>
            </a:endParaRPr>
          </a:p>
        </p:txBody>
      </p:sp>
      <p:sp>
        <p:nvSpPr>
          <p:cNvPr id="52" name="文本框 51"/>
          <p:cNvSpPr txBox="1"/>
          <p:nvPr/>
        </p:nvSpPr>
        <p:spPr>
          <a:xfrm>
            <a:off x="4722495" y="2801620"/>
            <a:ext cx="260350" cy="27559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altLang="zh-CN" sz="1200">
                <a:sym typeface="+mn-ea"/>
              </a:rPr>
              <a:t>1</a:t>
            </a:r>
            <a:endParaRPr lang="en-US" altLang="zh-CN" sz="1200">
              <a:sym typeface="+mn-ea"/>
            </a:endParaRPr>
          </a:p>
        </p:txBody>
      </p:sp>
      <p:sp>
        <p:nvSpPr>
          <p:cNvPr id="53" name="文本框 52"/>
          <p:cNvSpPr txBox="1"/>
          <p:nvPr/>
        </p:nvSpPr>
        <p:spPr>
          <a:xfrm>
            <a:off x="5490845" y="1948815"/>
            <a:ext cx="260350" cy="27559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altLang="zh-CN" sz="1200">
                <a:sym typeface="+mn-ea"/>
              </a:rPr>
              <a:t>4</a:t>
            </a:r>
            <a:endParaRPr lang="en-US" altLang="zh-CN" sz="1200">
              <a:sym typeface="+mn-ea"/>
            </a:endParaRPr>
          </a:p>
        </p:txBody>
      </p:sp>
      <p:sp>
        <p:nvSpPr>
          <p:cNvPr id="54" name="矩形 53"/>
          <p:cNvSpPr/>
          <p:nvPr/>
        </p:nvSpPr>
        <p:spPr>
          <a:xfrm>
            <a:off x="3611245" y="4126230"/>
            <a:ext cx="480695" cy="215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1000"/>
              <a:t>BV08</a:t>
            </a:r>
            <a:endParaRPr lang="en-US" altLang="zh-CN" sz="1000"/>
          </a:p>
        </p:txBody>
      </p:sp>
      <p:cxnSp>
        <p:nvCxnSpPr>
          <p:cNvPr id="55" name="直接连接符 54"/>
          <p:cNvCxnSpPr/>
          <p:nvPr/>
        </p:nvCxnSpPr>
        <p:spPr>
          <a:xfrm>
            <a:off x="3855720" y="4340225"/>
            <a:ext cx="6350" cy="165227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9" name="组合 58"/>
          <p:cNvGrpSpPr/>
          <p:nvPr/>
        </p:nvGrpSpPr>
        <p:grpSpPr>
          <a:xfrm>
            <a:off x="3762375" y="5979160"/>
            <a:ext cx="175260" cy="78105"/>
            <a:chOff x="3342" y="8378"/>
            <a:chExt cx="276" cy="123"/>
          </a:xfrm>
        </p:grpSpPr>
        <p:cxnSp>
          <p:nvCxnSpPr>
            <p:cNvPr id="56" name="直接连接符 55"/>
            <p:cNvCxnSpPr/>
            <p:nvPr/>
          </p:nvCxnSpPr>
          <p:spPr>
            <a:xfrm flipH="1">
              <a:off x="3342" y="8378"/>
              <a:ext cx="277" cy="9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直接连接符 56"/>
            <p:cNvCxnSpPr/>
            <p:nvPr/>
          </p:nvCxnSpPr>
          <p:spPr>
            <a:xfrm flipH="1">
              <a:off x="3392" y="8440"/>
              <a:ext cx="153" cy="12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直接连接符 57"/>
            <p:cNvCxnSpPr/>
            <p:nvPr/>
          </p:nvCxnSpPr>
          <p:spPr>
            <a:xfrm flipH="1">
              <a:off x="3442" y="8501"/>
              <a:ext cx="73" cy="1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0" name="文本框 59"/>
          <p:cNvSpPr txBox="1"/>
          <p:nvPr/>
        </p:nvSpPr>
        <p:spPr>
          <a:xfrm>
            <a:off x="3627121" y="3850640"/>
            <a:ext cx="471170" cy="27559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ctr"/>
            <a:r>
              <a:rPr lang="en-US" altLang="zh-CN" sz="1200">
                <a:sym typeface="+mn-ea"/>
              </a:rPr>
              <a:t>GND</a:t>
            </a:r>
            <a:endParaRPr lang="en-US" altLang="zh-CN" sz="1200"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366770" y="4096385"/>
            <a:ext cx="260350" cy="27559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altLang="zh-CN" sz="1200">
                <a:sym typeface="+mn-ea"/>
              </a:rPr>
              <a:t>3</a:t>
            </a:r>
            <a:endParaRPr lang="en-US" altLang="zh-CN" sz="1200"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>
            <a:alphaModFix amt="7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52780" y="517525"/>
            <a:ext cx="20116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>
                <a:sym typeface="+mn-ea"/>
              </a:rPr>
              <a:t>三、制热系统</a:t>
            </a:r>
            <a:r>
              <a:rPr lang="zh-CN" altLang="en-US">
                <a:sym typeface="+mn-ea"/>
              </a:rPr>
              <a:t>原理</a:t>
            </a:r>
            <a:endParaRPr lang="zh-CN" altLang="en-US">
              <a:sym typeface="+mn-ea"/>
            </a:endParaRPr>
          </a:p>
        </p:txBody>
      </p:sp>
      <p:grpSp>
        <p:nvGrpSpPr>
          <p:cNvPr id="143" name="组合 142"/>
          <p:cNvGrpSpPr/>
          <p:nvPr/>
        </p:nvGrpSpPr>
        <p:grpSpPr>
          <a:xfrm>
            <a:off x="2018665" y="1119505"/>
            <a:ext cx="6887845" cy="4008120"/>
            <a:chOff x="3179" y="1763"/>
            <a:chExt cx="10847" cy="6312"/>
          </a:xfrm>
        </p:grpSpPr>
        <p:sp>
          <p:nvSpPr>
            <p:cNvPr id="9" name="椭圆 8"/>
            <p:cNvSpPr/>
            <p:nvPr/>
          </p:nvSpPr>
          <p:spPr>
            <a:xfrm>
              <a:off x="5282" y="6177"/>
              <a:ext cx="1771" cy="1697"/>
            </a:xfrm>
            <a:prstGeom prst="ellipse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cxnSp>
          <p:nvCxnSpPr>
            <p:cNvPr id="20" name="直接连接符 19"/>
            <p:cNvCxnSpPr/>
            <p:nvPr/>
          </p:nvCxnSpPr>
          <p:spPr>
            <a:xfrm>
              <a:off x="5643" y="6336"/>
              <a:ext cx="536" cy="68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/>
            <p:nvPr/>
          </p:nvCxnSpPr>
          <p:spPr>
            <a:xfrm>
              <a:off x="6179" y="7022"/>
              <a:ext cx="242" cy="83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 26"/>
            <p:cNvCxnSpPr/>
            <p:nvPr/>
          </p:nvCxnSpPr>
          <p:spPr>
            <a:xfrm flipH="1">
              <a:off x="5425" y="7059"/>
              <a:ext cx="754" cy="38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弧形 31"/>
            <p:cNvSpPr/>
            <p:nvPr/>
          </p:nvSpPr>
          <p:spPr>
            <a:xfrm>
              <a:off x="5200" y="6087"/>
              <a:ext cx="1928" cy="1878"/>
            </a:xfrm>
            <a:prstGeom prst="arc">
              <a:avLst>
                <a:gd name="adj1" fmla="val 292356"/>
                <a:gd name="adj2" fmla="val 16610566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cxnSp>
          <p:nvCxnSpPr>
            <p:cNvPr id="33" name="直接连接符 32"/>
            <p:cNvCxnSpPr/>
            <p:nvPr/>
          </p:nvCxnSpPr>
          <p:spPr>
            <a:xfrm flipV="1">
              <a:off x="7098" y="7119"/>
              <a:ext cx="862" cy="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接连接符 38"/>
            <p:cNvCxnSpPr/>
            <p:nvPr/>
          </p:nvCxnSpPr>
          <p:spPr>
            <a:xfrm>
              <a:off x="7945" y="7109"/>
              <a:ext cx="906" cy="53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直接连接符 60"/>
            <p:cNvCxnSpPr/>
            <p:nvPr/>
          </p:nvCxnSpPr>
          <p:spPr>
            <a:xfrm>
              <a:off x="6266" y="6088"/>
              <a:ext cx="1664" cy="1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接连接符 61"/>
            <p:cNvCxnSpPr/>
            <p:nvPr/>
          </p:nvCxnSpPr>
          <p:spPr>
            <a:xfrm flipV="1">
              <a:off x="7930" y="5603"/>
              <a:ext cx="906" cy="48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直接连接符 62"/>
            <p:cNvCxnSpPr/>
            <p:nvPr/>
          </p:nvCxnSpPr>
          <p:spPr>
            <a:xfrm>
              <a:off x="8836" y="5603"/>
              <a:ext cx="362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直接连接符 63"/>
            <p:cNvCxnSpPr/>
            <p:nvPr/>
          </p:nvCxnSpPr>
          <p:spPr>
            <a:xfrm>
              <a:off x="8841" y="7648"/>
              <a:ext cx="2712" cy="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直接连接符 64"/>
            <p:cNvCxnSpPr/>
            <p:nvPr/>
          </p:nvCxnSpPr>
          <p:spPr>
            <a:xfrm>
              <a:off x="9183" y="6524"/>
              <a:ext cx="2242" cy="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圆柱形 65"/>
            <p:cNvSpPr/>
            <p:nvPr/>
          </p:nvSpPr>
          <p:spPr>
            <a:xfrm rot="16200000" flipH="1">
              <a:off x="10233" y="5356"/>
              <a:ext cx="120" cy="2521"/>
            </a:xfrm>
            <a:prstGeom prst="can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67" name="圆柱形 66"/>
            <p:cNvSpPr/>
            <p:nvPr/>
          </p:nvSpPr>
          <p:spPr>
            <a:xfrm flipH="1">
              <a:off x="11441" y="5602"/>
              <a:ext cx="120" cy="2039"/>
            </a:xfrm>
            <a:prstGeom prst="can">
              <a:avLst>
                <a:gd name="adj" fmla="val 125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68" name="圆柱形 67"/>
            <p:cNvSpPr/>
            <p:nvPr/>
          </p:nvSpPr>
          <p:spPr>
            <a:xfrm rot="3480000">
              <a:off x="8536" y="6323"/>
              <a:ext cx="120" cy="1133"/>
            </a:xfrm>
            <a:prstGeom prst="can">
              <a:avLst>
                <a:gd name="adj" fmla="val 125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70" name="矩形 69"/>
            <p:cNvSpPr/>
            <p:nvPr/>
          </p:nvSpPr>
          <p:spPr>
            <a:xfrm>
              <a:off x="9181" y="6718"/>
              <a:ext cx="2229" cy="88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cxnSp>
          <p:nvCxnSpPr>
            <p:cNvPr id="72" name="直接连接符 71"/>
            <p:cNvCxnSpPr/>
            <p:nvPr/>
          </p:nvCxnSpPr>
          <p:spPr>
            <a:xfrm flipV="1">
              <a:off x="9398" y="7097"/>
              <a:ext cx="1838" cy="4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直接连接符 72"/>
            <p:cNvCxnSpPr/>
            <p:nvPr/>
          </p:nvCxnSpPr>
          <p:spPr>
            <a:xfrm flipV="1">
              <a:off x="9403" y="7297"/>
              <a:ext cx="1838" cy="4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直接连接符 73"/>
            <p:cNvCxnSpPr/>
            <p:nvPr/>
          </p:nvCxnSpPr>
          <p:spPr>
            <a:xfrm flipV="1">
              <a:off x="9403" y="7462"/>
              <a:ext cx="1838" cy="4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直接连接符 74"/>
            <p:cNvCxnSpPr/>
            <p:nvPr/>
          </p:nvCxnSpPr>
          <p:spPr>
            <a:xfrm flipV="1">
              <a:off x="9403" y="6907"/>
              <a:ext cx="1838" cy="4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 flipH="1">
              <a:off x="11399" y="2297"/>
              <a:ext cx="3" cy="424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直接连接符 77"/>
            <p:cNvCxnSpPr/>
            <p:nvPr/>
          </p:nvCxnSpPr>
          <p:spPr>
            <a:xfrm flipH="1">
              <a:off x="9187" y="4365"/>
              <a:ext cx="11" cy="217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直接连接符 78"/>
            <p:cNvCxnSpPr/>
            <p:nvPr/>
          </p:nvCxnSpPr>
          <p:spPr>
            <a:xfrm flipV="1">
              <a:off x="9403" y="5618"/>
              <a:ext cx="1803" cy="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直接连接符 79"/>
            <p:cNvCxnSpPr/>
            <p:nvPr/>
          </p:nvCxnSpPr>
          <p:spPr>
            <a:xfrm flipH="1" flipV="1">
              <a:off x="9395" y="4229"/>
              <a:ext cx="12" cy="138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直接连接符 80"/>
            <p:cNvCxnSpPr/>
            <p:nvPr/>
          </p:nvCxnSpPr>
          <p:spPr>
            <a:xfrm flipV="1">
              <a:off x="11191" y="2493"/>
              <a:ext cx="0" cy="313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直接连接符 81"/>
            <p:cNvCxnSpPr/>
            <p:nvPr/>
          </p:nvCxnSpPr>
          <p:spPr>
            <a:xfrm flipV="1">
              <a:off x="7395" y="4375"/>
              <a:ext cx="1803" cy="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直接连接符 82"/>
            <p:cNvCxnSpPr/>
            <p:nvPr/>
          </p:nvCxnSpPr>
          <p:spPr>
            <a:xfrm flipV="1">
              <a:off x="7619" y="4213"/>
              <a:ext cx="1803" cy="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直接连接符 83"/>
            <p:cNvCxnSpPr/>
            <p:nvPr/>
          </p:nvCxnSpPr>
          <p:spPr>
            <a:xfrm>
              <a:off x="7402" y="3852"/>
              <a:ext cx="4" cy="52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直接连接符 84"/>
            <p:cNvCxnSpPr/>
            <p:nvPr/>
          </p:nvCxnSpPr>
          <p:spPr>
            <a:xfrm flipH="1">
              <a:off x="7593" y="3852"/>
              <a:ext cx="5" cy="38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椭圆 85"/>
            <p:cNvSpPr/>
            <p:nvPr/>
          </p:nvSpPr>
          <p:spPr>
            <a:xfrm>
              <a:off x="7168" y="3158"/>
              <a:ext cx="657" cy="605"/>
            </a:xfrm>
            <a:prstGeom prst="ellipse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/>
                <a:t>M</a:t>
              </a:r>
              <a:endParaRPr lang="en-US" altLang="zh-CN"/>
            </a:p>
          </p:txBody>
        </p:sp>
        <p:sp>
          <p:nvSpPr>
            <p:cNvPr id="88" name="左中括号 87"/>
            <p:cNvSpPr/>
            <p:nvPr/>
          </p:nvSpPr>
          <p:spPr>
            <a:xfrm rot="16200000">
              <a:off x="7422" y="3642"/>
              <a:ext cx="148" cy="302"/>
            </a:xfrm>
            <a:prstGeom prst="leftBracket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90" name="左中括号 89"/>
            <p:cNvSpPr/>
            <p:nvPr/>
          </p:nvSpPr>
          <p:spPr>
            <a:xfrm rot="5400000">
              <a:off x="7428" y="2971"/>
              <a:ext cx="148" cy="302"/>
            </a:xfrm>
            <a:prstGeom prst="leftBracket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cxnSp>
          <p:nvCxnSpPr>
            <p:cNvPr id="91" name="肘形连接符 90"/>
            <p:cNvCxnSpPr/>
            <p:nvPr/>
          </p:nvCxnSpPr>
          <p:spPr>
            <a:xfrm rot="16200000">
              <a:off x="8125" y="1945"/>
              <a:ext cx="570" cy="1636"/>
            </a:xfrm>
            <a:prstGeom prst="bentConnector2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肘形连接符 92"/>
            <p:cNvCxnSpPr/>
            <p:nvPr/>
          </p:nvCxnSpPr>
          <p:spPr>
            <a:xfrm flipV="1">
              <a:off x="7421" y="2297"/>
              <a:ext cx="1792" cy="739"/>
            </a:xfrm>
            <a:prstGeom prst="bentConnector3">
              <a:avLst>
                <a:gd name="adj1" fmla="val -502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直接连接符 93"/>
            <p:cNvCxnSpPr/>
            <p:nvPr/>
          </p:nvCxnSpPr>
          <p:spPr>
            <a:xfrm>
              <a:off x="9226" y="2667"/>
              <a:ext cx="1542" cy="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直接连接符 94"/>
            <p:cNvCxnSpPr/>
            <p:nvPr/>
          </p:nvCxnSpPr>
          <p:spPr>
            <a:xfrm>
              <a:off x="9228" y="1783"/>
              <a:ext cx="1542" cy="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直接连接符 95"/>
            <p:cNvCxnSpPr/>
            <p:nvPr/>
          </p:nvCxnSpPr>
          <p:spPr>
            <a:xfrm>
              <a:off x="9213" y="1769"/>
              <a:ext cx="0" cy="54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直接连接符 96"/>
            <p:cNvCxnSpPr/>
            <p:nvPr/>
          </p:nvCxnSpPr>
          <p:spPr>
            <a:xfrm>
              <a:off x="9215" y="2492"/>
              <a:ext cx="3" cy="18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直接连接符 97"/>
            <p:cNvCxnSpPr/>
            <p:nvPr/>
          </p:nvCxnSpPr>
          <p:spPr>
            <a:xfrm>
              <a:off x="10765" y="2497"/>
              <a:ext cx="3" cy="18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直接连接符 98"/>
            <p:cNvCxnSpPr/>
            <p:nvPr/>
          </p:nvCxnSpPr>
          <p:spPr>
            <a:xfrm>
              <a:off x="10765" y="2512"/>
              <a:ext cx="426" cy="1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直接连接符 99"/>
            <p:cNvCxnSpPr/>
            <p:nvPr/>
          </p:nvCxnSpPr>
          <p:spPr>
            <a:xfrm>
              <a:off x="10768" y="2312"/>
              <a:ext cx="63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直接连接符 100"/>
            <p:cNvCxnSpPr/>
            <p:nvPr/>
          </p:nvCxnSpPr>
          <p:spPr>
            <a:xfrm>
              <a:off x="10765" y="1776"/>
              <a:ext cx="0" cy="55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直接连接符 101"/>
            <p:cNvCxnSpPr/>
            <p:nvPr/>
          </p:nvCxnSpPr>
          <p:spPr>
            <a:xfrm flipH="1">
              <a:off x="9395" y="1768"/>
              <a:ext cx="15" cy="907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直接连接符 102"/>
            <p:cNvCxnSpPr/>
            <p:nvPr/>
          </p:nvCxnSpPr>
          <p:spPr>
            <a:xfrm flipH="1">
              <a:off x="9550" y="1771"/>
              <a:ext cx="15" cy="907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直接连接符 103"/>
            <p:cNvCxnSpPr/>
            <p:nvPr/>
          </p:nvCxnSpPr>
          <p:spPr>
            <a:xfrm flipH="1">
              <a:off x="9720" y="1763"/>
              <a:ext cx="15" cy="907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直接连接符 104"/>
            <p:cNvCxnSpPr/>
            <p:nvPr/>
          </p:nvCxnSpPr>
          <p:spPr>
            <a:xfrm flipH="1">
              <a:off x="9872" y="1776"/>
              <a:ext cx="15" cy="907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直接连接符 105"/>
            <p:cNvCxnSpPr/>
            <p:nvPr/>
          </p:nvCxnSpPr>
          <p:spPr>
            <a:xfrm flipH="1">
              <a:off x="10039" y="1768"/>
              <a:ext cx="15" cy="907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直接连接符 106"/>
            <p:cNvCxnSpPr/>
            <p:nvPr/>
          </p:nvCxnSpPr>
          <p:spPr>
            <a:xfrm flipH="1">
              <a:off x="10230" y="1776"/>
              <a:ext cx="15" cy="907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直接连接符 107"/>
            <p:cNvCxnSpPr/>
            <p:nvPr/>
          </p:nvCxnSpPr>
          <p:spPr>
            <a:xfrm flipH="1">
              <a:off x="10397" y="1768"/>
              <a:ext cx="15" cy="907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直接连接符 108"/>
            <p:cNvCxnSpPr/>
            <p:nvPr/>
          </p:nvCxnSpPr>
          <p:spPr>
            <a:xfrm flipH="1">
              <a:off x="10555" y="1773"/>
              <a:ext cx="15" cy="907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直接连接符 109"/>
            <p:cNvCxnSpPr/>
            <p:nvPr/>
          </p:nvCxnSpPr>
          <p:spPr>
            <a:xfrm flipV="1">
              <a:off x="9395" y="5767"/>
              <a:ext cx="1838" cy="4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直接连接符 110"/>
            <p:cNvCxnSpPr/>
            <p:nvPr/>
          </p:nvCxnSpPr>
          <p:spPr>
            <a:xfrm flipV="1">
              <a:off x="9385" y="5937"/>
              <a:ext cx="1838" cy="4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直接连接符 111"/>
            <p:cNvCxnSpPr/>
            <p:nvPr/>
          </p:nvCxnSpPr>
          <p:spPr>
            <a:xfrm flipV="1">
              <a:off x="9380" y="6082"/>
              <a:ext cx="1838" cy="4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直接连接符 112"/>
            <p:cNvCxnSpPr/>
            <p:nvPr/>
          </p:nvCxnSpPr>
          <p:spPr>
            <a:xfrm flipV="1">
              <a:off x="9400" y="6252"/>
              <a:ext cx="1838" cy="4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直接连接符 113"/>
            <p:cNvCxnSpPr/>
            <p:nvPr/>
          </p:nvCxnSpPr>
          <p:spPr>
            <a:xfrm flipV="1">
              <a:off x="9400" y="6402"/>
              <a:ext cx="1838" cy="4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5" name="矩形 114"/>
            <p:cNvSpPr/>
            <p:nvPr/>
          </p:nvSpPr>
          <p:spPr>
            <a:xfrm>
              <a:off x="12506" y="5655"/>
              <a:ext cx="1520" cy="88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16" name="文本框 115"/>
            <p:cNvSpPr txBox="1"/>
            <p:nvPr/>
          </p:nvSpPr>
          <p:spPr>
            <a:xfrm>
              <a:off x="12737" y="5857"/>
              <a:ext cx="1208" cy="4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1200"/>
                <a:t>出风口</a:t>
              </a:r>
              <a:endParaRPr lang="zh-CN" altLang="en-US" sz="1200"/>
            </a:p>
          </p:txBody>
        </p:sp>
        <p:cxnSp>
          <p:nvCxnSpPr>
            <p:cNvPr id="117" name="直接箭头连接符 116"/>
            <p:cNvCxnSpPr/>
            <p:nvPr/>
          </p:nvCxnSpPr>
          <p:spPr>
            <a:xfrm flipV="1">
              <a:off x="8116" y="5980"/>
              <a:ext cx="584" cy="356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直接箭头连接符 117"/>
            <p:cNvCxnSpPr/>
            <p:nvPr/>
          </p:nvCxnSpPr>
          <p:spPr>
            <a:xfrm flipV="1">
              <a:off x="8226" y="6150"/>
              <a:ext cx="584" cy="356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直接箭头连接符 118"/>
            <p:cNvCxnSpPr/>
            <p:nvPr/>
          </p:nvCxnSpPr>
          <p:spPr>
            <a:xfrm flipV="1">
              <a:off x="8344" y="6317"/>
              <a:ext cx="584" cy="356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0" name="文本框 119"/>
            <p:cNvSpPr txBox="1"/>
            <p:nvPr/>
          </p:nvSpPr>
          <p:spPr>
            <a:xfrm>
              <a:off x="7083" y="6413"/>
              <a:ext cx="1601" cy="4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1200"/>
                <a:t>自然风</a:t>
              </a:r>
              <a:r>
                <a:rPr lang="zh-CN" altLang="en-US" sz="1200"/>
                <a:t>进</a:t>
              </a:r>
              <a:endParaRPr lang="zh-CN" altLang="en-US" sz="1200"/>
            </a:p>
          </p:txBody>
        </p:sp>
        <p:sp>
          <p:nvSpPr>
            <p:cNvPr id="121" name="文本框 120"/>
            <p:cNvSpPr txBox="1"/>
            <p:nvPr/>
          </p:nvSpPr>
          <p:spPr>
            <a:xfrm>
              <a:off x="11486" y="6306"/>
              <a:ext cx="1601" cy="4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1200"/>
                <a:t>热风</a:t>
              </a:r>
              <a:r>
                <a:rPr lang="zh-CN" altLang="en-US" sz="1200"/>
                <a:t>出</a:t>
              </a:r>
              <a:endParaRPr lang="zh-CN" altLang="en-US" sz="1200"/>
            </a:p>
          </p:txBody>
        </p:sp>
        <p:cxnSp>
          <p:nvCxnSpPr>
            <p:cNvPr id="122" name="直接箭头连接符 121"/>
            <p:cNvCxnSpPr/>
            <p:nvPr/>
          </p:nvCxnSpPr>
          <p:spPr>
            <a:xfrm>
              <a:off x="11561" y="5843"/>
              <a:ext cx="814" cy="4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直接箭头连接符 124"/>
            <p:cNvCxnSpPr/>
            <p:nvPr/>
          </p:nvCxnSpPr>
          <p:spPr>
            <a:xfrm>
              <a:off x="11561" y="6078"/>
              <a:ext cx="814" cy="4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直接箭头连接符 125"/>
            <p:cNvCxnSpPr/>
            <p:nvPr/>
          </p:nvCxnSpPr>
          <p:spPr>
            <a:xfrm>
              <a:off x="11561" y="6312"/>
              <a:ext cx="814" cy="4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7" name="右箭头 126"/>
            <p:cNvSpPr/>
            <p:nvPr/>
          </p:nvSpPr>
          <p:spPr>
            <a:xfrm rot="16200000">
              <a:off x="11020" y="4791"/>
              <a:ext cx="547" cy="120"/>
            </a:xfrm>
            <a:prstGeom prst="rightArrow">
              <a:avLst/>
            </a:prstGeom>
            <a:noFill/>
            <a:ln w="19050"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28" name="右箭头 127"/>
            <p:cNvSpPr/>
            <p:nvPr/>
          </p:nvSpPr>
          <p:spPr>
            <a:xfrm rot="5400000">
              <a:off x="9026" y="4789"/>
              <a:ext cx="540" cy="120"/>
            </a:xfrm>
            <a:prstGeom prst="rightArrow">
              <a:avLst/>
            </a:prstGeom>
            <a:noFill/>
            <a:ln w="19050"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29" name="右箭头 128"/>
            <p:cNvSpPr/>
            <p:nvPr/>
          </p:nvSpPr>
          <p:spPr>
            <a:xfrm rot="5400000">
              <a:off x="7333" y="2691"/>
              <a:ext cx="347" cy="120"/>
            </a:xfrm>
            <a:prstGeom prst="rightArrow">
              <a:avLst/>
            </a:prstGeom>
            <a:noFill/>
            <a:ln w="19050"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30" name="文本框 129"/>
            <p:cNvSpPr txBox="1"/>
            <p:nvPr/>
          </p:nvSpPr>
          <p:spPr>
            <a:xfrm>
              <a:off x="11396" y="4519"/>
              <a:ext cx="1601" cy="4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1200"/>
                <a:t>低温冷却液</a:t>
              </a:r>
              <a:endParaRPr lang="zh-CN" altLang="en-US" sz="1200"/>
            </a:p>
          </p:txBody>
        </p:sp>
        <p:sp>
          <p:nvSpPr>
            <p:cNvPr id="131" name="文本框 130"/>
            <p:cNvSpPr txBox="1"/>
            <p:nvPr/>
          </p:nvSpPr>
          <p:spPr>
            <a:xfrm>
              <a:off x="7746" y="4519"/>
              <a:ext cx="1601" cy="4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1200"/>
                <a:t>高温</a:t>
              </a:r>
              <a:r>
                <a:rPr lang="zh-CN" altLang="en-US" sz="1200"/>
                <a:t>冷却液</a:t>
              </a:r>
              <a:endParaRPr lang="zh-CN" altLang="en-US" sz="1200"/>
            </a:p>
          </p:txBody>
        </p:sp>
        <p:sp>
          <p:nvSpPr>
            <p:cNvPr id="132" name="文本框 131"/>
            <p:cNvSpPr txBox="1"/>
            <p:nvPr/>
          </p:nvSpPr>
          <p:spPr>
            <a:xfrm>
              <a:off x="5744" y="3244"/>
              <a:ext cx="1601" cy="4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1200"/>
                <a:t>加热器</a:t>
              </a:r>
              <a:r>
                <a:rPr lang="zh-CN" altLang="en-US" sz="1200"/>
                <a:t>水泵</a:t>
              </a:r>
              <a:endParaRPr lang="zh-CN" altLang="en-US" sz="1200"/>
            </a:p>
          </p:txBody>
        </p:sp>
        <p:sp>
          <p:nvSpPr>
            <p:cNvPr id="133" name="文本框 132"/>
            <p:cNvSpPr txBox="1"/>
            <p:nvPr/>
          </p:nvSpPr>
          <p:spPr>
            <a:xfrm>
              <a:off x="7922" y="1778"/>
              <a:ext cx="1601" cy="4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1200"/>
                <a:t>热</a:t>
              </a:r>
              <a:r>
                <a:rPr lang="zh-CN" altLang="en-US" sz="1200"/>
                <a:t>交换器</a:t>
              </a:r>
              <a:endParaRPr lang="zh-CN" altLang="en-US" sz="1200"/>
            </a:p>
          </p:txBody>
        </p:sp>
        <p:sp>
          <p:nvSpPr>
            <p:cNvPr id="136" name="矩形 135"/>
            <p:cNvSpPr/>
            <p:nvPr/>
          </p:nvSpPr>
          <p:spPr>
            <a:xfrm>
              <a:off x="9681" y="5950"/>
              <a:ext cx="1283" cy="31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en-US" sz="1200">
                  <a:solidFill>
                    <a:schemeClr val="tx1"/>
                  </a:solidFill>
                </a:rPr>
                <a:t>加热芯体</a:t>
              </a:r>
              <a:endParaRPr lang="zh-CN" altLang="en-US" sz="1200">
                <a:solidFill>
                  <a:schemeClr val="tx1"/>
                </a:solidFill>
              </a:endParaRPr>
            </a:p>
          </p:txBody>
        </p:sp>
        <p:sp>
          <p:nvSpPr>
            <p:cNvPr id="137" name="矩形 136"/>
            <p:cNvSpPr/>
            <p:nvPr/>
          </p:nvSpPr>
          <p:spPr>
            <a:xfrm>
              <a:off x="9696" y="6995"/>
              <a:ext cx="1283" cy="31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en-US" sz="1200">
                  <a:solidFill>
                    <a:schemeClr val="tx1"/>
                  </a:solidFill>
                </a:rPr>
                <a:t>蒸发芯体</a:t>
              </a:r>
              <a:endParaRPr lang="zh-CN" altLang="en-US" sz="1200">
                <a:solidFill>
                  <a:schemeClr val="tx1"/>
                </a:solidFill>
              </a:endParaRPr>
            </a:p>
          </p:txBody>
        </p:sp>
        <p:sp>
          <p:nvSpPr>
            <p:cNvPr id="138" name="环形箭头 137"/>
            <p:cNvSpPr/>
            <p:nvPr/>
          </p:nvSpPr>
          <p:spPr>
            <a:xfrm rot="20760000" flipV="1">
              <a:off x="4545" y="6988"/>
              <a:ext cx="1542" cy="951"/>
            </a:xfrm>
            <a:prstGeom prst="circularArrow">
              <a:avLst>
                <a:gd name="adj1" fmla="val 5922"/>
                <a:gd name="adj2" fmla="val 657067"/>
                <a:gd name="adj3" fmla="val 19142770"/>
                <a:gd name="adj4" fmla="val 13063613"/>
                <a:gd name="adj5" fmla="val 12500"/>
              </a:avLst>
            </a:prstGeom>
            <a:solidFill>
              <a:srgbClr val="00B05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40" name="燕尾形箭头 139"/>
            <p:cNvSpPr/>
            <p:nvPr/>
          </p:nvSpPr>
          <p:spPr>
            <a:xfrm>
              <a:off x="4780" y="7020"/>
              <a:ext cx="893" cy="144"/>
            </a:xfrm>
            <a:prstGeom prst="notchedRightArrow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41" name="文本框 140"/>
            <p:cNvSpPr txBox="1"/>
            <p:nvPr/>
          </p:nvSpPr>
          <p:spPr>
            <a:xfrm>
              <a:off x="3179" y="6911"/>
              <a:ext cx="1601" cy="4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1200"/>
                <a:t>车外新风</a:t>
              </a:r>
              <a:r>
                <a:rPr lang="zh-CN" altLang="en-US" sz="1200"/>
                <a:t>进</a:t>
              </a:r>
              <a:endParaRPr lang="zh-CN" altLang="en-US" sz="1200"/>
            </a:p>
          </p:txBody>
        </p:sp>
        <p:sp>
          <p:nvSpPr>
            <p:cNvPr id="142" name="文本框 141"/>
            <p:cNvSpPr txBox="1"/>
            <p:nvPr/>
          </p:nvSpPr>
          <p:spPr>
            <a:xfrm>
              <a:off x="3312" y="7641"/>
              <a:ext cx="1903" cy="4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1200"/>
                <a:t>车内循环</a:t>
              </a:r>
              <a:r>
                <a:rPr lang="zh-CN" altLang="en-US" sz="1200"/>
                <a:t>风进</a:t>
              </a:r>
              <a:endParaRPr lang="zh-CN" altLang="en-US" sz="12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>
            <a:alphaModFix amt="7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393440" y="3047365"/>
            <a:ext cx="4620260" cy="1078865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/>
              <a:t>PTC</a:t>
            </a:r>
            <a:r>
              <a:rPr lang="zh-CN" altLang="en-US"/>
              <a:t>加热</a:t>
            </a:r>
            <a:r>
              <a:rPr lang="zh-CN" altLang="en-US"/>
              <a:t>器</a:t>
            </a:r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3599815" y="2831465"/>
            <a:ext cx="480695" cy="215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1000"/>
              <a:t>CA61</a:t>
            </a:r>
            <a:endParaRPr lang="en-US" altLang="zh-CN" sz="1000"/>
          </a:p>
        </p:txBody>
      </p:sp>
      <p:sp>
        <p:nvSpPr>
          <p:cNvPr id="5" name="矩形 4"/>
          <p:cNvSpPr/>
          <p:nvPr/>
        </p:nvSpPr>
        <p:spPr>
          <a:xfrm>
            <a:off x="5091430" y="2831465"/>
            <a:ext cx="480695" cy="215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1000"/>
              <a:t>CA61</a:t>
            </a:r>
            <a:endParaRPr lang="en-US" altLang="zh-CN" sz="1000"/>
          </a:p>
        </p:txBody>
      </p:sp>
      <p:sp>
        <p:nvSpPr>
          <p:cNvPr id="6" name="矩形 5"/>
          <p:cNvSpPr/>
          <p:nvPr/>
        </p:nvSpPr>
        <p:spPr>
          <a:xfrm>
            <a:off x="4257040" y="4126230"/>
            <a:ext cx="480695" cy="215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1000"/>
              <a:t>CA61</a:t>
            </a:r>
            <a:endParaRPr lang="en-US" altLang="zh-CN" sz="1000"/>
          </a:p>
        </p:txBody>
      </p:sp>
      <p:sp>
        <p:nvSpPr>
          <p:cNvPr id="7" name="矩形 6"/>
          <p:cNvSpPr/>
          <p:nvPr/>
        </p:nvSpPr>
        <p:spPr>
          <a:xfrm>
            <a:off x="6320790" y="4126230"/>
            <a:ext cx="480695" cy="215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1000"/>
              <a:t>CA61</a:t>
            </a:r>
            <a:endParaRPr lang="en-US" altLang="zh-CN" sz="1000"/>
          </a:p>
        </p:txBody>
      </p:sp>
      <p:sp>
        <p:nvSpPr>
          <p:cNvPr id="10" name="矩形 9"/>
          <p:cNvSpPr/>
          <p:nvPr/>
        </p:nvSpPr>
        <p:spPr>
          <a:xfrm>
            <a:off x="3315335" y="1137920"/>
            <a:ext cx="1075690" cy="844550"/>
          </a:xfrm>
          <a:prstGeom prst="rect">
            <a:avLst/>
          </a:prstGeom>
          <a:noFill/>
          <a:ln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3" name="任意多边形 12"/>
          <p:cNvSpPr/>
          <p:nvPr/>
        </p:nvSpPr>
        <p:spPr>
          <a:xfrm>
            <a:off x="3811905" y="1393190"/>
            <a:ext cx="79375" cy="334010"/>
          </a:xfrm>
          <a:custGeom>
            <a:avLst/>
            <a:gdLst>
              <a:gd name="connisteX0" fmla="*/ 49413 w 79638"/>
              <a:gd name="connsiteY0" fmla="*/ 0 h 334010"/>
              <a:gd name="connisteX1" fmla="*/ 518 w 79638"/>
              <a:gd name="connsiteY1" fmla="*/ 118110 h 334010"/>
              <a:gd name="connisteX2" fmla="*/ 78623 w 79638"/>
              <a:gd name="connsiteY2" fmla="*/ 226060 h 334010"/>
              <a:gd name="connisteX3" fmla="*/ 39253 w 79638"/>
              <a:gd name="connsiteY3" fmla="*/ 334010 h 33401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</a:cxnLst>
            <a:rect l="l" t="t" r="r" b="b"/>
            <a:pathLst>
              <a:path w="79639" h="334010">
                <a:moveTo>
                  <a:pt x="49413" y="0"/>
                </a:moveTo>
                <a:cubicBezTo>
                  <a:pt x="37983" y="21590"/>
                  <a:pt x="-5197" y="73025"/>
                  <a:pt x="518" y="118110"/>
                </a:cubicBezTo>
                <a:cubicBezTo>
                  <a:pt x="6233" y="163195"/>
                  <a:pt x="71003" y="182880"/>
                  <a:pt x="78623" y="226060"/>
                </a:cubicBezTo>
                <a:cubicBezTo>
                  <a:pt x="86243" y="269240"/>
                  <a:pt x="48778" y="314325"/>
                  <a:pt x="39253" y="334010"/>
                </a:cubicBezTo>
              </a:path>
            </a:pathLst>
          </a:custGeom>
          <a:noFill/>
          <a:ln w="19050">
            <a:headEnd type="oval"/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14" name="直接连接符 13"/>
          <p:cNvCxnSpPr/>
          <p:nvPr/>
        </p:nvCxnSpPr>
        <p:spPr>
          <a:xfrm flipH="1">
            <a:off x="3857625" y="775970"/>
            <a:ext cx="9525" cy="588645"/>
          </a:xfrm>
          <a:prstGeom prst="line">
            <a:avLst/>
          </a:prstGeom>
          <a:ln w="19050">
            <a:head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 flipH="1">
            <a:off x="3835400" y="1751330"/>
            <a:ext cx="8890" cy="108013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15"/>
          <p:cNvSpPr txBox="1"/>
          <p:nvPr/>
        </p:nvSpPr>
        <p:spPr>
          <a:xfrm rot="16200000">
            <a:off x="3277235" y="1450975"/>
            <a:ext cx="793750" cy="27559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1200"/>
              <a:t>10A  EF14</a:t>
            </a:r>
            <a:endParaRPr lang="en-US" altLang="zh-CN" sz="1200"/>
          </a:p>
        </p:txBody>
      </p:sp>
      <p:sp>
        <p:nvSpPr>
          <p:cNvPr id="17" name="文本框 16"/>
          <p:cNvSpPr txBox="1"/>
          <p:nvPr/>
        </p:nvSpPr>
        <p:spPr>
          <a:xfrm>
            <a:off x="3315335" y="500380"/>
            <a:ext cx="124587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/>
              <a:t>热管理</a:t>
            </a:r>
            <a:r>
              <a:rPr lang="zh-CN" altLang="en-US" sz="1200"/>
              <a:t>继电器</a:t>
            </a:r>
            <a:endParaRPr lang="zh-CN" altLang="en-US" sz="1200"/>
          </a:p>
        </p:txBody>
      </p:sp>
      <p:cxnSp>
        <p:nvCxnSpPr>
          <p:cNvPr id="18" name="直接连接符 17"/>
          <p:cNvCxnSpPr/>
          <p:nvPr/>
        </p:nvCxnSpPr>
        <p:spPr>
          <a:xfrm flipH="1">
            <a:off x="4504690" y="4342130"/>
            <a:ext cx="8890" cy="108013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矩形 18"/>
          <p:cNvSpPr/>
          <p:nvPr/>
        </p:nvSpPr>
        <p:spPr>
          <a:xfrm>
            <a:off x="4027170" y="5420995"/>
            <a:ext cx="1021080" cy="79502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VCU</a:t>
            </a:r>
            <a:endParaRPr lang="en-US"/>
          </a:p>
        </p:txBody>
      </p:sp>
      <p:sp>
        <p:nvSpPr>
          <p:cNvPr id="20" name="矩形 19"/>
          <p:cNvSpPr/>
          <p:nvPr/>
        </p:nvSpPr>
        <p:spPr>
          <a:xfrm>
            <a:off x="4829175" y="1187450"/>
            <a:ext cx="1021080" cy="79502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200"/>
              <a:t>空调控制面板</a:t>
            </a:r>
            <a:endParaRPr lang="zh-CN" altLang="en-US" sz="1200"/>
          </a:p>
        </p:txBody>
      </p:sp>
      <p:cxnSp>
        <p:nvCxnSpPr>
          <p:cNvPr id="21" name="直接连接符 20"/>
          <p:cNvCxnSpPr/>
          <p:nvPr/>
        </p:nvCxnSpPr>
        <p:spPr>
          <a:xfrm>
            <a:off x="5327015" y="1986915"/>
            <a:ext cx="635" cy="84455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 flipH="1">
            <a:off x="6556375" y="4342130"/>
            <a:ext cx="8890" cy="108013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矩形 22"/>
          <p:cNvSpPr/>
          <p:nvPr/>
        </p:nvSpPr>
        <p:spPr>
          <a:xfrm>
            <a:off x="6103620" y="5420995"/>
            <a:ext cx="1021080" cy="79502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/>
              <a:t>压缩机</a:t>
            </a:r>
            <a:endParaRPr lang="zh-CN" altLang="en-US"/>
          </a:p>
        </p:txBody>
      </p:sp>
      <p:sp>
        <p:nvSpPr>
          <p:cNvPr id="24" name="矩形 23"/>
          <p:cNvSpPr/>
          <p:nvPr/>
        </p:nvSpPr>
        <p:spPr>
          <a:xfrm>
            <a:off x="6320155" y="5204460"/>
            <a:ext cx="480695" cy="215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1000"/>
              <a:t>BV08</a:t>
            </a:r>
            <a:endParaRPr lang="en-US" altLang="zh-CN" sz="1000"/>
          </a:p>
        </p:txBody>
      </p:sp>
      <p:sp>
        <p:nvSpPr>
          <p:cNvPr id="25" name="矩形 24"/>
          <p:cNvSpPr/>
          <p:nvPr/>
        </p:nvSpPr>
        <p:spPr>
          <a:xfrm>
            <a:off x="4297045" y="5206365"/>
            <a:ext cx="480695" cy="215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1000"/>
              <a:t>CA66</a:t>
            </a:r>
            <a:endParaRPr lang="en-US" altLang="zh-CN" sz="1000"/>
          </a:p>
        </p:txBody>
      </p:sp>
      <p:sp>
        <p:nvSpPr>
          <p:cNvPr id="26" name="文本框 25"/>
          <p:cNvSpPr txBox="1"/>
          <p:nvPr/>
        </p:nvSpPr>
        <p:spPr>
          <a:xfrm>
            <a:off x="3341370" y="2783840"/>
            <a:ext cx="260350" cy="27559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altLang="zh-CN" sz="1200">
                <a:sym typeface="+mn-ea"/>
              </a:rPr>
              <a:t>1</a:t>
            </a:r>
            <a:endParaRPr lang="en-US" altLang="zh-CN" sz="1200">
              <a:sym typeface="+mn-ea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4831080" y="2803525"/>
            <a:ext cx="260350" cy="27559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altLang="zh-CN" sz="1200">
                <a:sym typeface="+mn-ea"/>
              </a:rPr>
              <a:t>6</a:t>
            </a:r>
            <a:endParaRPr lang="en-US" altLang="zh-CN" sz="1200">
              <a:sym typeface="+mn-ea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4027170" y="4096385"/>
            <a:ext cx="260350" cy="27559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altLang="zh-CN" sz="1200">
                <a:sym typeface="+mn-ea"/>
              </a:rPr>
              <a:t>7</a:t>
            </a:r>
            <a:endParaRPr lang="en-US" altLang="zh-CN" sz="1200">
              <a:sym typeface="+mn-ea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6060440" y="4096385"/>
            <a:ext cx="260350" cy="27559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altLang="zh-CN" sz="1200">
                <a:sym typeface="+mn-ea"/>
              </a:rPr>
              <a:t>5</a:t>
            </a:r>
            <a:endParaRPr lang="en-US" altLang="zh-CN" sz="1200">
              <a:sym typeface="+mn-ea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4027170" y="5167630"/>
            <a:ext cx="337820" cy="27559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altLang="zh-CN" sz="1200">
                <a:sym typeface="+mn-ea"/>
              </a:rPr>
              <a:t>58</a:t>
            </a:r>
            <a:endParaRPr lang="en-US" altLang="zh-CN" sz="1200">
              <a:sym typeface="+mn-ea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6059805" y="5177790"/>
            <a:ext cx="260350" cy="27559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altLang="zh-CN" sz="1200">
                <a:sym typeface="+mn-ea"/>
              </a:rPr>
              <a:t>7</a:t>
            </a:r>
            <a:endParaRPr lang="en-US" altLang="zh-CN" sz="1200">
              <a:sym typeface="+mn-ea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5086985" y="1982470"/>
            <a:ext cx="480695" cy="215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1000"/>
              <a:t>IP79</a:t>
            </a:r>
            <a:endParaRPr lang="en-US" altLang="zh-CN" sz="1000"/>
          </a:p>
        </p:txBody>
      </p:sp>
      <p:sp>
        <p:nvSpPr>
          <p:cNvPr id="33" name="文本框 32"/>
          <p:cNvSpPr txBox="1"/>
          <p:nvPr/>
        </p:nvSpPr>
        <p:spPr>
          <a:xfrm>
            <a:off x="4826635" y="1982470"/>
            <a:ext cx="260350" cy="27559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altLang="zh-CN" sz="1200">
                <a:sym typeface="+mn-ea"/>
              </a:rPr>
              <a:t>3</a:t>
            </a:r>
            <a:endParaRPr lang="en-US" altLang="zh-CN" sz="1200">
              <a:sym typeface="+mn-ea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6288405" y="1182370"/>
            <a:ext cx="1451610" cy="79502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200"/>
              <a:t>车载</a:t>
            </a:r>
            <a:r>
              <a:rPr lang="zh-CN" altLang="en-US" sz="1200"/>
              <a:t>充电器</a:t>
            </a:r>
            <a:endParaRPr lang="zh-CN" altLang="en-US" sz="1200"/>
          </a:p>
        </p:txBody>
      </p:sp>
      <p:sp>
        <p:nvSpPr>
          <p:cNvPr id="8" name="矩形 7"/>
          <p:cNvSpPr/>
          <p:nvPr/>
        </p:nvSpPr>
        <p:spPr>
          <a:xfrm>
            <a:off x="7193915" y="2831465"/>
            <a:ext cx="480695" cy="215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1000"/>
              <a:t>2</a:t>
            </a:r>
            <a:endParaRPr lang="en-US" altLang="zh-CN" sz="1000"/>
          </a:p>
        </p:txBody>
      </p:sp>
      <p:cxnSp>
        <p:nvCxnSpPr>
          <p:cNvPr id="9" name="直接连接符 8"/>
          <p:cNvCxnSpPr/>
          <p:nvPr/>
        </p:nvCxnSpPr>
        <p:spPr>
          <a:xfrm>
            <a:off x="7429500" y="1986915"/>
            <a:ext cx="635" cy="84455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 10"/>
          <p:cNvSpPr/>
          <p:nvPr/>
        </p:nvSpPr>
        <p:spPr>
          <a:xfrm>
            <a:off x="7189470" y="1982470"/>
            <a:ext cx="480695" cy="215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1000"/>
              <a:t>BV33</a:t>
            </a:r>
            <a:endParaRPr lang="en-US" altLang="zh-CN" sz="1000"/>
          </a:p>
        </p:txBody>
      </p:sp>
      <p:sp>
        <p:nvSpPr>
          <p:cNvPr id="12" name="矩形 11"/>
          <p:cNvSpPr/>
          <p:nvPr/>
        </p:nvSpPr>
        <p:spPr>
          <a:xfrm>
            <a:off x="6425565" y="2831465"/>
            <a:ext cx="480695" cy="215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1000"/>
              <a:t>1</a:t>
            </a:r>
            <a:endParaRPr lang="en-US" altLang="zh-CN" sz="1000"/>
          </a:p>
        </p:txBody>
      </p:sp>
      <p:cxnSp>
        <p:nvCxnSpPr>
          <p:cNvPr id="34" name="直接连接符 33"/>
          <p:cNvCxnSpPr/>
          <p:nvPr/>
        </p:nvCxnSpPr>
        <p:spPr>
          <a:xfrm>
            <a:off x="6661150" y="1986915"/>
            <a:ext cx="635" cy="84455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矩形 34"/>
          <p:cNvSpPr/>
          <p:nvPr/>
        </p:nvSpPr>
        <p:spPr>
          <a:xfrm>
            <a:off x="6421120" y="1982470"/>
            <a:ext cx="480695" cy="215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1000"/>
              <a:t>BV33</a:t>
            </a:r>
            <a:endParaRPr lang="en-US" altLang="zh-CN" sz="1000"/>
          </a:p>
        </p:txBody>
      </p:sp>
      <p:sp>
        <p:nvSpPr>
          <p:cNvPr id="36" name="文本框 35"/>
          <p:cNvSpPr txBox="1"/>
          <p:nvPr/>
        </p:nvSpPr>
        <p:spPr>
          <a:xfrm>
            <a:off x="6189345" y="1948815"/>
            <a:ext cx="260350" cy="27559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altLang="zh-CN" sz="1200">
                <a:sym typeface="+mn-ea"/>
              </a:rPr>
              <a:t>1</a:t>
            </a:r>
            <a:endParaRPr lang="en-US" altLang="zh-CN" sz="1200">
              <a:sym typeface="+mn-ea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6948805" y="1960880"/>
            <a:ext cx="260350" cy="27559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altLang="zh-CN" sz="1200">
                <a:sym typeface="+mn-ea"/>
              </a:rPr>
              <a:t>2</a:t>
            </a:r>
            <a:endParaRPr lang="en-US" altLang="zh-CN" sz="1200">
              <a:sym typeface="+mn-ea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5190490" y="3030855"/>
            <a:ext cx="383540" cy="27559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ctr"/>
            <a:r>
              <a:rPr lang="en-US" altLang="zh-CN" sz="1200">
                <a:sym typeface="+mn-ea"/>
              </a:rPr>
              <a:t>LIN</a:t>
            </a:r>
            <a:endParaRPr lang="en-US" altLang="zh-CN" sz="1200">
              <a:sym typeface="+mn-ea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6242051" y="3798570"/>
            <a:ext cx="637540" cy="27559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ctr"/>
            <a:r>
              <a:rPr lang="en-US" altLang="zh-CN" sz="1200">
                <a:sym typeface="+mn-ea"/>
              </a:rPr>
              <a:t>HVIL IN</a:t>
            </a:r>
            <a:endParaRPr lang="en-US" altLang="zh-CN" sz="1200">
              <a:sym typeface="+mn-ea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4110038" y="3789045"/>
            <a:ext cx="774065" cy="27559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ctr"/>
            <a:r>
              <a:rPr lang="en-US" altLang="zh-CN" sz="1200">
                <a:sym typeface="+mn-ea"/>
              </a:rPr>
              <a:t>HVIL OUT</a:t>
            </a:r>
            <a:endParaRPr lang="en-US" altLang="zh-CN" sz="1200">
              <a:sym typeface="+mn-ea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6445886" y="3032125"/>
            <a:ext cx="440690" cy="27559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ctr"/>
            <a:r>
              <a:rPr lang="en-US" altLang="zh-CN" sz="1200">
                <a:sym typeface="+mn-ea"/>
              </a:rPr>
              <a:t>HV+</a:t>
            </a:r>
            <a:endParaRPr lang="en-US" altLang="zh-CN" sz="1200">
              <a:sym typeface="+mn-ea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7224078" y="3030855"/>
            <a:ext cx="410845" cy="27559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ctr"/>
            <a:r>
              <a:rPr lang="en-US" altLang="zh-CN" sz="1200">
                <a:sym typeface="+mn-ea"/>
              </a:rPr>
              <a:t>HV-</a:t>
            </a:r>
            <a:endParaRPr lang="en-US" altLang="zh-CN" sz="1200">
              <a:sym typeface="+mn-ea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3512503" y="3032125"/>
            <a:ext cx="653415" cy="27559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ctr"/>
            <a:r>
              <a:rPr lang="en-US" altLang="zh-CN" sz="1200">
                <a:sym typeface="+mn-ea"/>
              </a:rPr>
              <a:t>POWER</a:t>
            </a:r>
            <a:endParaRPr lang="en-US" altLang="zh-CN" sz="1200"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FULL_TEXT_BEAUTIFY_COPY_ID" val="214"/>
  <p:tag name="KSO_WM_UNIT_PLACING_PICTURE_USER_VIEWPORT" val="{&quot;height&quot;:6134,&quot;width&quot;:9266}"/>
</p:tagLst>
</file>

<file path=ppt/tags/tag2.xml><?xml version="1.0" encoding="utf-8"?>
<p:tagLst xmlns:p="http://schemas.openxmlformats.org/presentationml/2006/main">
  <p:tag name="KSO_WM_UNIT_TABLE_BEAUTIFY" val="smartTable{799ebed8-494b-4287-944e-41ccc7e6daf3}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704</Words>
  <Application>WPS 演示</Application>
  <PresentationFormat>宽屏</PresentationFormat>
  <Paragraphs>282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5" baseType="lpstr">
      <vt:lpstr>Arial</vt:lpstr>
      <vt:lpstr>宋体</vt:lpstr>
      <vt:lpstr>Wingdings</vt:lpstr>
      <vt:lpstr>微软雅黑</vt:lpstr>
      <vt:lpstr>Calibri</vt:lpstr>
      <vt:lpstr>Arial Unicode MS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北方新能源技术总监--孙立伟</cp:lastModifiedBy>
  <cp:revision>165</cp:revision>
  <dcterms:created xsi:type="dcterms:W3CDTF">2020-10-23T05:41:00Z</dcterms:created>
  <dcterms:modified xsi:type="dcterms:W3CDTF">2021-09-06T02:03:37Z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2052-11.1.0.10700</vt:lpwstr>
  </property>
  <property fmtid="{D5CDD505-2E9C-101B-9397-08002B2CF9AE}" pid="3" name="ICV">
    <vt:lpwstr>D32BCF5F4E0045D889E917C928AC8860</vt:lpwstr>
  </property>
</Properties>
</file>