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25" r:id="rId3"/>
    <p:sldId id="1219" r:id="rId4"/>
    <p:sldId id="612" r:id="rId5"/>
    <p:sldId id="1220" r:id="rId6"/>
    <p:sldId id="615" r:id="rId7"/>
    <p:sldId id="618" r:id="rId8"/>
    <p:sldId id="616" r:id="rId9"/>
    <p:sldId id="617" r:id="rId10"/>
    <p:sldId id="61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14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8T10:54:47.232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8T10:54:47.23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995" y="1160145"/>
            <a:ext cx="6331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tx1"/>
                </a:solidFill>
              </a:rPr>
              <a:t>制冷基本</a:t>
            </a:r>
            <a:r>
              <a:rPr lang="zh-CN" altLang="en-US" sz="6000">
                <a:solidFill>
                  <a:schemeClr val="tx1"/>
                </a:solidFill>
              </a:rPr>
              <a:t>原理</a:t>
            </a:r>
            <a:endParaRPr lang="zh-CN" altLang="en-US" sz="60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6195" y="3894455"/>
            <a:ext cx="4265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</a:rPr>
              <a:t>讲师：王际军</a:t>
            </a:r>
            <a:endParaRPr lang="zh-CN" alt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01775" y="35560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制冷基本原理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15595" y="8775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一、基本物理概念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8480" y="1379855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物质三态</a:t>
            </a:r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7738110" y="643255"/>
            <a:ext cx="1512570" cy="1366520"/>
            <a:chOff x="2460" y="3297"/>
            <a:chExt cx="2382" cy="2152"/>
          </a:xfrm>
        </p:grpSpPr>
        <p:sp>
          <p:nvSpPr>
            <p:cNvPr id="7" name="椭圆 6"/>
            <p:cNvSpPr/>
            <p:nvPr/>
          </p:nvSpPr>
          <p:spPr>
            <a:xfrm>
              <a:off x="2460" y="3297"/>
              <a:ext cx="2382" cy="2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67" y="3856"/>
              <a:ext cx="15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3200" b="1">
                  <a:solidFill>
                    <a:schemeClr val="bg1"/>
                  </a:solidFill>
                  <a:sym typeface="+mn-ea"/>
                </a:rPr>
                <a:t>气态</a:t>
              </a:r>
              <a:endParaRPr lang="zh-CN" altLang="en-US" sz="32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46640" y="4335780"/>
            <a:ext cx="1512570" cy="1366520"/>
            <a:chOff x="279" y="3923"/>
            <a:chExt cx="2382" cy="2152"/>
          </a:xfrm>
        </p:grpSpPr>
        <p:sp>
          <p:nvSpPr>
            <p:cNvPr id="11" name="椭圆 10"/>
            <p:cNvSpPr/>
            <p:nvPr/>
          </p:nvSpPr>
          <p:spPr>
            <a:xfrm>
              <a:off x="279" y="3923"/>
              <a:ext cx="2382" cy="2152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5" y="4530"/>
              <a:ext cx="15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 b="1">
                  <a:solidFill>
                    <a:schemeClr val="bg1"/>
                  </a:solidFill>
                </a:rPr>
                <a:t>固态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516880" y="4335780"/>
            <a:ext cx="1512570" cy="1366520"/>
            <a:chOff x="384" y="6257"/>
            <a:chExt cx="2382" cy="2152"/>
          </a:xfrm>
        </p:grpSpPr>
        <p:sp>
          <p:nvSpPr>
            <p:cNvPr id="18" name="椭圆 17"/>
            <p:cNvSpPr/>
            <p:nvPr/>
          </p:nvSpPr>
          <p:spPr>
            <a:xfrm>
              <a:off x="384" y="6257"/>
              <a:ext cx="2382" cy="21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91" y="6874"/>
              <a:ext cx="15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 b="1">
                  <a:solidFill>
                    <a:schemeClr val="bg1"/>
                  </a:solidFill>
                </a:rPr>
                <a:t>液态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600000">
            <a:off x="8004175" y="3025775"/>
            <a:ext cx="2698750" cy="524510"/>
            <a:chOff x="7640" y="1051"/>
            <a:chExt cx="4250" cy="826"/>
          </a:xfrm>
        </p:grpSpPr>
        <p:sp>
          <p:nvSpPr>
            <p:cNvPr id="61" name="右箭头 60"/>
            <p:cNvSpPr/>
            <p:nvPr/>
          </p:nvSpPr>
          <p:spPr>
            <a:xfrm>
              <a:off x="7640" y="1051"/>
              <a:ext cx="4251" cy="826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376" y="1176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凝华（放热）</a:t>
              </a:r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218680" y="5020945"/>
            <a:ext cx="2698750" cy="556260"/>
            <a:chOff x="7640" y="2543"/>
            <a:chExt cx="4250" cy="876"/>
          </a:xfrm>
        </p:grpSpPr>
        <p:sp>
          <p:nvSpPr>
            <p:cNvPr id="56" name="右箭头 55"/>
            <p:cNvSpPr/>
            <p:nvPr/>
          </p:nvSpPr>
          <p:spPr>
            <a:xfrm>
              <a:off x="7640" y="2543"/>
              <a:ext cx="4251" cy="877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376" y="2719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凝固（放热）</a:t>
              </a:r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 rot="7260000">
            <a:off x="6284595" y="3032760"/>
            <a:ext cx="2698750" cy="549910"/>
            <a:chOff x="7640" y="4701"/>
            <a:chExt cx="4250" cy="866"/>
          </a:xfrm>
        </p:grpSpPr>
        <p:sp>
          <p:nvSpPr>
            <p:cNvPr id="58" name="右箭头 57"/>
            <p:cNvSpPr/>
            <p:nvPr/>
          </p:nvSpPr>
          <p:spPr>
            <a:xfrm>
              <a:off x="7640" y="4701"/>
              <a:ext cx="4251" cy="866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376" y="4871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液化（放热）</a:t>
              </a:r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 rot="3540000">
            <a:off x="8430895" y="2767330"/>
            <a:ext cx="2698750" cy="567690"/>
            <a:chOff x="13682" y="1382"/>
            <a:chExt cx="4250" cy="894"/>
          </a:xfrm>
        </p:grpSpPr>
        <p:sp>
          <p:nvSpPr>
            <p:cNvPr id="59" name="右箭头 58"/>
            <p:cNvSpPr/>
            <p:nvPr/>
          </p:nvSpPr>
          <p:spPr>
            <a:xfrm rot="10800000">
              <a:off x="13682" y="1382"/>
              <a:ext cx="4251" cy="89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4746" y="1539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升华（吸热）</a:t>
              </a:r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115175" y="4454525"/>
            <a:ext cx="2698750" cy="566420"/>
            <a:chOff x="13682" y="3326"/>
            <a:chExt cx="4250" cy="892"/>
          </a:xfrm>
        </p:grpSpPr>
        <p:sp>
          <p:nvSpPr>
            <p:cNvPr id="57" name="右箭头 56"/>
            <p:cNvSpPr/>
            <p:nvPr/>
          </p:nvSpPr>
          <p:spPr>
            <a:xfrm rot="10800000">
              <a:off x="13682" y="3326"/>
              <a:ext cx="4251" cy="89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4746" y="3536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融化（吸热）</a:t>
              </a:r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 rot="7320000">
            <a:off x="5796280" y="2762250"/>
            <a:ext cx="2698750" cy="553720"/>
            <a:chOff x="13682" y="5415"/>
            <a:chExt cx="4250" cy="872"/>
          </a:xfrm>
        </p:grpSpPr>
        <p:sp>
          <p:nvSpPr>
            <p:cNvPr id="60" name="右箭头 59"/>
            <p:cNvSpPr/>
            <p:nvPr/>
          </p:nvSpPr>
          <p:spPr>
            <a:xfrm rot="10800000">
              <a:off x="13682" y="5415"/>
              <a:ext cx="4251" cy="87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4746" y="5567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气化（吸热）</a:t>
              </a:r>
              <a:endParaRPr lang="zh-CN" altLang="en-US"/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697865" y="181610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液态</a:t>
            </a:r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813685" y="181610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固</a:t>
            </a:r>
            <a:r>
              <a:rPr lang="zh-CN" altLang="en-US"/>
              <a:t>态</a:t>
            </a:r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1671955" y="181610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气态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2" grpId="1"/>
      <p:bldP spid="78" grpId="0"/>
      <p:bldP spid="78" grpId="1"/>
      <p:bldP spid="80" grpId="0"/>
      <p:bldP spid="80" grpId="1"/>
      <p:bldP spid="79" grpId="0"/>
      <p:bldP spid="79" grpId="1"/>
      <p:bldP spid="2" grpId="2"/>
      <p:bldP spid="6" grpId="2"/>
      <p:bldP spid="78" grpId="2"/>
      <p:bldP spid="79" grpId="2"/>
      <p:bldP spid="8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01775" y="35560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制冷基本原理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15595" y="8775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一、基本物理概念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8480" y="1379855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物质三态</a:t>
            </a:r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7738110" y="643255"/>
            <a:ext cx="1512570" cy="1366520"/>
            <a:chOff x="2460" y="3297"/>
            <a:chExt cx="2382" cy="2152"/>
          </a:xfrm>
        </p:grpSpPr>
        <p:sp>
          <p:nvSpPr>
            <p:cNvPr id="7" name="椭圆 6"/>
            <p:cNvSpPr/>
            <p:nvPr/>
          </p:nvSpPr>
          <p:spPr>
            <a:xfrm>
              <a:off x="2460" y="3297"/>
              <a:ext cx="2382" cy="2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67" y="3856"/>
              <a:ext cx="15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3200" b="1">
                  <a:solidFill>
                    <a:schemeClr val="bg1"/>
                  </a:solidFill>
                  <a:sym typeface="+mn-ea"/>
                </a:rPr>
                <a:t>气态</a:t>
              </a:r>
              <a:endParaRPr lang="zh-CN" altLang="en-US" sz="32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46640" y="4335780"/>
            <a:ext cx="1512570" cy="1366520"/>
            <a:chOff x="279" y="3923"/>
            <a:chExt cx="2382" cy="2152"/>
          </a:xfrm>
        </p:grpSpPr>
        <p:sp>
          <p:nvSpPr>
            <p:cNvPr id="11" name="椭圆 10"/>
            <p:cNvSpPr/>
            <p:nvPr/>
          </p:nvSpPr>
          <p:spPr>
            <a:xfrm>
              <a:off x="279" y="3923"/>
              <a:ext cx="2382" cy="2152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5" y="4530"/>
              <a:ext cx="15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 b="1">
                  <a:solidFill>
                    <a:schemeClr val="bg1"/>
                  </a:solidFill>
                </a:rPr>
                <a:t>固态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516880" y="4335780"/>
            <a:ext cx="1512570" cy="1366520"/>
            <a:chOff x="384" y="6257"/>
            <a:chExt cx="2382" cy="2152"/>
          </a:xfrm>
        </p:grpSpPr>
        <p:sp>
          <p:nvSpPr>
            <p:cNvPr id="18" name="椭圆 17"/>
            <p:cNvSpPr/>
            <p:nvPr/>
          </p:nvSpPr>
          <p:spPr>
            <a:xfrm>
              <a:off x="384" y="6257"/>
              <a:ext cx="2382" cy="21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91" y="6874"/>
              <a:ext cx="15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3200" b="1">
                  <a:solidFill>
                    <a:schemeClr val="bg1"/>
                  </a:solidFill>
                </a:rPr>
                <a:t>液态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600000">
            <a:off x="8004175" y="3025775"/>
            <a:ext cx="2698750" cy="524510"/>
            <a:chOff x="7640" y="1051"/>
            <a:chExt cx="4250" cy="826"/>
          </a:xfrm>
        </p:grpSpPr>
        <p:sp>
          <p:nvSpPr>
            <p:cNvPr id="61" name="右箭头 60"/>
            <p:cNvSpPr/>
            <p:nvPr/>
          </p:nvSpPr>
          <p:spPr>
            <a:xfrm>
              <a:off x="7640" y="1051"/>
              <a:ext cx="4251" cy="826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376" y="1176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凝华（放热）</a:t>
              </a:r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218680" y="5020945"/>
            <a:ext cx="2698750" cy="556260"/>
            <a:chOff x="7640" y="2543"/>
            <a:chExt cx="4250" cy="876"/>
          </a:xfrm>
        </p:grpSpPr>
        <p:sp>
          <p:nvSpPr>
            <p:cNvPr id="56" name="右箭头 55"/>
            <p:cNvSpPr/>
            <p:nvPr/>
          </p:nvSpPr>
          <p:spPr>
            <a:xfrm>
              <a:off x="7640" y="2543"/>
              <a:ext cx="4251" cy="877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376" y="2719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凝固（放热）</a:t>
              </a:r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 rot="7260000">
            <a:off x="6284595" y="3032760"/>
            <a:ext cx="2698750" cy="549910"/>
            <a:chOff x="7640" y="4701"/>
            <a:chExt cx="4250" cy="866"/>
          </a:xfrm>
        </p:grpSpPr>
        <p:sp>
          <p:nvSpPr>
            <p:cNvPr id="58" name="右箭头 57"/>
            <p:cNvSpPr/>
            <p:nvPr/>
          </p:nvSpPr>
          <p:spPr>
            <a:xfrm>
              <a:off x="7640" y="4701"/>
              <a:ext cx="4251" cy="866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376" y="4871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液化（放热）</a:t>
              </a:r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 rot="3540000">
            <a:off x="8430895" y="2767330"/>
            <a:ext cx="2698750" cy="567690"/>
            <a:chOff x="13682" y="1382"/>
            <a:chExt cx="4250" cy="894"/>
          </a:xfrm>
        </p:grpSpPr>
        <p:sp>
          <p:nvSpPr>
            <p:cNvPr id="59" name="右箭头 58"/>
            <p:cNvSpPr/>
            <p:nvPr/>
          </p:nvSpPr>
          <p:spPr>
            <a:xfrm rot="10800000">
              <a:off x="13682" y="1382"/>
              <a:ext cx="4251" cy="89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4746" y="1539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升华（吸热）</a:t>
              </a:r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115175" y="4454525"/>
            <a:ext cx="2698750" cy="566420"/>
            <a:chOff x="13682" y="3326"/>
            <a:chExt cx="4250" cy="892"/>
          </a:xfrm>
        </p:grpSpPr>
        <p:sp>
          <p:nvSpPr>
            <p:cNvPr id="57" name="右箭头 56"/>
            <p:cNvSpPr/>
            <p:nvPr/>
          </p:nvSpPr>
          <p:spPr>
            <a:xfrm rot="10800000">
              <a:off x="13682" y="3326"/>
              <a:ext cx="4251" cy="89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4746" y="3536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融化（吸热）</a:t>
              </a:r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 rot="7320000">
            <a:off x="5796280" y="2762250"/>
            <a:ext cx="2698750" cy="553720"/>
            <a:chOff x="13682" y="5415"/>
            <a:chExt cx="4250" cy="872"/>
          </a:xfrm>
        </p:grpSpPr>
        <p:sp>
          <p:nvSpPr>
            <p:cNvPr id="60" name="右箭头 59"/>
            <p:cNvSpPr/>
            <p:nvPr/>
          </p:nvSpPr>
          <p:spPr>
            <a:xfrm rot="10800000">
              <a:off x="13682" y="5415"/>
              <a:ext cx="4251" cy="87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4746" y="5567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气化（吸热）</a:t>
              </a:r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112770" y="21336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环境压力</a:t>
            </a: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851660" y="213360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液体表面积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3400" y="1755775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气化与液化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55" y="213360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蒸发制冷：</a:t>
            </a: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7550" y="251142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液化：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24990" y="25114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64790" y="25114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散热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2" grpId="1"/>
      <p:bldP spid="44" grpId="0"/>
      <p:bldP spid="45" grpId="0"/>
      <p:bldP spid="3" grpId="0"/>
      <p:bldP spid="4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01775" y="35560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制冷基本原理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15595" y="8775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一、基本物理概念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8480" y="1379855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物质三态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3112770" y="21336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环境压力</a:t>
            </a: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851660" y="213360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液体表面积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3400" y="1755775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气化与液化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55" y="213360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蒸发制冷：</a:t>
            </a: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7550" y="251142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液化：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24990" y="25114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764790" y="25114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散热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99440" y="2867025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压力与真空度</a:t>
            </a:r>
            <a:endParaRPr lang="zh-CN" altLang="en-US"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676265" y="1852295"/>
            <a:ext cx="5996940" cy="2684780"/>
            <a:chOff x="7599" y="2863"/>
            <a:chExt cx="9444" cy="422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7914" y="3153"/>
              <a:ext cx="618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13023" y="4316"/>
              <a:ext cx="14" cy="106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9192" y="3153"/>
              <a:ext cx="8" cy="23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914" y="5426"/>
              <a:ext cx="6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9630" y="4289"/>
              <a:ext cx="4510" cy="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10774" y="4370"/>
              <a:ext cx="14" cy="106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>
              <a:off x="13037" y="3220"/>
              <a:ext cx="14" cy="106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>
              <a:off x="10788" y="3247"/>
              <a:ext cx="14" cy="106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7599" y="4071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/>
                <a:t>绝对压力</a:t>
              </a:r>
              <a:endParaRPr lang="zh-CN" altLang="en-US" b="1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484" y="3775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表压力</a:t>
              </a:r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434" y="4561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真空度</a:t>
              </a:r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261" y="3491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正压</a:t>
              </a:r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349" y="4614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负压</a:t>
              </a:r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235" y="5110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绝对零压线</a:t>
              </a:r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235" y="3954"/>
              <a:ext cx="28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标准大气压力线</a:t>
              </a:r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099" y="2863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绝对压力上线</a:t>
              </a:r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84" y="5883"/>
              <a:ext cx="475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表压力</a:t>
              </a:r>
              <a:r>
                <a:rPr lang="en-US" altLang="zh-CN"/>
                <a:t>=</a:t>
              </a:r>
              <a:r>
                <a:rPr lang="zh-CN" altLang="en-US"/>
                <a:t>绝对压力</a:t>
              </a:r>
              <a:r>
                <a:rPr lang="en-US" altLang="zh-CN"/>
                <a:t>—</a:t>
              </a:r>
              <a:r>
                <a:rPr lang="zh-CN" altLang="en-US"/>
                <a:t>大气压力</a:t>
              </a:r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21" y="6511"/>
              <a:ext cx="4537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真空度</a:t>
              </a:r>
              <a:r>
                <a:rPr lang="en-US" altLang="zh-CN"/>
                <a:t>=</a:t>
              </a:r>
              <a:r>
                <a:rPr lang="zh-CN" altLang="en-US"/>
                <a:t>大气压力</a:t>
              </a:r>
              <a:r>
                <a:rPr lang="en-US" altLang="zh-CN"/>
                <a:t>-</a:t>
              </a:r>
              <a:r>
                <a:rPr lang="zh-CN" altLang="en-US"/>
                <a:t>绝对压力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01775" y="35560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制冷基本原理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315595" y="8775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一、基本物理概念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3017520" y="20288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环境压力</a:t>
            </a: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756410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液体表面积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85775" y="124587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物质三态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97205" y="1660525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气化与液化</a:t>
            </a:r>
            <a:endParaRPr lang="zh-CN" altLang="en-US"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1505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蒸发制冷：</a:t>
            </a:r>
            <a:endParaRPr lang="zh-CN" altLang="en-US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2300" y="240665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液化：</a:t>
            </a:r>
            <a:endParaRPr lang="zh-CN" altLang="en-US"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297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6695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散热</a:t>
            </a:r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85775" y="277495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压力与真空度</a:t>
            </a:r>
            <a:endParaRPr lang="zh-CN" altLang="en-US"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58140" y="32448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二、空调制冷原理</a:t>
            </a: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937385" y="495808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节流膨胀</a:t>
            </a:r>
            <a:endParaRPr lang="zh-CN" altLang="en-US">
              <a:sym typeface="+mn-ea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8940" y="2250440"/>
            <a:ext cx="6312535" cy="235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8320405" y="1192530"/>
            <a:ext cx="732790" cy="1132205"/>
            <a:chOff x="13103" y="1878"/>
            <a:chExt cx="1154" cy="1783"/>
          </a:xfrm>
          <a:solidFill>
            <a:srgbClr val="FFC000"/>
          </a:solidFill>
        </p:grpSpPr>
        <p:sp>
          <p:nvSpPr>
            <p:cNvPr id="2" name="圆角矩形 1"/>
            <p:cNvSpPr/>
            <p:nvPr/>
          </p:nvSpPr>
          <p:spPr>
            <a:xfrm>
              <a:off x="13103" y="2241"/>
              <a:ext cx="1154" cy="1421"/>
            </a:xfrm>
            <a:prstGeom prst="round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3500" y="1878"/>
              <a:ext cx="361" cy="618"/>
            </a:xfrm>
            <a:prstGeom prst="round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366" y="2248"/>
              <a:ext cx="628" cy="618"/>
            </a:xfrm>
            <a:prstGeom prst="roundRect">
              <a:avLst/>
            </a:prstGeom>
            <a:grpFill/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9842500" y="2240280"/>
            <a:ext cx="1388110" cy="173101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8159750" y="2659380"/>
            <a:ext cx="2534920" cy="2758440"/>
            <a:chOff x="12850" y="4230"/>
            <a:chExt cx="3992" cy="4344"/>
          </a:xfrm>
        </p:grpSpPr>
        <p:sp>
          <p:nvSpPr>
            <p:cNvPr id="17" name="矩形 16"/>
            <p:cNvSpPr/>
            <p:nvPr/>
          </p:nvSpPr>
          <p:spPr>
            <a:xfrm>
              <a:off x="16453" y="6147"/>
              <a:ext cx="201" cy="1977"/>
            </a:xfrm>
            <a:prstGeom prst="rect">
              <a:avLst/>
            </a:prstGeom>
            <a:solidFill>
              <a:srgbClr val="80A8C9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31" y="7719"/>
              <a:ext cx="869" cy="855"/>
            </a:xfrm>
            <a:prstGeom prst="ellipse">
              <a:avLst/>
            </a:prstGeom>
            <a:solidFill>
              <a:srgbClr val="80A8C9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16200000">
              <a:off x="15932" y="7525"/>
              <a:ext cx="201" cy="1243"/>
            </a:xfrm>
            <a:prstGeom prst="rect">
              <a:avLst/>
            </a:prstGeom>
            <a:solidFill>
              <a:srgbClr val="80A8C9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6200000">
              <a:off x="14116" y="7619"/>
              <a:ext cx="191" cy="1065"/>
            </a:xfrm>
            <a:prstGeom prst="rect">
              <a:avLst/>
            </a:prstGeom>
            <a:solidFill>
              <a:srgbClr val="80A8C9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6344" y="5952"/>
              <a:ext cx="498" cy="274"/>
            </a:xfrm>
            <a:prstGeom prst="roundRect">
              <a:avLst/>
            </a:prstGeom>
            <a:solidFill>
              <a:srgbClr val="82AACA"/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4682" y="7957"/>
              <a:ext cx="768" cy="381"/>
            </a:xfrm>
            <a:prstGeom prst="roundRect">
              <a:avLst/>
            </a:prstGeom>
            <a:solidFill>
              <a:srgbClr val="80A8C9"/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677" y="4284"/>
              <a:ext cx="230" cy="3770"/>
            </a:xfrm>
            <a:prstGeom prst="rect">
              <a:avLst/>
            </a:prstGeom>
            <a:solidFill>
              <a:srgbClr val="80A8C9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16200000">
              <a:off x="13324" y="3923"/>
              <a:ext cx="232" cy="927"/>
            </a:xfrm>
            <a:prstGeom prst="rect">
              <a:avLst/>
            </a:prstGeom>
            <a:solidFill>
              <a:srgbClr val="80A8C9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2850" y="4230"/>
              <a:ext cx="230" cy="348"/>
            </a:xfrm>
            <a:prstGeom prst="roundRect">
              <a:avLst/>
            </a:prstGeom>
            <a:solidFill>
              <a:srgbClr val="85ADD0"/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16548" y="7154"/>
              <a:ext cx="10" cy="1047"/>
            </a:xfrm>
            <a:prstGeom prst="line">
              <a:avLst/>
            </a:prstGeom>
            <a:solidFill>
              <a:srgbClr val="80A8C9"/>
            </a:solidFill>
            <a:ln w="101600">
              <a:solidFill>
                <a:srgbClr val="80A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3792" y="7355"/>
              <a:ext cx="0" cy="843"/>
            </a:xfrm>
            <a:prstGeom prst="line">
              <a:avLst/>
            </a:prstGeom>
            <a:ln w="117475">
              <a:solidFill>
                <a:srgbClr val="80A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3792" y="4314"/>
              <a:ext cx="0" cy="843"/>
            </a:xfrm>
            <a:prstGeom prst="line">
              <a:avLst/>
            </a:prstGeom>
            <a:solidFill>
              <a:srgbClr val="80A8C9"/>
            </a:solidFill>
            <a:ln w="117475">
              <a:solidFill>
                <a:srgbClr val="80A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8489315" y="796925"/>
            <a:ext cx="2085975" cy="1527810"/>
            <a:chOff x="13369" y="1255"/>
            <a:chExt cx="3285" cy="2406"/>
          </a:xfrm>
        </p:grpSpPr>
        <p:sp>
          <p:nvSpPr>
            <p:cNvPr id="8" name="矩形 7"/>
            <p:cNvSpPr/>
            <p:nvPr/>
          </p:nvSpPr>
          <p:spPr>
            <a:xfrm>
              <a:off x="16488" y="1255"/>
              <a:ext cx="166" cy="2406"/>
            </a:xfrm>
            <a:prstGeom prst="rect">
              <a:avLst/>
            </a:prstGeom>
            <a:solidFill>
              <a:srgbClr val="FFC000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598" y="1255"/>
              <a:ext cx="166" cy="2073"/>
            </a:xfrm>
            <a:prstGeom prst="rect">
              <a:avLst/>
            </a:prstGeom>
            <a:solidFill>
              <a:srgbClr val="FFC000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3369" y="3269"/>
              <a:ext cx="628" cy="259"/>
            </a:xfrm>
            <a:prstGeom prst="roundRect">
              <a:avLst/>
            </a:prstGeom>
            <a:solidFill>
              <a:srgbClr val="FFC000"/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15043" y="-190"/>
              <a:ext cx="166" cy="3056"/>
            </a:xfrm>
            <a:prstGeom prst="rect">
              <a:avLst/>
            </a:prstGeom>
            <a:solidFill>
              <a:srgbClr val="FFC000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 flipV="1">
              <a:off x="16575" y="1297"/>
              <a:ext cx="3" cy="741"/>
            </a:xfrm>
            <a:prstGeom prst="line">
              <a:avLst/>
            </a:prstGeom>
            <a:ln w="793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13689" y="1285"/>
              <a:ext cx="3" cy="741"/>
            </a:xfrm>
            <a:prstGeom prst="line">
              <a:avLst/>
            </a:prstGeom>
            <a:ln w="793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0473055" y="2054225"/>
            <a:ext cx="107950" cy="425450"/>
            <a:chOff x="16485" y="3193"/>
            <a:chExt cx="170" cy="670"/>
          </a:xfrm>
        </p:grpSpPr>
        <p:sp>
          <p:nvSpPr>
            <p:cNvPr id="34" name="矩形 33"/>
            <p:cNvSpPr/>
            <p:nvPr/>
          </p:nvSpPr>
          <p:spPr>
            <a:xfrm>
              <a:off x="16485" y="3377"/>
              <a:ext cx="170" cy="487"/>
            </a:xfrm>
            <a:prstGeom prst="rect">
              <a:avLst/>
            </a:prstGeom>
            <a:solidFill>
              <a:srgbClr val="7C9AB9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6552" y="3193"/>
              <a:ext cx="22" cy="261"/>
            </a:xfrm>
            <a:prstGeom prst="line">
              <a:avLst/>
            </a:prstGeom>
            <a:solidFill>
              <a:srgbClr val="FFC000"/>
            </a:solidFill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圆角矩形 21"/>
          <p:cNvSpPr/>
          <p:nvPr/>
        </p:nvSpPr>
        <p:spPr>
          <a:xfrm>
            <a:off x="10353040" y="2267585"/>
            <a:ext cx="316230" cy="449580"/>
          </a:xfrm>
          <a:prstGeom prst="roundRect">
            <a:avLst/>
          </a:prstGeom>
          <a:solidFill>
            <a:srgbClr val="86B1D3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873615" y="2265680"/>
            <a:ext cx="1324610" cy="1661160"/>
          </a:xfrm>
          <a:prstGeom prst="rect">
            <a:avLst/>
          </a:prstGeom>
          <a:solidFill>
            <a:srgbClr val="9AA38E"/>
          </a:solidFill>
          <a:ln w="412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484485" y="2324735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484485" y="224028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438130" y="224917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457180" y="221996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0447655" y="224028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0488930" y="228727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0504805" y="2171065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0484485" y="229616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0469880" y="228727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9204960" y="4792980"/>
            <a:ext cx="760730" cy="760730"/>
            <a:chOff x="9299" y="7763"/>
            <a:chExt cx="1198" cy="1198"/>
          </a:xfrm>
        </p:grpSpPr>
        <p:grpSp>
          <p:nvGrpSpPr>
            <p:cNvPr id="59" name="组合 58"/>
            <p:cNvGrpSpPr/>
            <p:nvPr/>
          </p:nvGrpSpPr>
          <p:grpSpPr>
            <a:xfrm>
              <a:off x="9299" y="7784"/>
              <a:ext cx="1198" cy="1152"/>
              <a:chOff x="14504" y="7577"/>
              <a:chExt cx="1198" cy="1152"/>
            </a:xfrm>
          </p:grpSpPr>
          <p:sp>
            <p:nvSpPr>
              <p:cNvPr id="57" name="弧形 56"/>
              <p:cNvSpPr/>
              <p:nvPr/>
            </p:nvSpPr>
            <p:spPr>
              <a:xfrm>
                <a:off x="14504" y="7849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8" name="弧形 57"/>
              <p:cNvSpPr/>
              <p:nvPr/>
            </p:nvSpPr>
            <p:spPr>
              <a:xfrm rot="11220000">
                <a:off x="15100" y="7577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rot="5580000">
              <a:off x="9276" y="7786"/>
              <a:ext cx="1198" cy="1152"/>
              <a:chOff x="14504" y="7577"/>
              <a:chExt cx="1198" cy="1152"/>
            </a:xfrm>
          </p:grpSpPr>
          <p:sp>
            <p:nvSpPr>
              <p:cNvPr id="61" name="弧形 60"/>
              <p:cNvSpPr/>
              <p:nvPr/>
            </p:nvSpPr>
            <p:spPr>
              <a:xfrm>
                <a:off x="14504" y="7849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弧形 61"/>
              <p:cNvSpPr/>
              <p:nvPr/>
            </p:nvSpPr>
            <p:spPr>
              <a:xfrm rot="11220000">
                <a:off x="15100" y="7577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9824" y="8297"/>
              <a:ext cx="119" cy="1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501775" y="35560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制冷基本原理</a:t>
            </a:r>
            <a:endParaRPr lang="zh-CN" altLang="en-US" sz="2800"/>
          </a:p>
        </p:txBody>
      </p:sp>
      <p:sp>
        <p:nvSpPr>
          <p:cNvPr id="70" name="文本框 69"/>
          <p:cNvSpPr txBox="1"/>
          <p:nvPr/>
        </p:nvSpPr>
        <p:spPr>
          <a:xfrm>
            <a:off x="315595" y="8775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一、基本物理概念</a:t>
            </a:r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3017520" y="20288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环境压力</a:t>
            </a:r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1756410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液体表面积</a:t>
            </a:r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485775" y="124587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物质三态</a:t>
            </a:r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497205" y="1660525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气化与液化</a:t>
            </a:r>
            <a:endParaRPr lang="zh-CN" altLang="en-US"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11505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蒸发制冷：</a:t>
            </a:r>
            <a:endParaRPr lang="zh-CN" altLang="en-US"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22300" y="240665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液化：</a:t>
            </a:r>
            <a:endParaRPr lang="zh-CN" altLang="en-US"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7297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</a:t>
            </a:r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26695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散热</a:t>
            </a:r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485775" y="277495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压力与真空度</a:t>
            </a:r>
            <a:endParaRPr lang="zh-CN" altLang="en-US">
              <a:sym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58140" y="32448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二、空调制冷原理</a:t>
            </a:r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1996440" y="495744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节流膨胀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 0.000000 L -0.004844 0.000000 L -0.010469 0.004352 L -0.016094 0.008611 L -0.021771 0.015741 L -0.027396 0.022963 L -0.032188 0.032963 L -0.036250 0.042963 L -0.038646 0.052963 L -0.038646 0.062963 L -0.039427 0.072963 L -0.039427 0.082963 L -0.041042 0.093056 L -0.041875 0.103056 L -0.042656 0.113056 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000 0.000000 L -0.000781 0.010000 L 0.001615 0.020000 L 0.006458 0.030000 L 0.012083 0.037222 L 0.017708 0.047222 L 0.022552 0.057222 L 0.028177 0.065833 L 0.032969 0.075833 L 0.039427 0.082963 L 0.044271 0.092963 L 0.047500 0.102963 L 0.048281 0.112963 L 0.049063 0.122963 L 0.050677 0.133056 L 0.052292 0.144444 " pathEditMode="relative" ptsTypes=""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40 0.005648 L -0.002240 0.015648 L -0.002240 0.027037 L -0.003021 0.037130 L -0.004635 0.047130 L -0.007083 0.057130 L -0.008646 0.067130 L -0.010260 0.077130 L -0.011875 0.088611 L -0.012708 0.098611 L -0.012708 0.108611 L -0.013490 0.118611 L -0.013490 0.128611 L -0.013490 0.138611 L -0.013490 0.148611 L -0.015104 0.158704 L -0.017500 0.168704 L -0.018333 0.178704 L -0.019115 0.188704 L -0.022344 0.198704 L -0.025573 0.208704 " pathEditMode="relative" ptsTypes="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000 0.000000 L 0.000000 0.010093 L 0.001615 0.020093 L 0.001615 0.030093 L 0.001615 0.040093 L 0.002396 0.050093 L 0.004010 0.060093 L 0.005625 0.070093 L 0.007240 0.080093 L 0.012031 0.090185 L 0.015260 0.100185 L 0.016094 0.110185 L 0.016094 0.120185 L 0.021719 0.128796 L 0.025729 0.138796 L 0.028958 0.148796 L 0.030573 0.158796 L 0.032969 0.168796 L 0.029740 0.178796 " pathEditMode="relative" ptsTypes="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0000 0.000000 L 0.000000 0.010000 L 0.002448 0.020000 L 0.004844 0.032870 L 0.009688 0.044352 L 0.014479 0.054352 L 0.018542 0.064352 L 0.022552 0.074352 L 0.028177 0.082963 L 0.028177 0.092963 L 0.026563 0.102963 " pathEditMode="relative" ptsTypes="">
                                      <p:cBhvr>
                                        <p:cTn id="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000 0.000000 L 0.000000 0.010000 L -0.000833 0.021481 L -0.001615 0.031481 L -0.003229 0.042963 L -0.003229 0.052963 L -0.003229 0.062963 L -0.003229 0.074352 L -0.003229 0.084352 L -0.003229 0.095833 L -0.003229 0.105833 L -0.001615 0.115833 L 0.000000 0.125833 L 0.002396 0.135926 L 0.006406 0.145926 L 0.009635 0.155926 L 0.012031 0.165926 L 0.014479 0.175926 L 0.016875 0.185926 L 0.018490 0.195926 L 0.019271 0.205926 L 0.020104 0.216019 " pathEditMode="relative" ptsTypes="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0000 0.000000 L -0.000781 0.010000 L -0.003229 0.020000 L -0.007240 0.030000 L -0.012865 0.040093 L -0.018490 0.050093 L -0.021719 0.060093 L -0.024948 0.070093 L -0.026563 0.080093 L -0.026563 0.090093 L -0.026563 0.100093 L -0.025729 0.110093 " pathEditMode="relative" ptsTypes="">
                                      <p:cBhvr>
                                        <p:cTn id="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2604 -0.015556 L -0.002604 -0.005463 L 0.000625 0.005926 L 0.003021 0.015926 L 0.003854 0.025926 L 0.004635 0.037407 L 0.007031 0.047407 L 0.009479 0.057407 L 0.010260 0.067407 L 0.011875 0.078889 L 0.015104 0.088889 L 0.019115 0.098889 L 0.023125 0.108889 L 0.028750 0.117500 " pathEditMode="relative" ptsTypes="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958 -0.002778 L 0.001563 0.007222 L -0.000833 0.017222 L -0.003281 0.027222 L -0.004062 0.037222 L -0.005677 0.047222 L -0.007292 0.057222 L -0.008906 0.067315 L -0.008906 0.077315 L -0.009688 0.088704 L -0.011302 0.098704 L -0.012917 0.108796 L -0.012917 0.118796 L -0.010521 0.128796 " pathEditMode="relative" ptsTypes="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3" grpId="0" bldLvl="0" animBg="1"/>
      <p:bldP spid="23" grpId="1" bldLvl="0" animBg="1"/>
      <p:bldP spid="52" grpId="0" bldLvl="0" animBg="1"/>
      <p:bldP spid="52" grpId="1" bldLvl="0" animBg="1"/>
      <p:bldP spid="30" grpId="0" bldLvl="0" animBg="1"/>
      <p:bldP spid="30" grpId="1" bldLvl="0" animBg="1"/>
      <p:bldP spid="55" grpId="0" bldLvl="0" animBg="1"/>
      <p:bldP spid="55" grpId="1" bldLvl="0" animBg="1"/>
      <p:bldP spid="54" grpId="0" bldLvl="0" animBg="1"/>
      <p:bldP spid="54" grpId="1" bldLvl="0" animBg="1"/>
      <p:bldP spid="39" grpId="0" bldLvl="0" animBg="1"/>
      <p:bldP spid="39" grpId="1" bldLvl="0" animBg="1"/>
      <p:bldP spid="56" grpId="0" bldLvl="0" animBg="1"/>
      <p:bldP spid="56" grpId="1" bldLvl="0" animBg="1"/>
      <p:bldP spid="53" grpId="0" bldLvl="0" animBg="1"/>
      <p:bldP spid="53" grpId="1" bldLvl="0" animBg="1"/>
      <p:bldP spid="33" grpId="0" bldLvl="0" animBg="1"/>
      <p:bldP spid="33" grpId="1" bldLvl="0" animBg="1"/>
      <p:bldP spid="6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8320405" y="1192530"/>
            <a:ext cx="732790" cy="1132205"/>
            <a:chOff x="13103" y="1878"/>
            <a:chExt cx="1154" cy="1783"/>
          </a:xfrm>
          <a:solidFill>
            <a:srgbClr val="FFC000"/>
          </a:solidFill>
        </p:grpSpPr>
        <p:sp>
          <p:nvSpPr>
            <p:cNvPr id="2" name="圆角矩形 1"/>
            <p:cNvSpPr/>
            <p:nvPr/>
          </p:nvSpPr>
          <p:spPr>
            <a:xfrm>
              <a:off x="13103" y="2241"/>
              <a:ext cx="1154" cy="1421"/>
            </a:xfrm>
            <a:prstGeom prst="round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3500" y="1878"/>
              <a:ext cx="361" cy="618"/>
            </a:xfrm>
            <a:prstGeom prst="round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366" y="2248"/>
              <a:ext cx="628" cy="618"/>
            </a:xfrm>
            <a:prstGeom prst="roundRect">
              <a:avLst/>
            </a:prstGeom>
            <a:grpFill/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9842500" y="2240280"/>
            <a:ext cx="1388110" cy="173101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8159750" y="2682875"/>
            <a:ext cx="2534920" cy="2758440"/>
            <a:chOff x="12850" y="4230"/>
            <a:chExt cx="3992" cy="4344"/>
          </a:xfrm>
          <a:solidFill>
            <a:srgbClr val="9AA38E"/>
          </a:solidFill>
        </p:grpSpPr>
        <p:sp>
          <p:nvSpPr>
            <p:cNvPr id="17" name="矩形 16"/>
            <p:cNvSpPr/>
            <p:nvPr/>
          </p:nvSpPr>
          <p:spPr>
            <a:xfrm>
              <a:off x="16453" y="6147"/>
              <a:ext cx="201" cy="1977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31" y="7719"/>
              <a:ext cx="869" cy="855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16200000">
              <a:off x="15932" y="7525"/>
              <a:ext cx="201" cy="1243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6200000">
              <a:off x="14116" y="7619"/>
              <a:ext cx="191" cy="1065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6344" y="5952"/>
              <a:ext cx="498" cy="274"/>
            </a:xfrm>
            <a:prstGeom prst="roundRect">
              <a:avLst/>
            </a:prstGeom>
            <a:grpFill/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4682" y="7957"/>
              <a:ext cx="768" cy="381"/>
            </a:xfrm>
            <a:prstGeom prst="roundRect">
              <a:avLst/>
            </a:prstGeom>
            <a:grpFill/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677" y="4284"/>
              <a:ext cx="230" cy="3770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16200000">
              <a:off x="13324" y="3923"/>
              <a:ext cx="232" cy="927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2850" y="4230"/>
              <a:ext cx="230" cy="348"/>
            </a:xfrm>
            <a:prstGeom prst="roundRect">
              <a:avLst/>
            </a:prstGeom>
            <a:solidFill>
              <a:srgbClr val="85ADD0"/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16548" y="7154"/>
              <a:ext cx="10" cy="1047"/>
            </a:xfrm>
            <a:prstGeom prst="line">
              <a:avLst/>
            </a:prstGeom>
            <a:grpFill/>
            <a:ln w="101600">
              <a:solidFill>
                <a:srgbClr val="9AA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3792" y="7355"/>
              <a:ext cx="0" cy="843"/>
            </a:xfrm>
            <a:prstGeom prst="line">
              <a:avLst/>
            </a:prstGeom>
            <a:grpFill/>
            <a:ln w="117475">
              <a:solidFill>
                <a:srgbClr val="9AA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3792" y="4314"/>
              <a:ext cx="0" cy="843"/>
            </a:xfrm>
            <a:prstGeom prst="line">
              <a:avLst/>
            </a:prstGeom>
            <a:grpFill/>
            <a:ln w="117475">
              <a:solidFill>
                <a:srgbClr val="9AA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8489315" y="796925"/>
            <a:ext cx="2085975" cy="1527810"/>
            <a:chOff x="13369" y="1255"/>
            <a:chExt cx="3285" cy="2406"/>
          </a:xfrm>
        </p:grpSpPr>
        <p:sp>
          <p:nvSpPr>
            <p:cNvPr id="8" name="矩形 7"/>
            <p:cNvSpPr/>
            <p:nvPr/>
          </p:nvSpPr>
          <p:spPr>
            <a:xfrm>
              <a:off x="16488" y="1255"/>
              <a:ext cx="166" cy="2406"/>
            </a:xfrm>
            <a:prstGeom prst="rect">
              <a:avLst/>
            </a:prstGeom>
            <a:solidFill>
              <a:srgbClr val="FFC000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598" y="1255"/>
              <a:ext cx="166" cy="2073"/>
            </a:xfrm>
            <a:prstGeom prst="rect">
              <a:avLst/>
            </a:prstGeom>
            <a:solidFill>
              <a:srgbClr val="FFC000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3369" y="3269"/>
              <a:ext cx="628" cy="259"/>
            </a:xfrm>
            <a:prstGeom prst="roundRect">
              <a:avLst/>
            </a:prstGeom>
            <a:solidFill>
              <a:srgbClr val="FFC000"/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15043" y="-190"/>
              <a:ext cx="166" cy="3056"/>
            </a:xfrm>
            <a:prstGeom prst="rect">
              <a:avLst/>
            </a:prstGeom>
            <a:solidFill>
              <a:srgbClr val="FFC000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 flipV="1">
              <a:off x="16575" y="1297"/>
              <a:ext cx="3" cy="741"/>
            </a:xfrm>
            <a:prstGeom prst="line">
              <a:avLst/>
            </a:prstGeom>
            <a:ln w="793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13689" y="1285"/>
              <a:ext cx="3" cy="741"/>
            </a:xfrm>
            <a:prstGeom prst="line">
              <a:avLst/>
            </a:prstGeom>
            <a:ln w="793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0473055" y="2054225"/>
            <a:ext cx="107950" cy="425450"/>
            <a:chOff x="16485" y="3193"/>
            <a:chExt cx="170" cy="670"/>
          </a:xfrm>
        </p:grpSpPr>
        <p:sp>
          <p:nvSpPr>
            <p:cNvPr id="34" name="矩形 33"/>
            <p:cNvSpPr/>
            <p:nvPr/>
          </p:nvSpPr>
          <p:spPr>
            <a:xfrm>
              <a:off x="16485" y="3377"/>
              <a:ext cx="170" cy="487"/>
            </a:xfrm>
            <a:prstGeom prst="rect">
              <a:avLst/>
            </a:prstGeom>
            <a:solidFill>
              <a:srgbClr val="7C9AB9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6552" y="3193"/>
              <a:ext cx="22" cy="261"/>
            </a:xfrm>
            <a:prstGeom prst="line">
              <a:avLst/>
            </a:prstGeom>
            <a:solidFill>
              <a:srgbClr val="FFC000"/>
            </a:solidFill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圆角矩形 21"/>
          <p:cNvSpPr/>
          <p:nvPr/>
        </p:nvSpPr>
        <p:spPr>
          <a:xfrm>
            <a:off x="10353040" y="2267585"/>
            <a:ext cx="316230" cy="449580"/>
          </a:xfrm>
          <a:prstGeom prst="roundRect">
            <a:avLst/>
          </a:prstGeom>
          <a:solidFill>
            <a:srgbClr val="7C9AB9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874250" y="2277110"/>
            <a:ext cx="1324610" cy="1661160"/>
          </a:xfrm>
          <a:prstGeom prst="rect">
            <a:avLst/>
          </a:prstGeom>
          <a:solidFill>
            <a:srgbClr val="9AA38E"/>
          </a:solidFill>
          <a:ln w="412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484485" y="2324735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484485" y="224028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438130" y="224917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457180" y="221996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0447655" y="224028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0488930" y="228727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0504805" y="2171065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0484485" y="229616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0469880" y="228727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9204960" y="4792980"/>
            <a:ext cx="760730" cy="760730"/>
            <a:chOff x="9299" y="7763"/>
            <a:chExt cx="1198" cy="1198"/>
          </a:xfrm>
        </p:grpSpPr>
        <p:grpSp>
          <p:nvGrpSpPr>
            <p:cNvPr id="59" name="组合 58"/>
            <p:cNvGrpSpPr/>
            <p:nvPr/>
          </p:nvGrpSpPr>
          <p:grpSpPr>
            <a:xfrm>
              <a:off x="9299" y="7784"/>
              <a:ext cx="1198" cy="1152"/>
              <a:chOff x="14504" y="7577"/>
              <a:chExt cx="1198" cy="1152"/>
            </a:xfrm>
          </p:grpSpPr>
          <p:sp>
            <p:nvSpPr>
              <p:cNvPr id="57" name="弧形 56"/>
              <p:cNvSpPr/>
              <p:nvPr/>
            </p:nvSpPr>
            <p:spPr>
              <a:xfrm>
                <a:off x="14504" y="7849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8" name="弧形 57"/>
              <p:cNvSpPr/>
              <p:nvPr/>
            </p:nvSpPr>
            <p:spPr>
              <a:xfrm rot="11220000">
                <a:off x="15100" y="7577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rot="5580000">
              <a:off x="9276" y="7786"/>
              <a:ext cx="1198" cy="1152"/>
              <a:chOff x="14504" y="7577"/>
              <a:chExt cx="1198" cy="1152"/>
            </a:xfrm>
          </p:grpSpPr>
          <p:sp>
            <p:nvSpPr>
              <p:cNvPr id="61" name="弧形 60"/>
              <p:cNvSpPr/>
              <p:nvPr/>
            </p:nvSpPr>
            <p:spPr>
              <a:xfrm>
                <a:off x="14504" y="7849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弧形 61"/>
              <p:cNvSpPr/>
              <p:nvPr/>
            </p:nvSpPr>
            <p:spPr>
              <a:xfrm rot="11220000">
                <a:off x="15100" y="7577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9824" y="8297"/>
              <a:ext cx="119" cy="1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278620" y="2682875"/>
            <a:ext cx="657225" cy="735330"/>
            <a:chOff x="7995" y="4015"/>
            <a:chExt cx="1748" cy="1699"/>
          </a:xfrm>
        </p:grpSpPr>
        <p:sp>
          <p:nvSpPr>
            <p:cNvPr id="44" name="弦形 43"/>
            <p:cNvSpPr/>
            <p:nvPr/>
          </p:nvSpPr>
          <p:spPr>
            <a:xfrm>
              <a:off x="8831" y="4864"/>
              <a:ext cx="87" cy="850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弦形 44"/>
            <p:cNvSpPr/>
            <p:nvPr/>
          </p:nvSpPr>
          <p:spPr>
            <a:xfrm rot="7260000">
              <a:off x="8417" y="417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弦形 45"/>
            <p:cNvSpPr/>
            <p:nvPr/>
          </p:nvSpPr>
          <p:spPr>
            <a:xfrm rot="14880000">
              <a:off x="9241" y="424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8719" y="4015"/>
              <a:ext cx="341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01775" y="35560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制冷基本原理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315595" y="8775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一、基本物理概念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17520" y="20288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环境压力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56410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液体表面积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85775" y="124587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物质三态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97205" y="1660525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气化与液化</a:t>
            </a:r>
            <a:endParaRPr lang="zh-CN" altLang="en-US"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1505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蒸发制冷：</a:t>
            </a:r>
            <a:endParaRPr lang="zh-CN" altLang="en-US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2300" y="240665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液化：</a:t>
            </a:r>
            <a:endParaRPr lang="zh-CN" altLang="en-US"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7297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</a:t>
            </a: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26695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散热</a:t>
            </a:r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85775" y="277495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压力与真空度</a:t>
            </a:r>
            <a:endParaRPr lang="zh-CN" altLang="en-US"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58140" y="32448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二、空调制冷原理</a:t>
            </a:r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1996440" y="495744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节流膨胀</a:t>
            </a:r>
            <a:endParaRPr lang="zh-CN" altLang="en-US"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996440" y="55810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蒸发吸热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 0.000000 L -0.004844 0.000000 L -0.010469 0.004352 L -0.016094 0.008611 L -0.021771 0.015741 L -0.027396 0.022963 L -0.032188 0.032963 L -0.036250 0.042963 L -0.038646 0.052963 L -0.038646 0.062963 L -0.039427 0.072963 L -0.039427 0.082963 L -0.041042 0.093056 L -0.041875 0.103056 L -0.042656 0.113056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000 0.000000 L -0.000781 0.010000 L 0.001615 0.020000 L 0.006458 0.030000 L 0.012083 0.037222 L 0.017708 0.047222 L 0.022552 0.057222 L 0.028177 0.065833 L 0.032969 0.075833 L 0.039427 0.082963 L 0.044271 0.092963 L 0.047500 0.102963 L 0.048281 0.112963 L 0.049063 0.122963 L 0.050677 0.133056 L 0.052292 0.144444 " pathEditMode="relative" ptsTypes="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40 0.005648 L -0.002240 0.015648 L -0.002240 0.027037 L -0.003021 0.037130 L -0.004635 0.047130 L -0.007083 0.057130 L -0.008646 0.067130 L -0.010260 0.077130 L -0.011875 0.088611 L -0.012708 0.098611 L -0.012708 0.108611 L -0.013490 0.118611 L -0.013490 0.128611 L -0.013490 0.138611 L -0.013490 0.148611 L -0.015104 0.158704 L -0.017500 0.168704 L -0.018333 0.178704 L -0.019115 0.188704 L -0.022344 0.198704 L -0.025573 0.208704 " pathEditMode="relative" ptsTypes="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000 0.000000 L 0.000000 0.010093 L 0.001615 0.020093 L 0.001615 0.030093 L 0.001615 0.040093 L 0.002396 0.050093 L 0.004010 0.060093 L 0.005625 0.070093 L 0.007240 0.080093 L 0.012031 0.090185 L 0.015260 0.100185 L 0.016094 0.110185 L 0.016094 0.120185 L 0.021719 0.128796 L 0.025729 0.138796 L 0.028958 0.148796 L 0.030573 0.158796 L 0.032969 0.168796 L 0.029740 0.178796 " pathEditMode="relative" ptsTypes="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0000 0.000000 L 0.000000 0.010000 L 0.002448 0.020000 L 0.004844 0.032870 L 0.009688 0.044352 L 0.014479 0.054352 L 0.018542 0.064352 L 0.022552 0.074352 L 0.028177 0.082963 L 0.028177 0.092963 L 0.026563 0.102963 " pathEditMode="relative" ptsTypes="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000 0.000000 L 0.000000 0.010000 L -0.000833 0.021481 L -0.001615 0.031481 L -0.003229 0.042963 L -0.003229 0.052963 L -0.003229 0.062963 L -0.003229 0.074352 L -0.003229 0.084352 L -0.003229 0.095833 L -0.003229 0.105833 L -0.001615 0.115833 L 0.000000 0.125833 L 0.002396 0.135926 L 0.006406 0.145926 L 0.009635 0.155926 L 0.012031 0.165926 L 0.014479 0.175926 L 0.016875 0.185926 L 0.018490 0.195926 L 0.019271 0.205926 L 0.020104 0.216019 " pathEditMode="relative" ptsTypes="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0000 0.000000 L -0.000781 0.010000 L -0.003229 0.020000 L -0.007240 0.030000 L -0.012865 0.040093 L -0.018490 0.050093 L -0.021719 0.060093 L -0.024948 0.070093 L -0.026563 0.080093 L -0.026563 0.090093 L -0.026563 0.100093 L -0.025729 0.110093 " pathEditMode="relative" ptsTypes="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2604 -0.015556 L -0.002604 -0.005463 L 0.000625 0.005926 L 0.003021 0.015926 L 0.003854 0.025926 L 0.004635 0.037407 L 0.007031 0.047407 L 0.009479 0.057407 L 0.010260 0.067407 L 0.011875 0.078889 L 0.015104 0.088889 L 0.019115 0.098889 L 0.023125 0.108889 L 0.028750 0.117500 " pathEditMode="relative" ptsTypes="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791 -0.001389 L 0.002396 0.008611 L 0.000000 0.018611 L -0.002448 0.028611 L -0.003229 0.038611 L -0.004844 0.048611 L -0.006459 0.058611 L -0.008073 0.068704 L -0.008073 0.078704 L -0.008855 0.090093 L -0.010469 0.100093 L -0.012084 0.110185 L -0.012084 0.120185 L -0.009688 0.130185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52" grpId="0" bldLvl="0" animBg="1"/>
      <p:bldP spid="52" grpId="1" bldLvl="0" animBg="1"/>
      <p:bldP spid="30" grpId="0" bldLvl="0" animBg="1"/>
      <p:bldP spid="30" grpId="1" bldLvl="0" animBg="1"/>
      <p:bldP spid="55" grpId="0" bldLvl="0" animBg="1"/>
      <p:bldP spid="55" grpId="1" bldLvl="0" animBg="1"/>
      <p:bldP spid="54" grpId="0" bldLvl="0" animBg="1"/>
      <p:bldP spid="54" grpId="1" bldLvl="0" animBg="1"/>
      <p:bldP spid="39" grpId="0" bldLvl="0" animBg="1"/>
      <p:bldP spid="39" grpId="1" bldLvl="0" animBg="1"/>
      <p:bldP spid="56" grpId="0" bldLvl="0" animBg="1"/>
      <p:bldP spid="56" grpId="1" bldLvl="0" animBg="1"/>
      <p:bldP spid="53" grpId="0" bldLvl="0" animBg="1"/>
      <p:bldP spid="53" grpId="1" bldLvl="0" animBg="1"/>
      <p:bldP spid="33" grpId="0" bldLvl="0" animBg="1"/>
      <p:bldP spid="33" grpId="1" bldLvl="0" animBg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矩形 27"/>
          <p:cNvSpPr/>
          <p:nvPr/>
        </p:nvSpPr>
        <p:spPr>
          <a:xfrm>
            <a:off x="6852285" y="2708910"/>
            <a:ext cx="1388110" cy="1731010"/>
          </a:xfrm>
          <a:prstGeom prst="rect">
            <a:avLst/>
          </a:prstGeom>
          <a:solidFill>
            <a:srgbClr val="FFC000">
              <a:alpha val="23000"/>
            </a:srgbClr>
          </a:soli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6852285" y="2708910"/>
            <a:ext cx="1388110" cy="1731010"/>
          </a:xfrm>
          <a:prstGeom prst="rect">
            <a:avLst/>
          </a:prstGeom>
          <a:gradFill>
            <a:gsLst>
              <a:gs pos="77000">
                <a:srgbClr val="FFC000"/>
              </a:gs>
              <a:gs pos="34000">
                <a:srgbClr val="9AA38E"/>
              </a:gs>
            </a:gsLst>
            <a:lin ang="5400000" scaled="0"/>
          </a:gradFill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320405" y="1192530"/>
            <a:ext cx="732790" cy="1132205"/>
            <a:chOff x="13103" y="1878"/>
            <a:chExt cx="1154" cy="1783"/>
          </a:xfrm>
          <a:solidFill>
            <a:srgbClr val="FFC000"/>
          </a:solidFill>
        </p:grpSpPr>
        <p:sp>
          <p:nvSpPr>
            <p:cNvPr id="2" name="圆角矩形 1"/>
            <p:cNvSpPr/>
            <p:nvPr/>
          </p:nvSpPr>
          <p:spPr>
            <a:xfrm>
              <a:off x="13103" y="2241"/>
              <a:ext cx="1154" cy="1421"/>
            </a:xfrm>
            <a:prstGeom prst="round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3500" y="1878"/>
              <a:ext cx="361" cy="618"/>
            </a:xfrm>
            <a:prstGeom prst="round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366" y="2248"/>
              <a:ext cx="628" cy="618"/>
            </a:xfrm>
            <a:prstGeom prst="roundRect">
              <a:avLst/>
            </a:prstGeom>
            <a:grpFill/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9842500" y="2240280"/>
            <a:ext cx="1388110" cy="173101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8221345" y="2708910"/>
            <a:ext cx="2473325" cy="2732405"/>
            <a:chOff x="12947" y="4271"/>
            <a:chExt cx="3895" cy="4303"/>
          </a:xfrm>
          <a:solidFill>
            <a:srgbClr val="9AA38E"/>
          </a:solidFill>
        </p:grpSpPr>
        <p:sp>
          <p:nvSpPr>
            <p:cNvPr id="17" name="矩形 16"/>
            <p:cNvSpPr/>
            <p:nvPr/>
          </p:nvSpPr>
          <p:spPr>
            <a:xfrm>
              <a:off x="16453" y="6147"/>
              <a:ext cx="201" cy="1977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31" y="7719"/>
              <a:ext cx="869" cy="855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16200000">
              <a:off x="15932" y="7525"/>
              <a:ext cx="201" cy="1243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6200000">
              <a:off x="14116" y="7619"/>
              <a:ext cx="191" cy="1065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6344" y="5952"/>
              <a:ext cx="498" cy="274"/>
            </a:xfrm>
            <a:prstGeom prst="roundRect">
              <a:avLst/>
            </a:prstGeom>
            <a:grpFill/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4682" y="7957"/>
              <a:ext cx="768" cy="381"/>
            </a:xfrm>
            <a:prstGeom prst="roundRect">
              <a:avLst/>
            </a:prstGeom>
            <a:grpFill/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677" y="4284"/>
              <a:ext cx="230" cy="3770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16200000">
              <a:off x="13324" y="3923"/>
              <a:ext cx="232" cy="927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16548" y="7154"/>
              <a:ext cx="10" cy="1047"/>
            </a:xfrm>
            <a:prstGeom prst="line">
              <a:avLst/>
            </a:prstGeom>
            <a:grpFill/>
            <a:ln w="101600">
              <a:solidFill>
                <a:srgbClr val="9AA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3792" y="7355"/>
              <a:ext cx="0" cy="843"/>
            </a:xfrm>
            <a:prstGeom prst="line">
              <a:avLst/>
            </a:prstGeom>
            <a:grpFill/>
            <a:ln w="117475">
              <a:solidFill>
                <a:srgbClr val="9AA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3792" y="4314"/>
              <a:ext cx="0" cy="843"/>
            </a:xfrm>
            <a:prstGeom prst="line">
              <a:avLst/>
            </a:prstGeom>
            <a:grpFill/>
            <a:ln w="117475">
              <a:solidFill>
                <a:srgbClr val="9AA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12947" y="4374"/>
              <a:ext cx="449" cy="10"/>
            </a:xfrm>
            <a:prstGeom prst="line">
              <a:avLst/>
            </a:prstGeom>
            <a:solidFill>
              <a:srgbClr val="9AA38E"/>
            </a:solidFill>
            <a:ln w="117475">
              <a:solidFill>
                <a:srgbClr val="9AA3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8489315" y="796925"/>
            <a:ext cx="2085975" cy="1527810"/>
            <a:chOff x="13369" y="1255"/>
            <a:chExt cx="3285" cy="2406"/>
          </a:xfrm>
        </p:grpSpPr>
        <p:sp>
          <p:nvSpPr>
            <p:cNvPr id="8" name="矩形 7"/>
            <p:cNvSpPr/>
            <p:nvPr/>
          </p:nvSpPr>
          <p:spPr>
            <a:xfrm>
              <a:off x="16488" y="1255"/>
              <a:ext cx="166" cy="2406"/>
            </a:xfrm>
            <a:prstGeom prst="rect">
              <a:avLst/>
            </a:prstGeom>
            <a:solidFill>
              <a:srgbClr val="FFC000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598" y="1255"/>
              <a:ext cx="166" cy="2073"/>
            </a:xfrm>
            <a:prstGeom prst="rect">
              <a:avLst/>
            </a:prstGeom>
            <a:solidFill>
              <a:srgbClr val="FFC000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3369" y="3269"/>
              <a:ext cx="628" cy="259"/>
            </a:xfrm>
            <a:prstGeom prst="roundRect">
              <a:avLst/>
            </a:prstGeom>
            <a:solidFill>
              <a:srgbClr val="FFC000"/>
            </a:solidFill>
            <a:ln w="285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15043" y="-190"/>
              <a:ext cx="166" cy="3056"/>
            </a:xfrm>
            <a:prstGeom prst="rect">
              <a:avLst/>
            </a:prstGeom>
            <a:solidFill>
              <a:srgbClr val="FFC000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 flipV="1">
              <a:off x="16575" y="1297"/>
              <a:ext cx="3" cy="741"/>
            </a:xfrm>
            <a:prstGeom prst="line">
              <a:avLst/>
            </a:prstGeom>
            <a:ln w="793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13689" y="1285"/>
              <a:ext cx="3" cy="741"/>
            </a:xfrm>
            <a:prstGeom prst="line">
              <a:avLst/>
            </a:prstGeom>
            <a:ln w="793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0473055" y="2054225"/>
            <a:ext cx="107950" cy="425450"/>
            <a:chOff x="16485" y="3193"/>
            <a:chExt cx="170" cy="670"/>
          </a:xfrm>
        </p:grpSpPr>
        <p:sp>
          <p:nvSpPr>
            <p:cNvPr id="34" name="矩形 33"/>
            <p:cNvSpPr/>
            <p:nvPr/>
          </p:nvSpPr>
          <p:spPr>
            <a:xfrm>
              <a:off x="16485" y="3377"/>
              <a:ext cx="170" cy="487"/>
            </a:xfrm>
            <a:prstGeom prst="rect">
              <a:avLst/>
            </a:prstGeom>
            <a:solidFill>
              <a:srgbClr val="7C9AB9"/>
            </a:solidFill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6552" y="3193"/>
              <a:ext cx="22" cy="261"/>
            </a:xfrm>
            <a:prstGeom prst="line">
              <a:avLst/>
            </a:prstGeom>
            <a:solidFill>
              <a:srgbClr val="FFC000"/>
            </a:solidFill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圆角矩形 21"/>
          <p:cNvSpPr/>
          <p:nvPr/>
        </p:nvSpPr>
        <p:spPr>
          <a:xfrm>
            <a:off x="10353040" y="2267585"/>
            <a:ext cx="316230" cy="449580"/>
          </a:xfrm>
          <a:prstGeom prst="roundRect">
            <a:avLst/>
          </a:prstGeom>
          <a:solidFill>
            <a:srgbClr val="7C9AB9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874250" y="2277110"/>
            <a:ext cx="1324610" cy="1661160"/>
          </a:xfrm>
          <a:prstGeom prst="rect">
            <a:avLst/>
          </a:prstGeom>
          <a:solidFill>
            <a:srgbClr val="9AA38E"/>
          </a:solidFill>
          <a:ln w="412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484485" y="2324735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484485" y="224028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438130" y="224917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457180" y="221996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0447655" y="224028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0488930" y="228727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0504805" y="2171065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0484485" y="229616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0469880" y="228727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9204960" y="4792980"/>
            <a:ext cx="760730" cy="760730"/>
            <a:chOff x="9299" y="7763"/>
            <a:chExt cx="1198" cy="1198"/>
          </a:xfrm>
        </p:grpSpPr>
        <p:grpSp>
          <p:nvGrpSpPr>
            <p:cNvPr id="59" name="组合 58"/>
            <p:cNvGrpSpPr/>
            <p:nvPr/>
          </p:nvGrpSpPr>
          <p:grpSpPr>
            <a:xfrm>
              <a:off x="9299" y="7784"/>
              <a:ext cx="1198" cy="1152"/>
              <a:chOff x="14504" y="7577"/>
              <a:chExt cx="1198" cy="1152"/>
            </a:xfrm>
          </p:grpSpPr>
          <p:sp>
            <p:nvSpPr>
              <p:cNvPr id="57" name="弧形 56"/>
              <p:cNvSpPr/>
              <p:nvPr/>
            </p:nvSpPr>
            <p:spPr>
              <a:xfrm>
                <a:off x="14504" y="7849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8" name="弧形 57"/>
              <p:cNvSpPr/>
              <p:nvPr/>
            </p:nvSpPr>
            <p:spPr>
              <a:xfrm rot="11220000">
                <a:off x="15100" y="7577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rot="5580000">
              <a:off x="9276" y="7786"/>
              <a:ext cx="1198" cy="1152"/>
              <a:chOff x="14504" y="7577"/>
              <a:chExt cx="1198" cy="1152"/>
            </a:xfrm>
          </p:grpSpPr>
          <p:sp>
            <p:nvSpPr>
              <p:cNvPr id="61" name="弧形 60"/>
              <p:cNvSpPr/>
              <p:nvPr/>
            </p:nvSpPr>
            <p:spPr>
              <a:xfrm>
                <a:off x="14504" y="7849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弧形 61"/>
              <p:cNvSpPr/>
              <p:nvPr/>
            </p:nvSpPr>
            <p:spPr>
              <a:xfrm rot="11220000">
                <a:off x="15100" y="7577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9824" y="8297"/>
              <a:ext cx="119" cy="1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978650" y="3028315"/>
            <a:ext cx="1109980" cy="1078865"/>
            <a:chOff x="7995" y="4015"/>
            <a:chExt cx="1748" cy="1699"/>
          </a:xfrm>
        </p:grpSpPr>
        <p:sp>
          <p:nvSpPr>
            <p:cNvPr id="44" name="弦形 43"/>
            <p:cNvSpPr/>
            <p:nvPr/>
          </p:nvSpPr>
          <p:spPr>
            <a:xfrm>
              <a:off x="8831" y="4864"/>
              <a:ext cx="87" cy="850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弦形 44"/>
            <p:cNvSpPr/>
            <p:nvPr/>
          </p:nvSpPr>
          <p:spPr>
            <a:xfrm rot="7260000">
              <a:off x="8417" y="417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弦形 45"/>
            <p:cNvSpPr/>
            <p:nvPr/>
          </p:nvSpPr>
          <p:spPr>
            <a:xfrm rot="14880000">
              <a:off x="9241" y="424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8719" y="4015"/>
              <a:ext cx="341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477635" y="1247140"/>
            <a:ext cx="2137410" cy="3166110"/>
            <a:chOff x="10201" y="1964"/>
            <a:chExt cx="3366" cy="4986"/>
          </a:xfrm>
        </p:grpSpPr>
        <p:grpSp>
          <p:nvGrpSpPr>
            <p:cNvPr id="72" name="组合 71"/>
            <p:cNvGrpSpPr/>
            <p:nvPr/>
          </p:nvGrpSpPr>
          <p:grpSpPr>
            <a:xfrm>
              <a:off x="10201" y="1964"/>
              <a:ext cx="3321" cy="4986"/>
              <a:chOff x="10201" y="1964"/>
              <a:chExt cx="3321" cy="4986"/>
            </a:xfrm>
          </p:grpSpPr>
          <p:sp>
            <p:nvSpPr>
              <p:cNvPr id="32" name="矩形 31"/>
              <p:cNvSpPr/>
              <p:nvPr/>
            </p:nvSpPr>
            <p:spPr>
              <a:xfrm rot="16200000">
                <a:off x="10466" y="6427"/>
                <a:ext cx="191" cy="720"/>
              </a:xfrm>
              <a:prstGeom prst="rect">
                <a:avLst/>
              </a:prstGeom>
              <a:solidFill>
                <a:srgbClr val="FFC000"/>
              </a:solidFill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0820" y="6452"/>
                <a:ext cx="416" cy="498"/>
              </a:xfrm>
              <a:prstGeom prst="rect">
                <a:avLst/>
              </a:prstGeom>
              <a:solidFill>
                <a:srgbClr val="FFC000"/>
              </a:solidFill>
              <a:ln w="28575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0202" y="2135"/>
                <a:ext cx="192" cy="4532"/>
              </a:xfrm>
              <a:prstGeom prst="rect">
                <a:avLst/>
              </a:prstGeom>
              <a:solidFill>
                <a:srgbClr val="FFC000"/>
              </a:solidFill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 rot="5400000">
                <a:off x="11778" y="390"/>
                <a:ext cx="170" cy="3319"/>
              </a:xfrm>
              <a:prstGeom prst="rect">
                <a:avLst/>
              </a:prstGeom>
              <a:solidFill>
                <a:srgbClr val="FFC000"/>
              </a:solidFill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10302" y="2060"/>
                <a:ext cx="11" cy="385"/>
              </a:xfrm>
              <a:prstGeom prst="line">
                <a:avLst/>
              </a:prstGeom>
              <a:ln w="920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10292" y="6479"/>
                <a:ext cx="11" cy="385"/>
              </a:xfrm>
              <a:prstGeom prst="line">
                <a:avLst/>
              </a:prstGeom>
              <a:ln w="920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接连接符 70"/>
            <p:cNvCxnSpPr/>
            <p:nvPr/>
          </p:nvCxnSpPr>
          <p:spPr>
            <a:xfrm flipH="1">
              <a:off x="13175" y="2038"/>
              <a:ext cx="393" cy="7"/>
            </a:xfrm>
            <a:prstGeom prst="line">
              <a:avLst/>
            </a:prstGeom>
            <a:ln w="825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9278620" y="2682875"/>
            <a:ext cx="657225" cy="735330"/>
            <a:chOff x="7995" y="4015"/>
            <a:chExt cx="1748" cy="1699"/>
          </a:xfrm>
        </p:grpSpPr>
        <p:sp>
          <p:nvSpPr>
            <p:cNvPr id="16" name="弦形 15"/>
            <p:cNvSpPr/>
            <p:nvPr/>
          </p:nvSpPr>
          <p:spPr>
            <a:xfrm>
              <a:off x="8831" y="4864"/>
              <a:ext cx="87" cy="850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弦形 25"/>
            <p:cNvSpPr/>
            <p:nvPr/>
          </p:nvSpPr>
          <p:spPr>
            <a:xfrm rot="7260000">
              <a:off x="8417" y="417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弦形 30"/>
            <p:cNvSpPr/>
            <p:nvPr/>
          </p:nvSpPr>
          <p:spPr>
            <a:xfrm rot="14880000">
              <a:off x="9241" y="424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8719" y="4015"/>
              <a:ext cx="341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501775" y="35560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制冷基本原理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315595" y="8775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一、基本物理概念</a:t>
            </a: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017520" y="20288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环境压力</a:t>
            </a:r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756410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液体表面积</a:t>
            </a:r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485775" y="124587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物质三态</a:t>
            </a:r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497205" y="1660525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气化与液化</a:t>
            </a:r>
            <a:endParaRPr lang="zh-CN" altLang="en-US"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11505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蒸发制冷：</a:t>
            </a:r>
            <a:endParaRPr lang="zh-CN" altLang="en-US"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22300" y="240665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液化：</a:t>
            </a:r>
            <a:endParaRPr lang="zh-CN" altLang="en-US">
              <a:sym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7297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</a:t>
            </a:r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26695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散热</a:t>
            </a:r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485775" y="277495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压力与真空度</a:t>
            </a:r>
            <a:endParaRPr lang="zh-CN" altLang="en-US">
              <a:sym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58140" y="32448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二、空调制冷原理</a:t>
            </a:r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1996440" y="495744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节流膨胀</a:t>
            </a:r>
            <a:endParaRPr lang="zh-CN" altLang="en-US"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996440" y="55810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蒸发吸热</a:t>
            </a:r>
            <a:endParaRPr lang="zh-CN" altLang="en-US"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56260" y="55810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压缩生热</a:t>
            </a:r>
            <a:endParaRPr lang="zh-CN" altLang="en-US"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83565" y="495744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冷却液化</a:t>
            </a:r>
            <a:endParaRPr lang="zh-CN" altLang="en-US"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11505" y="3688080"/>
            <a:ext cx="1042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制冷剂</a:t>
            </a:r>
            <a:endParaRPr lang="zh-CN" altLang="en-US">
              <a:sym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11505" y="4589145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制冷循环</a:t>
            </a:r>
            <a:endParaRPr lang="zh-CN" altLang="en-US">
              <a:sym typeface="+mn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11505" y="4143375"/>
            <a:ext cx="5378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>
                <a:sym typeface="+mn-ea"/>
              </a:rPr>
              <a:t>R12</a:t>
            </a:r>
            <a:endParaRPr lang="en-US">
              <a:sym typeface="+mn-ea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458595" y="4138295"/>
            <a:ext cx="762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>
                <a:sym typeface="+mn-ea"/>
              </a:rPr>
              <a:t>R134a</a:t>
            </a:r>
            <a:endParaRPr lang="en-US">
              <a:sym typeface="+mn-ea"/>
            </a:endParaRPr>
          </a:p>
        </p:txBody>
      </p:sp>
      <p:sp>
        <p:nvSpPr>
          <p:cNvPr id="93" name="右箭头 92"/>
          <p:cNvSpPr/>
          <p:nvPr/>
        </p:nvSpPr>
        <p:spPr>
          <a:xfrm rot="10800000">
            <a:off x="1584960" y="5691505"/>
            <a:ext cx="352425" cy="14795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环形箭头 93"/>
          <p:cNvSpPr/>
          <p:nvPr/>
        </p:nvSpPr>
        <p:spPr>
          <a:xfrm rot="16200000">
            <a:off x="197485" y="5154930"/>
            <a:ext cx="792480" cy="694055"/>
          </a:xfrm>
          <a:prstGeom prst="circular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" name="环形箭头 94"/>
          <p:cNvSpPr/>
          <p:nvPr/>
        </p:nvSpPr>
        <p:spPr>
          <a:xfrm rot="5640000">
            <a:off x="2764790" y="5121910"/>
            <a:ext cx="792480" cy="694055"/>
          </a:xfrm>
          <a:prstGeom prst="circular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6" name="右箭头 95"/>
          <p:cNvSpPr/>
          <p:nvPr/>
        </p:nvSpPr>
        <p:spPr>
          <a:xfrm>
            <a:off x="1680845" y="5085715"/>
            <a:ext cx="352425" cy="1479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 0.000000 L -0.004844 0.000000 L -0.010469 0.004352 L -0.016094 0.008611 L -0.021771 0.015741 L -0.027396 0.022963 L -0.032188 0.032963 L -0.036250 0.042963 L -0.038646 0.052963 L -0.038646 0.062963 L -0.039427 0.072963 L -0.039427 0.082963 L -0.041042 0.093056 L -0.041875 0.103056 L -0.042656 0.113056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000 0.000000 L -0.000781 0.010000 L 0.001615 0.020000 L 0.006458 0.030000 L 0.012083 0.037222 L 0.017708 0.047222 L 0.022552 0.057222 L 0.028177 0.065833 L 0.032969 0.075833 L 0.039427 0.082963 L 0.044271 0.092963 L 0.047500 0.102963 L 0.048281 0.112963 L 0.049063 0.122963 L 0.050677 0.133056 L 0.052292 0.144444 " pathEditMode="relative" ptsTypes="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40 0.005648 L -0.002240 0.015648 L -0.002240 0.027037 L -0.003021 0.037130 L -0.004635 0.047130 L -0.007083 0.057130 L -0.008646 0.067130 L -0.010260 0.077130 L -0.011875 0.088611 L -0.012708 0.098611 L -0.012708 0.108611 L -0.013490 0.118611 L -0.013490 0.128611 L -0.013490 0.138611 L -0.013490 0.148611 L -0.015104 0.158704 L -0.017500 0.168704 L -0.018333 0.178704 L -0.019115 0.188704 L -0.022344 0.198704 L -0.025573 0.208704 " pathEditMode="relative" ptsTypes="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000 0.000000 L 0.000000 0.010093 L 0.001615 0.020093 L 0.001615 0.030093 L 0.001615 0.040093 L 0.002396 0.050093 L 0.004010 0.060093 L 0.005625 0.070093 L 0.007240 0.080093 L 0.012031 0.090185 L 0.015260 0.100185 L 0.016094 0.110185 L 0.016094 0.120185 L 0.021719 0.128796 L 0.025729 0.138796 L 0.028958 0.148796 L 0.030573 0.158796 L 0.032969 0.168796 L 0.029740 0.178796 " pathEditMode="relative" ptsTypes="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0000 0.000000 L 0.000000 0.010000 L 0.002448 0.020000 L 0.004844 0.032870 L 0.009688 0.044352 L 0.014479 0.054352 L 0.018542 0.064352 L 0.022552 0.074352 L 0.028177 0.082963 L 0.028177 0.092963 L 0.026563 0.102963 " pathEditMode="relative" ptsTypes="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000 0.000000 L 0.000000 0.010000 L -0.000833 0.021481 L -0.001615 0.031481 L -0.003229 0.042963 L -0.003229 0.052963 L -0.003229 0.062963 L -0.003229 0.074352 L -0.003229 0.084352 L -0.003229 0.095833 L -0.003229 0.105833 L -0.001615 0.115833 L 0.000000 0.125833 L 0.002396 0.135926 L 0.006406 0.145926 L 0.009635 0.155926 L 0.012031 0.165926 L 0.014479 0.175926 L 0.016875 0.185926 L 0.018490 0.195926 L 0.019271 0.205926 L 0.020104 0.216019 " pathEditMode="relative" ptsTypes="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0000 0.000000 L -0.000781 0.010000 L -0.003229 0.020000 L -0.007240 0.030000 L -0.012865 0.040093 L -0.018490 0.050093 L -0.021719 0.060093 L -0.024948 0.070093 L -0.026563 0.080093 L -0.026563 0.090093 L -0.026563 0.100093 L -0.025729 0.110093 " pathEditMode="relative" ptsTypes="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2604 -0.015556 L -0.002604 -0.005463 L 0.000625 0.005926 L 0.003021 0.015926 L 0.003854 0.025926 L 0.004635 0.037407 L 0.007031 0.047407 L 0.009479 0.057407 L 0.010260 0.067407 L 0.011875 0.078889 L 0.015104 0.088889 L 0.019115 0.098889 L 0.023125 0.108889 L 0.028750 0.117500 " pathEditMode="relative" ptsTypes="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958 -0.002778 L 0.001563 0.007222 L -0.000833 0.017222 L -0.003281 0.027222 L -0.004062 0.037222 L -0.005677 0.047222 L -0.007292 0.057222 L -0.008906 0.067315 L -0.008906 0.077315 L -0.009688 0.088704 L -0.011302 0.098704 L -0.012917 0.108796 L -0.012917 0.118796 L -0.010521 0.128796 " pathEditMode="relative" ptsTypes="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52" grpId="0" bldLvl="0" animBg="1"/>
      <p:bldP spid="52" grpId="1" bldLvl="0" animBg="1"/>
      <p:bldP spid="30" grpId="0" bldLvl="0" animBg="1"/>
      <p:bldP spid="30" grpId="1" bldLvl="0" animBg="1"/>
      <p:bldP spid="55" grpId="0" bldLvl="0" animBg="1"/>
      <p:bldP spid="55" grpId="1" bldLvl="0" animBg="1"/>
      <p:bldP spid="54" grpId="0" bldLvl="0" animBg="1"/>
      <p:bldP spid="54" grpId="1" bldLvl="0" animBg="1"/>
      <p:bldP spid="39" grpId="0" bldLvl="0" animBg="1"/>
      <p:bldP spid="39" grpId="1" bldLvl="0" animBg="1"/>
      <p:bldP spid="56" grpId="0" bldLvl="0" animBg="1"/>
      <p:bldP spid="56" grpId="1" bldLvl="0" animBg="1"/>
      <p:bldP spid="53" grpId="0" bldLvl="0" animBg="1"/>
      <p:bldP spid="53" grpId="1" bldLvl="0" animBg="1"/>
      <p:bldP spid="33" grpId="0" bldLvl="0" animBg="1"/>
      <p:bldP spid="33" grpId="1" bldLvl="0" animBg="1"/>
      <p:bldP spid="66" grpId="0" bldLvl="0" animBg="1"/>
      <p:bldP spid="84" grpId="0"/>
      <p:bldP spid="85" grpId="0"/>
      <p:bldP spid="85" grpId="1"/>
      <p:bldP spid="87" grpId="0"/>
      <p:bldP spid="94" grpId="0" bldLvl="0" animBg="1"/>
      <p:bldP spid="95" grpId="0" bldLvl="0" animBg="1"/>
      <p:bldP spid="96" grpId="0" bldLvl="0" animBg="1"/>
      <p:bldP spid="93" grpId="0" animBg="1"/>
      <p:bldP spid="86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01775" y="35560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制冷基本原理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15595" y="8775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一、基本物理概念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3017520" y="20288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环境压力</a:t>
            </a: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756410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液体表面积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5775" y="124587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物质三态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7205" y="1660525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气化与液化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20288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蒸发制冷：</a:t>
            </a: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300" y="240665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液化：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297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压缩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669540" y="2406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散热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5775" y="277495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压力与真空度</a:t>
            </a:r>
            <a:endParaRPr lang="zh-CN" altLang="en-US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8140" y="324485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二、空调制冷原理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96440" y="495744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节流膨胀</a:t>
            </a:r>
            <a:endParaRPr lang="zh-CN" altLang="en-US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96440" y="55810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蒸发吸热</a:t>
            </a:r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6260" y="55810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压缩生热</a:t>
            </a:r>
            <a:endParaRPr lang="zh-CN" altLang="en-US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3565" y="495744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冷却液化</a:t>
            </a:r>
            <a:endParaRPr lang="zh-CN" altLang="en-US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1505" y="3688080"/>
            <a:ext cx="1042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制冷剂</a:t>
            </a: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1505" y="4589145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制冷循环</a:t>
            </a:r>
            <a:endParaRPr lang="zh-CN" altLang="en-US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505" y="4143375"/>
            <a:ext cx="5378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>
                <a:sym typeface="+mn-ea"/>
              </a:rPr>
              <a:t>R12</a:t>
            </a:r>
            <a:endParaRPr lang="en-US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58595" y="4138295"/>
            <a:ext cx="762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>
                <a:sym typeface="+mn-ea"/>
              </a:rPr>
              <a:t>R134a</a:t>
            </a:r>
            <a:endParaRPr lang="en-US">
              <a:sym typeface="+mn-ea"/>
            </a:endParaRPr>
          </a:p>
        </p:txBody>
      </p:sp>
      <p:sp>
        <p:nvSpPr>
          <p:cNvPr id="21" name="环形箭头 20"/>
          <p:cNvSpPr/>
          <p:nvPr/>
        </p:nvSpPr>
        <p:spPr>
          <a:xfrm rot="16200000">
            <a:off x="187325" y="5146040"/>
            <a:ext cx="792480" cy="694055"/>
          </a:xfrm>
          <a:prstGeom prst="circular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环形箭头 21"/>
          <p:cNvSpPr/>
          <p:nvPr/>
        </p:nvSpPr>
        <p:spPr>
          <a:xfrm rot="5640000">
            <a:off x="2647315" y="5123180"/>
            <a:ext cx="792480" cy="694055"/>
          </a:xfrm>
          <a:prstGeom prst="circular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1654175" y="5080000"/>
            <a:ext cx="352425" cy="1479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 rot="10800000">
            <a:off x="1584960" y="5691505"/>
            <a:ext cx="352425" cy="14795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宽屏</PresentationFormat>
  <Paragraphs>274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B598DDB89944438BAF6D280B9813843F</vt:lpwstr>
  </property>
</Properties>
</file>