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431" r:id="rId4"/>
    <p:sldId id="426" r:id="rId5"/>
    <p:sldId id="450" r:id="rId6"/>
    <p:sldId id="425" r:id="rId7"/>
    <p:sldId id="428" r:id="rId8"/>
    <p:sldId id="429" r:id="rId9"/>
    <p:sldId id="430" r:id="rId10"/>
    <p:sldId id="432" r:id="rId11"/>
    <p:sldId id="447" r:id="rId12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9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5.xml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.xml"/><Relationship Id="rId2" Type="http://schemas.openxmlformats.org/officeDocument/2006/relationships/image" Target="../media/image6.jpe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.xml"/><Relationship Id="rId2" Type="http://schemas.openxmlformats.org/officeDocument/2006/relationships/image" Target="../media/image7.jpe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.xml"/><Relationship Id="rId2" Type="http://schemas.openxmlformats.org/officeDocument/2006/relationships/image" Target="../media/image8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32105" y="838200"/>
            <a:ext cx="591439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FFC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新能源系列课程之</a:t>
            </a:r>
            <a:endParaRPr lang="zh-CN" altLang="en-US" sz="4400" b="1" dirty="0">
              <a:solidFill>
                <a:srgbClr val="FFC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直流充电系统</a:t>
            </a:r>
            <a:r>
              <a:rPr lang="zh-CN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控制原理</a:t>
            </a:r>
            <a:endParaRPr lang="zh-CN" altLang="en-US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99440" y="4397375"/>
            <a:ext cx="45935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chemeClr val="tx1">
                    <a:lumMod val="85000"/>
                    <a:lumOff val="15000"/>
                  </a:schemeClr>
                </a:solidFill>
              </a:rPr>
              <a:t>讲师：孙立伟</a:t>
            </a:r>
            <a:endParaRPr lang="zh-CN" altLang="en-US" sz="32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756e6202f1ee04af2b4a952de9a084c_312db9cd50e2524de5187e4f_pn=51&amp;o=jpg_6&amp;md5sum=e0950a9385f6a68afac06e8de97b7ee5&amp;sign=9990bdca81&amp;png=5613302-5683032&amp;jpg=16032904-16238259"/>
          <p:cNvPicPr>
            <a:picLocks noChangeAspect="1"/>
          </p:cNvPicPr>
          <p:nvPr/>
        </p:nvPicPr>
        <p:blipFill>
          <a:blip r:embed="rId2"/>
          <a:srcRect t="14852" b="5333"/>
          <a:stretch>
            <a:fillRect/>
          </a:stretch>
        </p:blipFill>
        <p:spPr>
          <a:xfrm>
            <a:off x="2204720" y="1060450"/>
            <a:ext cx="8393430" cy="5024755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279400" y="487045"/>
            <a:ext cx="2468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直流充电桩内部原理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54e955790b090b9866591817ba49b031_312db9cd50e2524de5187e4f_pn=54&amp;o=jpg_6&amp;md5sum=e0950a9385f6a68afac06e8de97b7ee5&amp;sign=9990bdca81&amp;png=6063085-6124982&amp;jpg=17281207-17449917"/>
          <p:cNvPicPr>
            <a:picLocks noChangeAspect="1"/>
          </p:cNvPicPr>
          <p:nvPr/>
        </p:nvPicPr>
        <p:blipFill>
          <a:blip r:embed="rId2">
            <a:lum bright="-12000" contrast="12000"/>
          </a:blip>
          <a:srcRect l="1618" t="15139" r="5625" b="6491"/>
          <a:stretch>
            <a:fillRect/>
          </a:stretch>
        </p:blipFill>
        <p:spPr>
          <a:xfrm>
            <a:off x="1762760" y="826135"/>
            <a:ext cx="8481695" cy="537464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101600" y="346075"/>
            <a:ext cx="26123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直流充电控制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流程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组合 215"/>
          <p:cNvGrpSpPr/>
          <p:nvPr/>
        </p:nvGrpSpPr>
        <p:grpSpPr>
          <a:xfrm>
            <a:off x="759460" y="1264920"/>
            <a:ext cx="10457180" cy="3992880"/>
            <a:chOff x="1150" y="2023"/>
            <a:chExt cx="16468" cy="6288"/>
          </a:xfrm>
        </p:grpSpPr>
        <p:sp>
          <p:nvSpPr>
            <p:cNvPr id="90" name="圆角矩形 89"/>
            <p:cNvSpPr/>
            <p:nvPr/>
          </p:nvSpPr>
          <p:spPr>
            <a:xfrm>
              <a:off x="9816" y="2498"/>
              <a:ext cx="2635" cy="581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1" name="圆角矩形 90"/>
            <p:cNvSpPr/>
            <p:nvPr/>
          </p:nvSpPr>
          <p:spPr>
            <a:xfrm>
              <a:off x="13323" y="2499"/>
              <a:ext cx="4233" cy="58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2" name="圆角矩形 91"/>
            <p:cNvSpPr/>
            <p:nvPr/>
          </p:nvSpPr>
          <p:spPr>
            <a:xfrm>
              <a:off x="1666" y="2499"/>
              <a:ext cx="5687" cy="58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94" name="直接连接符 93"/>
            <p:cNvCxnSpPr/>
            <p:nvPr/>
          </p:nvCxnSpPr>
          <p:spPr>
            <a:xfrm>
              <a:off x="6314" y="3191"/>
              <a:ext cx="7739" cy="14"/>
            </a:xfrm>
            <a:prstGeom prst="line">
              <a:avLst/>
            </a:prstGeom>
            <a:ln w="19050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 flipV="1">
              <a:off x="6314" y="3606"/>
              <a:ext cx="7739" cy="2"/>
            </a:xfrm>
            <a:prstGeom prst="line">
              <a:avLst/>
            </a:prstGeom>
            <a:ln w="19050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 flipH="1" flipV="1">
              <a:off x="4185" y="3175"/>
              <a:ext cx="1613" cy="18"/>
            </a:xfrm>
            <a:prstGeom prst="line">
              <a:avLst/>
            </a:prstGeom>
            <a:ln w="19050"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 flipH="1">
              <a:off x="5828" y="2982"/>
              <a:ext cx="483" cy="21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/>
          </p:nvCxnSpPr>
          <p:spPr>
            <a:xfrm flipH="1">
              <a:off x="5812" y="3393"/>
              <a:ext cx="483" cy="21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/>
            <p:cNvCxnSpPr/>
            <p:nvPr/>
          </p:nvCxnSpPr>
          <p:spPr>
            <a:xfrm flipV="1">
              <a:off x="1912" y="4334"/>
              <a:ext cx="15385" cy="1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3" name="组合 102"/>
            <p:cNvGrpSpPr/>
            <p:nvPr/>
          </p:nvGrpSpPr>
          <p:grpSpPr>
            <a:xfrm rot="0">
              <a:off x="17135" y="4845"/>
              <a:ext cx="279" cy="193"/>
              <a:chOff x="17501" y="3889"/>
              <a:chExt cx="279" cy="193"/>
            </a:xfrm>
          </p:grpSpPr>
          <p:cxnSp>
            <p:nvCxnSpPr>
              <p:cNvPr id="104" name="直接连接符 103"/>
              <p:cNvCxnSpPr/>
              <p:nvPr/>
            </p:nvCxnSpPr>
            <p:spPr>
              <a:xfrm flipH="1">
                <a:off x="17561" y="3980"/>
                <a:ext cx="158" cy="1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直接连接符 104"/>
              <p:cNvCxnSpPr/>
              <p:nvPr/>
            </p:nvCxnSpPr>
            <p:spPr>
              <a:xfrm flipH="1">
                <a:off x="17591" y="4070"/>
                <a:ext cx="98" cy="1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接连接符 105"/>
              <p:cNvCxnSpPr/>
              <p:nvPr/>
            </p:nvCxnSpPr>
            <p:spPr>
              <a:xfrm flipH="1">
                <a:off x="17501" y="3889"/>
                <a:ext cx="279" cy="15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7" name="直接连接符 106"/>
            <p:cNvCxnSpPr/>
            <p:nvPr/>
          </p:nvCxnSpPr>
          <p:spPr>
            <a:xfrm flipV="1">
              <a:off x="1898" y="4332"/>
              <a:ext cx="15" cy="51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8" name="组合 107"/>
            <p:cNvGrpSpPr/>
            <p:nvPr/>
          </p:nvGrpSpPr>
          <p:grpSpPr>
            <a:xfrm rot="0">
              <a:off x="1767" y="4833"/>
              <a:ext cx="279" cy="193"/>
              <a:chOff x="17501" y="3889"/>
              <a:chExt cx="279" cy="193"/>
            </a:xfrm>
          </p:grpSpPr>
          <p:cxnSp>
            <p:nvCxnSpPr>
              <p:cNvPr id="109" name="直接连接符 108"/>
              <p:cNvCxnSpPr/>
              <p:nvPr/>
            </p:nvCxnSpPr>
            <p:spPr>
              <a:xfrm flipH="1">
                <a:off x="17561" y="3980"/>
                <a:ext cx="158" cy="1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直接连接符 109"/>
              <p:cNvCxnSpPr/>
              <p:nvPr/>
            </p:nvCxnSpPr>
            <p:spPr>
              <a:xfrm flipH="1">
                <a:off x="17591" y="4070"/>
                <a:ext cx="98" cy="1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接连接符 110"/>
              <p:cNvCxnSpPr/>
              <p:nvPr/>
            </p:nvCxnSpPr>
            <p:spPr>
              <a:xfrm flipH="1">
                <a:off x="17501" y="3889"/>
                <a:ext cx="279" cy="15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3" name="立方体 112"/>
            <p:cNvSpPr/>
            <p:nvPr/>
          </p:nvSpPr>
          <p:spPr>
            <a:xfrm rot="5400000">
              <a:off x="14737" y="5933"/>
              <a:ext cx="3565" cy="845"/>
            </a:xfrm>
            <a:prstGeom prst="cube">
              <a:avLst>
                <a:gd name="adj" fmla="val 18814"/>
              </a:avLst>
            </a:prstGeom>
            <a:solidFill>
              <a:srgbClr val="00B0F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16" name="直接连接符 115"/>
            <p:cNvCxnSpPr/>
            <p:nvPr/>
          </p:nvCxnSpPr>
          <p:spPr>
            <a:xfrm flipV="1">
              <a:off x="5496" y="7443"/>
              <a:ext cx="10601" cy="2"/>
            </a:xfrm>
            <a:prstGeom prst="line">
              <a:avLst/>
            </a:prstGeom>
            <a:ln w="19050"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/>
            <p:cNvCxnSpPr/>
            <p:nvPr/>
          </p:nvCxnSpPr>
          <p:spPr>
            <a:xfrm flipH="1">
              <a:off x="4976" y="7249"/>
              <a:ext cx="544" cy="19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/>
            <p:cNvCxnSpPr/>
            <p:nvPr/>
          </p:nvCxnSpPr>
          <p:spPr>
            <a:xfrm flipH="1">
              <a:off x="3827" y="7445"/>
              <a:ext cx="1150" cy="15"/>
            </a:xfrm>
            <a:prstGeom prst="line">
              <a:avLst/>
            </a:prstGeom>
            <a:ln w="19050"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立方体 119"/>
            <p:cNvSpPr/>
            <p:nvPr/>
          </p:nvSpPr>
          <p:spPr>
            <a:xfrm rot="5400000">
              <a:off x="3169" y="4994"/>
              <a:ext cx="748" cy="1226"/>
            </a:xfrm>
            <a:prstGeom prst="cube">
              <a:avLst>
                <a:gd name="adj" fmla="val 18814"/>
              </a:avLst>
            </a:prstGeom>
            <a:solidFill>
              <a:srgbClr val="00B0F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28" name="直接连接符 127"/>
            <p:cNvCxnSpPr/>
            <p:nvPr/>
          </p:nvCxnSpPr>
          <p:spPr>
            <a:xfrm flipV="1">
              <a:off x="10272" y="5328"/>
              <a:ext cx="3" cy="1245"/>
            </a:xfrm>
            <a:prstGeom prst="line">
              <a:avLst/>
            </a:prstGeom>
            <a:ln w="19050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接连接符 128"/>
            <p:cNvCxnSpPr/>
            <p:nvPr/>
          </p:nvCxnSpPr>
          <p:spPr>
            <a:xfrm flipH="1">
              <a:off x="10130" y="4995"/>
              <a:ext cx="135" cy="37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>
            <a:xfrm flipH="1">
              <a:off x="10114" y="5344"/>
              <a:ext cx="102" cy="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/>
            <p:cNvCxnSpPr/>
            <p:nvPr/>
          </p:nvCxnSpPr>
          <p:spPr>
            <a:xfrm>
              <a:off x="10275" y="4325"/>
              <a:ext cx="0" cy="656"/>
            </a:xfrm>
            <a:prstGeom prst="line">
              <a:avLst/>
            </a:prstGeom>
            <a:ln w="19050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矩形 131"/>
            <p:cNvSpPr/>
            <p:nvPr/>
          </p:nvSpPr>
          <p:spPr>
            <a:xfrm rot="5400000">
              <a:off x="10006" y="5866"/>
              <a:ext cx="510" cy="1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34" name="直接连接符 133"/>
            <p:cNvCxnSpPr/>
            <p:nvPr/>
          </p:nvCxnSpPr>
          <p:spPr>
            <a:xfrm flipH="1" flipV="1">
              <a:off x="14594" y="6017"/>
              <a:ext cx="10" cy="916"/>
            </a:xfrm>
            <a:prstGeom prst="line">
              <a:avLst/>
            </a:prstGeom>
            <a:ln w="19050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立方体 134"/>
            <p:cNvSpPr/>
            <p:nvPr/>
          </p:nvSpPr>
          <p:spPr>
            <a:xfrm rot="5400000">
              <a:off x="4974" y="4597"/>
              <a:ext cx="747" cy="2008"/>
            </a:xfrm>
            <a:prstGeom prst="cube">
              <a:avLst>
                <a:gd name="adj" fmla="val 18814"/>
              </a:avLst>
            </a:prstGeom>
            <a:solidFill>
              <a:srgbClr val="00B0F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36" name="直接连接符 135"/>
            <p:cNvCxnSpPr>
              <a:stCxn id="90" idx="2"/>
              <a:endCxn id="90" idx="0"/>
            </p:cNvCxnSpPr>
            <p:nvPr/>
          </p:nvCxnSpPr>
          <p:spPr>
            <a:xfrm flipV="1">
              <a:off x="11134" y="2498"/>
              <a:ext cx="0" cy="5811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文本框 136"/>
            <p:cNvSpPr txBox="1"/>
            <p:nvPr/>
          </p:nvSpPr>
          <p:spPr>
            <a:xfrm>
              <a:off x="9930" y="2593"/>
              <a:ext cx="1248" cy="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200"/>
                <a:t>车辆插头</a:t>
              </a:r>
              <a:endParaRPr lang="zh-CN" altLang="en-US" sz="1200"/>
            </a:p>
          </p:txBody>
        </p:sp>
        <p:sp>
          <p:nvSpPr>
            <p:cNvPr id="138" name="文本框 137"/>
            <p:cNvSpPr txBox="1"/>
            <p:nvPr/>
          </p:nvSpPr>
          <p:spPr>
            <a:xfrm>
              <a:off x="11133" y="2593"/>
              <a:ext cx="1248" cy="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200"/>
                <a:t>车辆插</a:t>
              </a:r>
              <a:r>
                <a:rPr lang="zh-CN" altLang="en-US" sz="1200"/>
                <a:t>座</a:t>
              </a:r>
              <a:endParaRPr lang="zh-CN" altLang="en-US" sz="1200"/>
            </a:p>
          </p:txBody>
        </p:sp>
        <p:sp>
          <p:nvSpPr>
            <p:cNvPr id="139" name="文本框 138"/>
            <p:cNvSpPr txBox="1"/>
            <p:nvPr/>
          </p:nvSpPr>
          <p:spPr>
            <a:xfrm>
              <a:off x="10510" y="2023"/>
              <a:ext cx="1248" cy="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200"/>
                <a:t>车辆</a:t>
              </a:r>
              <a:r>
                <a:rPr lang="zh-CN" altLang="en-US" sz="1200"/>
                <a:t>接口</a:t>
              </a:r>
              <a:endParaRPr lang="zh-CN" altLang="en-US" sz="1200"/>
            </a:p>
          </p:txBody>
        </p:sp>
        <p:sp>
          <p:nvSpPr>
            <p:cNvPr id="140" name="文本框 139"/>
            <p:cNvSpPr txBox="1"/>
            <p:nvPr/>
          </p:nvSpPr>
          <p:spPr>
            <a:xfrm>
              <a:off x="14827" y="2023"/>
              <a:ext cx="1248" cy="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200"/>
                <a:t>电动</a:t>
              </a:r>
              <a:r>
                <a:rPr lang="zh-CN" altLang="en-US" sz="1200"/>
                <a:t>汽车</a:t>
              </a:r>
              <a:endParaRPr lang="zh-CN" altLang="en-US" sz="1200"/>
            </a:p>
          </p:txBody>
        </p:sp>
        <p:sp>
          <p:nvSpPr>
            <p:cNvPr id="141" name="文本框 140"/>
            <p:cNvSpPr txBox="1"/>
            <p:nvPr/>
          </p:nvSpPr>
          <p:spPr>
            <a:xfrm>
              <a:off x="3869" y="2023"/>
              <a:ext cx="1488" cy="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200"/>
                <a:t>外部充电桩</a:t>
              </a:r>
              <a:endParaRPr lang="zh-CN" altLang="en-US" sz="1200"/>
            </a:p>
          </p:txBody>
        </p:sp>
        <p:sp>
          <p:nvSpPr>
            <p:cNvPr id="142" name="椭圆 141"/>
            <p:cNvSpPr/>
            <p:nvPr/>
          </p:nvSpPr>
          <p:spPr>
            <a:xfrm>
              <a:off x="11017" y="3085"/>
              <a:ext cx="233" cy="2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200"/>
                <a:t>1</a:t>
              </a:r>
              <a:endParaRPr lang="en-US" altLang="zh-CN" sz="1200"/>
            </a:p>
          </p:txBody>
        </p:sp>
        <p:sp>
          <p:nvSpPr>
            <p:cNvPr id="143" name="椭圆 142"/>
            <p:cNvSpPr/>
            <p:nvPr/>
          </p:nvSpPr>
          <p:spPr>
            <a:xfrm>
              <a:off x="11023" y="3488"/>
              <a:ext cx="233" cy="2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200"/>
                <a:t>2</a:t>
              </a:r>
              <a:endParaRPr lang="en-US" altLang="zh-CN" sz="1200"/>
            </a:p>
          </p:txBody>
        </p:sp>
        <p:sp>
          <p:nvSpPr>
            <p:cNvPr id="144" name="椭圆 143"/>
            <p:cNvSpPr/>
            <p:nvPr/>
          </p:nvSpPr>
          <p:spPr>
            <a:xfrm>
              <a:off x="11023" y="4218"/>
              <a:ext cx="233" cy="2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200"/>
                <a:t>3</a:t>
              </a:r>
              <a:endParaRPr lang="en-US" altLang="zh-CN" sz="1200"/>
            </a:p>
          </p:txBody>
        </p:sp>
        <p:sp>
          <p:nvSpPr>
            <p:cNvPr id="146" name="椭圆 145"/>
            <p:cNvSpPr/>
            <p:nvPr/>
          </p:nvSpPr>
          <p:spPr>
            <a:xfrm>
              <a:off x="11032" y="7325"/>
              <a:ext cx="233" cy="2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200"/>
                <a:t>8</a:t>
              </a:r>
              <a:endParaRPr lang="en-US" altLang="zh-CN" sz="1200"/>
            </a:p>
          </p:txBody>
        </p:sp>
        <p:sp>
          <p:nvSpPr>
            <p:cNvPr id="147" name="文本框 146"/>
            <p:cNvSpPr txBox="1"/>
            <p:nvPr/>
          </p:nvSpPr>
          <p:spPr>
            <a:xfrm>
              <a:off x="11100" y="6891"/>
              <a:ext cx="698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200">
                  <a:sym typeface="+mn-ea"/>
                </a:rPr>
                <a:t>CC2</a:t>
              </a:r>
              <a:endParaRPr lang="en-US" altLang="zh-CN" sz="1200">
                <a:sym typeface="+mn-ea"/>
              </a:endParaRPr>
            </a:p>
          </p:txBody>
        </p:sp>
        <p:sp>
          <p:nvSpPr>
            <p:cNvPr id="148" name="文本框 147"/>
            <p:cNvSpPr txBox="1"/>
            <p:nvPr/>
          </p:nvSpPr>
          <p:spPr>
            <a:xfrm>
              <a:off x="11164" y="7355"/>
              <a:ext cx="698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200">
                  <a:sym typeface="+mn-ea"/>
                </a:rPr>
                <a:t>A+</a:t>
              </a:r>
              <a:endParaRPr lang="en-US" altLang="zh-CN" sz="1200">
                <a:sym typeface="+mn-ea"/>
              </a:endParaRPr>
            </a:p>
          </p:txBody>
        </p:sp>
        <p:sp>
          <p:nvSpPr>
            <p:cNvPr id="149" name="文本框 148"/>
            <p:cNvSpPr txBox="1"/>
            <p:nvPr/>
          </p:nvSpPr>
          <p:spPr>
            <a:xfrm>
              <a:off x="11145" y="4273"/>
              <a:ext cx="698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200">
                  <a:sym typeface="+mn-ea"/>
                </a:rPr>
                <a:t>PE</a:t>
              </a:r>
              <a:endParaRPr lang="en-US" altLang="zh-CN" sz="1200">
                <a:sym typeface="+mn-ea"/>
              </a:endParaRPr>
            </a:p>
          </p:txBody>
        </p:sp>
        <p:sp>
          <p:nvSpPr>
            <p:cNvPr id="151" name="文本框 150"/>
            <p:cNvSpPr txBox="1"/>
            <p:nvPr/>
          </p:nvSpPr>
          <p:spPr>
            <a:xfrm>
              <a:off x="11148" y="3115"/>
              <a:ext cx="698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200">
                  <a:sym typeface="+mn-ea"/>
                </a:rPr>
                <a:t>DC+</a:t>
              </a:r>
              <a:endParaRPr lang="en-US" altLang="zh-CN" sz="1200">
                <a:sym typeface="+mn-ea"/>
              </a:endParaRPr>
            </a:p>
          </p:txBody>
        </p:sp>
        <p:sp>
          <p:nvSpPr>
            <p:cNvPr id="153" name="文本框 152"/>
            <p:cNvSpPr txBox="1"/>
            <p:nvPr/>
          </p:nvSpPr>
          <p:spPr>
            <a:xfrm>
              <a:off x="16075" y="5809"/>
              <a:ext cx="980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200"/>
                <a:t>车辆控制</a:t>
              </a:r>
              <a:r>
                <a:rPr lang="zh-CN" altLang="en-US" sz="1200"/>
                <a:t>装置</a:t>
              </a:r>
              <a:endParaRPr lang="zh-CN" altLang="en-US" sz="1200"/>
            </a:p>
          </p:txBody>
        </p:sp>
        <p:sp>
          <p:nvSpPr>
            <p:cNvPr id="155" name="文本框 154"/>
            <p:cNvSpPr txBox="1"/>
            <p:nvPr/>
          </p:nvSpPr>
          <p:spPr>
            <a:xfrm>
              <a:off x="1849" y="4373"/>
              <a:ext cx="1088" cy="3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000"/>
                <a:t>设备</a:t>
              </a:r>
              <a:r>
                <a:rPr lang="zh-CN" altLang="en-US" sz="1000"/>
                <a:t>接地</a:t>
              </a:r>
              <a:endParaRPr lang="zh-CN" altLang="en-US" sz="1000"/>
            </a:p>
          </p:txBody>
        </p:sp>
        <p:sp>
          <p:nvSpPr>
            <p:cNvPr id="156" name="文本框 155"/>
            <p:cNvSpPr txBox="1"/>
            <p:nvPr/>
          </p:nvSpPr>
          <p:spPr>
            <a:xfrm>
              <a:off x="4386" y="5288"/>
              <a:ext cx="1967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200"/>
                <a:t>充电桩</a:t>
              </a:r>
              <a:r>
                <a:rPr lang="zh-CN" altLang="en-US" sz="1200"/>
                <a:t>控制器</a:t>
              </a:r>
              <a:endParaRPr lang="zh-CN" altLang="en-US" sz="1200"/>
            </a:p>
          </p:txBody>
        </p:sp>
        <p:sp>
          <p:nvSpPr>
            <p:cNvPr id="157" name="文本框 156"/>
            <p:cNvSpPr txBox="1"/>
            <p:nvPr/>
          </p:nvSpPr>
          <p:spPr>
            <a:xfrm>
              <a:off x="5650" y="2791"/>
              <a:ext cx="577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200"/>
                <a:t>K1</a:t>
              </a:r>
              <a:endParaRPr lang="en-US" altLang="zh-CN" sz="1200"/>
            </a:p>
          </p:txBody>
        </p:sp>
        <p:sp>
          <p:nvSpPr>
            <p:cNvPr id="164" name="文本框 163"/>
            <p:cNvSpPr txBox="1"/>
            <p:nvPr/>
          </p:nvSpPr>
          <p:spPr>
            <a:xfrm>
              <a:off x="6359" y="6543"/>
              <a:ext cx="1295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000"/>
                <a:t>检测点</a:t>
              </a:r>
              <a:r>
                <a:rPr lang="en-US" altLang="zh-CN" sz="1000"/>
                <a:t>1</a:t>
              </a:r>
              <a:endParaRPr lang="en-US" altLang="zh-CN" sz="1000"/>
            </a:p>
          </p:txBody>
        </p:sp>
        <p:sp>
          <p:nvSpPr>
            <p:cNvPr id="165" name="文本框 164"/>
            <p:cNvSpPr txBox="1"/>
            <p:nvPr/>
          </p:nvSpPr>
          <p:spPr>
            <a:xfrm>
              <a:off x="14102" y="6912"/>
              <a:ext cx="1295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000"/>
                <a:t>检测点</a:t>
              </a:r>
              <a:r>
                <a:rPr lang="en-US" altLang="zh-CN" sz="1000"/>
                <a:t>2</a:t>
              </a:r>
              <a:endParaRPr lang="en-US" altLang="zh-CN" sz="1000"/>
            </a:p>
          </p:txBody>
        </p:sp>
        <p:sp>
          <p:nvSpPr>
            <p:cNvPr id="168" name="文本框 167"/>
            <p:cNvSpPr txBox="1"/>
            <p:nvPr/>
          </p:nvSpPr>
          <p:spPr>
            <a:xfrm>
              <a:off x="14609" y="6273"/>
              <a:ext cx="570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200">
                  <a:sym typeface="+mn-ea"/>
                </a:rPr>
                <a:t>R5</a:t>
              </a:r>
              <a:endParaRPr lang="en-US" altLang="zh-CN" sz="1200">
                <a:sym typeface="+mn-ea"/>
              </a:endParaRPr>
            </a:p>
          </p:txBody>
        </p:sp>
        <p:sp>
          <p:nvSpPr>
            <p:cNvPr id="169" name="文本框 168"/>
            <p:cNvSpPr txBox="1"/>
            <p:nvPr/>
          </p:nvSpPr>
          <p:spPr>
            <a:xfrm>
              <a:off x="14249" y="5613"/>
              <a:ext cx="698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200">
                  <a:sym typeface="+mn-ea"/>
                </a:rPr>
                <a:t>12V</a:t>
              </a:r>
              <a:endParaRPr lang="en-US" altLang="zh-CN" sz="1200">
                <a:sym typeface="+mn-ea"/>
              </a:endParaRPr>
            </a:p>
          </p:txBody>
        </p:sp>
        <p:sp>
          <p:nvSpPr>
            <p:cNvPr id="170" name="文本框 169"/>
            <p:cNvSpPr txBox="1"/>
            <p:nvPr/>
          </p:nvSpPr>
          <p:spPr>
            <a:xfrm>
              <a:off x="10702" y="5725"/>
              <a:ext cx="698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200">
                  <a:sym typeface="+mn-ea"/>
                </a:rPr>
                <a:t>R3</a:t>
              </a:r>
              <a:endParaRPr lang="en-US" altLang="zh-CN" sz="1200">
                <a:sym typeface="+mn-ea"/>
              </a:endParaRPr>
            </a:p>
          </p:txBody>
        </p:sp>
        <p:sp>
          <p:nvSpPr>
            <p:cNvPr id="171" name="文本框 170"/>
            <p:cNvSpPr txBox="1"/>
            <p:nvPr/>
          </p:nvSpPr>
          <p:spPr>
            <a:xfrm>
              <a:off x="9740" y="5725"/>
              <a:ext cx="698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200">
                  <a:sym typeface="+mn-ea"/>
                </a:rPr>
                <a:t>R2</a:t>
              </a:r>
              <a:endParaRPr lang="en-US" altLang="zh-CN" sz="1200">
                <a:sym typeface="+mn-ea"/>
              </a:endParaRPr>
            </a:p>
          </p:txBody>
        </p:sp>
        <p:sp>
          <p:nvSpPr>
            <p:cNvPr id="172" name="文本框 171"/>
            <p:cNvSpPr txBox="1"/>
            <p:nvPr/>
          </p:nvSpPr>
          <p:spPr>
            <a:xfrm>
              <a:off x="2847" y="5288"/>
              <a:ext cx="1567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200"/>
                <a:t>辅助</a:t>
              </a:r>
              <a:r>
                <a:rPr lang="zh-CN" altLang="en-US" sz="1200"/>
                <a:t>电源</a:t>
              </a:r>
              <a:endParaRPr lang="zh-CN" altLang="en-US" sz="1200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3881" y="3190"/>
              <a:ext cx="595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200"/>
                <a:t>K6</a:t>
              </a:r>
              <a:endParaRPr lang="en-US" altLang="zh-CN" sz="1200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3881" y="2763"/>
              <a:ext cx="712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200"/>
                <a:t>K5</a:t>
              </a:r>
              <a:endParaRPr lang="en-US" altLang="zh-CN" sz="1200"/>
            </a:p>
          </p:txBody>
        </p:sp>
        <p:cxnSp>
          <p:nvCxnSpPr>
            <p:cNvPr id="5" name="直接连接符 4"/>
            <p:cNvCxnSpPr/>
            <p:nvPr/>
          </p:nvCxnSpPr>
          <p:spPr>
            <a:xfrm flipH="1">
              <a:off x="14032" y="2982"/>
              <a:ext cx="483" cy="21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H="1">
              <a:off x="14032" y="3390"/>
              <a:ext cx="483" cy="21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V="1">
              <a:off x="17282" y="4333"/>
              <a:ext cx="15" cy="51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10732" y="6933"/>
              <a:ext cx="5359" cy="0"/>
            </a:xfrm>
            <a:prstGeom prst="line">
              <a:avLst/>
            </a:prstGeom>
            <a:ln w="19050"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V="1">
              <a:off x="10747" y="4340"/>
              <a:ext cx="0" cy="2589"/>
            </a:xfrm>
            <a:prstGeom prst="line">
              <a:avLst/>
            </a:prstGeom>
            <a:ln w="19050"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V="1">
              <a:off x="5494" y="7895"/>
              <a:ext cx="10641" cy="11"/>
            </a:xfrm>
            <a:prstGeom prst="line">
              <a:avLst/>
            </a:prstGeom>
            <a:ln w="19050"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矩形 11"/>
            <p:cNvSpPr/>
            <p:nvPr/>
          </p:nvSpPr>
          <p:spPr>
            <a:xfrm rot="5400000">
              <a:off x="10485" y="5896"/>
              <a:ext cx="510" cy="1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 rot="5400000">
              <a:off x="14343" y="6376"/>
              <a:ext cx="510" cy="1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1753" y="5725"/>
              <a:ext cx="698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200">
                  <a:sym typeface="+mn-ea"/>
                </a:rPr>
                <a:t>R4</a:t>
              </a:r>
              <a:endParaRPr lang="en-US" altLang="zh-CN" sz="1200">
                <a:sym typeface="+mn-ea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11022" y="7795"/>
              <a:ext cx="233" cy="2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200"/>
                <a:t>9</a:t>
              </a:r>
              <a:endParaRPr lang="en-US" altLang="zh-CN" sz="1200"/>
            </a:p>
          </p:txBody>
        </p:sp>
        <p:cxnSp>
          <p:nvCxnSpPr>
            <p:cNvPr id="18" name="直接连接符 17"/>
            <p:cNvCxnSpPr/>
            <p:nvPr/>
          </p:nvCxnSpPr>
          <p:spPr>
            <a:xfrm flipH="1">
              <a:off x="4976" y="7684"/>
              <a:ext cx="544" cy="19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3240" y="7910"/>
              <a:ext cx="1737" cy="14"/>
            </a:xfrm>
            <a:prstGeom prst="line">
              <a:avLst/>
            </a:prstGeom>
            <a:ln w="19050"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V="1">
              <a:off x="3830" y="5962"/>
              <a:ext cx="13" cy="1492"/>
            </a:xfrm>
            <a:prstGeom prst="line">
              <a:avLst/>
            </a:prstGeom>
            <a:ln w="19050"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V="1">
              <a:off x="3256" y="5978"/>
              <a:ext cx="15" cy="1915"/>
            </a:xfrm>
            <a:prstGeom prst="line">
              <a:avLst/>
            </a:prstGeom>
            <a:ln w="19050"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V="1">
              <a:off x="5620" y="6551"/>
              <a:ext cx="6103" cy="3"/>
            </a:xfrm>
            <a:prstGeom prst="line">
              <a:avLst/>
            </a:prstGeom>
            <a:ln w="19050"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11720" y="4325"/>
              <a:ext cx="9" cy="2233"/>
            </a:xfrm>
            <a:prstGeom prst="line">
              <a:avLst/>
            </a:prstGeom>
            <a:ln w="19050"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13"/>
            <p:cNvSpPr/>
            <p:nvPr/>
          </p:nvSpPr>
          <p:spPr>
            <a:xfrm rot="5400000">
              <a:off x="11452" y="5896"/>
              <a:ext cx="510" cy="1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25" name="直接连接符 24"/>
            <p:cNvCxnSpPr/>
            <p:nvPr/>
          </p:nvCxnSpPr>
          <p:spPr>
            <a:xfrm flipH="1" flipV="1">
              <a:off x="5633" y="5962"/>
              <a:ext cx="2" cy="596"/>
            </a:xfrm>
            <a:prstGeom prst="line">
              <a:avLst/>
            </a:prstGeom>
            <a:ln w="19050"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 flipV="1">
              <a:off x="6839" y="5606"/>
              <a:ext cx="7" cy="952"/>
            </a:xfrm>
            <a:prstGeom prst="line">
              <a:avLst/>
            </a:prstGeom>
            <a:ln w="19050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本框 26"/>
            <p:cNvSpPr txBox="1"/>
            <p:nvPr/>
          </p:nvSpPr>
          <p:spPr>
            <a:xfrm>
              <a:off x="6523" y="5218"/>
              <a:ext cx="698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200">
                  <a:sym typeface="+mn-ea"/>
                </a:rPr>
                <a:t>12V</a:t>
              </a:r>
              <a:endParaRPr lang="en-US" altLang="zh-CN" sz="1200">
                <a:sym typeface="+mn-ea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 rot="5400000">
              <a:off x="6586" y="5966"/>
              <a:ext cx="510" cy="1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32" name="直接连接符 31"/>
            <p:cNvCxnSpPr/>
            <p:nvPr/>
          </p:nvCxnSpPr>
          <p:spPr>
            <a:xfrm flipH="1" flipV="1">
              <a:off x="4785" y="4795"/>
              <a:ext cx="8" cy="504"/>
            </a:xfrm>
            <a:prstGeom prst="line">
              <a:avLst/>
            </a:prstGeom>
            <a:ln w="19050"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椭圆 144"/>
            <p:cNvSpPr/>
            <p:nvPr/>
          </p:nvSpPr>
          <p:spPr>
            <a:xfrm>
              <a:off x="11017" y="6832"/>
              <a:ext cx="233" cy="2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200"/>
                <a:t>7</a:t>
              </a:r>
              <a:endParaRPr lang="en-US" altLang="zh-CN" sz="1200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1173" y="7804"/>
              <a:ext cx="698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200">
                  <a:sym typeface="+mn-ea"/>
                </a:rPr>
                <a:t>A-</a:t>
              </a:r>
              <a:endParaRPr lang="en-US" altLang="zh-CN" sz="1200">
                <a:sym typeface="+mn-ea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1115" y="6476"/>
              <a:ext cx="698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200">
                  <a:sym typeface="+mn-ea"/>
                </a:rPr>
                <a:t>CC1</a:t>
              </a:r>
              <a:endParaRPr lang="en-US" altLang="zh-CN" sz="1200">
                <a:sym typeface="+mn-ea"/>
              </a:endParaRP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4785" y="4780"/>
              <a:ext cx="11305" cy="0"/>
            </a:xfrm>
            <a:prstGeom prst="line">
              <a:avLst/>
            </a:prstGeom>
            <a:ln w="19050"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V="1">
              <a:off x="5852" y="4976"/>
              <a:ext cx="15" cy="253"/>
            </a:xfrm>
            <a:prstGeom prst="line">
              <a:avLst/>
            </a:prstGeom>
            <a:ln w="19050"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5860" y="4995"/>
              <a:ext cx="2557" cy="3"/>
            </a:xfrm>
            <a:prstGeom prst="line">
              <a:avLst/>
            </a:prstGeom>
            <a:ln w="19050"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肘形连接符 35"/>
            <p:cNvCxnSpPr/>
            <p:nvPr/>
          </p:nvCxnSpPr>
          <p:spPr>
            <a:xfrm>
              <a:off x="8415" y="4998"/>
              <a:ext cx="7661" cy="525"/>
            </a:xfrm>
            <a:prstGeom prst="bentConnector3">
              <a:avLst>
                <a:gd name="adj1" fmla="val 6461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椭圆 36"/>
            <p:cNvSpPr/>
            <p:nvPr/>
          </p:nvSpPr>
          <p:spPr>
            <a:xfrm>
              <a:off x="11022" y="4662"/>
              <a:ext cx="233" cy="2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200"/>
                <a:t>4</a:t>
              </a:r>
              <a:endParaRPr lang="en-US" altLang="zh-CN" sz="1200"/>
            </a:p>
          </p:txBody>
        </p:sp>
        <p:sp>
          <p:nvSpPr>
            <p:cNvPr id="38" name="椭圆 37"/>
            <p:cNvSpPr/>
            <p:nvPr/>
          </p:nvSpPr>
          <p:spPr>
            <a:xfrm>
              <a:off x="11017" y="5430"/>
              <a:ext cx="233" cy="2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200"/>
                <a:t>5</a:t>
              </a:r>
              <a:endParaRPr lang="en-US" altLang="zh-CN" sz="1200"/>
            </a:p>
          </p:txBody>
        </p:sp>
        <p:sp>
          <p:nvSpPr>
            <p:cNvPr id="39" name="椭圆 38"/>
            <p:cNvSpPr/>
            <p:nvPr/>
          </p:nvSpPr>
          <p:spPr>
            <a:xfrm>
              <a:off x="11022" y="6437"/>
              <a:ext cx="233" cy="2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200"/>
                <a:t>6</a:t>
              </a:r>
              <a:endParaRPr lang="en-US" altLang="zh-CN" sz="1200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1148" y="3533"/>
              <a:ext cx="698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200">
                  <a:sym typeface="+mn-ea"/>
                </a:rPr>
                <a:t>DC-</a:t>
              </a:r>
              <a:endParaRPr lang="en-US" altLang="zh-CN" sz="1200">
                <a:sym typeface="+mn-ea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1145" y="4709"/>
              <a:ext cx="698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200">
                  <a:sym typeface="+mn-ea"/>
                </a:rPr>
                <a:t>S+</a:t>
              </a:r>
              <a:endParaRPr lang="en-US" altLang="zh-CN" sz="1200">
                <a:sym typeface="+mn-ea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1160" y="5457"/>
              <a:ext cx="698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200">
                  <a:sym typeface="+mn-ea"/>
                </a:rPr>
                <a:t>S-</a:t>
              </a:r>
              <a:endParaRPr lang="en-US" altLang="zh-CN" sz="1200">
                <a:sym typeface="+mn-ea"/>
              </a:endParaRPr>
            </a:p>
          </p:txBody>
        </p:sp>
        <p:cxnSp>
          <p:nvCxnSpPr>
            <p:cNvPr id="43" name="直接连接符 42"/>
            <p:cNvCxnSpPr/>
            <p:nvPr/>
          </p:nvCxnSpPr>
          <p:spPr>
            <a:xfrm>
              <a:off x="14508" y="3192"/>
              <a:ext cx="1615" cy="14"/>
            </a:xfrm>
            <a:prstGeom prst="line">
              <a:avLst/>
            </a:prstGeom>
            <a:ln w="19050"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14520" y="3606"/>
              <a:ext cx="1615" cy="14"/>
            </a:xfrm>
            <a:prstGeom prst="line">
              <a:avLst/>
            </a:prstGeom>
            <a:ln w="19050"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立方体 99"/>
            <p:cNvSpPr/>
            <p:nvPr/>
          </p:nvSpPr>
          <p:spPr>
            <a:xfrm rot="5400000">
              <a:off x="15988" y="2820"/>
              <a:ext cx="1014" cy="1280"/>
            </a:xfrm>
            <a:prstGeom prst="cube">
              <a:avLst>
                <a:gd name="adj" fmla="val 18814"/>
              </a:avLst>
            </a:prstGeom>
            <a:solidFill>
              <a:srgbClr val="00B0F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2" name="文本框 151"/>
            <p:cNvSpPr txBox="1"/>
            <p:nvPr/>
          </p:nvSpPr>
          <p:spPr>
            <a:xfrm>
              <a:off x="15870" y="3160"/>
              <a:ext cx="1093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200"/>
                <a:t>电池组</a:t>
              </a:r>
              <a:endParaRPr lang="zh-CN" altLang="en-US" sz="1200"/>
            </a:p>
          </p:txBody>
        </p:sp>
        <p:sp>
          <p:nvSpPr>
            <p:cNvPr id="45" name="矩形 44"/>
            <p:cNvSpPr/>
            <p:nvPr/>
          </p:nvSpPr>
          <p:spPr>
            <a:xfrm>
              <a:off x="4723" y="7068"/>
              <a:ext cx="1020" cy="1081"/>
            </a:xfrm>
            <a:prstGeom prst="rect">
              <a:avLst/>
            </a:prstGeom>
            <a:noFill/>
            <a:ln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13763" y="2836"/>
              <a:ext cx="1020" cy="1081"/>
            </a:xfrm>
            <a:prstGeom prst="rect">
              <a:avLst/>
            </a:prstGeom>
            <a:noFill/>
            <a:ln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4778" y="7026"/>
              <a:ext cx="712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200"/>
                <a:t>K3</a:t>
              </a:r>
              <a:endParaRPr lang="en-US" altLang="zh-CN" sz="1200"/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4778" y="7489"/>
              <a:ext cx="712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200"/>
                <a:t>K4</a:t>
              </a:r>
              <a:endParaRPr lang="en-US" altLang="zh-CN" sz="1200"/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5643" y="3205"/>
              <a:ext cx="577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200"/>
                <a:t>K2</a:t>
              </a:r>
              <a:endParaRPr lang="en-US" altLang="zh-CN" sz="1200"/>
            </a:p>
          </p:txBody>
        </p:sp>
        <p:cxnSp>
          <p:nvCxnSpPr>
            <p:cNvPr id="83" name="直接连接符 82"/>
            <p:cNvCxnSpPr/>
            <p:nvPr/>
          </p:nvCxnSpPr>
          <p:spPr>
            <a:xfrm flipH="1" flipV="1">
              <a:off x="4201" y="3608"/>
              <a:ext cx="1592" cy="15"/>
            </a:xfrm>
            <a:prstGeom prst="line">
              <a:avLst/>
            </a:prstGeom>
            <a:ln w="19050"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6" name="组合 85"/>
            <p:cNvGrpSpPr/>
            <p:nvPr/>
          </p:nvGrpSpPr>
          <p:grpSpPr>
            <a:xfrm rot="0">
              <a:off x="2311" y="2788"/>
              <a:ext cx="2240" cy="1165"/>
              <a:chOff x="2114" y="3468"/>
              <a:chExt cx="2240" cy="1165"/>
            </a:xfrm>
          </p:grpSpPr>
          <p:sp>
            <p:nvSpPr>
              <p:cNvPr id="52" name="矩形 51"/>
              <p:cNvSpPr/>
              <p:nvPr/>
            </p:nvSpPr>
            <p:spPr>
              <a:xfrm>
                <a:off x="3489" y="3561"/>
                <a:ext cx="495" cy="988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2223" y="3561"/>
                <a:ext cx="495" cy="988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grpSp>
            <p:nvGrpSpPr>
              <p:cNvPr id="62" name="组合 61"/>
              <p:cNvGrpSpPr/>
              <p:nvPr/>
            </p:nvGrpSpPr>
            <p:grpSpPr>
              <a:xfrm rot="10800000">
                <a:off x="2807" y="3681"/>
                <a:ext cx="418" cy="808"/>
                <a:chOff x="5164" y="1470"/>
                <a:chExt cx="418" cy="808"/>
              </a:xfrm>
            </p:grpSpPr>
            <p:sp>
              <p:nvSpPr>
                <p:cNvPr id="63" name="文本框 62"/>
                <p:cNvSpPr txBox="1"/>
                <p:nvPr/>
              </p:nvSpPr>
              <p:spPr>
                <a:xfrm>
                  <a:off x="5166" y="1590"/>
                  <a:ext cx="416" cy="43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p>
                  <a:r>
                    <a:rPr lang="en-US" altLang="zh-CN" sz="1200"/>
                    <a:t>C</a:t>
                  </a:r>
                  <a:endParaRPr lang="en-US" altLang="zh-CN" sz="1200"/>
                </a:p>
              </p:txBody>
            </p:sp>
            <p:sp>
              <p:nvSpPr>
                <p:cNvPr id="64" name="文本框 63"/>
                <p:cNvSpPr txBox="1"/>
                <p:nvPr/>
              </p:nvSpPr>
              <p:spPr>
                <a:xfrm>
                  <a:off x="5166" y="1708"/>
                  <a:ext cx="416" cy="434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p>
                  <a:r>
                    <a:rPr lang="en-US" altLang="zh-CN" sz="1200">
                      <a:sym typeface="+mn-ea"/>
                    </a:rPr>
                    <a:t>C</a:t>
                  </a:r>
                  <a:endParaRPr lang="en-US" altLang="zh-CN" sz="1200">
                    <a:sym typeface="+mn-ea"/>
                  </a:endParaRPr>
                </a:p>
              </p:txBody>
            </p:sp>
            <p:sp>
              <p:nvSpPr>
                <p:cNvPr id="65" name="文本框 64"/>
                <p:cNvSpPr txBox="1"/>
                <p:nvPr/>
              </p:nvSpPr>
              <p:spPr>
                <a:xfrm>
                  <a:off x="5164" y="1844"/>
                  <a:ext cx="416" cy="434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:r>
                    <a:rPr lang="en-US" altLang="zh-CN" sz="1200">
                      <a:sym typeface="+mn-ea"/>
                    </a:rPr>
                    <a:t>C</a:t>
                  </a:r>
                  <a:endParaRPr lang="en-US" altLang="zh-CN" sz="1200">
                    <a:sym typeface="+mn-ea"/>
                  </a:endParaRPr>
                </a:p>
              </p:txBody>
            </p:sp>
            <p:sp>
              <p:nvSpPr>
                <p:cNvPr id="66" name="文本框 65"/>
                <p:cNvSpPr txBox="1"/>
                <p:nvPr/>
              </p:nvSpPr>
              <p:spPr>
                <a:xfrm>
                  <a:off x="5164" y="1470"/>
                  <a:ext cx="416" cy="434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p>
                  <a:r>
                    <a:rPr lang="en-US" altLang="zh-CN" sz="1200">
                      <a:sym typeface="+mn-ea"/>
                    </a:rPr>
                    <a:t>C</a:t>
                  </a:r>
                  <a:endParaRPr lang="en-US" altLang="zh-CN" sz="1200">
                    <a:sym typeface="+mn-ea"/>
                  </a:endParaRPr>
                </a:p>
              </p:txBody>
            </p:sp>
          </p:grpSp>
          <p:grpSp>
            <p:nvGrpSpPr>
              <p:cNvPr id="67" name="组合 66"/>
              <p:cNvGrpSpPr/>
              <p:nvPr/>
            </p:nvGrpSpPr>
            <p:grpSpPr>
              <a:xfrm rot="0">
                <a:off x="2988" y="3683"/>
                <a:ext cx="418" cy="808"/>
                <a:chOff x="5164" y="1470"/>
                <a:chExt cx="418" cy="808"/>
              </a:xfrm>
            </p:grpSpPr>
            <p:sp>
              <p:nvSpPr>
                <p:cNvPr id="68" name="文本框 67"/>
                <p:cNvSpPr txBox="1"/>
                <p:nvPr/>
              </p:nvSpPr>
              <p:spPr>
                <a:xfrm>
                  <a:off x="5166" y="1590"/>
                  <a:ext cx="416" cy="43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p>
                  <a:r>
                    <a:rPr lang="en-US" altLang="zh-CN" sz="1200"/>
                    <a:t>C</a:t>
                  </a:r>
                  <a:endParaRPr lang="en-US" altLang="zh-CN" sz="1200"/>
                </a:p>
              </p:txBody>
            </p:sp>
            <p:sp>
              <p:nvSpPr>
                <p:cNvPr id="69" name="文本框 68"/>
                <p:cNvSpPr txBox="1"/>
                <p:nvPr/>
              </p:nvSpPr>
              <p:spPr>
                <a:xfrm>
                  <a:off x="5166" y="1708"/>
                  <a:ext cx="416" cy="434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p>
                  <a:r>
                    <a:rPr lang="en-US" altLang="zh-CN" sz="1200">
                      <a:sym typeface="+mn-ea"/>
                    </a:rPr>
                    <a:t>C</a:t>
                  </a:r>
                  <a:endParaRPr lang="en-US" altLang="zh-CN" sz="1200">
                    <a:sym typeface="+mn-ea"/>
                  </a:endParaRPr>
                </a:p>
              </p:txBody>
            </p:sp>
            <p:sp>
              <p:nvSpPr>
                <p:cNvPr id="70" name="文本框 69"/>
                <p:cNvSpPr txBox="1"/>
                <p:nvPr/>
              </p:nvSpPr>
              <p:spPr>
                <a:xfrm>
                  <a:off x="5164" y="1844"/>
                  <a:ext cx="416" cy="434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:r>
                    <a:rPr lang="en-US" altLang="zh-CN" sz="1200">
                      <a:sym typeface="+mn-ea"/>
                    </a:rPr>
                    <a:t>C</a:t>
                  </a:r>
                  <a:endParaRPr lang="en-US" altLang="zh-CN" sz="1200">
                    <a:sym typeface="+mn-ea"/>
                  </a:endParaRPr>
                </a:p>
              </p:txBody>
            </p:sp>
            <p:sp>
              <p:nvSpPr>
                <p:cNvPr id="71" name="文本框 70"/>
                <p:cNvSpPr txBox="1"/>
                <p:nvPr/>
              </p:nvSpPr>
              <p:spPr>
                <a:xfrm>
                  <a:off x="5164" y="1470"/>
                  <a:ext cx="416" cy="434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p>
                  <a:r>
                    <a:rPr lang="en-US" altLang="zh-CN" sz="1200">
                      <a:sym typeface="+mn-ea"/>
                    </a:rPr>
                    <a:t>C</a:t>
                  </a:r>
                  <a:endParaRPr lang="en-US" altLang="zh-CN" sz="1200">
                    <a:sym typeface="+mn-ea"/>
                  </a:endParaRPr>
                </a:p>
              </p:txBody>
            </p:sp>
          </p:grpSp>
          <p:cxnSp>
            <p:nvCxnSpPr>
              <p:cNvPr id="72" name="直接连接符 71"/>
              <p:cNvCxnSpPr/>
              <p:nvPr/>
            </p:nvCxnSpPr>
            <p:spPr>
              <a:xfrm flipH="1">
                <a:off x="3165" y="3825"/>
                <a:ext cx="312" cy="8"/>
              </a:xfrm>
              <a:prstGeom prst="line">
                <a:avLst/>
              </a:prstGeom>
              <a:ln w="19050"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/>
              <p:nvPr/>
            </p:nvCxnSpPr>
            <p:spPr>
              <a:xfrm flipH="1">
                <a:off x="3185" y="4325"/>
                <a:ext cx="312" cy="8"/>
              </a:xfrm>
              <a:prstGeom prst="line">
                <a:avLst/>
              </a:prstGeom>
              <a:ln w="19050"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接连接符 73"/>
              <p:cNvCxnSpPr/>
              <p:nvPr/>
            </p:nvCxnSpPr>
            <p:spPr>
              <a:xfrm flipH="1">
                <a:off x="2705" y="3830"/>
                <a:ext cx="312" cy="8"/>
              </a:xfrm>
              <a:prstGeom prst="line">
                <a:avLst/>
              </a:prstGeom>
              <a:ln w="19050"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/>
              <p:cNvCxnSpPr/>
              <p:nvPr/>
            </p:nvCxnSpPr>
            <p:spPr>
              <a:xfrm flipH="1">
                <a:off x="2705" y="4325"/>
                <a:ext cx="312" cy="8"/>
              </a:xfrm>
              <a:prstGeom prst="line">
                <a:avLst/>
              </a:prstGeom>
              <a:ln w="19050"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接连接符 75"/>
              <p:cNvCxnSpPr/>
              <p:nvPr/>
            </p:nvCxnSpPr>
            <p:spPr>
              <a:xfrm flipV="1">
                <a:off x="3105" y="3862"/>
                <a:ext cx="15" cy="47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接连接符 76"/>
              <p:cNvCxnSpPr/>
              <p:nvPr/>
            </p:nvCxnSpPr>
            <p:spPr>
              <a:xfrm flipH="1">
                <a:off x="3506" y="3576"/>
                <a:ext cx="458" cy="973"/>
              </a:xfrm>
              <a:prstGeom prst="line">
                <a:avLst/>
              </a:prstGeom>
              <a:ln w="19050"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接连接符 77"/>
              <p:cNvCxnSpPr/>
              <p:nvPr/>
            </p:nvCxnSpPr>
            <p:spPr>
              <a:xfrm flipH="1">
                <a:off x="2223" y="3592"/>
                <a:ext cx="479" cy="976"/>
              </a:xfrm>
              <a:prstGeom prst="line">
                <a:avLst/>
              </a:prstGeom>
              <a:ln w="19050"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文本框 78"/>
              <p:cNvSpPr txBox="1"/>
              <p:nvPr/>
            </p:nvSpPr>
            <p:spPr>
              <a:xfrm>
                <a:off x="2114" y="3577"/>
                <a:ext cx="577" cy="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1200"/>
                  <a:t>AC</a:t>
                </a:r>
                <a:endParaRPr lang="en-US" altLang="zh-CN" sz="1200"/>
              </a:p>
            </p:txBody>
          </p:sp>
          <p:sp>
            <p:nvSpPr>
              <p:cNvPr id="80" name="文本框 79"/>
              <p:cNvSpPr txBox="1"/>
              <p:nvPr/>
            </p:nvSpPr>
            <p:spPr>
              <a:xfrm>
                <a:off x="2253" y="4112"/>
                <a:ext cx="577" cy="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1200"/>
                  <a:t>DC</a:t>
                </a:r>
                <a:endParaRPr lang="en-US" altLang="zh-CN" sz="1200"/>
              </a:p>
            </p:txBody>
          </p:sp>
          <p:sp>
            <p:nvSpPr>
              <p:cNvPr id="81" name="文本框 80"/>
              <p:cNvSpPr txBox="1"/>
              <p:nvPr/>
            </p:nvSpPr>
            <p:spPr>
              <a:xfrm>
                <a:off x="3524" y="4130"/>
                <a:ext cx="577" cy="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1200"/>
                  <a:t>DC</a:t>
                </a:r>
                <a:endParaRPr lang="en-US" altLang="zh-CN" sz="1200"/>
              </a:p>
            </p:txBody>
          </p:sp>
          <p:sp>
            <p:nvSpPr>
              <p:cNvPr id="82" name="文本框 81"/>
              <p:cNvSpPr txBox="1"/>
              <p:nvPr/>
            </p:nvSpPr>
            <p:spPr>
              <a:xfrm>
                <a:off x="3377" y="3552"/>
                <a:ext cx="577" cy="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1200"/>
                  <a:t>DC</a:t>
                </a:r>
                <a:endParaRPr lang="en-US" altLang="zh-CN" sz="1200"/>
              </a:p>
            </p:txBody>
          </p:sp>
          <p:sp>
            <p:nvSpPr>
              <p:cNvPr id="84" name="矩形 83"/>
              <p:cNvSpPr/>
              <p:nvPr/>
            </p:nvSpPr>
            <p:spPr>
              <a:xfrm>
                <a:off x="2876" y="3683"/>
                <a:ext cx="435" cy="761"/>
              </a:xfrm>
              <a:prstGeom prst="rect">
                <a:avLst/>
              </a:prstGeom>
              <a:noFill/>
              <a:ln>
                <a:prstDash val="dash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2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85" name="矩形 84"/>
              <p:cNvSpPr/>
              <p:nvPr/>
            </p:nvSpPr>
            <p:spPr>
              <a:xfrm>
                <a:off x="2145" y="3468"/>
                <a:ext cx="2209" cy="1165"/>
              </a:xfrm>
              <a:prstGeom prst="rect">
                <a:avLst/>
              </a:prstGeom>
              <a:noFill/>
              <a:ln>
                <a:prstDash val="dash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2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178" name="组合 177"/>
            <p:cNvGrpSpPr/>
            <p:nvPr/>
          </p:nvGrpSpPr>
          <p:grpSpPr>
            <a:xfrm rot="0">
              <a:off x="1155" y="2989"/>
              <a:ext cx="1267" cy="140"/>
              <a:chOff x="988" y="3932"/>
              <a:chExt cx="1267" cy="140"/>
            </a:xfrm>
          </p:grpSpPr>
          <p:cxnSp>
            <p:nvCxnSpPr>
              <p:cNvPr id="179" name="直接连接符 178"/>
              <p:cNvCxnSpPr/>
              <p:nvPr/>
            </p:nvCxnSpPr>
            <p:spPr>
              <a:xfrm flipH="1">
                <a:off x="988" y="4058"/>
                <a:ext cx="718" cy="13"/>
              </a:xfrm>
              <a:prstGeom prst="line">
                <a:avLst/>
              </a:prstGeom>
              <a:ln w="19050"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直接连接符 179"/>
              <p:cNvCxnSpPr/>
              <p:nvPr/>
            </p:nvCxnSpPr>
            <p:spPr>
              <a:xfrm flipH="1">
                <a:off x="1700" y="3932"/>
                <a:ext cx="215" cy="123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直接连接符 180"/>
              <p:cNvCxnSpPr/>
              <p:nvPr/>
            </p:nvCxnSpPr>
            <p:spPr>
              <a:xfrm>
                <a:off x="1918" y="4058"/>
                <a:ext cx="337" cy="14"/>
              </a:xfrm>
              <a:prstGeom prst="line">
                <a:avLst/>
              </a:prstGeom>
              <a:ln w="19050"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6" name="组合 185"/>
            <p:cNvGrpSpPr/>
            <p:nvPr/>
          </p:nvGrpSpPr>
          <p:grpSpPr>
            <a:xfrm rot="0">
              <a:off x="1160" y="3249"/>
              <a:ext cx="1267" cy="140"/>
              <a:chOff x="988" y="3932"/>
              <a:chExt cx="1267" cy="140"/>
            </a:xfrm>
          </p:grpSpPr>
          <p:cxnSp>
            <p:nvCxnSpPr>
              <p:cNvPr id="187" name="直接连接符 186"/>
              <p:cNvCxnSpPr/>
              <p:nvPr/>
            </p:nvCxnSpPr>
            <p:spPr>
              <a:xfrm flipH="1">
                <a:off x="988" y="4058"/>
                <a:ext cx="718" cy="13"/>
              </a:xfrm>
              <a:prstGeom prst="line">
                <a:avLst/>
              </a:prstGeom>
              <a:ln w="19050"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直接连接符 187"/>
              <p:cNvCxnSpPr/>
              <p:nvPr/>
            </p:nvCxnSpPr>
            <p:spPr>
              <a:xfrm flipH="1">
                <a:off x="1700" y="3932"/>
                <a:ext cx="215" cy="123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直接连接符 188"/>
              <p:cNvCxnSpPr/>
              <p:nvPr/>
            </p:nvCxnSpPr>
            <p:spPr>
              <a:xfrm>
                <a:off x="1918" y="4058"/>
                <a:ext cx="337" cy="14"/>
              </a:xfrm>
              <a:prstGeom prst="line">
                <a:avLst/>
              </a:prstGeom>
              <a:ln w="19050"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0" name="组合 189"/>
            <p:cNvGrpSpPr/>
            <p:nvPr/>
          </p:nvGrpSpPr>
          <p:grpSpPr>
            <a:xfrm rot="0">
              <a:off x="1150" y="3494"/>
              <a:ext cx="1267" cy="140"/>
              <a:chOff x="988" y="3932"/>
              <a:chExt cx="1267" cy="140"/>
            </a:xfrm>
          </p:grpSpPr>
          <p:cxnSp>
            <p:nvCxnSpPr>
              <p:cNvPr id="191" name="直接连接符 190"/>
              <p:cNvCxnSpPr/>
              <p:nvPr/>
            </p:nvCxnSpPr>
            <p:spPr>
              <a:xfrm flipH="1">
                <a:off x="988" y="4058"/>
                <a:ext cx="718" cy="13"/>
              </a:xfrm>
              <a:prstGeom prst="line">
                <a:avLst/>
              </a:prstGeom>
              <a:ln w="19050"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直接连接符 191"/>
              <p:cNvCxnSpPr/>
              <p:nvPr/>
            </p:nvCxnSpPr>
            <p:spPr>
              <a:xfrm flipH="1">
                <a:off x="1700" y="3932"/>
                <a:ext cx="215" cy="123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直接连接符 192"/>
              <p:cNvCxnSpPr/>
              <p:nvPr/>
            </p:nvCxnSpPr>
            <p:spPr>
              <a:xfrm>
                <a:off x="1918" y="4058"/>
                <a:ext cx="337" cy="14"/>
              </a:xfrm>
              <a:prstGeom prst="line">
                <a:avLst/>
              </a:prstGeom>
              <a:ln w="19050"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4" name="肘形连接符 193"/>
            <p:cNvCxnSpPr>
              <a:endCxn id="48" idx="0"/>
            </p:cNvCxnSpPr>
            <p:nvPr/>
          </p:nvCxnSpPr>
          <p:spPr>
            <a:xfrm rot="5400000" flipV="1">
              <a:off x="4424" y="6316"/>
              <a:ext cx="1040" cy="380"/>
            </a:xfrm>
            <a:prstGeom prst="bentConnector3">
              <a:avLst>
                <a:gd name="adj1" fmla="val 50096"/>
              </a:avLst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肘形连接符 194"/>
            <p:cNvCxnSpPr>
              <a:stCxn id="46" idx="2"/>
              <a:endCxn id="113" idx="2"/>
            </p:cNvCxnSpPr>
            <p:nvPr/>
          </p:nvCxnSpPr>
          <p:spPr>
            <a:xfrm rot="5400000" flipV="1">
              <a:off x="15028" y="3161"/>
              <a:ext cx="656" cy="2167"/>
            </a:xfrm>
            <a:prstGeom prst="bentConnector3">
              <a:avLst>
                <a:gd name="adj1" fmla="val 35899"/>
              </a:avLst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肘形连接符 195"/>
            <p:cNvCxnSpPr>
              <a:stCxn id="197" idx="2"/>
              <a:endCxn id="156" idx="0"/>
            </p:cNvCxnSpPr>
            <p:nvPr/>
          </p:nvCxnSpPr>
          <p:spPr>
            <a:xfrm rot="5400000">
              <a:off x="5012" y="4227"/>
              <a:ext cx="1419" cy="702"/>
            </a:xfrm>
            <a:prstGeom prst="bentConnector3">
              <a:avLst>
                <a:gd name="adj1" fmla="val 50000"/>
              </a:avLst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矩形 196"/>
            <p:cNvSpPr/>
            <p:nvPr/>
          </p:nvSpPr>
          <p:spPr>
            <a:xfrm>
              <a:off x="5620" y="2788"/>
              <a:ext cx="903" cy="1081"/>
            </a:xfrm>
            <a:prstGeom prst="rect">
              <a:avLst/>
            </a:prstGeom>
            <a:noFill/>
            <a:ln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9" name="矩形 198"/>
            <p:cNvSpPr/>
            <p:nvPr/>
          </p:nvSpPr>
          <p:spPr>
            <a:xfrm>
              <a:off x="4646" y="3089"/>
              <a:ext cx="285" cy="1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 sz="1400"/>
            </a:p>
          </p:txBody>
        </p:sp>
        <p:cxnSp>
          <p:nvCxnSpPr>
            <p:cNvPr id="202" name="直接连接符 201"/>
            <p:cNvCxnSpPr/>
            <p:nvPr/>
          </p:nvCxnSpPr>
          <p:spPr>
            <a:xfrm flipH="1" flipV="1">
              <a:off x="5254" y="3197"/>
              <a:ext cx="13" cy="781"/>
            </a:xfrm>
            <a:prstGeom prst="line">
              <a:avLst/>
            </a:prstGeom>
            <a:ln w="19050"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接连接符 202"/>
            <p:cNvCxnSpPr/>
            <p:nvPr/>
          </p:nvCxnSpPr>
          <p:spPr>
            <a:xfrm flipH="1" flipV="1">
              <a:off x="5452" y="3611"/>
              <a:ext cx="15" cy="462"/>
            </a:xfrm>
            <a:prstGeom prst="line">
              <a:avLst/>
            </a:prstGeom>
            <a:ln w="19050"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1" name="矩形 200"/>
            <p:cNvSpPr/>
            <p:nvPr/>
          </p:nvSpPr>
          <p:spPr>
            <a:xfrm>
              <a:off x="5058" y="3967"/>
              <a:ext cx="592" cy="2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800"/>
                <a:t>IMD</a:t>
              </a:r>
              <a:endParaRPr lang="en-US" altLang="zh-CN" sz="800"/>
            </a:p>
          </p:txBody>
        </p:sp>
        <p:cxnSp>
          <p:nvCxnSpPr>
            <p:cNvPr id="204" name="直接连接符 203"/>
            <p:cNvCxnSpPr/>
            <p:nvPr/>
          </p:nvCxnSpPr>
          <p:spPr>
            <a:xfrm flipH="1" flipV="1">
              <a:off x="5339" y="4191"/>
              <a:ext cx="13" cy="157"/>
            </a:xfrm>
            <a:prstGeom prst="line">
              <a:avLst/>
            </a:prstGeom>
            <a:ln w="19050"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/>
            <p:nvPr/>
          </p:nvCxnSpPr>
          <p:spPr>
            <a:xfrm flipH="1" flipV="1">
              <a:off x="6834" y="3178"/>
              <a:ext cx="15" cy="462"/>
            </a:xfrm>
            <a:prstGeom prst="line">
              <a:avLst/>
            </a:prstGeom>
            <a:ln w="19050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矩形 204"/>
            <p:cNvSpPr/>
            <p:nvPr/>
          </p:nvSpPr>
          <p:spPr>
            <a:xfrm>
              <a:off x="6754" y="3316"/>
              <a:ext cx="178" cy="1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000"/>
                <a:t>V</a:t>
              </a:r>
              <a:endParaRPr lang="en-US" altLang="zh-CN" sz="1000"/>
            </a:p>
          </p:txBody>
        </p:sp>
        <p:sp>
          <p:nvSpPr>
            <p:cNvPr id="208" name="等腰三角形 207"/>
            <p:cNvSpPr/>
            <p:nvPr/>
          </p:nvSpPr>
          <p:spPr>
            <a:xfrm rot="5400000">
              <a:off x="4251" y="3121"/>
              <a:ext cx="212" cy="12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209" name="直接连接符 208"/>
            <p:cNvCxnSpPr/>
            <p:nvPr/>
          </p:nvCxnSpPr>
          <p:spPr>
            <a:xfrm flipV="1">
              <a:off x="4432" y="3058"/>
              <a:ext cx="13" cy="21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0" name="文本框 209"/>
            <p:cNvSpPr txBox="1"/>
            <p:nvPr/>
          </p:nvSpPr>
          <p:spPr>
            <a:xfrm>
              <a:off x="4114" y="2726"/>
              <a:ext cx="577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200"/>
                <a:t>D1</a:t>
              </a:r>
              <a:endParaRPr lang="en-US" altLang="zh-CN" sz="1200"/>
            </a:p>
          </p:txBody>
        </p:sp>
        <p:cxnSp>
          <p:nvCxnSpPr>
            <p:cNvPr id="212" name="直接连接符 211"/>
            <p:cNvCxnSpPr/>
            <p:nvPr/>
          </p:nvCxnSpPr>
          <p:spPr>
            <a:xfrm flipH="1" flipV="1">
              <a:off x="5041" y="3192"/>
              <a:ext cx="15" cy="462"/>
            </a:xfrm>
            <a:prstGeom prst="line">
              <a:avLst/>
            </a:prstGeom>
            <a:ln w="19050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矩形 210"/>
            <p:cNvSpPr/>
            <p:nvPr/>
          </p:nvSpPr>
          <p:spPr>
            <a:xfrm>
              <a:off x="4906" y="3379"/>
              <a:ext cx="285" cy="1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 sz="1400"/>
            </a:p>
          </p:txBody>
        </p:sp>
        <p:sp>
          <p:nvSpPr>
            <p:cNvPr id="213" name="文本框 212"/>
            <p:cNvSpPr txBox="1"/>
            <p:nvPr/>
          </p:nvSpPr>
          <p:spPr>
            <a:xfrm>
              <a:off x="4521" y="3019"/>
              <a:ext cx="662" cy="28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600">
                  <a:sym typeface="+mn-ea"/>
                </a:rPr>
                <a:t>电流</a:t>
              </a:r>
              <a:endParaRPr lang="zh-CN" altLang="en-US" sz="600">
                <a:sym typeface="+mn-ea"/>
              </a:endParaRPr>
            </a:p>
          </p:txBody>
        </p:sp>
        <p:sp>
          <p:nvSpPr>
            <p:cNvPr id="214" name="文本框 213"/>
            <p:cNvSpPr txBox="1"/>
            <p:nvPr/>
          </p:nvSpPr>
          <p:spPr>
            <a:xfrm>
              <a:off x="4782" y="3327"/>
              <a:ext cx="662" cy="28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600">
                  <a:sym typeface="+mn-ea"/>
                </a:rPr>
                <a:t>泄放</a:t>
              </a:r>
              <a:endParaRPr lang="zh-CN" altLang="en-US" sz="600">
                <a:sym typeface="+mn-ea"/>
              </a:endParaRPr>
            </a:p>
          </p:txBody>
        </p:sp>
        <p:sp>
          <p:nvSpPr>
            <p:cNvPr id="215" name="文本框 214"/>
            <p:cNvSpPr txBox="1"/>
            <p:nvPr/>
          </p:nvSpPr>
          <p:spPr>
            <a:xfrm>
              <a:off x="16530" y="4014"/>
              <a:ext cx="1088" cy="3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000"/>
                <a:t>车辆接地</a:t>
              </a:r>
              <a:endParaRPr lang="zh-CN" altLang="en-US" sz="1000"/>
            </a:p>
          </p:txBody>
        </p:sp>
      </p:grpSp>
      <p:sp>
        <p:nvSpPr>
          <p:cNvPr id="217" name="椭圆 216"/>
          <p:cNvSpPr/>
          <p:nvPr/>
        </p:nvSpPr>
        <p:spPr>
          <a:xfrm>
            <a:off x="4123690" y="3951605"/>
            <a:ext cx="500380" cy="480695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8" name="椭圆 217"/>
          <p:cNvSpPr/>
          <p:nvPr/>
        </p:nvSpPr>
        <p:spPr>
          <a:xfrm>
            <a:off x="9039225" y="4204970"/>
            <a:ext cx="500380" cy="480695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101600" y="346075"/>
            <a:ext cx="26123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直流充电电路原理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0" animBg="1"/>
      <p:bldP spid="218" grpId="0" animBg="1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431800" y="442595"/>
            <a:ext cx="23164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>
                <a:sym typeface="+mn-ea"/>
              </a:rPr>
              <a:t>检测点控制原理</a:t>
            </a:r>
            <a:endParaRPr lang="zh-CN" altLang="en-US" sz="2400">
              <a:sym typeface="+mn-ea"/>
            </a:endParaRPr>
          </a:p>
        </p:txBody>
      </p:sp>
      <p:graphicFrame>
        <p:nvGraphicFramePr>
          <p:cNvPr id="8" name="表格 7"/>
          <p:cNvGraphicFramePr/>
          <p:nvPr>
            <p:custDataLst>
              <p:tags r:id="rId2"/>
            </p:custDataLst>
          </p:nvPr>
        </p:nvGraphicFramePr>
        <p:xfrm>
          <a:off x="4160520" y="1348740"/>
          <a:ext cx="4429125" cy="216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7281"/>
                <a:gridCol w="1107282"/>
                <a:gridCol w="1107281"/>
                <a:gridCol w="1107281"/>
              </a:tblGrid>
              <a:tr h="6400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检测点</a:t>
                      </a:r>
                      <a:r>
                        <a:rPr lang="en-US" altLang="zh-CN"/>
                        <a:t>1</a:t>
                      </a:r>
                      <a:r>
                        <a:rPr lang="zh-CN" altLang="en-US"/>
                        <a:t>电压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S</a:t>
                      </a:r>
                      <a:r>
                        <a:rPr lang="zh-CN" altLang="en-US"/>
                        <a:t>开关（</a:t>
                      </a:r>
                      <a:r>
                        <a:rPr lang="zh-CN" altLang="en-US"/>
                        <a:t>枪头）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枪头与枪</a:t>
                      </a:r>
                      <a:r>
                        <a:rPr lang="zh-CN" altLang="en-US"/>
                        <a:t>座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备注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12V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断开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断开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6V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闭合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断开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6V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断开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结合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rgbClr val="FF0000"/>
                          </a:solidFill>
                        </a:rPr>
                        <a:t>4V</a:t>
                      </a:r>
                      <a:endParaRPr lang="en-US" altLang="zh-CN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rgbClr val="FF0000"/>
                          </a:solidFill>
                        </a:rPr>
                        <a:t>闭合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rgbClr val="FF0000"/>
                          </a:solidFill>
                        </a:rPr>
                        <a:t>结合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rgbClr val="FF0000"/>
                          </a:solidFill>
                        </a:rPr>
                        <a:t>完全</a:t>
                      </a:r>
                      <a:r>
                        <a:rPr lang="zh-CN" altLang="en-US">
                          <a:solidFill>
                            <a:srgbClr val="FF0000"/>
                          </a:solidFill>
                        </a:rPr>
                        <a:t>结合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表格 12"/>
          <p:cNvGraphicFramePr/>
          <p:nvPr>
            <p:custDataLst>
              <p:tags r:id="rId3"/>
            </p:custDataLst>
          </p:nvPr>
        </p:nvGraphicFramePr>
        <p:xfrm>
          <a:off x="4160520" y="3784600"/>
          <a:ext cx="59055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375"/>
                <a:gridCol w="1476375"/>
                <a:gridCol w="1476375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检测点</a:t>
                      </a:r>
                      <a:r>
                        <a:rPr lang="en-US" altLang="zh-CN"/>
                        <a:t>2</a:t>
                      </a:r>
                      <a:r>
                        <a:rPr lang="zh-CN" altLang="en-US"/>
                        <a:t>电压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枪头与枪座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备注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12V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断开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未连接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rgbClr val="FF0000"/>
                          </a:solidFill>
                        </a:rPr>
                        <a:t>6V</a:t>
                      </a:r>
                      <a:endParaRPr lang="en-US" altLang="zh-CN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rgbClr val="FF0000"/>
                          </a:solidFill>
                        </a:rPr>
                        <a:t>结合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rgbClr val="FF0000"/>
                          </a:solidFill>
                        </a:rPr>
                        <a:t>可靠连接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b87fb913fc4adad00691785ebf979612_312db9cd50e2524de5187e4f_pn=59&amp;o=jpg_6&amp;md5sum=e0950a9385f6a68afac06e8de97b7ee5&amp;sign=9990bdca81&amp;png=6407846-6479441&amp;jpg=18210394-18422172"/>
          <p:cNvPicPr>
            <a:picLocks noChangeAspect="1"/>
          </p:cNvPicPr>
          <p:nvPr/>
        </p:nvPicPr>
        <p:blipFill>
          <a:blip r:embed="rId2"/>
          <a:srcRect l="492" t="15056" r="3041"/>
          <a:stretch>
            <a:fillRect/>
          </a:stretch>
        </p:blipFill>
        <p:spPr>
          <a:xfrm>
            <a:off x="2096135" y="902970"/>
            <a:ext cx="7999095" cy="5282565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431800" y="442595"/>
            <a:ext cx="23164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>
                <a:sym typeface="+mn-ea"/>
              </a:rPr>
              <a:t>检测点控制原理</a:t>
            </a:r>
            <a:endParaRPr lang="zh-CN" altLang="en-US" sz="240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013d4511aa3d84193f129aae2dbd62fa_wKh2CV0GUKiACJZ1AFHGSsVNp9s37__726272%7C136774__fb61ac44d28fdbe3cabe91aefbb79751752871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220" y="524510"/>
            <a:ext cx="6431915" cy="580834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98120" y="365125"/>
            <a:ext cx="23431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ym typeface="+mn-ea"/>
              </a:rPr>
              <a:t>充电枪内部结构</a:t>
            </a:r>
            <a:endParaRPr lang="zh-CN" altLang="en-US" sz="240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a607187dafb6196993ef0c28c3bde80_wKh2CV0GUKiACJZ1AFHGSsVNp9s37__598236%7C32427__b148819b8ace9b88e2c3a24b20853223752871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730" y="856615"/>
            <a:ext cx="8634730" cy="4893945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198120" y="365125"/>
            <a:ext cx="23431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ym typeface="+mn-ea"/>
              </a:rPr>
              <a:t>充电枪内部结构</a:t>
            </a:r>
            <a:endParaRPr lang="zh-CN" altLang="en-US" sz="240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f8184a0d5fbd9a6611e0cf13314db4e1_wKh2CV0GUKiACJZ1AFHGSsVNp9s37__478905%7C58625__3b1035a2bb1f7c8e3c83a5556b1b6b8b752871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270" y="708660"/>
            <a:ext cx="7359015" cy="5297170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198120" y="365125"/>
            <a:ext cx="23431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ym typeface="+mn-ea"/>
              </a:rPr>
              <a:t>充电枪内部结构</a:t>
            </a:r>
            <a:endParaRPr lang="zh-CN" altLang="en-US" sz="240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4690fa9b8783dd9fad3f56f2763fdb6b_wKh2CV0GUKiACJZ1AFHGSsVNp9s37__537530%7C60706__c8572ce64373831a36b3c07cceafc761752871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560" y="676275"/>
            <a:ext cx="7649210" cy="550545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198120" y="365125"/>
            <a:ext cx="23431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ym typeface="+mn-ea"/>
              </a:rPr>
              <a:t>充电枪内部结构</a:t>
            </a:r>
            <a:endParaRPr lang="zh-CN" altLang="en-US" sz="240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UNIT_TABLE_BEAUTIFY" val="smartTable{932bb51b-84e4-4319-b255-2b31b35444e8}"/>
  <p:tag name="TABLE_ENDDRAG_ORIGIN_RECT" val="464*90"/>
  <p:tag name="TABLE_ENDDRAG_RECT" val="459*225*464*90"/>
</p:tagLst>
</file>

<file path=ppt/tags/tag4.xml><?xml version="1.0" encoding="utf-8"?>
<p:tagLst xmlns:p="http://schemas.openxmlformats.org/presentationml/2006/main">
  <p:tag name="KSO_WM_UNIT_TABLE_BEAUTIFY" val="smartTable{922fb4a4-34e6-495d-a903-44181da8419b}"/>
  <p:tag name="TABLE_ENDDRAG_ORIGIN_RECT" val="464*90"/>
  <p:tag name="TABLE_ENDDRAG_RECT" val="459*225*464*90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PP_MARK_KEY" val="57fa56dc-703b-4fd1-b64f-b995bf6599f3"/>
  <p:tag name="COMMONDATA" val="eyJoZGlkIjoiMWFmY2FhY2MxYzU4MTE4Nzg2Mzc1MWM5N2U3NjdjZWU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308</Words>
  <Application>WPS 演示</Application>
  <PresentationFormat>宽屏</PresentationFormat>
  <Paragraphs>195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Calibri</vt:lpstr>
      <vt:lpstr>微软雅黑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北方新能源技术总监--孙立伟</cp:lastModifiedBy>
  <cp:revision>153</cp:revision>
  <dcterms:created xsi:type="dcterms:W3CDTF">2020-10-23T05:41:00Z</dcterms:created>
  <dcterms:modified xsi:type="dcterms:W3CDTF">2023-05-24T02:34:26Z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D32BCF5F4E0045D889E917C928AC8860</vt:lpwstr>
  </property>
</Properties>
</file>