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463" r:id="rId4"/>
    <p:sldId id="498" r:id="rId5"/>
    <p:sldId id="457" r:id="rId6"/>
    <p:sldId id="474" r:id="rId7"/>
    <p:sldId id="433" r:id="rId8"/>
    <p:sldId id="464" r:id="rId9"/>
    <p:sldId id="448" r:id="rId10"/>
    <p:sldId id="447" r:id="rId11"/>
    <p:sldId id="449" r:id="rId12"/>
    <p:sldId id="443" r:id="rId13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5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4.xml"/><Relationship Id="rId2" Type="http://schemas.openxmlformats.org/officeDocument/2006/relationships/image" Target="../media/image7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32105" y="838200"/>
            <a:ext cx="5914390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rgbClr val="FFC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新能源系列课程之</a:t>
            </a:r>
            <a:endParaRPr lang="zh-CN" altLang="en-US" sz="4400" b="1" dirty="0">
              <a:solidFill>
                <a:srgbClr val="FFC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交流充电系统</a:t>
            </a:r>
            <a:r>
              <a:rPr lang="zh-CN" altLang="en-US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控制原理</a:t>
            </a:r>
            <a:endParaRPr lang="zh-CN" altLang="en-US" sz="4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99440" y="4397375"/>
            <a:ext cx="45935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chemeClr val="tx1">
                    <a:lumMod val="85000"/>
                    <a:lumOff val="15000"/>
                  </a:schemeClr>
                </a:solidFill>
              </a:rPr>
              <a:t>讲师：孙立伟</a:t>
            </a:r>
            <a:endParaRPr lang="zh-CN" altLang="en-US" sz="32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fd831fb18fd418bf531a88e6c97745c0_wKh2CV0GUKiACJZ1AFHGSsVNp9s37__104172%7C43126__577b95645cac6fe2838075786d1f8b9f75287149"/>
          <p:cNvPicPr>
            <a:picLocks noChangeAspect="1"/>
          </p:cNvPicPr>
          <p:nvPr/>
        </p:nvPicPr>
        <p:blipFill>
          <a:blip r:embed="rId2">
            <a:lum bright="-18000" contrast="36000"/>
          </a:blip>
          <a:stretch>
            <a:fillRect/>
          </a:stretch>
        </p:blipFill>
        <p:spPr>
          <a:xfrm>
            <a:off x="918845" y="798195"/>
            <a:ext cx="10701020" cy="5261610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2660650" y="2132965"/>
            <a:ext cx="351155" cy="33147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7" name="直接箭头连接符 6"/>
          <p:cNvCxnSpPr/>
          <p:nvPr/>
        </p:nvCxnSpPr>
        <p:spPr>
          <a:xfrm flipV="1">
            <a:off x="3011805" y="1342390"/>
            <a:ext cx="1297305" cy="88011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4148455" y="97409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/>
              <a:t>解除</a:t>
            </a:r>
            <a:r>
              <a:rPr lang="zh-CN" altLang="en-US"/>
              <a:t>开关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bd201c377d7504a664e1b02154d36940_wKh2CV0GUKiACJZ1AFHGSsVNp9s37__147298%7C43527__7dcfa32081f867c63ff4c407cf2cff3a752871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867410"/>
            <a:ext cx="10058400" cy="4945380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2728595" y="2212340"/>
            <a:ext cx="292100" cy="29210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7" name="直接箭头连接符 6"/>
          <p:cNvCxnSpPr/>
          <p:nvPr/>
        </p:nvCxnSpPr>
        <p:spPr>
          <a:xfrm flipV="1">
            <a:off x="3001645" y="1401445"/>
            <a:ext cx="1297305" cy="88011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4178300" y="102362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/>
              <a:t>温控开关</a:t>
            </a:r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2738120" y="2767330"/>
            <a:ext cx="292100" cy="29210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0" name="直接箭头连接符 9"/>
          <p:cNvCxnSpPr/>
          <p:nvPr/>
        </p:nvCxnSpPr>
        <p:spPr>
          <a:xfrm flipV="1">
            <a:off x="3001645" y="2409825"/>
            <a:ext cx="1468120" cy="42799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4469765" y="2136140"/>
            <a:ext cx="8686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/>
              <a:t>新国标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 bldLvl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组合 173"/>
          <p:cNvGrpSpPr/>
          <p:nvPr/>
        </p:nvGrpSpPr>
        <p:grpSpPr>
          <a:xfrm>
            <a:off x="1083310" y="1431925"/>
            <a:ext cx="10397490" cy="3992880"/>
            <a:chOff x="1706" y="2255"/>
            <a:chExt cx="16374" cy="6288"/>
          </a:xfrm>
        </p:grpSpPr>
        <p:grpSp>
          <p:nvGrpSpPr>
            <p:cNvPr id="89" name="组合 88"/>
            <p:cNvGrpSpPr/>
            <p:nvPr/>
          </p:nvGrpSpPr>
          <p:grpSpPr>
            <a:xfrm>
              <a:off x="1706" y="2255"/>
              <a:ext cx="16374" cy="6289"/>
              <a:chOff x="2053" y="712"/>
              <a:chExt cx="16374" cy="6289"/>
            </a:xfrm>
          </p:grpSpPr>
          <p:sp>
            <p:nvSpPr>
              <p:cNvPr id="90" name="圆角矩形 89"/>
              <p:cNvSpPr/>
              <p:nvPr/>
            </p:nvSpPr>
            <p:spPr>
              <a:xfrm>
                <a:off x="10090" y="1188"/>
                <a:ext cx="2215" cy="581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91" name="圆角矩形 90"/>
              <p:cNvSpPr/>
              <p:nvPr/>
            </p:nvSpPr>
            <p:spPr>
              <a:xfrm>
                <a:off x="13178" y="1188"/>
                <a:ext cx="5159" cy="5812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92" name="圆角矩形 91"/>
              <p:cNvSpPr/>
              <p:nvPr/>
            </p:nvSpPr>
            <p:spPr>
              <a:xfrm>
                <a:off x="2053" y="1189"/>
                <a:ext cx="5159" cy="5812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cxnSp>
            <p:nvCxnSpPr>
              <p:cNvPr id="93" name="直接连接符 92"/>
              <p:cNvCxnSpPr/>
              <p:nvPr/>
            </p:nvCxnSpPr>
            <p:spPr>
              <a:xfrm>
                <a:off x="16258" y="2353"/>
                <a:ext cx="0" cy="656"/>
              </a:xfrm>
              <a:prstGeom prst="line">
                <a:avLst/>
              </a:prstGeom>
              <a:ln w="19050"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直接连接符 93"/>
              <p:cNvCxnSpPr/>
              <p:nvPr/>
            </p:nvCxnSpPr>
            <p:spPr>
              <a:xfrm>
                <a:off x="4335" y="1882"/>
                <a:ext cx="11397" cy="0"/>
              </a:xfrm>
              <a:prstGeom prst="line">
                <a:avLst/>
              </a:prstGeom>
              <a:ln w="19050"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直接连接符 94"/>
              <p:cNvCxnSpPr/>
              <p:nvPr/>
            </p:nvCxnSpPr>
            <p:spPr>
              <a:xfrm>
                <a:off x="4335" y="2293"/>
                <a:ext cx="11397" cy="0"/>
              </a:xfrm>
              <a:prstGeom prst="line">
                <a:avLst/>
              </a:prstGeom>
              <a:ln w="19050"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直接连接符 95"/>
              <p:cNvCxnSpPr/>
              <p:nvPr/>
            </p:nvCxnSpPr>
            <p:spPr>
              <a:xfrm flipH="1">
                <a:off x="3218" y="1882"/>
                <a:ext cx="665" cy="15"/>
              </a:xfrm>
              <a:prstGeom prst="line">
                <a:avLst/>
              </a:prstGeom>
              <a:ln w="19050"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直接连接符 96"/>
              <p:cNvCxnSpPr/>
              <p:nvPr/>
            </p:nvCxnSpPr>
            <p:spPr>
              <a:xfrm flipH="1">
                <a:off x="3218" y="2293"/>
                <a:ext cx="665" cy="15"/>
              </a:xfrm>
              <a:prstGeom prst="line">
                <a:avLst/>
              </a:prstGeom>
              <a:ln w="19050"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直接连接符 97"/>
              <p:cNvCxnSpPr/>
              <p:nvPr/>
            </p:nvCxnSpPr>
            <p:spPr>
              <a:xfrm flipH="1">
                <a:off x="3868" y="1671"/>
                <a:ext cx="483" cy="211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直接连接符 98"/>
              <p:cNvCxnSpPr/>
              <p:nvPr/>
            </p:nvCxnSpPr>
            <p:spPr>
              <a:xfrm flipH="1">
                <a:off x="3852" y="2082"/>
                <a:ext cx="483" cy="211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立方体 99"/>
              <p:cNvSpPr/>
              <p:nvPr/>
            </p:nvSpPr>
            <p:spPr>
              <a:xfrm rot="5400000">
                <a:off x="14936" y="719"/>
                <a:ext cx="877" cy="2746"/>
              </a:xfrm>
              <a:prstGeom prst="cube">
                <a:avLst>
                  <a:gd name="adj" fmla="val 18814"/>
                </a:avLst>
              </a:prstGeom>
              <a:solidFill>
                <a:srgbClr val="00B0F0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cxnSp>
            <p:nvCxnSpPr>
              <p:cNvPr id="101" name="直接连接符 100"/>
              <p:cNvCxnSpPr/>
              <p:nvPr/>
            </p:nvCxnSpPr>
            <p:spPr>
              <a:xfrm>
                <a:off x="2610" y="3009"/>
                <a:ext cx="15170" cy="5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直接连接符 101"/>
              <p:cNvCxnSpPr/>
              <p:nvPr/>
            </p:nvCxnSpPr>
            <p:spPr>
              <a:xfrm flipV="1">
                <a:off x="17765" y="3014"/>
                <a:ext cx="15" cy="513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3" name="组合 102"/>
              <p:cNvGrpSpPr/>
              <p:nvPr/>
            </p:nvGrpSpPr>
            <p:grpSpPr>
              <a:xfrm>
                <a:off x="17634" y="3519"/>
                <a:ext cx="279" cy="193"/>
                <a:chOff x="17501" y="3889"/>
                <a:chExt cx="279" cy="193"/>
              </a:xfrm>
            </p:grpSpPr>
            <p:cxnSp>
              <p:nvCxnSpPr>
                <p:cNvPr id="104" name="直接连接符 103"/>
                <p:cNvCxnSpPr/>
                <p:nvPr/>
              </p:nvCxnSpPr>
              <p:spPr>
                <a:xfrm flipH="1">
                  <a:off x="17561" y="3980"/>
                  <a:ext cx="158" cy="1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直接连接符 104"/>
                <p:cNvCxnSpPr/>
                <p:nvPr/>
              </p:nvCxnSpPr>
              <p:spPr>
                <a:xfrm flipH="1">
                  <a:off x="17591" y="4070"/>
                  <a:ext cx="98" cy="1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直接连接符 105"/>
                <p:cNvCxnSpPr/>
                <p:nvPr/>
              </p:nvCxnSpPr>
              <p:spPr>
                <a:xfrm flipH="1">
                  <a:off x="17501" y="3889"/>
                  <a:ext cx="279" cy="15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7" name="直接连接符 106"/>
              <p:cNvCxnSpPr/>
              <p:nvPr/>
            </p:nvCxnSpPr>
            <p:spPr>
              <a:xfrm flipV="1">
                <a:off x="2633" y="3029"/>
                <a:ext cx="15" cy="513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8" name="组合 107"/>
              <p:cNvGrpSpPr/>
              <p:nvPr/>
            </p:nvGrpSpPr>
            <p:grpSpPr>
              <a:xfrm>
                <a:off x="2502" y="3534"/>
                <a:ext cx="279" cy="193"/>
                <a:chOff x="17501" y="3889"/>
                <a:chExt cx="279" cy="193"/>
              </a:xfrm>
            </p:grpSpPr>
            <p:cxnSp>
              <p:nvCxnSpPr>
                <p:cNvPr id="109" name="直接连接符 108"/>
                <p:cNvCxnSpPr/>
                <p:nvPr/>
              </p:nvCxnSpPr>
              <p:spPr>
                <a:xfrm flipH="1">
                  <a:off x="17561" y="3980"/>
                  <a:ext cx="158" cy="1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直接连接符 109"/>
                <p:cNvCxnSpPr/>
                <p:nvPr/>
              </p:nvCxnSpPr>
              <p:spPr>
                <a:xfrm flipH="1">
                  <a:off x="17591" y="4070"/>
                  <a:ext cx="98" cy="1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直接连接符 110"/>
                <p:cNvCxnSpPr/>
                <p:nvPr/>
              </p:nvCxnSpPr>
              <p:spPr>
                <a:xfrm flipH="1">
                  <a:off x="17501" y="3889"/>
                  <a:ext cx="279" cy="15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2" name="直接连接符 111"/>
              <p:cNvCxnSpPr/>
              <p:nvPr/>
            </p:nvCxnSpPr>
            <p:spPr>
              <a:xfrm flipH="1" flipV="1">
                <a:off x="16251" y="3014"/>
                <a:ext cx="4" cy="1226"/>
              </a:xfrm>
              <a:prstGeom prst="line">
                <a:avLst/>
              </a:prstGeom>
              <a:ln w="19050"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立方体 112"/>
              <p:cNvSpPr/>
              <p:nvPr/>
            </p:nvSpPr>
            <p:spPr>
              <a:xfrm rot="5400000">
                <a:off x="14123" y="3768"/>
                <a:ext cx="1179" cy="845"/>
              </a:xfrm>
              <a:prstGeom prst="cube">
                <a:avLst>
                  <a:gd name="adj" fmla="val 18814"/>
                </a:avLst>
              </a:prstGeom>
              <a:solidFill>
                <a:srgbClr val="00B0F0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cxnSp>
            <p:nvCxnSpPr>
              <p:cNvPr id="114" name="直接连接符 113"/>
              <p:cNvCxnSpPr/>
              <p:nvPr/>
            </p:nvCxnSpPr>
            <p:spPr>
              <a:xfrm>
                <a:off x="16270" y="4258"/>
                <a:ext cx="196" cy="36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直接连接符 114"/>
              <p:cNvCxnSpPr/>
              <p:nvPr/>
            </p:nvCxnSpPr>
            <p:spPr>
              <a:xfrm flipH="1" flipV="1">
                <a:off x="16254" y="4624"/>
                <a:ext cx="1" cy="1503"/>
              </a:xfrm>
              <a:prstGeom prst="line">
                <a:avLst/>
              </a:prstGeom>
              <a:ln w="19050"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直接连接符 115"/>
              <p:cNvCxnSpPr/>
              <p:nvPr/>
            </p:nvCxnSpPr>
            <p:spPr>
              <a:xfrm flipV="1">
                <a:off x="4346" y="6105"/>
                <a:ext cx="11912" cy="3"/>
              </a:xfrm>
              <a:prstGeom prst="line">
                <a:avLst/>
              </a:prstGeom>
              <a:ln w="19050"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直接连接符 116"/>
              <p:cNvCxnSpPr/>
              <p:nvPr/>
            </p:nvCxnSpPr>
            <p:spPr>
              <a:xfrm flipH="1">
                <a:off x="3802" y="6114"/>
                <a:ext cx="544" cy="19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直接连接符 117"/>
              <p:cNvCxnSpPr/>
              <p:nvPr/>
            </p:nvCxnSpPr>
            <p:spPr>
              <a:xfrm flipH="1">
                <a:off x="3168" y="6310"/>
                <a:ext cx="634" cy="0"/>
              </a:xfrm>
              <a:prstGeom prst="line">
                <a:avLst/>
              </a:prstGeom>
              <a:ln w="19050"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直接连接符 118"/>
              <p:cNvCxnSpPr/>
              <p:nvPr/>
            </p:nvCxnSpPr>
            <p:spPr>
              <a:xfrm flipH="1">
                <a:off x="3168" y="5861"/>
                <a:ext cx="634" cy="0"/>
              </a:xfrm>
              <a:prstGeom prst="line">
                <a:avLst/>
              </a:prstGeom>
              <a:ln w="19050"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0" name="立方体 119"/>
              <p:cNvSpPr/>
              <p:nvPr/>
            </p:nvSpPr>
            <p:spPr>
              <a:xfrm rot="5400000">
                <a:off x="1938" y="5458"/>
                <a:ext cx="1691" cy="769"/>
              </a:xfrm>
              <a:prstGeom prst="cube">
                <a:avLst>
                  <a:gd name="adj" fmla="val 18814"/>
                </a:avLst>
              </a:prstGeom>
              <a:solidFill>
                <a:srgbClr val="00B0F0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cxnSp>
            <p:nvCxnSpPr>
              <p:cNvPr id="121" name="肘形连接符 120"/>
              <p:cNvCxnSpPr/>
              <p:nvPr/>
            </p:nvCxnSpPr>
            <p:spPr>
              <a:xfrm>
                <a:off x="3153" y="5344"/>
                <a:ext cx="2959" cy="770"/>
              </a:xfrm>
              <a:prstGeom prst="bentConnector3">
                <a:avLst>
                  <a:gd name="adj1" fmla="val 100000"/>
                </a:avLst>
              </a:prstGeom>
              <a:ln w="19050"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2" name="矩形 121"/>
              <p:cNvSpPr/>
              <p:nvPr/>
            </p:nvSpPr>
            <p:spPr>
              <a:xfrm>
                <a:off x="5040" y="6009"/>
                <a:ext cx="604" cy="18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23" name="矩形 122"/>
              <p:cNvSpPr/>
              <p:nvPr/>
            </p:nvSpPr>
            <p:spPr>
              <a:xfrm rot="5400000">
                <a:off x="15951" y="5089"/>
                <a:ext cx="604" cy="18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cxnSp>
            <p:nvCxnSpPr>
              <p:cNvPr id="124" name="直接连接符 123"/>
              <p:cNvCxnSpPr/>
              <p:nvPr/>
            </p:nvCxnSpPr>
            <p:spPr>
              <a:xfrm flipH="1" flipV="1">
                <a:off x="15647" y="3029"/>
                <a:ext cx="4" cy="3083"/>
              </a:xfrm>
              <a:prstGeom prst="line">
                <a:avLst/>
              </a:prstGeom>
              <a:ln w="19050"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5" name="矩形 124"/>
              <p:cNvSpPr/>
              <p:nvPr/>
            </p:nvSpPr>
            <p:spPr>
              <a:xfrm rot="5400000">
                <a:off x="15360" y="4400"/>
                <a:ext cx="604" cy="18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cxnSp>
            <p:nvCxnSpPr>
              <p:cNvPr id="126" name="直接连接符 125"/>
              <p:cNvCxnSpPr/>
              <p:nvPr/>
            </p:nvCxnSpPr>
            <p:spPr>
              <a:xfrm flipV="1">
                <a:off x="14942" y="4780"/>
                <a:ext cx="0" cy="1332"/>
              </a:xfrm>
              <a:prstGeom prst="line">
                <a:avLst/>
              </a:prstGeom>
              <a:ln w="19050"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肘形连接符 126"/>
              <p:cNvCxnSpPr/>
              <p:nvPr/>
            </p:nvCxnSpPr>
            <p:spPr>
              <a:xfrm flipV="1">
                <a:off x="10625" y="4779"/>
                <a:ext cx="3971" cy="566"/>
              </a:xfrm>
              <a:prstGeom prst="bentConnector3">
                <a:avLst>
                  <a:gd name="adj1" fmla="val 99445"/>
                </a:avLst>
              </a:prstGeom>
              <a:ln w="19050"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直接连接符 127"/>
              <p:cNvCxnSpPr/>
              <p:nvPr/>
            </p:nvCxnSpPr>
            <p:spPr>
              <a:xfrm flipV="1">
                <a:off x="10637" y="4092"/>
                <a:ext cx="3" cy="1245"/>
              </a:xfrm>
              <a:prstGeom prst="line">
                <a:avLst/>
              </a:prstGeom>
              <a:ln w="19050"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直接连接符 128"/>
              <p:cNvCxnSpPr/>
              <p:nvPr/>
            </p:nvCxnSpPr>
            <p:spPr>
              <a:xfrm flipH="1">
                <a:off x="10479" y="3684"/>
                <a:ext cx="151" cy="42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直接连接符 129"/>
              <p:cNvCxnSpPr/>
              <p:nvPr/>
            </p:nvCxnSpPr>
            <p:spPr>
              <a:xfrm flipH="1">
                <a:off x="10479" y="4093"/>
                <a:ext cx="102" cy="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直接连接符 130"/>
              <p:cNvCxnSpPr/>
              <p:nvPr/>
            </p:nvCxnSpPr>
            <p:spPr>
              <a:xfrm>
                <a:off x="10640" y="3014"/>
                <a:ext cx="0" cy="656"/>
              </a:xfrm>
              <a:prstGeom prst="line">
                <a:avLst/>
              </a:prstGeom>
              <a:ln w="19050"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2" name="矩形 131"/>
              <p:cNvSpPr/>
              <p:nvPr/>
            </p:nvSpPr>
            <p:spPr>
              <a:xfrm rot="5400000">
                <a:off x="10339" y="4602"/>
                <a:ext cx="604" cy="18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33" name="等腰三角形 132"/>
              <p:cNvSpPr/>
              <p:nvPr/>
            </p:nvSpPr>
            <p:spPr>
              <a:xfrm rot="5400000">
                <a:off x="13838" y="5925"/>
                <a:ext cx="353" cy="355"/>
              </a:xfrm>
              <a:prstGeom prst="triangle">
                <a:avLst/>
              </a:prstGeom>
              <a:noFill/>
              <a:ln w="19050">
                <a:solidFill>
                  <a:schemeClr val="accent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cxnSp>
            <p:nvCxnSpPr>
              <p:cNvPr id="134" name="直接连接符 133"/>
              <p:cNvCxnSpPr/>
              <p:nvPr/>
            </p:nvCxnSpPr>
            <p:spPr>
              <a:xfrm flipH="1" flipV="1">
                <a:off x="14181" y="5940"/>
                <a:ext cx="10" cy="319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5" name="立方体 134"/>
              <p:cNvSpPr/>
              <p:nvPr/>
            </p:nvSpPr>
            <p:spPr>
              <a:xfrm rot="5400000">
                <a:off x="3980" y="3542"/>
                <a:ext cx="1009" cy="769"/>
              </a:xfrm>
              <a:prstGeom prst="cube">
                <a:avLst>
                  <a:gd name="adj" fmla="val 18814"/>
                </a:avLst>
              </a:prstGeom>
              <a:solidFill>
                <a:srgbClr val="00B0F0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cxnSp>
            <p:nvCxnSpPr>
              <p:cNvPr id="136" name="直接连接符 135"/>
              <p:cNvCxnSpPr>
                <a:stCxn id="90" idx="2"/>
                <a:endCxn id="90" idx="0"/>
              </p:cNvCxnSpPr>
              <p:nvPr/>
            </p:nvCxnSpPr>
            <p:spPr>
              <a:xfrm flipV="1">
                <a:off x="11198" y="1188"/>
                <a:ext cx="0" cy="5811"/>
              </a:xfrm>
              <a:prstGeom prst="line">
                <a:avLst/>
              </a:prstGeom>
              <a:ln w="1905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7" name="文本框 136"/>
              <p:cNvSpPr txBox="1"/>
              <p:nvPr/>
            </p:nvSpPr>
            <p:spPr>
              <a:xfrm>
                <a:off x="10040" y="1282"/>
                <a:ext cx="1248" cy="4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zh-CN" altLang="en-US" sz="1200"/>
                  <a:t>车辆插头</a:t>
                </a:r>
                <a:endParaRPr lang="zh-CN" altLang="en-US" sz="1200"/>
              </a:p>
            </p:txBody>
          </p:sp>
          <p:sp>
            <p:nvSpPr>
              <p:cNvPr id="138" name="文本框 137"/>
              <p:cNvSpPr txBox="1"/>
              <p:nvPr/>
            </p:nvSpPr>
            <p:spPr>
              <a:xfrm>
                <a:off x="11117" y="1282"/>
                <a:ext cx="1248" cy="4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zh-CN" altLang="en-US" sz="1200"/>
                  <a:t>车辆插</a:t>
                </a:r>
                <a:r>
                  <a:rPr lang="zh-CN" altLang="en-US" sz="1200"/>
                  <a:t>座</a:t>
                </a:r>
                <a:endParaRPr lang="zh-CN" altLang="en-US" sz="1200"/>
              </a:p>
            </p:txBody>
          </p:sp>
          <p:sp>
            <p:nvSpPr>
              <p:cNvPr id="139" name="文本框 138"/>
              <p:cNvSpPr txBox="1"/>
              <p:nvPr/>
            </p:nvSpPr>
            <p:spPr>
              <a:xfrm>
                <a:off x="10566" y="712"/>
                <a:ext cx="1248" cy="4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zh-CN" altLang="en-US" sz="1200"/>
                  <a:t>车辆</a:t>
                </a:r>
                <a:r>
                  <a:rPr lang="zh-CN" altLang="en-US" sz="1200"/>
                  <a:t>接口</a:t>
                </a:r>
                <a:endParaRPr lang="zh-CN" altLang="en-US" sz="1200"/>
              </a:p>
            </p:txBody>
          </p:sp>
          <p:sp>
            <p:nvSpPr>
              <p:cNvPr id="140" name="文本框 139"/>
              <p:cNvSpPr txBox="1"/>
              <p:nvPr/>
            </p:nvSpPr>
            <p:spPr>
              <a:xfrm>
                <a:off x="15269" y="712"/>
                <a:ext cx="1248" cy="4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zh-CN" altLang="en-US" sz="1200"/>
                  <a:t>电动</a:t>
                </a:r>
                <a:r>
                  <a:rPr lang="zh-CN" altLang="en-US" sz="1200"/>
                  <a:t>汽车</a:t>
                </a:r>
                <a:endParaRPr lang="zh-CN" altLang="en-US" sz="1200"/>
              </a:p>
            </p:txBody>
          </p:sp>
          <p:sp>
            <p:nvSpPr>
              <p:cNvPr id="141" name="文本框 140"/>
              <p:cNvSpPr txBox="1"/>
              <p:nvPr/>
            </p:nvSpPr>
            <p:spPr>
              <a:xfrm>
                <a:off x="3889" y="712"/>
                <a:ext cx="1488" cy="4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zh-CN" altLang="en-US" sz="1200"/>
                  <a:t>外部充电</a:t>
                </a:r>
                <a:r>
                  <a:rPr lang="zh-CN" altLang="en-US" sz="1200"/>
                  <a:t>器</a:t>
                </a:r>
                <a:endParaRPr lang="zh-CN" altLang="en-US" sz="1200"/>
              </a:p>
            </p:txBody>
          </p:sp>
          <p:sp>
            <p:nvSpPr>
              <p:cNvPr id="142" name="椭圆 141"/>
              <p:cNvSpPr/>
              <p:nvPr/>
            </p:nvSpPr>
            <p:spPr>
              <a:xfrm>
                <a:off x="11081" y="1774"/>
                <a:ext cx="233" cy="23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en-US" altLang="zh-CN" sz="1200"/>
                  <a:t>1</a:t>
                </a:r>
                <a:endParaRPr lang="en-US" altLang="zh-CN" sz="1200"/>
              </a:p>
            </p:txBody>
          </p:sp>
          <p:sp>
            <p:nvSpPr>
              <p:cNvPr id="143" name="椭圆 142"/>
              <p:cNvSpPr/>
              <p:nvPr/>
            </p:nvSpPr>
            <p:spPr>
              <a:xfrm>
                <a:off x="11082" y="2177"/>
                <a:ext cx="233" cy="23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en-US" altLang="zh-CN" sz="1200"/>
                  <a:t>2</a:t>
                </a:r>
                <a:endParaRPr lang="en-US" altLang="zh-CN" sz="1200"/>
              </a:p>
            </p:txBody>
          </p:sp>
          <p:sp>
            <p:nvSpPr>
              <p:cNvPr id="144" name="椭圆 143"/>
              <p:cNvSpPr/>
              <p:nvPr/>
            </p:nvSpPr>
            <p:spPr>
              <a:xfrm>
                <a:off x="11073" y="2896"/>
                <a:ext cx="233" cy="23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en-US" altLang="zh-CN" sz="1200"/>
                  <a:t>3</a:t>
                </a:r>
                <a:endParaRPr lang="en-US" altLang="zh-CN" sz="1200"/>
              </a:p>
            </p:txBody>
          </p:sp>
          <p:sp>
            <p:nvSpPr>
              <p:cNvPr id="145" name="椭圆 144"/>
              <p:cNvSpPr/>
              <p:nvPr/>
            </p:nvSpPr>
            <p:spPr>
              <a:xfrm>
                <a:off x="11082" y="5251"/>
                <a:ext cx="233" cy="23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en-US" altLang="zh-CN" sz="1200"/>
                  <a:t>4</a:t>
                </a:r>
                <a:endParaRPr lang="en-US" altLang="zh-CN" sz="1200"/>
              </a:p>
            </p:txBody>
          </p:sp>
          <p:sp>
            <p:nvSpPr>
              <p:cNvPr id="146" name="椭圆 145"/>
              <p:cNvSpPr/>
              <p:nvPr/>
            </p:nvSpPr>
            <p:spPr>
              <a:xfrm>
                <a:off x="11082" y="5984"/>
                <a:ext cx="233" cy="23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en-US" altLang="zh-CN" sz="1200"/>
                  <a:t>5</a:t>
                </a:r>
                <a:endParaRPr lang="en-US" altLang="zh-CN" sz="1200"/>
              </a:p>
            </p:txBody>
          </p:sp>
          <p:sp>
            <p:nvSpPr>
              <p:cNvPr id="147" name="文本框 146"/>
              <p:cNvSpPr txBox="1"/>
              <p:nvPr/>
            </p:nvSpPr>
            <p:spPr>
              <a:xfrm>
                <a:off x="11198" y="4903"/>
                <a:ext cx="698" cy="434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r>
                  <a:rPr lang="en-US" altLang="zh-CN" sz="1200">
                    <a:sym typeface="+mn-ea"/>
                  </a:rPr>
                  <a:t>CC</a:t>
                </a:r>
                <a:endParaRPr lang="en-US" altLang="zh-CN" sz="1200">
                  <a:sym typeface="+mn-ea"/>
                </a:endParaRPr>
              </a:p>
            </p:txBody>
          </p:sp>
          <p:sp>
            <p:nvSpPr>
              <p:cNvPr id="148" name="文本框 147"/>
              <p:cNvSpPr txBox="1"/>
              <p:nvPr/>
            </p:nvSpPr>
            <p:spPr>
              <a:xfrm>
                <a:off x="11198" y="5671"/>
                <a:ext cx="698" cy="434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r>
                  <a:rPr lang="en-US" altLang="zh-CN" sz="1200">
                    <a:sym typeface="+mn-ea"/>
                  </a:rPr>
                  <a:t>CP</a:t>
                </a:r>
                <a:endParaRPr lang="en-US" altLang="zh-CN" sz="1200">
                  <a:sym typeface="+mn-ea"/>
                </a:endParaRPr>
              </a:p>
            </p:txBody>
          </p:sp>
          <p:sp>
            <p:nvSpPr>
              <p:cNvPr id="149" name="文本框 148"/>
              <p:cNvSpPr txBox="1"/>
              <p:nvPr/>
            </p:nvSpPr>
            <p:spPr>
              <a:xfrm>
                <a:off x="11198" y="2969"/>
                <a:ext cx="698" cy="434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r>
                  <a:rPr lang="en-US" altLang="zh-CN" sz="1200">
                    <a:sym typeface="+mn-ea"/>
                  </a:rPr>
                  <a:t>PE</a:t>
                </a:r>
                <a:endParaRPr lang="en-US" altLang="zh-CN" sz="1200">
                  <a:sym typeface="+mn-ea"/>
                </a:endParaRPr>
              </a:p>
            </p:txBody>
          </p:sp>
          <p:sp>
            <p:nvSpPr>
              <p:cNvPr id="150" name="文本框 149"/>
              <p:cNvSpPr txBox="1"/>
              <p:nvPr/>
            </p:nvSpPr>
            <p:spPr>
              <a:xfrm>
                <a:off x="11198" y="2233"/>
                <a:ext cx="698" cy="434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r>
                  <a:rPr lang="en-US" altLang="zh-CN" sz="1200">
                    <a:sym typeface="+mn-ea"/>
                  </a:rPr>
                  <a:t>N</a:t>
                </a:r>
                <a:endParaRPr lang="en-US" altLang="zh-CN" sz="1200">
                  <a:sym typeface="+mn-ea"/>
                </a:endParaRPr>
              </a:p>
            </p:txBody>
          </p:sp>
          <p:sp>
            <p:nvSpPr>
              <p:cNvPr id="151" name="文本框 150"/>
              <p:cNvSpPr txBox="1"/>
              <p:nvPr/>
            </p:nvSpPr>
            <p:spPr>
              <a:xfrm>
                <a:off x="11213" y="1792"/>
                <a:ext cx="698" cy="434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r>
                  <a:rPr lang="en-US" altLang="zh-CN" sz="1200">
                    <a:sym typeface="+mn-ea"/>
                  </a:rPr>
                  <a:t>L</a:t>
                </a:r>
                <a:endParaRPr lang="en-US" altLang="zh-CN" sz="1200">
                  <a:sym typeface="+mn-ea"/>
                </a:endParaRPr>
              </a:p>
            </p:txBody>
          </p:sp>
          <p:sp>
            <p:nvSpPr>
              <p:cNvPr id="152" name="文本框 151"/>
              <p:cNvSpPr txBox="1"/>
              <p:nvPr/>
            </p:nvSpPr>
            <p:spPr>
              <a:xfrm>
                <a:off x="14616" y="1799"/>
                <a:ext cx="1638" cy="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200"/>
                  <a:t>车载</a:t>
                </a:r>
                <a:r>
                  <a:rPr lang="zh-CN" altLang="en-US" sz="1200"/>
                  <a:t>充电器</a:t>
                </a:r>
                <a:endParaRPr lang="zh-CN" altLang="en-US" sz="1200"/>
              </a:p>
            </p:txBody>
          </p:sp>
          <p:sp>
            <p:nvSpPr>
              <p:cNvPr id="153" name="文本框 152"/>
              <p:cNvSpPr txBox="1"/>
              <p:nvPr/>
            </p:nvSpPr>
            <p:spPr>
              <a:xfrm>
                <a:off x="14260" y="3610"/>
                <a:ext cx="980" cy="1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200"/>
                  <a:t>车辆控制</a:t>
                </a:r>
                <a:r>
                  <a:rPr lang="zh-CN" altLang="en-US" sz="1200"/>
                  <a:t>装置</a:t>
                </a:r>
                <a:endParaRPr lang="zh-CN" altLang="en-US" sz="1200"/>
              </a:p>
            </p:txBody>
          </p:sp>
          <p:sp>
            <p:nvSpPr>
              <p:cNvPr id="154" name="文本框 153"/>
              <p:cNvSpPr txBox="1"/>
              <p:nvPr/>
            </p:nvSpPr>
            <p:spPr>
              <a:xfrm>
                <a:off x="17179" y="3755"/>
                <a:ext cx="1248" cy="4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zh-CN" altLang="en-US" sz="1200"/>
                  <a:t>车身</a:t>
                </a:r>
                <a:r>
                  <a:rPr lang="zh-CN" altLang="en-US" sz="1200"/>
                  <a:t>接地</a:t>
                </a:r>
                <a:endParaRPr lang="zh-CN" altLang="en-US" sz="1200"/>
              </a:p>
            </p:txBody>
          </p:sp>
          <p:sp>
            <p:nvSpPr>
              <p:cNvPr id="155" name="文本框 154"/>
              <p:cNvSpPr txBox="1"/>
              <p:nvPr/>
            </p:nvSpPr>
            <p:spPr>
              <a:xfrm>
                <a:off x="2053" y="3755"/>
                <a:ext cx="1248" cy="4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zh-CN" altLang="en-US" sz="1200"/>
                  <a:t>设备</a:t>
                </a:r>
                <a:r>
                  <a:rPr lang="zh-CN" altLang="en-US" sz="1200"/>
                  <a:t>接地</a:t>
                </a:r>
                <a:endParaRPr lang="zh-CN" altLang="en-US" sz="1200"/>
              </a:p>
            </p:txBody>
          </p:sp>
          <p:sp>
            <p:nvSpPr>
              <p:cNvPr id="156" name="文本框 155"/>
              <p:cNvSpPr txBox="1"/>
              <p:nvPr/>
            </p:nvSpPr>
            <p:spPr>
              <a:xfrm>
                <a:off x="4040" y="3330"/>
                <a:ext cx="980" cy="1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200"/>
                  <a:t>漏电保护</a:t>
                </a:r>
                <a:r>
                  <a:rPr lang="zh-CN" altLang="en-US" sz="1200"/>
                  <a:t>装置</a:t>
                </a:r>
                <a:endParaRPr lang="zh-CN" altLang="en-US" sz="1200"/>
              </a:p>
            </p:txBody>
          </p:sp>
          <p:sp>
            <p:nvSpPr>
              <p:cNvPr id="157" name="文本框 156"/>
              <p:cNvSpPr txBox="1"/>
              <p:nvPr/>
            </p:nvSpPr>
            <p:spPr>
              <a:xfrm>
                <a:off x="3757" y="1407"/>
                <a:ext cx="533" cy="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1200"/>
                  <a:t>K</a:t>
                </a:r>
                <a:endParaRPr lang="en-US" altLang="zh-CN" sz="1200"/>
              </a:p>
            </p:txBody>
          </p:sp>
          <p:sp>
            <p:nvSpPr>
              <p:cNvPr id="158" name="文本框 157"/>
              <p:cNvSpPr txBox="1"/>
              <p:nvPr/>
            </p:nvSpPr>
            <p:spPr>
              <a:xfrm>
                <a:off x="3757" y="1841"/>
                <a:ext cx="533" cy="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1200"/>
                  <a:t>K</a:t>
                </a:r>
                <a:endParaRPr lang="en-US" altLang="zh-CN" sz="1200"/>
              </a:p>
            </p:txBody>
          </p:sp>
          <p:sp>
            <p:nvSpPr>
              <p:cNvPr id="159" name="文本框 158"/>
              <p:cNvSpPr txBox="1"/>
              <p:nvPr/>
            </p:nvSpPr>
            <p:spPr>
              <a:xfrm>
                <a:off x="2231" y="1696"/>
                <a:ext cx="1105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en-US" altLang="zh-CN" sz="1200"/>
                  <a:t>220V</a:t>
                </a:r>
                <a:endParaRPr lang="en-US" altLang="zh-CN" sz="1200"/>
              </a:p>
              <a:p>
                <a:pPr algn="ctr"/>
                <a:r>
                  <a:rPr lang="zh-CN" altLang="en-US" sz="1200"/>
                  <a:t>交流</a:t>
                </a:r>
                <a:r>
                  <a:rPr lang="zh-CN" altLang="en-US" sz="1200"/>
                  <a:t>电</a:t>
                </a:r>
                <a:endParaRPr lang="zh-CN" altLang="en-US" sz="1200"/>
              </a:p>
            </p:txBody>
          </p:sp>
          <p:sp>
            <p:nvSpPr>
              <p:cNvPr id="160" name="文本框 159"/>
              <p:cNvSpPr txBox="1"/>
              <p:nvPr/>
            </p:nvSpPr>
            <p:spPr>
              <a:xfrm>
                <a:off x="3218" y="5482"/>
                <a:ext cx="933" cy="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1200"/>
                  <a:t>+12V</a:t>
                </a:r>
                <a:endParaRPr lang="en-US" altLang="zh-CN" sz="1200"/>
              </a:p>
            </p:txBody>
          </p:sp>
          <p:sp>
            <p:nvSpPr>
              <p:cNvPr id="161" name="文本框 160"/>
              <p:cNvSpPr txBox="1"/>
              <p:nvPr/>
            </p:nvSpPr>
            <p:spPr>
              <a:xfrm>
                <a:off x="3218" y="5916"/>
                <a:ext cx="933" cy="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1200"/>
                  <a:t>PWM</a:t>
                </a:r>
                <a:endParaRPr lang="en-US" altLang="zh-CN" sz="1200"/>
              </a:p>
            </p:txBody>
          </p:sp>
          <p:sp>
            <p:nvSpPr>
              <p:cNvPr id="162" name="文本框 161"/>
              <p:cNvSpPr txBox="1"/>
              <p:nvPr/>
            </p:nvSpPr>
            <p:spPr>
              <a:xfrm>
                <a:off x="4145" y="5693"/>
                <a:ext cx="769" cy="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1200"/>
                  <a:t>S1</a:t>
                </a:r>
                <a:endParaRPr lang="en-US" altLang="zh-CN" sz="1200"/>
              </a:p>
            </p:txBody>
          </p:sp>
          <p:sp>
            <p:nvSpPr>
              <p:cNvPr id="163" name="文本框 162"/>
              <p:cNvSpPr txBox="1"/>
              <p:nvPr/>
            </p:nvSpPr>
            <p:spPr>
              <a:xfrm>
                <a:off x="5040" y="5644"/>
                <a:ext cx="767" cy="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1200"/>
                  <a:t>R1</a:t>
                </a:r>
                <a:endParaRPr lang="en-US" altLang="zh-CN" sz="1200"/>
              </a:p>
            </p:txBody>
          </p:sp>
          <p:sp>
            <p:nvSpPr>
              <p:cNvPr id="164" name="文本框 163"/>
              <p:cNvSpPr txBox="1"/>
              <p:nvPr/>
            </p:nvSpPr>
            <p:spPr>
              <a:xfrm>
                <a:off x="5644" y="6108"/>
                <a:ext cx="1295" cy="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000"/>
                  <a:t>检测点</a:t>
                </a:r>
                <a:r>
                  <a:rPr lang="en-US" altLang="zh-CN" sz="1000"/>
                  <a:t>1</a:t>
                </a:r>
                <a:endParaRPr lang="en-US" altLang="zh-CN" sz="1000"/>
              </a:p>
            </p:txBody>
          </p:sp>
          <p:sp>
            <p:nvSpPr>
              <p:cNvPr id="165" name="文本框 164"/>
              <p:cNvSpPr txBox="1"/>
              <p:nvPr/>
            </p:nvSpPr>
            <p:spPr>
              <a:xfrm>
                <a:off x="14475" y="6108"/>
                <a:ext cx="1295" cy="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000"/>
                  <a:t>检测点</a:t>
                </a:r>
                <a:r>
                  <a:rPr lang="en-US" altLang="zh-CN" sz="1000"/>
                  <a:t>2</a:t>
                </a:r>
                <a:endParaRPr lang="en-US" altLang="zh-CN" sz="1000"/>
              </a:p>
            </p:txBody>
          </p:sp>
          <p:sp>
            <p:nvSpPr>
              <p:cNvPr id="166" name="文本框 165"/>
              <p:cNvSpPr txBox="1"/>
              <p:nvPr/>
            </p:nvSpPr>
            <p:spPr>
              <a:xfrm>
                <a:off x="13301" y="5365"/>
                <a:ext cx="1295" cy="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000"/>
                  <a:t>检测点</a:t>
                </a:r>
                <a:r>
                  <a:rPr lang="en-US" altLang="zh-CN" sz="1000"/>
                  <a:t>3</a:t>
                </a:r>
                <a:endParaRPr lang="en-US" altLang="zh-CN" sz="1000"/>
              </a:p>
            </p:txBody>
          </p:sp>
          <p:sp>
            <p:nvSpPr>
              <p:cNvPr id="167" name="文本框 166"/>
              <p:cNvSpPr txBox="1"/>
              <p:nvPr/>
            </p:nvSpPr>
            <p:spPr>
              <a:xfrm>
                <a:off x="16258" y="4963"/>
                <a:ext cx="698" cy="434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r>
                  <a:rPr lang="en-US" altLang="zh-CN" sz="1200">
                    <a:sym typeface="+mn-ea"/>
                  </a:rPr>
                  <a:t>R2</a:t>
                </a:r>
                <a:endParaRPr lang="en-US" altLang="zh-CN" sz="1200">
                  <a:sym typeface="+mn-ea"/>
                </a:endParaRPr>
              </a:p>
            </p:txBody>
          </p:sp>
          <p:sp>
            <p:nvSpPr>
              <p:cNvPr id="168" name="文本框 167"/>
              <p:cNvSpPr txBox="1"/>
              <p:nvPr/>
            </p:nvSpPr>
            <p:spPr>
              <a:xfrm>
                <a:off x="15687" y="4274"/>
                <a:ext cx="698" cy="434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r>
                  <a:rPr lang="en-US" altLang="zh-CN" sz="1200">
                    <a:sym typeface="+mn-ea"/>
                  </a:rPr>
                  <a:t>R3</a:t>
                </a:r>
                <a:endParaRPr lang="en-US" altLang="zh-CN" sz="1200">
                  <a:sym typeface="+mn-ea"/>
                </a:endParaRPr>
              </a:p>
            </p:txBody>
          </p:sp>
          <p:sp>
            <p:nvSpPr>
              <p:cNvPr id="169" name="文本框 168"/>
              <p:cNvSpPr txBox="1"/>
              <p:nvPr/>
            </p:nvSpPr>
            <p:spPr>
              <a:xfrm>
                <a:off x="16193" y="3997"/>
                <a:ext cx="698" cy="434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r>
                  <a:rPr lang="en-US" altLang="zh-CN" sz="1200">
                    <a:sym typeface="+mn-ea"/>
                  </a:rPr>
                  <a:t>S2</a:t>
                </a:r>
                <a:endParaRPr lang="en-US" altLang="zh-CN" sz="1200">
                  <a:sym typeface="+mn-ea"/>
                </a:endParaRPr>
              </a:p>
            </p:txBody>
          </p:sp>
          <p:sp>
            <p:nvSpPr>
              <p:cNvPr id="170" name="文本框 169"/>
              <p:cNvSpPr txBox="1"/>
              <p:nvPr/>
            </p:nvSpPr>
            <p:spPr>
              <a:xfrm>
                <a:off x="10630" y="4498"/>
                <a:ext cx="698" cy="434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r>
                  <a:rPr lang="en-US" altLang="zh-CN" sz="1200">
                    <a:sym typeface="+mn-ea"/>
                  </a:rPr>
                  <a:t>RC</a:t>
                </a:r>
                <a:endParaRPr lang="en-US" altLang="zh-CN" sz="1200">
                  <a:sym typeface="+mn-ea"/>
                </a:endParaRPr>
              </a:p>
            </p:txBody>
          </p:sp>
          <p:sp>
            <p:nvSpPr>
              <p:cNvPr id="171" name="文本框 170"/>
              <p:cNvSpPr txBox="1"/>
              <p:nvPr/>
            </p:nvSpPr>
            <p:spPr>
              <a:xfrm>
                <a:off x="10593" y="3489"/>
                <a:ext cx="698" cy="434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r>
                  <a:rPr lang="en-US" altLang="zh-CN" sz="1200">
                    <a:sym typeface="+mn-ea"/>
                  </a:rPr>
                  <a:t>S3</a:t>
                </a:r>
                <a:endParaRPr lang="en-US" altLang="zh-CN" sz="1200">
                  <a:sym typeface="+mn-ea"/>
                </a:endParaRPr>
              </a:p>
            </p:txBody>
          </p:sp>
        </p:grpSp>
        <p:sp>
          <p:nvSpPr>
            <p:cNvPr id="172" name="文本框 171"/>
            <p:cNvSpPr txBox="1"/>
            <p:nvPr/>
          </p:nvSpPr>
          <p:spPr>
            <a:xfrm>
              <a:off x="2009" y="6786"/>
              <a:ext cx="980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200"/>
                <a:t>供电</a:t>
              </a:r>
              <a:r>
                <a:rPr lang="zh-CN" altLang="en-US" sz="1200"/>
                <a:t>控制装置</a:t>
              </a:r>
              <a:endParaRPr lang="zh-CN" altLang="en-US" sz="1200"/>
            </a:p>
          </p:txBody>
        </p:sp>
        <p:sp>
          <p:nvSpPr>
            <p:cNvPr id="173" name="文本框 172"/>
            <p:cNvSpPr txBox="1"/>
            <p:nvPr/>
          </p:nvSpPr>
          <p:spPr>
            <a:xfrm>
              <a:off x="13490" y="7700"/>
              <a:ext cx="698" cy="4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1200">
                  <a:sym typeface="+mn-ea"/>
                </a:rPr>
                <a:t>D1</a:t>
              </a:r>
              <a:endParaRPr lang="en-US" altLang="zh-CN" sz="1200">
                <a:sym typeface="+mn-ea"/>
              </a:endParaRPr>
            </a:p>
          </p:txBody>
        </p:sp>
      </p:grpSp>
      <p:cxnSp>
        <p:nvCxnSpPr>
          <p:cNvPr id="26" name="直接连接符 25"/>
          <p:cNvCxnSpPr/>
          <p:nvPr/>
        </p:nvCxnSpPr>
        <p:spPr>
          <a:xfrm flipH="1" flipV="1">
            <a:off x="8507095" y="3782060"/>
            <a:ext cx="4445" cy="604520"/>
          </a:xfrm>
          <a:prstGeom prst="line">
            <a:avLst/>
          </a:prstGeom>
          <a:ln w="1905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8306435" y="3535680"/>
            <a:ext cx="44323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1200">
                <a:sym typeface="+mn-ea"/>
              </a:rPr>
              <a:t>12V</a:t>
            </a:r>
            <a:endParaRPr lang="en-US" altLang="zh-CN" sz="1200">
              <a:sym typeface="+mn-ea"/>
            </a:endParaRPr>
          </a:p>
        </p:txBody>
      </p:sp>
      <p:sp>
        <p:nvSpPr>
          <p:cNvPr id="28" name="矩形 27"/>
          <p:cNvSpPr/>
          <p:nvPr/>
        </p:nvSpPr>
        <p:spPr>
          <a:xfrm rot="5400000">
            <a:off x="8346440" y="4010660"/>
            <a:ext cx="323850" cy="1149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7" name="椭圆 216"/>
          <p:cNvSpPr/>
          <p:nvPr/>
        </p:nvSpPr>
        <p:spPr>
          <a:xfrm>
            <a:off x="3429000" y="4692015"/>
            <a:ext cx="500380" cy="480695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9028430" y="4701540"/>
            <a:ext cx="500380" cy="480695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8268335" y="4211320"/>
            <a:ext cx="500380" cy="480695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6273165" y="3078480"/>
            <a:ext cx="268605" cy="614680"/>
            <a:chOff x="9879" y="4848"/>
            <a:chExt cx="423" cy="968"/>
          </a:xfrm>
        </p:grpSpPr>
        <p:cxnSp>
          <p:nvCxnSpPr>
            <p:cNvPr id="6" name="肘形连接符 5"/>
            <p:cNvCxnSpPr/>
            <p:nvPr/>
          </p:nvCxnSpPr>
          <p:spPr>
            <a:xfrm rot="10800000" flipV="1">
              <a:off x="9954" y="4848"/>
              <a:ext cx="348" cy="278"/>
            </a:xfrm>
            <a:prstGeom prst="bentConnector2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肘形连接符 6"/>
            <p:cNvCxnSpPr>
              <a:stCxn id="5" idx="3"/>
            </p:cNvCxnSpPr>
            <p:nvPr/>
          </p:nvCxnSpPr>
          <p:spPr>
            <a:xfrm rot="5400000" flipV="1">
              <a:off x="10047" y="5562"/>
              <a:ext cx="177" cy="333"/>
            </a:xfrm>
            <a:prstGeom prst="bentConnector2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矩形 4"/>
            <p:cNvSpPr/>
            <p:nvPr/>
          </p:nvSpPr>
          <p:spPr>
            <a:xfrm rot="5400000">
              <a:off x="9667" y="5247"/>
              <a:ext cx="604" cy="18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21" name="文本框 20"/>
          <p:cNvSpPr txBox="1"/>
          <p:nvPr>
            <p:custDataLst>
              <p:tags r:id="rId2"/>
            </p:custDataLst>
          </p:nvPr>
        </p:nvSpPr>
        <p:spPr>
          <a:xfrm>
            <a:off x="318135" y="578485"/>
            <a:ext cx="30797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交流充电电路原理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" grpId="0" bldLvl="0" animBg="1"/>
      <p:bldP spid="3" grpId="0" bldLvl="0" animBg="1"/>
      <p:bldP spid="4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440" y="641350"/>
            <a:ext cx="6814185" cy="557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784225" y="576580"/>
            <a:ext cx="23164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/>
              <a:t>检测点控制原理</a:t>
            </a:r>
            <a:endParaRPr lang="zh-CN" altLang="en-US" sz="2400"/>
          </a:p>
        </p:txBody>
      </p:sp>
      <p:graphicFrame>
        <p:nvGraphicFramePr>
          <p:cNvPr id="12" name="表格 11"/>
          <p:cNvGraphicFramePr/>
          <p:nvPr>
            <p:custDataLst>
              <p:tags r:id="rId2"/>
            </p:custDataLst>
          </p:nvPr>
        </p:nvGraphicFramePr>
        <p:xfrm>
          <a:off x="3430905" y="2131695"/>
          <a:ext cx="6309995" cy="21761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970"/>
                <a:gridCol w="815340"/>
                <a:gridCol w="796290"/>
                <a:gridCol w="817245"/>
                <a:gridCol w="835660"/>
                <a:gridCol w="2396490"/>
              </a:tblGrid>
              <a:tr h="73152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/>
                        <a:t>充电过程状态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/>
                        <a:t>充电装置是否连接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/>
                        <a:t>S2</a:t>
                      </a:r>
                      <a:r>
                        <a:rPr lang="zh-CN" altLang="en-US" sz="1400"/>
                        <a:t>控制点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/>
                        <a:t>车辆是否可以充电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/>
                        <a:t>检测点</a:t>
                      </a:r>
                      <a:r>
                        <a:rPr lang="en-US" altLang="zh-CN" sz="1400"/>
                        <a:t>1</a:t>
                      </a:r>
                      <a:r>
                        <a:rPr lang="zh-CN" altLang="en-US" sz="1400"/>
                        <a:t>电压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400"/>
                    </a:p>
                    <a:p>
                      <a:pPr algn="ctr">
                        <a:buNone/>
                      </a:pPr>
                      <a:r>
                        <a:rPr lang="zh-CN" altLang="en-US" sz="1400"/>
                        <a:t>说明</a:t>
                      </a:r>
                      <a:endParaRPr lang="zh-CN" altLang="en-US" sz="1400"/>
                    </a:p>
                  </a:txBody>
                  <a:tcPr/>
                </a:tc>
              </a:tr>
              <a:tr h="52133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/>
                        <a:t>状态</a:t>
                      </a:r>
                      <a:r>
                        <a:rPr lang="en-US" altLang="zh-CN" sz="1400"/>
                        <a:t>1</a:t>
                      </a:r>
                      <a:endParaRPr lang="en-US" altLang="zh-CN" sz="1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/>
                        <a:t>否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/>
                        <a:t>断开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/>
                        <a:t>否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/>
                        <a:t>12</a:t>
                      </a:r>
                      <a:endParaRPr lang="en-US" altLang="zh-CN" sz="1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400"/>
                        <a:t>S1</a:t>
                      </a:r>
                      <a:r>
                        <a:rPr lang="zh-CN" altLang="en-US" sz="1400"/>
                        <a:t>与</a:t>
                      </a:r>
                      <a:r>
                        <a:rPr lang="en-US" altLang="zh-CN" sz="1400"/>
                        <a:t>PWM</a:t>
                      </a:r>
                      <a:r>
                        <a:rPr lang="zh-CN" altLang="en-US" sz="1400"/>
                        <a:t>连接，车辆接口未完全连接，监测点</a:t>
                      </a:r>
                      <a:r>
                        <a:rPr lang="en-US" altLang="zh-CN" sz="1400"/>
                        <a:t>2</a:t>
                      </a:r>
                      <a:r>
                        <a:rPr lang="zh-CN" altLang="en-US" sz="1400"/>
                        <a:t>电压为</a:t>
                      </a:r>
                      <a:r>
                        <a:rPr lang="en-US" altLang="zh-CN" sz="1400"/>
                        <a:t>0</a:t>
                      </a:r>
                      <a:r>
                        <a:rPr lang="zh-CN" altLang="en-US" sz="1400"/>
                        <a:t>。</a:t>
                      </a:r>
                      <a:endParaRPr lang="zh-CN" altLang="en-US" sz="1400"/>
                    </a:p>
                  </a:txBody>
                  <a:tcPr/>
                </a:tc>
              </a:tr>
              <a:tr h="40513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/>
                        <a:t>状态</a:t>
                      </a:r>
                      <a:r>
                        <a:rPr lang="en-US" altLang="zh-CN" sz="1400"/>
                        <a:t>2</a:t>
                      </a:r>
                      <a:endParaRPr lang="en-US" altLang="zh-CN" sz="1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/>
                        <a:t>是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/>
                        <a:t>断开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/>
                        <a:t>否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/>
                        <a:t>9</a:t>
                      </a:r>
                      <a:endParaRPr lang="en-US" altLang="zh-CN" sz="1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400"/>
                        <a:t>R3</a:t>
                      </a:r>
                      <a:r>
                        <a:rPr lang="zh-CN" altLang="en-US" sz="1400"/>
                        <a:t>被检测到</a:t>
                      </a:r>
                      <a:endParaRPr lang="zh-CN" altLang="en-US" sz="1400"/>
                    </a:p>
                  </a:txBody>
                  <a:tcPr/>
                </a:tc>
              </a:tr>
              <a:tr h="5181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/>
                        <a:t>状态</a:t>
                      </a:r>
                      <a:r>
                        <a:rPr lang="en-US" altLang="zh-CN" sz="1400"/>
                        <a:t>3</a:t>
                      </a:r>
                      <a:endParaRPr lang="en-US" altLang="zh-CN" sz="1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/>
                        <a:t>是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/>
                        <a:t>闭合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/>
                        <a:t>可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/>
                        <a:t>6</a:t>
                      </a:r>
                      <a:endParaRPr lang="en-US" altLang="zh-CN" sz="1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400"/>
                        <a:t>车载充电机及供电设备处于正常工作状态。</a:t>
                      </a:r>
                      <a:endParaRPr lang="zh-CN" altLang="en-US" sz="140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lum bright="6000" contrast="-6000"/>
          </a:blip>
          <a:srcRect l="40451" t="41545" r="5562" b="6291"/>
          <a:stretch>
            <a:fillRect/>
          </a:stretch>
        </p:blipFill>
        <p:spPr>
          <a:xfrm>
            <a:off x="5628005" y="1186180"/>
            <a:ext cx="5259705" cy="381190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755900" y="5653405"/>
            <a:ext cx="647446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0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sym typeface="+mn-ea"/>
              </a:rPr>
              <a:t>检测点</a:t>
            </a:r>
            <a:r>
              <a:rPr lang="en-US" altLang="zh-CN" sz="20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sym typeface="+mn-ea"/>
              </a:rPr>
              <a:t>2</a:t>
            </a:r>
            <a:r>
              <a:rPr lang="zh-CN" altLang="en-US" sz="20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sym typeface="+mn-ea"/>
              </a:rPr>
              <a:t>的</a:t>
            </a:r>
            <a:r>
              <a:rPr lang="en-US" altLang="zh-CN" sz="20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sym typeface="+mn-ea"/>
              </a:rPr>
              <a:t>PWM</a:t>
            </a:r>
            <a:r>
              <a:rPr lang="zh-CN" altLang="en-US" sz="20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sym typeface="+mn-ea"/>
              </a:rPr>
              <a:t>占空比信号是确认供电设备最大供电电流</a:t>
            </a:r>
            <a:endParaRPr lang="zh-CN" altLang="en-US" sz="2000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sym typeface="+mn-ea"/>
            </a:endParaRPr>
          </a:p>
        </p:txBody>
      </p:sp>
      <p:pic>
        <p:nvPicPr>
          <p:cNvPr id="3" name="图片 2" descr="图片1"/>
          <p:cNvPicPr>
            <a:picLocks noChangeAspect="1"/>
          </p:cNvPicPr>
          <p:nvPr/>
        </p:nvPicPr>
        <p:blipFill>
          <a:blip r:embed="rId4"/>
          <a:srcRect l="50810"/>
          <a:stretch>
            <a:fillRect/>
          </a:stretch>
        </p:blipFill>
        <p:spPr>
          <a:xfrm>
            <a:off x="1090295" y="774700"/>
            <a:ext cx="3921760" cy="3017520"/>
          </a:xfrm>
          <a:prstGeom prst="rect">
            <a:avLst/>
          </a:prstGeom>
        </p:spPr>
      </p:pic>
      <p:grpSp>
        <p:nvGrpSpPr>
          <p:cNvPr id="41" name="组合 40"/>
          <p:cNvGrpSpPr/>
          <p:nvPr/>
        </p:nvGrpSpPr>
        <p:grpSpPr>
          <a:xfrm>
            <a:off x="1245235" y="4022090"/>
            <a:ext cx="3994785" cy="1579880"/>
            <a:chOff x="1735" y="5988"/>
            <a:chExt cx="6291" cy="2488"/>
          </a:xfrm>
        </p:grpSpPr>
        <p:sp>
          <p:nvSpPr>
            <p:cNvPr id="5" name="矩形 4"/>
            <p:cNvSpPr/>
            <p:nvPr/>
          </p:nvSpPr>
          <p:spPr>
            <a:xfrm>
              <a:off x="1735" y="5989"/>
              <a:ext cx="5932" cy="242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6" name="直接连接符 5"/>
            <p:cNvCxnSpPr/>
            <p:nvPr/>
          </p:nvCxnSpPr>
          <p:spPr>
            <a:xfrm flipV="1">
              <a:off x="2444" y="7279"/>
              <a:ext cx="5223" cy="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2448" y="5996"/>
              <a:ext cx="11" cy="24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2680" y="6604"/>
              <a:ext cx="7" cy="68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H="1" flipV="1">
              <a:off x="2674" y="6594"/>
              <a:ext cx="736" cy="1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5581" y="6604"/>
              <a:ext cx="2" cy="136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flipH="1" flipV="1">
              <a:off x="3754" y="6593"/>
              <a:ext cx="736" cy="1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flipH="1" flipV="1">
              <a:off x="4848" y="6593"/>
              <a:ext cx="736" cy="1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H="1" flipV="1">
              <a:off x="3402" y="7941"/>
              <a:ext cx="355" cy="1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H="1" flipV="1">
              <a:off x="4485" y="7951"/>
              <a:ext cx="355" cy="1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H="1" flipV="1">
              <a:off x="5569" y="7951"/>
              <a:ext cx="355" cy="1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5922" y="7286"/>
              <a:ext cx="7" cy="68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3394" y="6608"/>
              <a:ext cx="2" cy="136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flipH="1">
              <a:off x="3757" y="6623"/>
              <a:ext cx="15" cy="155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4855" y="6606"/>
              <a:ext cx="2" cy="136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 flipH="1">
              <a:off x="4455" y="6623"/>
              <a:ext cx="15" cy="155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箭头连接符 32"/>
            <p:cNvCxnSpPr/>
            <p:nvPr/>
          </p:nvCxnSpPr>
          <p:spPr>
            <a:xfrm>
              <a:off x="3787" y="8072"/>
              <a:ext cx="68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文本框 33"/>
            <p:cNvSpPr txBox="1"/>
            <p:nvPr/>
          </p:nvSpPr>
          <p:spPr>
            <a:xfrm>
              <a:off x="3832" y="8042"/>
              <a:ext cx="715" cy="4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1200">
                  <a:solidFill>
                    <a:schemeClr val="tx1"/>
                  </a:solidFill>
                  <a:sym typeface="+mn-ea"/>
                </a:rPr>
                <a:t>I/f</a:t>
              </a:r>
              <a:endParaRPr lang="en-US" altLang="zh-CN" sz="1200">
                <a:solidFill>
                  <a:schemeClr val="tx1"/>
                </a:solidFill>
                <a:sym typeface="+mn-ea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6952" y="7279"/>
              <a:ext cx="1074" cy="4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sz="1200">
                  <a:solidFill>
                    <a:schemeClr val="tx1"/>
                  </a:solidFill>
                  <a:sym typeface="+mn-ea"/>
                </a:rPr>
                <a:t>时间</a:t>
              </a:r>
              <a:endParaRPr lang="zh-CN" altLang="en-US" sz="1200">
                <a:solidFill>
                  <a:schemeClr val="tx1"/>
                </a:solidFill>
                <a:sym typeface="+mn-ea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1735" y="5988"/>
              <a:ext cx="1074" cy="4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sz="1200">
                  <a:solidFill>
                    <a:schemeClr val="tx1"/>
                  </a:solidFill>
                  <a:sym typeface="+mn-ea"/>
                </a:rPr>
                <a:t>电压</a:t>
              </a:r>
              <a:endParaRPr lang="zh-CN" altLang="en-US" sz="1200">
                <a:solidFill>
                  <a:schemeClr val="tx1"/>
                </a:solidFill>
                <a:sym typeface="+mn-ea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1959" y="6399"/>
              <a:ext cx="1074" cy="4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1200">
                  <a:solidFill>
                    <a:schemeClr val="tx1"/>
                  </a:solidFill>
                  <a:sym typeface="+mn-ea"/>
                </a:rPr>
                <a:t>V+</a:t>
              </a:r>
              <a:endParaRPr lang="en-US" altLang="zh-CN" sz="1200">
                <a:solidFill>
                  <a:schemeClr val="tx1"/>
                </a:solidFill>
                <a:sym typeface="+mn-ea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1990" y="7732"/>
              <a:ext cx="1074" cy="4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1200">
                  <a:solidFill>
                    <a:schemeClr val="tx1"/>
                  </a:solidFill>
                  <a:sym typeface="+mn-ea"/>
                </a:rPr>
                <a:t>V-</a:t>
              </a:r>
              <a:endParaRPr lang="en-US" altLang="zh-CN" sz="1200">
                <a:solidFill>
                  <a:schemeClr val="tx1"/>
                </a:solidFill>
                <a:sym typeface="+mn-ea"/>
              </a:endParaRPr>
            </a:p>
          </p:txBody>
        </p:sp>
        <p:cxnSp>
          <p:nvCxnSpPr>
            <p:cNvPr id="39" name="直接连接符 38"/>
            <p:cNvCxnSpPr/>
            <p:nvPr/>
          </p:nvCxnSpPr>
          <p:spPr>
            <a:xfrm>
              <a:off x="2463" y="7964"/>
              <a:ext cx="102" cy="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2444" y="6628"/>
              <a:ext cx="102" cy="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直接箭头连接符 41"/>
          <p:cNvCxnSpPr/>
          <p:nvPr/>
        </p:nvCxnSpPr>
        <p:spPr>
          <a:xfrm>
            <a:off x="1398270" y="3351530"/>
            <a:ext cx="671195" cy="105854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138045" y="5150485"/>
            <a:ext cx="8949055" cy="3987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r>
              <a:rPr lang="zh-CN" altLang="en-US" sz="2000">
                <a:solidFill>
                  <a:srgbClr val="FF0000"/>
                </a:solidFill>
              </a:rPr>
              <a:t>车辆端是通过检测点</a:t>
            </a:r>
            <a:r>
              <a:rPr lang="en-US" altLang="zh-CN" sz="2000">
                <a:solidFill>
                  <a:srgbClr val="FF0000"/>
                </a:solidFill>
              </a:rPr>
              <a:t>3</a:t>
            </a:r>
            <a:r>
              <a:rPr lang="zh-CN" altLang="en-US" sz="2000">
                <a:solidFill>
                  <a:srgbClr val="FF0000"/>
                </a:solidFill>
              </a:rPr>
              <a:t>和</a:t>
            </a:r>
            <a:r>
              <a:rPr lang="en-US" altLang="zh-CN" sz="2000">
                <a:solidFill>
                  <a:srgbClr val="FF0000"/>
                </a:solidFill>
              </a:rPr>
              <a:t>PE</a:t>
            </a:r>
            <a:r>
              <a:rPr lang="zh-CN" altLang="en-US" sz="2000">
                <a:solidFill>
                  <a:srgbClr val="FF0000"/>
                </a:solidFill>
              </a:rPr>
              <a:t>之间的阻值来确定当前充电装置（电缆）的额定</a:t>
            </a:r>
            <a:r>
              <a:rPr lang="zh-CN" altLang="en-US" sz="2000">
                <a:solidFill>
                  <a:srgbClr val="FF0000"/>
                </a:solidFill>
              </a:rPr>
              <a:t>容量</a:t>
            </a:r>
            <a:endParaRPr lang="zh-CN" altLang="en-US" sz="2000">
              <a:solidFill>
                <a:srgbClr val="FF0000"/>
              </a:solidFill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rcRect l="55200" t="41534" r="3761" b="24960"/>
          <a:stretch>
            <a:fillRect/>
          </a:stretch>
        </p:blipFill>
        <p:spPr>
          <a:xfrm>
            <a:off x="6807200" y="1517015"/>
            <a:ext cx="3748405" cy="253174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2664460" y="1293495"/>
            <a:ext cx="1356360" cy="3385820"/>
            <a:chOff x="4196" y="2037"/>
            <a:chExt cx="2136" cy="5332"/>
          </a:xfrm>
        </p:grpSpPr>
        <p:grpSp>
          <p:nvGrpSpPr>
            <p:cNvPr id="7" name="组合 6"/>
            <p:cNvGrpSpPr/>
            <p:nvPr/>
          </p:nvGrpSpPr>
          <p:grpSpPr>
            <a:xfrm>
              <a:off x="4196" y="2037"/>
              <a:ext cx="2136" cy="4752"/>
              <a:chOff x="16260" y="2485"/>
              <a:chExt cx="2136" cy="4752"/>
            </a:xfrm>
          </p:grpSpPr>
          <p:pic>
            <p:nvPicPr>
              <p:cNvPr id="3" name="图片 2" descr="图片1"/>
              <p:cNvPicPr>
                <a:picLocks noChangeAspect="1"/>
              </p:cNvPicPr>
              <p:nvPr/>
            </p:nvPicPr>
            <p:blipFill>
              <a:blip r:embed="rId3"/>
              <a:srcRect l="50810" r="33834"/>
              <a:stretch>
                <a:fillRect/>
              </a:stretch>
            </p:blipFill>
            <p:spPr>
              <a:xfrm>
                <a:off x="16260" y="2485"/>
                <a:ext cx="2136" cy="4752"/>
              </a:xfrm>
              <a:prstGeom prst="rect">
                <a:avLst/>
              </a:prstGeom>
            </p:spPr>
          </p:pic>
          <p:sp>
            <p:nvSpPr>
              <p:cNvPr id="35" name="矩形 34"/>
              <p:cNvSpPr/>
              <p:nvPr/>
            </p:nvSpPr>
            <p:spPr>
              <a:xfrm rot="5400000">
                <a:off x="16332" y="4755"/>
                <a:ext cx="389" cy="15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cxnSp>
            <p:nvCxnSpPr>
              <p:cNvPr id="4" name="肘形连接符 3"/>
              <p:cNvCxnSpPr/>
              <p:nvPr/>
            </p:nvCxnSpPr>
            <p:spPr>
              <a:xfrm rot="16200000">
                <a:off x="16486" y="4483"/>
                <a:ext cx="362" cy="305"/>
              </a:xfrm>
              <a:prstGeom prst="bentConnector3">
                <a:avLst>
                  <a:gd name="adj1" fmla="val 96823"/>
                </a:avLst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肘形连接符 4"/>
              <p:cNvCxnSpPr>
                <a:stCxn id="35" idx="3"/>
              </p:cNvCxnSpPr>
              <p:nvPr/>
            </p:nvCxnSpPr>
            <p:spPr>
              <a:xfrm rot="5400000" flipV="1">
                <a:off x="16593" y="4957"/>
                <a:ext cx="174" cy="309"/>
              </a:xfrm>
              <a:prstGeom prst="bentConnector2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文本框 7"/>
            <p:cNvSpPr txBox="1"/>
            <p:nvPr/>
          </p:nvSpPr>
          <p:spPr>
            <a:xfrm>
              <a:off x="4580" y="6789"/>
              <a:ext cx="1368" cy="58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zh-CN" altLang="en-US">
                  <a:solidFill>
                    <a:schemeClr val="tx1"/>
                  </a:solidFill>
                  <a:sym typeface="+mn-ea"/>
                </a:rPr>
                <a:t>新国标</a:t>
              </a:r>
              <a:endParaRPr lang="zh-CN" altLang="en-US">
                <a:solidFill>
                  <a:schemeClr val="tx1"/>
                </a:solidFill>
                <a:sym typeface="+mn-ea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645660" y="1293495"/>
            <a:ext cx="1224280" cy="3385820"/>
            <a:chOff x="7316" y="2037"/>
            <a:chExt cx="1928" cy="5332"/>
          </a:xfrm>
        </p:grpSpPr>
        <p:pic>
          <p:nvPicPr>
            <p:cNvPr id="2" name="图片 1" descr="图片1"/>
            <p:cNvPicPr>
              <a:picLocks noChangeAspect="1"/>
            </p:cNvPicPr>
            <p:nvPr/>
          </p:nvPicPr>
          <p:blipFill>
            <a:blip r:embed="rId3"/>
            <a:srcRect l="50810" r="33834"/>
            <a:stretch>
              <a:fillRect/>
            </a:stretch>
          </p:blipFill>
          <p:spPr>
            <a:xfrm>
              <a:off x="7316" y="2037"/>
              <a:ext cx="1928" cy="4752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7596" y="6789"/>
              <a:ext cx="1368" cy="58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zh-CN" altLang="en-US">
                  <a:solidFill>
                    <a:schemeClr val="tx1"/>
                  </a:solidFill>
                  <a:sym typeface="+mn-ea"/>
                </a:rPr>
                <a:t>老国标</a:t>
              </a:r>
              <a:endParaRPr lang="zh-CN" altLang="en-US">
                <a:solidFill>
                  <a:schemeClr val="tx1"/>
                </a:solidFill>
                <a:sym typeface="+mn-ea"/>
              </a:endParaRPr>
            </a:p>
          </p:txBody>
        </p:sp>
      </p:grpSp>
      <p:cxnSp>
        <p:nvCxnSpPr>
          <p:cNvPr id="10" name="直接箭头连接符 9"/>
          <p:cNvCxnSpPr/>
          <p:nvPr/>
        </p:nvCxnSpPr>
        <p:spPr>
          <a:xfrm flipV="1">
            <a:off x="5188585" y="2774315"/>
            <a:ext cx="1618615" cy="43878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组合 113"/>
          <p:cNvGrpSpPr/>
          <p:nvPr/>
        </p:nvGrpSpPr>
        <p:grpSpPr>
          <a:xfrm>
            <a:off x="909955" y="1431925"/>
            <a:ext cx="10570845" cy="3993515"/>
            <a:chOff x="1433" y="2255"/>
            <a:chExt cx="16647" cy="6289"/>
          </a:xfrm>
        </p:grpSpPr>
        <p:sp>
          <p:nvSpPr>
            <p:cNvPr id="46" name="圆角矩形 45"/>
            <p:cNvSpPr/>
            <p:nvPr/>
          </p:nvSpPr>
          <p:spPr>
            <a:xfrm>
              <a:off x="1433" y="2730"/>
              <a:ext cx="5159" cy="581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0" name="圆角矩形 89"/>
            <p:cNvSpPr/>
            <p:nvPr/>
          </p:nvSpPr>
          <p:spPr>
            <a:xfrm>
              <a:off x="7240" y="2733"/>
              <a:ext cx="2215" cy="5811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" name="圆角矩形 11"/>
            <p:cNvSpPr/>
            <p:nvPr/>
          </p:nvSpPr>
          <p:spPr>
            <a:xfrm>
              <a:off x="12830" y="2731"/>
              <a:ext cx="5159" cy="581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0" name="圆角矩形 39"/>
            <p:cNvSpPr/>
            <p:nvPr/>
          </p:nvSpPr>
          <p:spPr>
            <a:xfrm>
              <a:off x="10028" y="2731"/>
              <a:ext cx="2215" cy="5811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3988" y="3425"/>
              <a:ext cx="11397" cy="0"/>
            </a:xfrm>
            <a:prstGeom prst="line">
              <a:avLst/>
            </a:prstGeom>
            <a:ln w="19050"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3988" y="3836"/>
              <a:ext cx="11397" cy="0"/>
            </a:xfrm>
            <a:prstGeom prst="line">
              <a:avLst/>
            </a:prstGeom>
            <a:ln w="19050"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2263" y="4552"/>
              <a:ext cx="15170" cy="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V="1">
              <a:off x="3999" y="7648"/>
              <a:ext cx="11912" cy="3"/>
            </a:xfrm>
            <a:prstGeom prst="line">
              <a:avLst/>
            </a:prstGeom>
            <a:ln w="19050"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/>
            <p:cNvCxnSpPr>
              <a:stCxn id="90" idx="2"/>
              <a:endCxn id="90" idx="0"/>
            </p:cNvCxnSpPr>
            <p:nvPr/>
          </p:nvCxnSpPr>
          <p:spPr>
            <a:xfrm flipV="1">
              <a:off x="8348" y="2733"/>
              <a:ext cx="0" cy="5811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文本框 96"/>
            <p:cNvSpPr txBox="1"/>
            <p:nvPr/>
          </p:nvSpPr>
          <p:spPr>
            <a:xfrm>
              <a:off x="7190" y="2827"/>
              <a:ext cx="1248" cy="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1200"/>
                <a:t>供电</a:t>
              </a:r>
              <a:r>
                <a:rPr lang="zh-CN" altLang="en-US" sz="1200"/>
                <a:t>插座</a:t>
              </a:r>
              <a:endParaRPr lang="zh-CN" altLang="en-US" sz="1200"/>
            </a:p>
          </p:txBody>
        </p:sp>
        <p:sp>
          <p:nvSpPr>
            <p:cNvPr id="98" name="文本框 97"/>
            <p:cNvSpPr txBox="1"/>
            <p:nvPr/>
          </p:nvSpPr>
          <p:spPr>
            <a:xfrm>
              <a:off x="8267" y="2827"/>
              <a:ext cx="1248" cy="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1200"/>
                <a:t>供电</a:t>
              </a:r>
              <a:r>
                <a:rPr lang="zh-CN" altLang="en-US" sz="1200"/>
                <a:t>插头</a:t>
              </a:r>
              <a:endParaRPr lang="zh-CN" altLang="en-US" sz="1200"/>
            </a:p>
          </p:txBody>
        </p:sp>
        <p:sp>
          <p:nvSpPr>
            <p:cNvPr id="99" name="文本框 98"/>
            <p:cNvSpPr txBox="1"/>
            <p:nvPr/>
          </p:nvSpPr>
          <p:spPr>
            <a:xfrm>
              <a:off x="7716" y="2257"/>
              <a:ext cx="1248" cy="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1200"/>
                <a:t>供电接口</a:t>
              </a:r>
              <a:endParaRPr lang="zh-CN" altLang="en-US" sz="1200"/>
            </a:p>
          </p:txBody>
        </p:sp>
        <p:sp>
          <p:nvSpPr>
            <p:cNvPr id="100" name="椭圆 99"/>
            <p:cNvSpPr/>
            <p:nvPr/>
          </p:nvSpPr>
          <p:spPr>
            <a:xfrm>
              <a:off x="8231" y="3319"/>
              <a:ext cx="233" cy="2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1200"/>
                <a:t>1</a:t>
              </a:r>
              <a:endParaRPr lang="en-US" altLang="zh-CN" sz="1200"/>
            </a:p>
          </p:txBody>
        </p:sp>
        <p:sp>
          <p:nvSpPr>
            <p:cNvPr id="101" name="椭圆 100"/>
            <p:cNvSpPr/>
            <p:nvPr/>
          </p:nvSpPr>
          <p:spPr>
            <a:xfrm>
              <a:off x="8232" y="3722"/>
              <a:ext cx="233" cy="2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1200"/>
                <a:t>2</a:t>
              </a:r>
              <a:endParaRPr lang="en-US" altLang="zh-CN" sz="1200"/>
            </a:p>
          </p:txBody>
        </p:sp>
        <p:sp>
          <p:nvSpPr>
            <p:cNvPr id="102" name="椭圆 101"/>
            <p:cNvSpPr/>
            <p:nvPr/>
          </p:nvSpPr>
          <p:spPr>
            <a:xfrm>
              <a:off x="8223" y="4441"/>
              <a:ext cx="233" cy="2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1200"/>
                <a:t>3</a:t>
              </a:r>
              <a:endParaRPr lang="en-US" altLang="zh-CN" sz="1200"/>
            </a:p>
          </p:txBody>
        </p:sp>
        <p:sp>
          <p:nvSpPr>
            <p:cNvPr id="104" name="椭圆 103"/>
            <p:cNvSpPr/>
            <p:nvPr/>
          </p:nvSpPr>
          <p:spPr>
            <a:xfrm>
              <a:off x="8232" y="7529"/>
              <a:ext cx="233" cy="2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1200"/>
                <a:t>5</a:t>
              </a:r>
              <a:endParaRPr lang="en-US" altLang="zh-CN" sz="1200"/>
            </a:p>
          </p:txBody>
        </p:sp>
        <p:sp>
          <p:nvSpPr>
            <p:cNvPr id="105" name="文本框 104"/>
            <p:cNvSpPr txBox="1"/>
            <p:nvPr/>
          </p:nvSpPr>
          <p:spPr>
            <a:xfrm>
              <a:off x="8348" y="6448"/>
              <a:ext cx="698" cy="4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1200">
                  <a:sym typeface="+mn-ea"/>
                </a:rPr>
                <a:t>CC</a:t>
              </a:r>
              <a:endParaRPr lang="en-US" altLang="zh-CN" sz="1200">
                <a:sym typeface="+mn-ea"/>
              </a:endParaRPr>
            </a:p>
          </p:txBody>
        </p:sp>
        <p:sp>
          <p:nvSpPr>
            <p:cNvPr id="106" name="文本框 105"/>
            <p:cNvSpPr txBox="1"/>
            <p:nvPr/>
          </p:nvSpPr>
          <p:spPr>
            <a:xfrm>
              <a:off x="8348" y="7216"/>
              <a:ext cx="698" cy="4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1200">
                  <a:sym typeface="+mn-ea"/>
                </a:rPr>
                <a:t>CP</a:t>
              </a:r>
              <a:endParaRPr lang="en-US" altLang="zh-CN" sz="1200">
                <a:sym typeface="+mn-ea"/>
              </a:endParaRPr>
            </a:p>
          </p:txBody>
        </p:sp>
        <p:sp>
          <p:nvSpPr>
            <p:cNvPr id="107" name="文本框 106"/>
            <p:cNvSpPr txBox="1"/>
            <p:nvPr/>
          </p:nvSpPr>
          <p:spPr>
            <a:xfrm>
              <a:off x="8348" y="4514"/>
              <a:ext cx="698" cy="4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1200">
                  <a:sym typeface="+mn-ea"/>
                </a:rPr>
                <a:t>PE</a:t>
              </a:r>
              <a:endParaRPr lang="en-US" altLang="zh-CN" sz="1200">
                <a:sym typeface="+mn-ea"/>
              </a:endParaRPr>
            </a:p>
          </p:txBody>
        </p:sp>
        <p:sp>
          <p:nvSpPr>
            <p:cNvPr id="108" name="文本框 107"/>
            <p:cNvSpPr txBox="1"/>
            <p:nvPr/>
          </p:nvSpPr>
          <p:spPr>
            <a:xfrm>
              <a:off x="8348" y="3778"/>
              <a:ext cx="698" cy="4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1200">
                  <a:sym typeface="+mn-ea"/>
                </a:rPr>
                <a:t>N</a:t>
              </a:r>
              <a:endParaRPr lang="en-US" altLang="zh-CN" sz="1200">
                <a:sym typeface="+mn-ea"/>
              </a:endParaRPr>
            </a:p>
          </p:txBody>
        </p:sp>
        <p:sp>
          <p:nvSpPr>
            <p:cNvPr id="109" name="文本框 108"/>
            <p:cNvSpPr txBox="1"/>
            <p:nvPr/>
          </p:nvSpPr>
          <p:spPr>
            <a:xfrm>
              <a:off x="8363" y="3337"/>
              <a:ext cx="698" cy="4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1200">
                  <a:sym typeface="+mn-ea"/>
                </a:rPr>
                <a:t>L</a:t>
              </a:r>
              <a:endParaRPr lang="en-US" altLang="zh-CN" sz="1200">
                <a:sym typeface="+mn-ea"/>
              </a:endParaRPr>
            </a:p>
          </p:txBody>
        </p:sp>
        <p:cxnSp>
          <p:nvCxnSpPr>
            <p:cNvPr id="39" name="肘形连接符 38"/>
            <p:cNvCxnSpPr/>
            <p:nvPr/>
          </p:nvCxnSpPr>
          <p:spPr>
            <a:xfrm flipV="1">
              <a:off x="10568" y="6336"/>
              <a:ext cx="3684" cy="560"/>
            </a:xfrm>
            <a:prstGeom prst="bentConnector3">
              <a:avLst>
                <a:gd name="adj1" fmla="val 100027"/>
              </a:avLst>
            </a:prstGeom>
            <a:ln w="19050"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 flipV="1">
              <a:off x="10575" y="5635"/>
              <a:ext cx="3" cy="1245"/>
            </a:xfrm>
            <a:prstGeom prst="line">
              <a:avLst/>
            </a:prstGeom>
            <a:ln w="19050"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 flipH="1">
              <a:off x="10417" y="5227"/>
              <a:ext cx="151" cy="42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 flipH="1">
              <a:off x="10417" y="5636"/>
              <a:ext cx="102" cy="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10578" y="4557"/>
              <a:ext cx="0" cy="656"/>
            </a:xfrm>
            <a:prstGeom prst="line">
              <a:avLst/>
            </a:prstGeom>
            <a:ln w="19050"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矩形 44"/>
            <p:cNvSpPr/>
            <p:nvPr/>
          </p:nvSpPr>
          <p:spPr>
            <a:xfrm rot="5400000">
              <a:off x="10292" y="6145"/>
              <a:ext cx="604" cy="18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51" name="直接连接符 50"/>
            <p:cNvCxnSpPr>
              <a:stCxn id="40" idx="2"/>
              <a:endCxn id="40" idx="0"/>
            </p:cNvCxnSpPr>
            <p:nvPr/>
          </p:nvCxnSpPr>
          <p:spPr>
            <a:xfrm flipV="1">
              <a:off x="11136" y="2731"/>
              <a:ext cx="0" cy="5811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文本框 51"/>
            <p:cNvSpPr txBox="1"/>
            <p:nvPr/>
          </p:nvSpPr>
          <p:spPr>
            <a:xfrm>
              <a:off x="9978" y="2825"/>
              <a:ext cx="1248" cy="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1200"/>
                <a:t>车辆插头</a:t>
              </a:r>
              <a:endParaRPr lang="zh-CN" altLang="en-US" sz="1200"/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11055" y="2825"/>
              <a:ext cx="1248" cy="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1200"/>
                <a:t>车辆插</a:t>
              </a:r>
              <a:r>
                <a:rPr lang="zh-CN" altLang="en-US" sz="1200"/>
                <a:t>座</a:t>
              </a:r>
              <a:endParaRPr lang="zh-CN" altLang="en-US" sz="1200"/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10504" y="2255"/>
              <a:ext cx="1248" cy="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1200"/>
                <a:t>车辆</a:t>
              </a:r>
              <a:r>
                <a:rPr lang="zh-CN" altLang="en-US" sz="1200"/>
                <a:t>接口</a:t>
              </a:r>
              <a:endParaRPr lang="zh-CN" altLang="en-US" sz="1200"/>
            </a:p>
          </p:txBody>
        </p:sp>
        <p:sp>
          <p:nvSpPr>
            <p:cNvPr id="57" name="椭圆 56"/>
            <p:cNvSpPr/>
            <p:nvPr/>
          </p:nvSpPr>
          <p:spPr>
            <a:xfrm>
              <a:off x="11019" y="3317"/>
              <a:ext cx="233" cy="2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1200"/>
                <a:t>1</a:t>
              </a:r>
              <a:endParaRPr lang="en-US" altLang="zh-CN" sz="1200"/>
            </a:p>
          </p:txBody>
        </p:sp>
        <p:sp>
          <p:nvSpPr>
            <p:cNvPr id="58" name="椭圆 57"/>
            <p:cNvSpPr/>
            <p:nvPr/>
          </p:nvSpPr>
          <p:spPr>
            <a:xfrm>
              <a:off x="11020" y="3720"/>
              <a:ext cx="233" cy="2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1200"/>
                <a:t>2</a:t>
              </a:r>
              <a:endParaRPr lang="en-US" altLang="zh-CN" sz="1200"/>
            </a:p>
          </p:txBody>
        </p:sp>
        <p:sp>
          <p:nvSpPr>
            <p:cNvPr id="59" name="椭圆 58"/>
            <p:cNvSpPr/>
            <p:nvPr/>
          </p:nvSpPr>
          <p:spPr>
            <a:xfrm>
              <a:off x="11011" y="4439"/>
              <a:ext cx="233" cy="2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1200"/>
                <a:t>3</a:t>
              </a:r>
              <a:endParaRPr lang="en-US" altLang="zh-CN" sz="1200"/>
            </a:p>
          </p:txBody>
        </p:sp>
        <p:sp>
          <p:nvSpPr>
            <p:cNvPr id="60" name="椭圆 59"/>
            <p:cNvSpPr/>
            <p:nvPr/>
          </p:nvSpPr>
          <p:spPr>
            <a:xfrm>
              <a:off x="11020" y="6794"/>
              <a:ext cx="233" cy="2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1200"/>
                <a:t>4</a:t>
              </a:r>
              <a:endParaRPr lang="en-US" altLang="zh-CN" sz="1200"/>
            </a:p>
          </p:txBody>
        </p:sp>
        <p:sp>
          <p:nvSpPr>
            <p:cNvPr id="61" name="椭圆 60"/>
            <p:cNvSpPr/>
            <p:nvPr/>
          </p:nvSpPr>
          <p:spPr>
            <a:xfrm>
              <a:off x="11020" y="7527"/>
              <a:ext cx="233" cy="2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1200"/>
                <a:t>5</a:t>
              </a:r>
              <a:endParaRPr lang="en-US" altLang="zh-CN" sz="1200"/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11136" y="6446"/>
              <a:ext cx="698" cy="4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1200">
                  <a:sym typeface="+mn-ea"/>
                </a:rPr>
                <a:t>CC</a:t>
              </a:r>
              <a:endParaRPr lang="en-US" altLang="zh-CN" sz="1200">
                <a:sym typeface="+mn-ea"/>
              </a:endParaRPr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11136" y="7214"/>
              <a:ext cx="698" cy="4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1200">
                  <a:sym typeface="+mn-ea"/>
                </a:rPr>
                <a:t>CP</a:t>
              </a:r>
              <a:endParaRPr lang="en-US" altLang="zh-CN" sz="1200">
                <a:sym typeface="+mn-ea"/>
              </a:endParaRPr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11136" y="4512"/>
              <a:ext cx="698" cy="4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1200">
                  <a:sym typeface="+mn-ea"/>
                </a:rPr>
                <a:t>PE</a:t>
              </a:r>
              <a:endParaRPr lang="en-US" altLang="zh-CN" sz="1200">
                <a:sym typeface="+mn-ea"/>
              </a:endParaRP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11136" y="3776"/>
              <a:ext cx="698" cy="4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1200">
                  <a:sym typeface="+mn-ea"/>
                </a:rPr>
                <a:t>N</a:t>
              </a:r>
              <a:endParaRPr lang="en-US" altLang="zh-CN" sz="1200">
                <a:sym typeface="+mn-ea"/>
              </a:endParaRPr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11151" y="3335"/>
              <a:ext cx="698" cy="4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1200">
                  <a:sym typeface="+mn-ea"/>
                </a:rPr>
                <a:t>L</a:t>
              </a:r>
              <a:endParaRPr lang="en-US" altLang="zh-CN" sz="1200">
                <a:sym typeface="+mn-ea"/>
              </a:endParaRPr>
            </a:p>
          </p:txBody>
        </p:sp>
        <p:sp>
          <p:nvSpPr>
            <p:cNvPr id="86" name="文本框 85"/>
            <p:cNvSpPr txBox="1"/>
            <p:nvPr/>
          </p:nvSpPr>
          <p:spPr>
            <a:xfrm>
              <a:off x="10568" y="6041"/>
              <a:ext cx="698" cy="4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1200">
                  <a:sym typeface="+mn-ea"/>
                </a:rPr>
                <a:t>RC</a:t>
              </a:r>
              <a:endParaRPr lang="en-US" altLang="zh-CN" sz="1200">
                <a:sym typeface="+mn-ea"/>
              </a:endParaRPr>
            </a:p>
          </p:txBody>
        </p:sp>
        <p:sp>
          <p:nvSpPr>
            <p:cNvPr id="87" name="文本框 86"/>
            <p:cNvSpPr txBox="1"/>
            <p:nvPr/>
          </p:nvSpPr>
          <p:spPr>
            <a:xfrm>
              <a:off x="10531" y="5032"/>
              <a:ext cx="698" cy="4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1200">
                  <a:sym typeface="+mn-ea"/>
                </a:rPr>
                <a:t>S3</a:t>
              </a:r>
              <a:endParaRPr lang="en-US" altLang="zh-CN" sz="1200">
                <a:sym typeface="+mn-ea"/>
              </a:endParaRPr>
            </a:p>
          </p:txBody>
        </p:sp>
        <p:cxnSp>
          <p:nvCxnSpPr>
            <p:cNvPr id="47" name="直接连接符 46"/>
            <p:cNvCxnSpPr/>
            <p:nvPr/>
          </p:nvCxnSpPr>
          <p:spPr>
            <a:xfrm>
              <a:off x="15911" y="3896"/>
              <a:ext cx="0" cy="656"/>
            </a:xfrm>
            <a:prstGeom prst="line">
              <a:avLst/>
            </a:prstGeom>
            <a:ln w="19050"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 flipH="1">
              <a:off x="2871" y="3425"/>
              <a:ext cx="665" cy="15"/>
            </a:xfrm>
            <a:prstGeom prst="line">
              <a:avLst/>
            </a:prstGeom>
            <a:ln w="19050"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 flipH="1">
              <a:off x="2871" y="3836"/>
              <a:ext cx="665" cy="15"/>
            </a:xfrm>
            <a:prstGeom prst="line">
              <a:avLst/>
            </a:prstGeom>
            <a:ln w="19050"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 flipH="1">
              <a:off x="3521" y="3214"/>
              <a:ext cx="483" cy="21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 flipH="1">
              <a:off x="3505" y="3625"/>
              <a:ext cx="483" cy="21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立方体 9"/>
            <p:cNvSpPr/>
            <p:nvPr/>
          </p:nvSpPr>
          <p:spPr>
            <a:xfrm rot="5400000">
              <a:off x="14589" y="2262"/>
              <a:ext cx="877" cy="2746"/>
            </a:xfrm>
            <a:prstGeom prst="cube">
              <a:avLst>
                <a:gd name="adj" fmla="val 18814"/>
              </a:avLst>
            </a:prstGeom>
            <a:solidFill>
              <a:srgbClr val="00B0F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14" name="直接连接符 13"/>
            <p:cNvCxnSpPr/>
            <p:nvPr/>
          </p:nvCxnSpPr>
          <p:spPr>
            <a:xfrm flipV="1">
              <a:off x="17418" y="4557"/>
              <a:ext cx="15" cy="51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组合 17"/>
            <p:cNvGrpSpPr/>
            <p:nvPr/>
          </p:nvGrpSpPr>
          <p:grpSpPr>
            <a:xfrm rot="0">
              <a:off x="17287" y="5062"/>
              <a:ext cx="279" cy="193"/>
              <a:chOff x="17501" y="3889"/>
              <a:chExt cx="279" cy="193"/>
            </a:xfrm>
          </p:grpSpPr>
          <p:cxnSp>
            <p:nvCxnSpPr>
              <p:cNvPr id="15" name="直接连接符 14"/>
              <p:cNvCxnSpPr/>
              <p:nvPr/>
            </p:nvCxnSpPr>
            <p:spPr>
              <a:xfrm flipH="1">
                <a:off x="17561" y="3980"/>
                <a:ext cx="158" cy="1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/>
              <p:cNvCxnSpPr/>
              <p:nvPr/>
            </p:nvCxnSpPr>
            <p:spPr>
              <a:xfrm flipH="1">
                <a:off x="17591" y="4070"/>
                <a:ext cx="98" cy="1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 flipH="1">
                <a:off x="17501" y="3889"/>
                <a:ext cx="279" cy="15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直接连接符 18"/>
            <p:cNvCxnSpPr/>
            <p:nvPr/>
          </p:nvCxnSpPr>
          <p:spPr>
            <a:xfrm flipV="1">
              <a:off x="2286" y="4572"/>
              <a:ext cx="15" cy="51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组合 19"/>
            <p:cNvGrpSpPr/>
            <p:nvPr/>
          </p:nvGrpSpPr>
          <p:grpSpPr>
            <a:xfrm rot="0">
              <a:off x="2155" y="5077"/>
              <a:ext cx="279" cy="193"/>
              <a:chOff x="17501" y="3889"/>
              <a:chExt cx="279" cy="193"/>
            </a:xfrm>
          </p:grpSpPr>
          <p:cxnSp>
            <p:nvCxnSpPr>
              <p:cNvPr id="21" name="直接连接符 20"/>
              <p:cNvCxnSpPr/>
              <p:nvPr/>
            </p:nvCxnSpPr>
            <p:spPr>
              <a:xfrm flipH="1">
                <a:off x="17561" y="3980"/>
                <a:ext cx="158" cy="1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 flipH="1">
                <a:off x="17591" y="4070"/>
                <a:ext cx="98" cy="1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 flipH="1">
                <a:off x="17501" y="3889"/>
                <a:ext cx="279" cy="15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4" name="直接连接符 23"/>
            <p:cNvCxnSpPr/>
            <p:nvPr/>
          </p:nvCxnSpPr>
          <p:spPr>
            <a:xfrm flipH="1" flipV="1">
              <a:off x="15904" y="4557"/>
              <a:ext cx="4" cy="1226"/>
            </a:xfrm>
            <a:prstGeom prst="line">
              <a:avLst/>
            </a:prstGeom>
            <a:ln w="19050"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立方体 24"/>
            <p:cNvSpPr/>
            <p:nvPr/>
          </p:nvSpPr>
          <p:spPr>
            <a:xfrm rot="5400000">
              <a:off x="13776" y="5311"/>
              <a:ext cx="1179" cy="845"/>
            </a:xfrm>
            <a:prstGeom prst="cube">
              <a:avLst>
                <a:gd name="adj" fmla="val 18814"/>
              </a:avLst>
            </a:prstGeom>
            <a:solidFill>
              <a:srgbClr val="00B0F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26" name="直接连接符 25"/>
            <p:cNvCxnSpPr/>
            <p:nvPr/>
          </p:nvCxnSpPr>
          <p:spPr>
            <a:xfrm>
              <a:off x="15923" y="5801"/>
              <a:ext cx="196" cy="36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H="1" flipV="1">
              <a:off x="15907" y="6167"/>
              <a:ext cx="1" cy="1503"/>
            </a:xfrm>
            <a:prstGeom prst="line">
              <a:avLst/>
            </a:prstGeom>
            <a:ln w="19050"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flipH="1">
              <a:off x="3455" y="7657"/>
              <a:ext cx="544" cy="19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 flipH="1">
              <a:off x="2821" y="7853"/>
              <a:ext cx="634" cy="0"/>
            </a:xfrm>
            <a:prstGeom prst="line">
              <a:avLst/>
            </a:prstGeom>
            <a:ln w="19050"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 flipH="1">
              <a:off x="2821" y="7404"/>
              <a:ext cx="634" cy="0"/>
            </a:xfrm>
            <a:prstGeom prst="line">
              <a:avLst/>
            </a:prstGeom>
            <a:ln w="19050"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立方体 31"/>
            <p:cNvSpPr/>
            <p:nvPr/>
          </p:nvSpPr>
          <p:spPr>
            <a:xfrm rot="5400000">
              <a:off x="1621" y="7001"/>
              <a:ext cx="1691" cy="769"/>
            </a:xfrm>
            <a:prstGeom prst="cube">
              <a:avLst>
                <a:gd name="adj" fmla="val 18814"/>
              </a:avLst>
            </a:prstGeom>
            <a:solidFill>
              <a:srgbClr val="00B0F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33" name="肘形连接符 32"/>
            <p:cNvCxnSpPr/>
            <p:nvPr/>
          </p:nvCxnSpPr>
          <p:spPr>
            <a:xfrm>
              <a:off x="2851" y="7122"/>
              <a:ext cx="2883" cy="530"/>
            </a:xfrm>
            <a:prstGeom prst="bentConnector3">
              <a:avLst>
                <a:gd name="adj1" fmla="val 100312"/>
              </a:avLst>
            </a:prstGeom>
            <a:ln w="19050"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矩形 33"/>
            <p:cNvSpPr/>
            <p:nvPr/>
          </p:nvSpPr>
          <p:spPr>
            <a:xfrm>
              <a:off x="4693" y="7552"/>
              <a:ext cx="604" cy="18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5" name="矩形 34"/>
            <p:cNvSpPr/>
            <p:nvPr/>
          </p:nvSpPr>
          <p:spPr>
            <a:xfrm rot="5400000">
              <a:off x="15604" y="6632"/>
              <a:ext cx="604" cy="18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36" name="直接连接符 35"/>
            <p:cNvCxnSpPr/>
            <p:nvPr/>
          </p:nvCxnSpPr>
          <p:spPr>
            <a:xfrm flipH="1" flipV="1">
              <a:off x="15300" y="4572"/>
              <a:ext cx="4" cy="3083"/>
            </a:xfrm>
            <a:prstGeom prst="line">
              <a:avLst/>
            </a:prstGeom>
            <a:ln w="19050"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矩形 36"/>
            <p:cNvSpPr/>
            <p:nvPr/>
          </p:nvSpPr>
          <p:spPr>
            <a:xfrm rot="5400000">
              <a:off x="15013" y="5943"/>
              <a:ext cx="604" cy="18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38" name="直接连接符 37"/>
            <p:cNvCxnSpPr/>
            <p:nvPr/>
          </p:nvCxnSpPr>
          <p:spPr>
            <a:xfrm flipV="1">
              <a:off x="14595" y="6323"/>
              <a:ext cx="0" cy="1332"/>
            </a:xfrm>
            <a:prstGeom prst="line">
              <a:avLst/>
            </a:prstGeom>
            <a:ln w="19050"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等腰三角形 47"/>
            <p:cNvSpPr/>
            <p:nvPr/>
          </p:nvSpPr>
          <p:spPr>
            <a:xfrm rot="5400000">
              <a:off x="13491" y="7468"/>
              <a:ext cx="353" cy="355"/>
            </a:xfrm>
            <a:prstGeom prst="triangle">
              <a:avLst/>
            </a:prstGeom>
            <a:noFill/>
            <a:ln w="19050"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49" name="直接连接符 48"/>
            <p:cNvCxnSpPr/>
            <p:nvPr/>
          </p:nvCxnSpPr>
          <p:spPr>
            <a:xfrm flipH="1" flipV="1">
              <a:off x="13834" y="7483"/>
              <a:ext cx="10" cy="31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立方体 49"/>
            <p:cNvSpPr/>
            <p:nvPr/>
          </p:nvSpPr>
          <p:spPr>
            <a:xfrm rot="5400000">
              <a:off x="3633" y="5085"/>
              <a:ext cx="1009" cy="769"/>
            </a:xfrm>
            <a:prstGeom prst="cube">
              <a:avLst>
                <a:gd name="adj" fmla="val 18814"/>
              </a:avLst>
            </a:prstGeom>
            <a:solidFill>
              <a:srgbClr val="00B0F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14922" y="2255"/>
              <a:ext cx="1248" cy="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1200"/>
                <a:t>电动</a:t>
              </a:r>
              <a:r>
                <a:rPr lang="zh-CN" altLang="en-US" sz="1200"/>
                <a:t>汽车</a:t>
              </a:r>
              <a:endParaRPr lang="zh-CN" altLang="en-US" sz="1200"/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3542" y="2255"/>
              <a:ext cx="1488" cy="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1200"/>
                <a:t>外部充电</a:t>
              </a:r>
              <a:r>
                <a:rPr lang="zh-CN" altLang="en-US" sz="1200"/>
                <a:t>器</a:t>
              </a:r>
              <a:endParaRPr lang="zh-CN" altLang="en-US" sz="1200"/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14269" y="3342"/>
              <a:ext cx="1638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200"/>
                <a:t>车载</a:t>
              </a:r>
              <a:r>
                <a:rPr lang="zh-CN" altLang="en-US" sz="1200"/>
                <a:t>充电器</a:t>
              </a:r>
              <a:endParaRPr lang="zh-CN" altLang="en-US" sz="1200"/>
            </a:p>
          </p:txBody>
        </p:sp>
        <p:sp>
          <p:nvSpPr>
            <p:cNvPr id="68" name="文本框 67"/>
            <p:cNvSpPr txBox="1"/>
            <p:nvPr/>
          </p:nvSpPr>
          <p:spPr>
            <a:xfrm>
              <a:off x="13913" y="5153"/>
              <a:ext cx="980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200"/>
                <a:t>车辆控制</a:t>
              </a:r>
              <a:r>
                <a:rPr lang="zh-CN" altLang="en-US" sz="1200"/>
                <a:t>装置</a:t>
              </a:r>
              <a:endParaRPr lang="zh-CN" altLang="en-US" sz="1200"/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16832" y="5298"/>
              <a:ext cx="1248" cy="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1200"/>
                <a:t>车身</a:t>
              </a:r>
              <a:r>
                <a:rPr lang="zh-CN" altLang="en-US" sz="1200"/>
                <a:t>接地</a:t>
              </a:r>
              <a:endParaRPr lang="zh-CN" altLang="en-US" sz="1200"/>
            </a:p>
          </p:txBody>
        </p:sp>
        <p:sp>
          <p:nvSpPr>
            <p:cNvPr id="70" name="文本框 69"/>
            <p:cNvSpPr txBox="1"/>
            <p:nvPr/>
          </p:nvSpPr>
          <p:spPr>
            <a:xfrm>
              <a:off x="1706" y="5298"/>
              <a:ext cx="1248" cy="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1200"/>
                <a:t>设备</a:t>
              </a:r>
              <a:r>
                <a:rPr lang="zh-CN" altLang="en-US" sz="1200"/>
                <a:t>接地</a:t>
              </a:r>
              <a:endParaRPr lang="zh-CN" altLang="en-US" sz="1200"/>
            </a:p>
          </p:txBody>
        </p:sp>
        <p:sp>
          <p:nvSpPr>
            <p:cNvPr id="72" name="文本框 71"/>
            <p:cNvSpPr txBox="1"/>
            <p:nvPr/>
          </p:nvSpPr>
          <p:spPr>
            <a:xfrm>
              <a:off x="3693" y="4873"/>
              <a:ext cx="980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200"/>
                <a:t>漏电保护</a:t>
              </a:r>
              <a:r>
                <a:rPr lang="zh-CN" altLang="en-US" sz="1200"/>
                <a:t>装置</a:t>
              </a:r>
              <a:endParaRPr lang="zh-CN" altLang="en-US" sz="1200"/>
            </a:p>
          </p:txBody>
        </p:sp>
        <p:sp>
          <p:nvSpPr>
            <p:cNvPr id="73" name="文本框 72"/>
            <p:cNvSpPr txBox="1"/>
            <p:nvPr/>
          </p:nvSpPr>
          <p:spPr>
            <a:xfrm>
              <a:off x="3410" y="2950"/>
              <a:ext cx="533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200"/>
                <a:t>K</a:t>
              </a:r>
              <a:endParaRPr lang="en-US" altLang="zh-CN" sz="1200"/>
            </a:p>
          </p:txBody>
        </p:sp>
        <p:sp>
          <p:nvSpPr>
            <p:cNvPr id="74" name="文本框 73"/>
            <p:cNvSpPr txBox="1"/>
            <p:nvPr/>
          </p:nvSpPr>
          <p:spPr>
            <a:xfrm>
              <a:off x="3410" y="3384"/>
              <a:ext cx="533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200"/>
                <a:t>K</a:t>
              </a:r>
              <a:endParaRPr lang="en-US" altLang="zh-CN" sz="1200"/>
            </a:p>
          </p:txBody>
        </p:sp>
        <p:sp>
          <p:nvSpPr>
            <p:cNvPr id="75" name="文本框 74"/>
            <p:cNvSpPr txBox="1"/>
            <p:nvPr/>
          </p:nvSpPr>
          <p:spPr>
            <a:xfrm>
              <a:off x="1884" y="3239"/>
              <a:ext cx="1105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1200"/>
                <a:t>220V</a:t>
              </a:r>
              <a:endParaRPr lang="en-US" altLang="zh-CN" sz="1200"/>
            </a:p>
            <a:p>
              <a:pPr algn="ctr"/>
              <a:r>
                <a:rPr lang="zh-CN" altLang="en-US" sz="1200"/>
                <a:t>交流</a:t>
              </a:r>
              <a:r>
                <a:rPr lang="zh-CN" altLang="en-US" sz="1200"/>
                <a:t>电</a:t>
              </a:r>
              <a:endParaRPr lang="zh-CN" altLang="en-US" sz="1200"/>
            </a:p>
          </p:txBody>
        </p:sp>
        <p:sp>
          <p:nvSpPr>
            <p:cNvPr id="76" name="文本框 75"/>
            <p:cNvSpPr txBox="1"/>
            <p:nvPr/>
          </p:nvSpPr>
          <p:spPr>
            <a:xfrm>
              <a:off x="2871" y="7025"/>
              <a:ext cx="933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200"/>
                <a:t>+12V</a:t>
              </a:r>
              <a:endParaRPr lang="en-US" altLang="zh-CN" sz="1200"/>
            </a:p>
          </p:txBody>
        </p:sp>
        <p:sp>
          <p:nvSpPr>
            <p:cNvPr id="77" name="文本框 76"/>
            <p:cNvSpPr txBox="1"/>
            <p:nvPr/>
          </p:nvSpPr>
          <p:spPr>
            <a:xfrm>
              <a:off x="2871" y="7459"/>
              <a:ext cx="933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200"/>
                <a:t>PWM</a:t>
              </a:r>
              <a:endParaRPr lang="en-US" altLang="zh-CN" sz="1200"/>
            </a:p>
          </p:txBody>
        </p:sp>
        <p:sp>
          <p:nvSpPr>
            <p:cNvPr id="78" name="文本框 77"/>
            <p:cNvSpPr txBox="1"/>
            <p:nvPr/>
          </p:nvSpPr>
          <p:spPr>
            <a:xfrm>
              <a:off x="3798" y="7236"/>
              <a:ext cx="769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200"/>
                <a:t>S1</a:t>
              </a:r>
              <a:endParaRPr lang="en-US" altLang="zh-CN" sz="1200"/>
            </a:p>
          </p:txBody>
        </p:sp>
        <p:sp>
          <p:nvSpPr>
            <p:cNvPr id="79" name="文本框 78"/>
            <p:cNvSpPr txBox="1"/>
            <p:nvPr/>
          </p:nvSpPr>
          <p:spPr>
            <a:xfrm>
              <a:off x="4693" y="7187"/>
              <a:ext cx="767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200"/>
                <a:t>R1</a:t>
              </a:r>
              <a:endParaRPr lang="en-US" altLang="zh-CN" sz="1200"/>
            </a:p>
          </p:txBody>
        </p:sp>
        <p:sp>
          <p:nvSpPr>
            <p:cNvPr id="80" name="文本框 79"/>
            <p:cNvSpPr txBox="1"/>
            <p:nvPr/>
          </p:nvSpPr>
          <p:spPr>
            <a:xfrm>
              <a:off x="5297" y="7636"/>
              <a:ext cx="1295" cy="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000"/>
                <a:t>检测点</a:t>
              </a:r>
              <a:r>
                <a:rPr lang="en-US" altLang="zh-CN" sz="1000"/>
                <a:t>1</a:t>
              </a:r>
              <a:endParaRPr lang="en-US" altLang="zh-CN" sz="1000"/>
            </a:p>
          </p:txBody>
        </p:sp>
        <p:sp>
          <p:nvSpPr>
            <p:cNvPr id="81" name="文本框 80"/>
            <p:cNvSpPr txBox="1"/>
            <p:nvPr/>
          </p:nvSpPr>
          <p:spPr>
            <a:xfrm>
              <a:off x="14083" y="7636"/>
              <a:ext cx="1295" cy="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000"/>
                <a:t>检测点</a:t>
              </a:r>
              <a:r>
                <a:rPr lang="en-US" altLang="zh-CN" sz="1000"/>
                <a:t>2</a:t>
              </a:r>
              <a:endParaRPr lang="en-US" altLang="zh-CN" sz="1000"/>
            </a:p>
          </p:txBody>
        </p:sp>
        <p:sp>
          <p:nvSpPr>
            <p:cNvPr id="82" name="文本框 81"/>
            <p:cNvSpPr txBox="1"/>
            <p:nvPr/>
          </p:nvSpPr>
          <p:spPr>
            <a:xfrm>
              <a:off x="12936" y="6873"/>
              <a:ext cx="1295" cy="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000"/>
                <a:t>检测点</a:t>
              </a:r>
              <a:r>
                <a:rPr lang="en-US" altLang="zh-CN" sz="1000"/>
                <a:t>3</a:t>
              </a:r>
              <a:endParaRPr lang="en-US" altLang="zh-CN" sz="1000"/>
            </a:p>
          </p:txBody>
        </p:sp>
        <p:sp>
          <p:nvSpPr>
            <p:cNvPr id="83" name="文本框 82"/>
            <p:cNvSpPr txBox="1"/>
            <p:nvPr/>
          </p:nvSpPr>
          <p:spPr>
            <a:xfrm>
              <a:off x="15911" y="6506"/>
              <a:ext cx="698" cy="4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1200">
                  <a:sym typeface="+mn-ea"/>
                </a:rPr>
                <a:t>R2</a:t>
              </a:r>
              <a:endParaRPr lang="en-US" altLang="zh-CN" sz="1200">
                <a:sym typeface="+mn-ea"/>
              </a:endParaRPr>
            </a:p>
          </p:txBody>
        </p:sp>
        <p:sp>
          <p:nvSpPr>
            <p:cNvPr id="84" name="文本框 83"/>
            <p:cNvSpPr txBox="1"/>
            <p:nvPr/>
          </p:nvSpPr>
          <p:spPr>
            <a:xfrm>
              <a:off x="15340" y="5817"/>
              <a:ext cx="698" cy="4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1200">
                  <a:sym typeface="+mn-ea"/>
                </a:rPr>
                <a:t>R3</a:t>
              </a:r>
              <a:endParaRPr lang="en-US" altLang="zh-CN" sz="1200">
                <a:sym typeface="+mn-ea"/>
              </a:endParaRPr>
            </a:p>
          </p:txBody>
        </p:sp>
        <p:sp>
          <p:nvSpPr>
            <p:cNvPr id="85" name="文本框 84"/>
            <p:cNvSpPr txBox="1"/>
            <p:nvPr/>
          </p:nvSpPr>
          <p:spPr>
            <a:xfrm>
              <a:off x="15846" y="5540"/>
              <a:ext cx="698" cy="4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1200">
                  <a:sym typeface="+mn-ea"/>
                </a:rPr>
                <a:t>S2</a:t>
              </a:r>
              <a:endParaRPr lang="en-US" altLang="zh-CN" sz="1200">
                <a:sym typeface="+mn-ea"/>
              </a:endParaRPr>
            </a:p>
          </p:txBody>
        </p:sp>
        <p:cxnSp>
          <p:nvCxnSpPr>
            <p:cNvPr id="112" name="肘形连接符 111"/>
            <p:cNvCxnSpPr/>
            <p:nvPr/>
          </p:nvCxnSpPr>
          <p:spPr>
            <a:xfrm flipV="1">
              <a:off x="2851" y="4557"/>
              <a:ext cx="6129" cy="2339"/>
            </a:xfrm>
            <a:prstGeom prst="bentConnector3">
              <a:avLst>
                <a:gd name="adj1" fmla="val 99755"/>
              </a:avLst>
            </a:prstGeom>
            <a:ln w="19050"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椭圆 102"/>
            <p:cNvSpPr/>
            <p:nvPr/>
          </p:nvSpPr>
          <p:spPr>
            <a:xfrm>
              <a:off x="8232" y="6796"/>
              <a:ext cx="233" cy="2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1200"/>
                <a:t>4</a:t>
              </a:r>
              <a:endParaRPr lang="en-US" altLang="zh-CN" sz="1200"/>
            </a:p>
          </p:txBody>
        </p:sp>
        <p:sp>
          <p:nvSpPr>
            <p:cNvPr id="172" name="文本框 171"/>
            <p:cNvSpPr txBox="1"/>
            <p:nvPr/>
          </p:nvSpPr>
          <p:spPr>
            <a:xfrm>
              <a:off x="2009" y="6786"/>
              <a:ext cx="980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200"/>
                <a:t>供电</a:t>
              </a:r>
              <a:r>
                <a:rPr lang="zh-CN" altLang="en-US" sz="1200"/>
                <a:t>控制装置</a:t>
              </a:r>
              <a:endParaRPr lang="zh-CN" altLang="en-US" sz="1200"/>
            </a:p>
          </p:txBody>
        </p:sp>
        <p:sp>
          <p:nvSpPr>
            <p:cNvPr id="113" name="文本框 112"/>
            <p:cNvSpPr txBox="1"/>
            <p:nvPr/>
          </p:nvSpPr>
          <p:spPr>
            <a:xfrm>
              <a:off x="13490" y="7700"/>
              <a:ext cx="698" cy="4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1200">
                  <a:sym typeface="+mn-ea"/>
                </a:rPr>
                <a:t>D1</a:t>
              </a:r>
              <a:endParaRPr lang="en-US" altLang="zh-CN" sz="1200">
                <a:sym typeface="+mn-ea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6444615" y="3088005"/>
            <a:ext cx="268605" cy="614680"/>
            <a:chOff x="9879" y="4848"/>
            <a:chExt cx="423" cy="968"/>
          </a:xfrm>
        </p:grpSpPr>
        <p:cxnSp>
          <p:nvCxnSpPr>
            <p:cNvPr id="3" name="肘形连接符 2"/>
            <p:cNvCxnSpPr/>
            <p:nvPr/>
          </p:nvCxnSpPr>
          <p:spPr>
            <a:xfrm rot="10800000" flipV="1">
              <a:off x="9954" y="4848"/>
              <a:ext cx="348" cy="278"/>
            </a:xfrm>
            <a:prstGeom prst="bentConnector2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肘形连接符 10"/>
            <p:cNvCxnSpPr>
              <a:stCxn id="71" idx="3"/>
            </p:cNvCxnSpPr>
            <p:nvPr/>
          </p:nvCxnSpPr>
          <p:spPr>
            <a:xfrm rot="5400000" flipV="1">
              <a:off x="10047" y="5562"/>
              <a:ext cx="177" cy="333"/>
            </a:xfrm>
            <a:prstGeom prst="bentConnector2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矩形 70"/>
            <p:cNvSpPr/>
            <p:nvPr/>
          </p:nvSpPr>
          <p:spPr>
            <a:xfrm rot="5400000">
              <a:off x="9667" y="5247"/>
              <a:ext cx="604" cy="18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cxnSp>
        <p:nvCxnSpPr>
          <p:cNvPr id="88" name="直接连接符 87"/>
          <p:cNvCxnSpPr/>
          <p:nvPr/>
        </p:nvCxnSpPr>
        <p:spPr>
          <a:xfrm flipH="1" flipV="1">
            <a:off x="8507095" y="3782060"/>
            <a:ext cx="4445" cy="604520"/>
          </a:xfrm>
          <a:prstGeom prst="line">
            <a:avLst/>
          </a:prstGeom>
          <a:ln w="1905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文本框 88"/>
          <p:cNvSpPr txBox="1"/>
          <p:nvPr/>
        </p:nvSpPr>
        <p:spPr>
          <a:xfrm>
            <a:off x="8306435" y="3535680"/>
            <a:ext cx="44323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1200">
                <a:sym typeface="+mn-ea"/>
              </a:rPr>
              <a:t>12V</a:t>
            </a:r>
            <a:endParaRPr lang="en-US" altLang="zh-CN" sz="1200">
              <a:sym typeface="+mn-ea"/>
            </a:endParaRPr>
          </a:p>
        </p:txBody>
      </p:sp>
      <p:sp>
        <p:nvSpPr>
          <p:cNvPr id="91" name="矩形 90"/>
          <p:cNvSpPr/>
          <p:nvPr/>
        </p:nvSpPr>
        <p:spPr>
          <a:xfrm rot="5400000">
            <a:off x="8346440" y="4010660"/>
            <a:ext cx="323850" cy="1149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7" name="椭圆 216"/>
          <p:cNvSpPr/>
          <p:nvPr/>
        </p:nvSpPr>
        <p:spPr>
          <a:xfrm>
            <a:off x="3419475" y="4682490"/>
            <a:ext cx="500380" cy="480695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2" name="椭圆 91"/>
          <p:cNvSpPr/>
          <p:nvPr/>
        </p:nvSpPr>
        <p:spPr>
          <a:xfrm>
            <a:off x="9018905" y="4701540"/>
            <a:ext cx="500380" cy="480695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3" name="椭圆 92"/>
          <p:cNvSpPr/>
          <p:nvPr/>
        </p:nvSpPr>
        <p:spPr>
          <a:xfrm>
            <a:off x="8268335" y="4211320"/>
            <a:ext cx="500380" cy="480695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a533b6702cc5ffa2ea699929e4fa16af_wKh2CV0GUKiACJZ1AFHGSsVNp9s37__218829%7C123855__71040844837e821cd479be6422c5917575287149"/>
          <p:cNvPicPr>
            <a:picLocks noChangeAspect="1"/>
          </p:cNvPicPr>
          <p:nvPr/>
        </p:nvPicPr>
        <p:blipFill>
          <a:blip r:embed="rId2">
            <a:lum contrast="6000"/>
          </a:blip>
          <a:stretch>
            <a:fillRect/>
          </a:stretch>
        </p:blipFill>
        <p:spPr>
          <a:xfrm>
            <a:off x="3293745" y="1345565"/>
            <a:ext cx="7323455" cy="4554220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565150" y="564515"/>
            <a:ext cx="23164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/>
              <a:t>充电枪内部结构</a:t>
            </a:r>
            <a:endParaRPr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2e8e3571089ebe634d5d95923b849bc_wKh2CV0GUKiACJZ1AFHGSsVNp9s37__195989%7C22840__d2e0012e75667decbd315570a9f4556475287149"/>
          <p:cNvPicPr>
            <a:picLocks noChangeAspect="1"/>
          </p:cNvPicPr>
          <p:nvPr/>
        </p:nvPicPr>
        <p:blipFill>
          <a:blip r:embed="rId2"/>
          <a:srcRect l="5024" t="21008" r="15730" b="24734"/>
          <a:stretch>
            <a:fillRect/>
          </a:stretch>
        </p:blipFill>
        <p:spPr>
          <a:xfrm>
            <a:off x="1698625" y="1530350"/>
            <a:ext cx="7933055" cy="3190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TABLE_BEAUTIFY" val="smartTable{70417b59-776c-4dc5-bd41-0a9990ce2cdb}"/>
  <p:tag name="TABLE_ENDDRAG_ORIGIN_RECT" val="496*165"/>
  <p:tag name="TABLE_ENDDRAG_RECT" val="449*157*496*165"/>
</p:tagLst>
</file>

<file path=ppt/tags/tag3.xml><?xml version="1.0" encoding="utf-8"?>
<p:tagLst xmlns:p="http://schemas.openxmlformats.org/presentationml/2006/main">
  <p:tag name="KSO_WM_UNIT_PLACING_PICTURE_USER_VIEWPORT" val="{&quot;height&quot;:5210,&quot;width&quot;:10288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PP_MARK_KEY" val="fb800c3f-677a-4947-acec-c3b81c458185"/>
  <p:tag name="COMMONDATA" val="eyJoZGlkIjoiMWFmY2FhY2MxYzU4MTE4Nzg2Mzc1MWM5N2U3NjdjZWU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499</Words>
  <Application>WPS 演示</Application>
  <PresentationFormat>宽屏</PresentationFormat>
  <Paragraphs>263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Calibri</vt:lpstr>
      <vt:lpstr>微软雅黑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北方新能源技术总监--孙立伟</cp:lastModifiedBy>
  <cp:revision>156</cp:revision>
  <dcterms:created xsi:type="dcterms:W3CDTF">2020-10-23T05:41:00Z</dcterms:created>
  <dcterms:modified xsi:type="dcterms:W3CDTF">2023-05-24T02:33:47Z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00AD69C049C4464AB9FF118C09D05001</vt:lpwstr>
  </property>
</Properties>
</file>