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15" r:id="rId2"/>
    <p:sldId id="316" r:id="rId3"/>
    <p:sldId id="296" r:id="rId4"/>
    <p:sldId id="297" r:id="rId5"/>
    <p:sldId id="323" r:id="rId6"/>
    <p:sldId id="317" r:id="rId7"/>
    <p:sldId id="318" r:id="rId8"/>
    <p:sldId id="319" r:id="rId9"/>
    <p:sldId id="320" r:id="rId10"/>
    <p:sldId id="321" r:id="rId11"/>
    <p:sldId id="322" r:id="rId12"/>
    <p:sldId id="324" r:id="rId13"/>
    <p:sldId id="325" r:id="rId14"/>
    <p:sldId id="332" r:id="rId15"/>
    <p:sldId id="326" r:id="rId16"/>
    <p:sldId id="327" r:id="rId17"/>
    <p:sldId id="328" r:id="rId18"/>
    <p:sldId id="329" r:id="rId19"/>
    <p:sldId id="330" r:id="rId20"/>
    <p:sldId id="331" r:id="rId21"/>
    <p:sldId id="333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84EF5-72C8-4981-AA1E-24060BA7A6E0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56097-DD5A-4377-8FE7-B305B75D64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323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4D583-EF1E-4ED0-84E9-012CF00ADEB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95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4D583-EF1E-4ED0-84E9-012CF00ADEB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304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4D583-EF1E-4ED0-84E9-012CF00ADEB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912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4D583-EF1E-4ED0-84E9-012CF00ADEB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39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9E77FD-EB81-434A-85FC-BD4835565740}" type="datetimeFigureOut">
              <a:rPr lang="zh-CN" altLang="en-US" smtClean="0"/>
              <a:pPr>
                <a:defRPr/>
              </a:pPr>
              <a:t>2023/6/20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AF1CF9-EBBA-4593-9255-E9B3DC82B58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76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629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491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8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18DE36-4894-4D38-9D81-DFEBAC047679}" type="datetimeFigureOut">
              <a:rPr lang="zh-CN" altLang="en-US" smtClean="0"/>
              <a:pPr>
                <a:defRPr/>
              </a:pPr>
              <a:t>2023/6/20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E9A6E-3BCF-404A-8DCC-74BE2BC251A5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47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629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11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3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44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99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76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28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1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6/20/2023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780671B-CC7E-D15E-09F2-98FC4DE316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560776" y="117183"/>
            <a:ext cx="2542252" cy="48162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36E13CA-92DF-6B80-135D-8A816E223F4F}"/>
              </a:ext>
            </a:extLst>
          </p:cNvPr>
          <p:cNvSpPr/>
          <p:nvPr userDrawn="1"/>
        </p:nvSpPr>
        <p:spPr>
          <a:xfrm>
            <a:off x="0" y="6461185"/>
            <a:ext cx="12192000" cy="7763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48000">
                <a:schemeClr val="accent5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6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166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629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4844178"/>
            <a:ext cx="12192000" cy="2013821"/>
          </a:xfrm>
          <a:prstGeom prst="rect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" b="5596"/>
          <a:stretch/>
        </p:blipFill>
        <p:spPr>
          <a:xfrm>
            <a:off x="476517" y="2863263"/>
            <a:ext cx="11238963" cy="3961830"/>
          </a:xfrm>
          <a:prstGeom prst="rect">
            <a:avLst/>
          </a:prstGeom>
        </p:spPr>
      </p:pic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251671" y="1514410"/>
            <a:ext cx="7688657" cy="113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造字工房悦黑体验版细体"/>
              </a:rPr>
              <a:t>--</a:t>
            </a: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造字工房悦黑体验版细体"/>
              </a:rPr>
              <a:t>轮胎的</a:t>
            </a:r>
            <a:r>
              <a:rPr lang="zh-CN" altLang="en-US" sz="6600" b="1" dirty="0">
                <a:solidFill>
                  <a:srgbClr val="FFFF00"/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造字工房悦黑体验版细体"/>
              </a:rPr>
              <a:t>标识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造字工房悦黑体验版细体"/>
              </a:rPr>
              <a:t>--</a:t>
            </a: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造字工房悦黑体验版细体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329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62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  <p:extLst>
    <p:ext uri="{E180D4A7-C9FB-4DFB-919C-405C955672EB}">
      <p14:showEvtLst xmlns:p14="http://schemas.microsoft.com/office/powerpoint/2010/main">
        <p14:playEvt time="9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内容占位符 6">
            <a:extLst>
              <a:ext uri="{FF2B5EF4-FFF2-40B4-BE49-F238E27FC236}">
                <a16:creationId xmlns:a16="http://schemas.microsoft.com/office/drawing/2014/main" id="{DF70F616-34B0-9BF6-25AC-D5C53F47A9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016562"/>
              </p:ext>
            </p:extLst>
          </p:nvPr>
        </p:nvGraphicFramePr>
        <p:xfrm>
          <a:off x="1712586" y="1559479"/>
          <a:ext cx="8143932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代号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A1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A2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A3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A4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A5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A6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最高车速</a:t>
                      </a:r>
                      <a:r>
                        <a:rPr lang="en-US" altLang="zh-CN" sz="24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km/h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15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代号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A7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A8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D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E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最高车速</a:t>
                      </a:r>
                      <a:r>
                        <a:rPr lang="en-US" altLang="zh-CN" sz="24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km/h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35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75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代号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F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G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J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K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I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最高车速</a:t>
                      </a:r>
                      <a:r>
                        <a:rPr lang="en-US" altLang="zh-CN" sz="24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km/h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130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代号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N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P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Q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R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最高车速</a:t>
                      </a:r>
                      <a:r>
                        <a:rPr lang="en-US" altLang="zh-CN" sz="24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km/h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140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150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160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170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180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190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代号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U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H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V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W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4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ZR</a:t>
                      </a:r>
                      <a:endParaRPr kumimoji="0" lang="zh-CN" altLang="en-US" sz="24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最高车速</a:t>
                      </a:r>
                      <a:r>
                        <a:rPr lang="en-US" altLang="zh-CN" sz="24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km/h</a:t>
                      </a:r>
                      <a:endParaRPr lang="zh-CN" altLang="en-US" sz="24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210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270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zh-CN" altLang="en-US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＞</a:t>
                      </a:r>
                      <a:r>
                        <a:rPr kumimoji="0" lang="en-US" altLang="zh-CN" sz="24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240</a:t>
                      </a:r>
                      <a:endParaRPr kumimoji="0" lang="zh-CN" altLang="en-US" sz="24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91177546-8D88-89DE-577B-03C0B10EA36E}"/>
              </a:ext>
            </a:extLst>
          </p:cNvPr>
          <p:cNvSpPr/>
          <p:nvPr/>
        </p:nvSpPr>
        <p:spPr>
          <a:xfrm>
            <a:off x="866665" y="726521"/>
            <a:ext cx="6069289" cy="523220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轮胎许用车速代号与最高车速对应表</a:t>
            </a:r>
          </a:p>
        </p:txBody>
      </p:sp>
    </p:spTree>
    <p:extLst>
      <p:ext uri="{BB962C8B-B14F-4D97-AF65-F5344CB8AC3E}">
        <p14:creationId xmlns:p14="http://schemas.microsoft.com/office/powerpoint/2010/main" val="1168558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44DC96-18DB-F53B-7468-806865BBF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453" y="1101691"/>
            <a:ext cx="7038944" cy="484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30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E43D3F55-EBB9-8E71-E689-1BFA892AF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8693" y="1581585"/>
            <a:ext cx="859910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17EDE607-EE00-569E-2ECC-C9D183290525}"/>
              </a:ext>
            </a:extLst>
          </p:cNvPr>
          <p:cNvCxnSpPr/>
          <p:nvPr/>
        </p:nvCxnSpPr>
        <p:spPr>
          <a:xfrm rot="5400000">
            <a:off x="2148759" y="2938907"/>
            <a:ext cx="1000132" cy="1588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75BE4591-15BD-8045-4D0C-AD65D4DE89EB}"/>
              </a:ext>
            </a:extLst>
          </p:cNvPr>
          <p:cNvSpPr/>
          <p:nvPr/>
        </p:nvSpPr>
        <p:spPr>
          <a:xfrm>
            <a:off x="2220197" y="1867337"/>
            <a:ext cx="785818" cy="523220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54BCF40-911D-CA62-1190-E9E8D6CE5EDF}"/>
              </a:ext>
            </a:extLst>
          </p:cNvPr>
          <p:cNvSpPr/>
          <p:nvPr/>
        </p:nvSpPr>
        <p:spPr>
          <a:xfrm>
            <a:off x="3291767" y="1867337"/>
            <a:ext cx="1143008" cy="523220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胎冠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EF58530-3FF8-B9C3-88D1-8960D42F4CB3}"/>
              </a:ext>
            </a:extLst>
          </p:cNvPr>
          <p:cNvCxnSpPr/>
          <p:nvPr/>
        </p:nvCxnSpPr>
        <p:spPr>
          <a:xfrm rot="5400000">
            <a:off x="3362411" y="2867469"/>
            <a:ext cx="858050" cy="79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7F47B5D9-F91D-2306-C208-D844113211C0}"/>
              </a:ext>
            </a:extLst>
          </p:cNvPr>
          <p:cNvSpPr/>
          <p:nvPr/>
        </p:nvSpPr>
        <p:spPr>
          <a:xfrm>
            <a:off x="5006279" y="1867337"/>
            <a:ext cx="1857388" cy="523220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层纤维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D6C5FA3-D904-04CD-4F11-D13A4850E873}"/>
              </a:ext>
            </a:extLst>
          </p:cNvPr>
          <p:cNvSpPr/>
          <p:nvPr/>
        </p:nvSpPr>
        <p:spPr>
          <a:xfrm>
            <a:off x="7292295" y="1867337"/>
            <a:ext cx="1714512" cy="523220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层钢丝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F4C8820-40BB-9EDC-6982-F838AF372921}"/>
              </a:ext>
            </a:extLst>
          </p:cNvPr>
          <p:cNvSpPr/>
          <p:nvPr/>
        </p:nvSpPr>
        <p:spPr>
          <a:xfrm>
            <a:off x="3434643" y="4724857"/>
            <a:ext cx="1143008" cy="523220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胎侧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2863126-D9FE-6B71-E8CF-38282F090F22}"/>
              </a:ext>
            </a:extLst>
          </p:cNvPr>
          <p:cNvSpPr/>
          <p:nvPr/>
        </p:nvSpPr>
        <p:spPr>
          <a:xfrm>
            <a:off x="5363469" y="4724857"/>
            <a:ext cx="1857388" cy="523220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层纤维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4E8A463F-DD94-CDAE-CF5A-C29E77F9F285}"/>
              </a:ext>
            </a:extLst>
          </p:cNvPr>
          <p:cNvCxnSpPr/>
          <p:nvPr/>
        </p:nvCxnSpPr>
        <p:spPr>
          <a:xfrm rot="5400000" flipH="1" flipV="1">
            <a:off x="3577519" y="4224791"/>
            <a:ext cx="857256" cy="1588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95C8CA4-9395-C995-B288-A2A0ECFBC227}"/>
              </a:ext>
            </a:extLst>
          </p:cNvPr>
          <p:cNvCxnSpPr/>
          <p:nvPr/>
        </p:nvCxnSpPr>
        <p:spPr>
          <a:xfrm rot="5400000">
            <a:off x="5577783" y="2796031"/>
            <a:ext cx="858050" cy="79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C5B2487E-3E5A-AC37-371A-DBBDE8AB842F}"/>
              </a:ext>
            </a:extLst>
          </p:cNvPr>
          <p:cNvCxnSpPr/>
          <p:nvPr/>
        </p:nvCxnSpPr>
        <p:spPr>
          <a:xfrm rot="5400000">
            <a:off x="7792758" y="2938510"/>
            <a:ext cx="1000132" cy="79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98BEE2D-DFEF-9F35-272E-F9E26346F5DE}"/>
              </a:ext>
            </a:extLst>
          </p:cNvPr>
          <p:cNvCxnSpPr/>
          <p:nvPr/>
        </p:nvCxnSpPr>
        <p:spPr>
          <a:xfrm rot="5400000" flipH="1" flipV="1">
            <a:off x="5649221" y="4224791"/>
            <a:ext cx="1000132" cy="1588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88677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447068C-E5AB-96CF-BA1F-7B8FD847A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2264" y="523854"/>
            <a:ext cx="8715436" cy="581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A50B96F-C761-3251-AE9D-027CD4425D3A}"/>
              </a:ext>
            </a:extLst>
          </p:cNvPr>
          <p:cNvSpPr/>
          <p:nvPr/>
        </p:nvSpPr>
        <p:spPr>
          <a:xfrm>
            <a:off x="4312660" y="595292"/>
            <a:ext cx="2296526" cy="830997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TREAD WEAR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磨耗指数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176A916-F9EA-EDCF-313E-FA91D278BD90}"/>
              </a:ext>
            </a:extLst>
          </p:cNvPr>
          <p:cNvSpPr/>
          <p:nvPr/>
        </p:nvSpPr>
        <p:spPr>
          <a:xfrm>
            <a:off x="7598808" y="1881176"/>
            <a:ext cx="1906804" cy="830997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TRACTION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牵引力指数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955576-E5DD-496D-C204-54A6900D931D}"/>
              </a:ext>
            </a:extLst>
          </p:cNvPr>
          <p:cNvSpPr/>
          <p:nvPr/>
        </p:nvSpPr>
        <p:spPr>
          <a:xfrm>
            <a:off x="2598148" y="4024316"/>
            <a:ext cx="2492157" cy="830997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TEMPERATURE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生热指数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0B681BF7-31FE-559A-7C0E-0FCC1BC7B285}"/>
              </a:ext>
            </a:extLst>
          </p:cNvPr>
          <p:cNvCxnSpPr/>
          <p:nvPr/>
        </p:nvCxnSpPr>
        <p:spPr>
          <a:xfrm flipV="1">
            <a:off x="3955470" y="3024184"/>
            <a:ext cx="1071570" cy="100013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A734CC09-B4E6-BE32-8246-2DE2859FA082}"/>
              </a:ext>
            </a:extLst>
          </p:cNvPr>
          <p:cNvCxnSpPr/>
          <p:nvPr/>
        </p:nvCxnSpPr>
        <p:spPr>
          <a:xfrm rot="10800000" flipV="1">
            <a:off x="4455536" y="1381110"/>
            <a:ext cx="857256" cy="428628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D369E65-3016-75D7-DFC4-7B25ECCA592D}"/>
              </a:ext>
            </a:extLst>
          </p:cNvPr>
          <p:cNvCxnSpPr/>
          <p:nvPr/>
        </p:nvCxnSpPr>
        <p:spPr>
          <a:xfrm rot="10800000" flipV="1">
            <a:off x="6741552" y="2524118"/>
            <a:ext cx="857256" cy="785818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C9B05F2-99F6-962F-D6ED-2616F128DADA}"/>
              </a:ext>
            </a:extLst>
          </p:cNvPr>
          <p:cNvCxnSpPr/>
          <p:nvPr/>
        </p:nvCxnSpPr>
        <p:spPr>
          <a:xfrm>
            <a:off x="3169652" y="1666862"/>
            <a:ext cx="2214578" cy="1000132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solid"/>
          </a:ln>
          <a:effectLst/>
        </p:spPr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ADAE0FE9-474B-DCCC-2350-6FDD9D213F29}"/>
              </a:ext>
            </a:extLst>
          </p:cNvPr>
          <p:cNvCxnSpPr/>
          <p:nvPr/>
        </p:nvCxnSpPr>
        <p:spPr>
          <a:xfrm>
            <a:off x="5812858" y="3024184"/>
            <a:ext cx="1714512" cy="1357322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solid"/>
          </a:ln>
          <a:effectLst/>
        </p:spPr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07CA03A-01CE-421E-7135-38A27347BDBF}"/>
              </a:ext>
            </a:extLst>
          </p:cNvPr>
          <p:cNvCxnSpPr/>
          <p:nvPr/>
        </p:nvCxnSpPr>
        <p:spPr>
          <a:xfrm>
            <a:off x="4026908" y="2381242"/>
            <a:ext cx="2214578" cy="1357322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solid"/>
          </a:ln>
          <a:effectLst/>
        </p:spPr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61655A13-439C-6B8E-CAAE-CBCC06AC3DE8}"/>
              </a:ext>
            </a:extLst>
          </p:cNvPr>
          <p:cNvSpPr/>
          <p:nvPr/>
        </p:nvSpPr>
        <p:spPr>
          <a:xfrm>
            <a:off x="1883768" y="-119088"/>
            <a:ext cx="2425664" cy="523220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③轮胎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3T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标记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0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66FEC5-3B06-26EF-B24B-A184FDA8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125" y="895892"/>
            <a:ext cx="7815749" cy="50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04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49DA93-2488-9976-8FFF-9331D17AB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774" y="1136705"/>
            <a:ext cx="7986452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2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37A86E-429F-0A65-B383-73103662C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315" y="1445989"/>
            <a:ext cx="8215370" cy="440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8A1472-2928-C740-1574-49B72A1C8D1F}"/>
              </a:ext>
            </a:extLst>
          </p:cNvPr>
          <p:cNvSpPr/>
          <p:nvPr/>
        </p:nvSpPr>
        <p:spPr>
          <a:xfrm>
            <a:off x="2345505" y="2588997"/>
            <a:ext cx="1467068" cy="400110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最轻点标记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D89750-334F-AD89-B787-D4A8219DA36D}"/>
              </a:ext>
            </a:extLst>
          </p:cNvPr>
          <p:cNvSpPr/>
          <p:nvPr/>
        </p:nvSpPr>
        <p:spPr>
          <a:xfrm>
            <a:off x="4560083" y="945923"/>
            <a:ext cx="2236510" cy="400110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最轻点：黄色圆点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340C22A-BF6E-66D4-459F-BAC8F0993C3E}"/>
              </a:ext>
            </a:extLst>
          </p:cNvPr>
          <p:cNvSpPr/>
          <p:nvPr/>
        </p:nvSpPr>
        <p:spPr>
          <a:xfrm>
            <a:off x="3274199" y="4660699"/>
            <a:ext cx="1467068" cy="400110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轮胎气门嘴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A498221A-FC72-D244-9629-46328BB9F20A}"/>
              </a:ext>
            </a:extLst>
          </p:cNvPr>
          <p:cNvCxnSpPr/>
          <p:nvPr/>
        </p:nvCxnSpPr>
        <p:spPr>
          <a:xfrm rot="16200000" flipH="1">
            <a:off x="2738414" y="3339096"/>
            <a:ext cx="857256" cy="214314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A8B9AAB7-326D-BC73-1E2B-A59EB28BBFC5}"/>
              </a:ext>
            </a:extLst>
          </p:cNvPr>
          <p:cNvSpPr/>
          <p:nvPr/>
        </p:nvSpPr>
        <p:spPr>
          <a:xfrm>
            <a:off x="2059753" y="445857"/>
            <a:ext cx="1677035" cy="460375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安装标记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062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FC855D3-56F6-7C7A-BBA8-BA561EFCD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69" y="1799944"/>
            <a:ext cx="4003560" cy="298843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C158A72-3285-4679-F69C-7381BB82A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031" y="2197354"/>
            <a:ext cx="5230880" cy="25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26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8D9E0BB-9663-491A-3647-E5316934A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734" y="1595887"/>
            <a:ext cx="4565266" cy="317583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FB163EE-155A-389A-2292-F6E2E636A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657" y="1595886"/>
            <a:ext cx="4793085" cy="334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20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ABA492-AB23-995A-4DB6-CCAEFC913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63" y="1561381"/>
            <a:ext cx="5032337" cy="33467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33411A-2CA1-EF84-15D1-2AA7350FD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492" y="1684551"/>
            <a:ext cx="4916845" cy="311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5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ntitled-Scanned-01">
            <a:extLst>
              <a:ext uri="{FF2B5EF4-FFF2-40B4-BE49-F238E27FC236}">
                <a16:creationId xmlns:a16="http://schemas.microsoft.com/office/drawing/2014/main" id="{8A2757AC-C06E-DEE6-8750-D5166551D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345" y="1032295"/>
            <a:ext cx="4430712" cy="4968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A8D6E97A-3FFF-003F-993D-75017D0301F2}"/>
              </a:ext>
            </a:extLst>
          </p:cNvPr>
          <p:cNvSpPr/>
          <p:nvPr/>
        </p:nvSpPr>
        <p:spPr>
          <a:xfrm>
            <a:off x="4948807" y="4632745"/>
            <a:ext cx="111125" cy="111125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流程图: 摘录 5">
            <a:extLst>
              <a:ext uri="{FF2B5EF4-FFF2-40B4-BE49-F238E27FC236}">
                <a16:creationId xmlns:a16="http://schemas.microsoft.com/office/drawing/2014/main" id="{81DA769B-49C2-0540-F555-184A8D7EEC9D}"/>
              </a:ext>
            </a:extLst>
          </p:cNvPr>
          <p:cNvSpPr/>
          <p:nvPr/>
        </p:nvSpPr>
        <p:spPr>
          <a:xfrm rot="2633571">
            <a:off x="5298057" y="1749845"/>
            <a:ext cx="120650" cy="120650"/>
          </a:xfrm>
          <a:prstGeom prst="flowChartExtract">
            <a:avLst/>
          </a:prstGeom>
          <a:solidFill>
            <a:schemeClr val="folHlink"/>
          </a:solidFill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流程图: 摘录 6">
            <a:extLst>
              <a:ext uri="{FF2B5EF4-FFF2-40B4-BE49-F238E27FC236}">
                <a16:creationId xmlns:a16="http://schemas.microsoft.com/office/drawing/2014/main" id="{F2B5EF4F-17F3-9891-B6A4-AFFAA3F1F71A}"/>
              </a:ext>
            </a:extLst>
          </p:cNvPr>
          <p:cNvSpPr/>
          <p:nvPr/>
        </p:nvSpPr>
        <p:spPr>
          <a:xfrm rot="5333571">
            <a:off x="6015607" y="3264320"/>
            <a:ext cx="120650" cy="120650"/>
          </a:xfrm>
          <a:prstGeom prst="flowChartExtract">
            <a:avLst/>
          </a:prstGeom>
          <a:solidFill>
            <a:schemeClr val="folHlink"/>
          </a:solidFill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流程图: 摘录 7">
            <a:extLst>
              <a:ext uri="{FF2B5EF4-FFF2-40B4-BE49-F238E27FC236}">
                <a16:creationId xmlns:a16="http://schemas.microsoft.com/office/drawing/2014/main" id="{69BA6295-B1EB-B4B7-C474-6023C9CD58AF}"/>
              </a:ext>
            </a:extLst>
          </p:cNvPr>
          <p:cNvSpPr/>
          <p:nvPr/>
        </p:nvSpPr>
        <p:spPr>
          <a:xfrm rot="19635828">
            <a:off x="3120007" y="1673645"/>
            <a:ext cx="120650" cy="120650"/>
          </a:xfrm>
          <a:prstGeom prst="flowChartExtract">
            <a:avLst/>
          </a:prstGeom>
          <a:solidFill>
            <a:schemeClr val="folHlink"/>
          </a:solidFill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流程图: 摘录 8">
            <a:extLst>
              <a:ext uri="{FF2B5EF4-FFF2-40B4-BE49-F238E27FC236}">
                <a16:creationId xmlns:a16="http://schemas.microsoft.com/office/drawing/2014/main" id="{B0ACB201-4DB3-22B2-615E-CBD591AA84E4}"/>
              </a:ext>
            </a:extLst>
          </p:cNvPr>
          <p:cNvSpPr/>
          <p:nvPr/>
        </p:nvSpPr>
        <p:spPr>
          <a:xfrm rot="16200000">
            <a:off x="2250057" y="3145258"/>
            <a:ext cx="120650" cy="120650"/>
          </a:xfrm>
          <a:prstGeom prst="flowChartExtract">
            <a:avLst/>
          </a:prstGeom>
          <a:solidFill>
            <a:schemeClr val="folHlink"/>
          </a:solidFill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流程图: 摘录 9">
            <a:extLst>
              <a:ext uri="{FF2B5EF4-FFF2-40B4-BE49-F238E27FC236}">
                <a16:creationId xmlns:a16="http://schemas.microsoft.com/office/drawing/2014/main" id="{95E204DB-2C6F-9088-FCBA-4255B855BF16}"/>
              </a:ext>
            </a:extLst>
          </p:cNvPr>
          <p:cNvSpPr/>
          <p:nvPr/>
        </p:nvSpPr>
        <p:spPr>
          <a:xfrm rot="13188334">
            <a:off x="3013645" y="4694658"/>
            <a:ext cx="120650" cy="120650"/>
          </a:xfrm>
          <a:prstGeom prst="flowChartExtract">
            <a:avLst/>
          </a:prstGeom>
          <a:solidFill>
            <a:schemeClr val="folHlink"/>
          </a:solidFill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流程图: 摘录 10">
            <a:extLst>
              <a:ext uri="{FF2B5EF4-FFF2-40B4-BE49-F238E27FC236}">
                <a16:creationId xmlns:a16="http://schemas.microsoft.com/office/drawing/2014/main" id="{91D9161E-3928-146A-902A-C0AFE2798A43}"/>
              </a:ext>
            </a:extLst>
          </p:cNvPr>
          <p:cNvSpPr/>
          <p:nvPr/>
        </p:nvSpPr>
        <p:spPr>
          <a:xfrm rot="8378128">
            <a:off x="5309170" y="4704183"/>
            <a:ext cx="120650" cy="120650"/>
          </a:xfrm>
          <a:prstGeom prst="flowChartExtract">
            <a:avLst/>
          </a:prstGeom>
          <a:solidFill>
            <a:schemeClr val="folHlink"/>
          </a:solidFill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89C1ECD-75C3-80C4-07AC-25C87FA24128}"/>
              </a:ext>
            </a:extLst>
          </p:cNvPr>
          <p:cNvSpPr/>
          <p:nvPr/>
        </p:nvSpPr>
        <p:spPr>
          <a:xfrm>
            <a:off x="3148582" y="2111795"/>
            <a:ext cx="111125" cy="111125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CE419F3-1D1A-2FFF-095B-C9818697BFBF}"/>
              </a:ext>
            </a:extLst>
          </p:cNvPr>
          <p:cNvSpPr txBox="1">
            <a:spLocks noChangeAspect="1"/>
          </p:cNvSpPr>
          <p:nvPr/>
        </p:nvSpPr>
        <p:spPr>
          <a:xfrm>
            <a:off x="5526657" y="1184695"/>
            <a:ext cx="631825" cy="293688"/>
          </a:xfrm>
          <a:prstGeom prst="rect">
            <a:avLst/>
          </a:prstGeom>
          <a:solidFill>
            <a:schemeClr val="accent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14</a:t>
            </a:r>
          </a:p>
        </p:txBody>
      </p:sp>
      <p:sp>
        <p:nvSpPr>
          <p:cNvPr id="14" name="直接连接符 13">
            <a:extLst>
              <a:ext uri="{FF2B5EF4-FFF2-40B4-BE49-F238E27FC236}">
                <a16:creationId xmlns:a16="http://schemas.microsoft.com/office/drawing/2014/main" id="{0C8797AA-A6D2-3337-0E20-45C404BB2805}"/>
              </a:ext>
            </a:extLst>
          </p:cNvPr>
          <p:cNvSpPr/>
          <p:nvPr/>
        </p:nvSpPr>
        <p:spPr>
          <a:xfrm>
            <a:off x="2707257" y="1794295"/>
            <a:ext cx="511175" cy="392113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0945AC5-9D9A-46EC-E87F-66531BD01613}"/>
              </a:ext>
            </a:extLst>
          </p:cNvPr>
          <p:cNvSpPr txBox="1">
            <a:spLocks noChangeAspect="1"/>
          </p:cNvSpPr>
          <p:nvPr/>
        </p:nvSpPr>
        <p:spPr>
          <a:xfrm>
            <a:off x="2099589" y="1565695"/>
            <a:ext cx="629894" cy="293688"/>
          </a:xfrm>
          <a:prstGeom prst="rect">
            <a:avLst/>
          </a:prstGeom>
          <a:solidFill>
            <a:schemeClr val="accent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12</a:t>
            </a:r>
          </a:p>
        </p:txBody>
      </p:sp>
      <p:sp>
        <p:nvSpPr>
          <p:cNvPr id="16" name="直接连接符 15">
            <a:extLst>
              <a:ext uri="{FF2B5EF4-FFF2-40B4-BE49-F238E27FC236}">
                <a16:creationId xmlns:a16="http://schemas.microsoft.com/office/drawing/2014/main" id="{80C87294-9537-BF47-31D9-5B3AE72E330C}"/>
              </a:ext>
            </a:extLst>
          </p:cNvPr>
          <p:cNvSpPr/>
          <p:nvPr/>
        </p:nvSpPr>
        <p:spPr>
          <a:xfrm flipH="1">
            <a:off x="5450457" y="1489495"/>
            <a:ext cx="304800" cy="30480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562F3E2-C968-CE5C-8A0F-E5289F4FEC57}"/>
              </a:ext>
            </a:extLst>
          </p:cNvPr>
          <p:cNvSpPr txBox="1">
            <a:spLocks noChangeAspect="1"/>
          </p:cNvSpPr>
          <p:nvPr/>
        </p:nvSpPr>
        <p:spPr>
          <a:xfrm>
            <a:off x="5526657" y="5070895"/>
            <a:ext cx="487795" cy="293688"/>
          </a:xfrm>
          <a:prstGeom prst="rect">
            <a:avLst/>
          </a:prstGeom>
          <a:solidFill>
            <a:schemeClr val="accent1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/>
            <a:r>
              <a:rPr lang="en-US" sz="1600" dirty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13</a:t>
            </a:r>
          </a:p>
        </p:txBody>
      </p:sp>
      <p:sp>
        <p:nvSpPr>
          <p:cNvPr id="18" name="直接连接符 17">
            <a:extLst>
              <a:ext uri="{FF2B5EF4-FFF2-40B4-BE49-F238E27FC236}">
                <a16:creationId xmlns:a16="http://schemas.microsoft.com/office/drawing/2014/main" id="{B5D113B2-49DF-3A1A-2EF9-218D06BFD657}"/>
              </a:ext>
            </a:extLst>
          </p:cNvPr>
          <p:cNvSpPr/>
          <p:nvPr/>
        </p:nvSpPr>
        <p:spPr>
          <a:xfrm flipH="1" flipV="1">
            <a:off x="5069457" y="4685133"/>
            <a:ext cx="457200" cy="385762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F2BDCF5-BF14-40AD-F65E-A49139109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657" y="1202158"/>
            <a:ext cx="3276600" cy="820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66BCB1-4C09-7770-D334-63B671FFC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657" y="2573758"/>
            <a:ext cx="3276600" cy="74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EF7F425-C9F5-E81F-CCCC-F7F7AE57B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657" y="3775495"/>
            <a:ext cx="32766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D0BC66-3C5A-B9A6-06D4-FA2DFF76E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257" y="5070895"/>
            <a:ext cx="762000" cy="714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67AFE4-4964-871C-3544-B7DC6D658A01}"/>
              </a:ext>
            </a:extLst>
          </p:cNvPr>
          <p:cNvSpPr/>
          <p:nvPr/>
        </p:nvSpPr>
        <p:spPr>
          <a:xfrm>
            <a:off x="9717657" y="1794295"/>
            <a:ext cx="228600" cy="228600"/>
          </a:xfrm>
          <a:prstGeom prst="rect">
            <a:avLst/>
          </a:prstGeom>
          <a:solidFill>
            <a:schemeClr val="accent1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US" sz="1600" dirty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1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D14C885-B422-D177-79B4-7B48012F6B87}"/>
              </a:ext>
            </a:extLst>
          </p:cNvPr>
          <p:cNvSpPr/>
          <p:nvPr/>
        </p:nvSpPr>
        <p:spPr>
          <a:xfrm>
            <a:off x="9717657" y="3089695"/>
            <a:ext cx="228600" cy="228600"/>
          </a:xfrm>
          <a:prstGeom prst="rect">
            <a:avLst/>
          </a:prstGeom>
          <a:solidFill>
            <a:schemeClr val="accent1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US" sz="1600" dirty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2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A0147F7-F9F5-07A0-9678-CCD462D45806}"/>
              </a:ext>
            </a:extLst>
          </p:cNvPr>
          <p:cNvSpPr/>
          <p:nvPr/>
        </p:nvSpPr>
        <p:spPr>
          <a:xfrm>
            <a:off x="9717657" y="4308895"/>
            <a:ext cx="228600" cy="228600"/>
          </a:xfrm>
          <a:prstGeom prst="rect">
            <a:avLst/>
          </a:prstGeom>
          <a:solidFill>
            <a:schemeClr val="accent1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US" sz="1600" dirty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5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8A66EA05-2DE5-171B-3590-96523DE75A64}"/>
              </a:ext>
            </a:extLst>
          </p:cNvPr>
          <p:cNvSpPr/>
          <p:nvPr/>
        </p:nvSpPr>
        <p:spPr>
          <a:xfrm>
            <a:off x="9641457" y="5528095"/>
            <a:ext cx="426720" cy="228600"/>
          </a:xfrm>
          <a:prstGeom prst="rect">
            <a:avLst/>
          </a:prstGeom>
          <a:solidFill>
            <a:schemeClr val="accent1"/>
          </a:solidFill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US" sz="1600" dirty="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rPr>
              <a:t>14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33C650F-290C-979E-5F8B-E5088775BB60}"/>
              </a:ext>
            </a:extLst>
          </p:cNvPr>
          <p:cNvSpPr txBox="1"/>
          <p:nvPr/>
        </p:nvSpPr>
        <p:spPr>
          <a:xfrm>
            <a:off x="529562" y="339913"/>
            <a:ext cx="3983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Heavy" panose="020B0A00000000000000" pitchFamily="34" charset="-122"/>
                <a:ea typeface="思源黑体 Heavy" panose="020B0A00000000000000" pitchFamily="34" charset="-122"/>
                <a:cs typeface="+mn-cs"/>
              </a:rPr>
              <a:t>轮胎标识</a:t>
            </a:r>
          </a:p>
        </p:txBody>
      </p:sp>
    </p:spTree>
    <p:extLst>
      <p:ext uri="{BB962C8B-B14F-4D97-AF65-F5344CB8AC3E}">
        <p14:creationId xmlns:p14="http://schemas.microsoft.com/office/powerpoint/2010/main" val="23122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629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E5B0C8D-F486-FBB7-E61F-BDE01941A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94" y="734334"/>
            <a:ext cx="7882811" cy="53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30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4844178"/>
            <a:ext cx="12192000" cy="2013821"/>
          </a:xfrm>
          <a:prstGeom prst="rect">
            <a:avLst/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7" b="16937"/>
          <a:stretch/>
        </p:blipFill>
        <p:spPr>
          <a:xfrm>
            <a:off x="142043" y="2974448"/>
            <a:ext cx="11238963" cy="388355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630538" y="2941376"/>
            <a:ext cx="4930924" cy="623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128543" y="984035"/>
            <a:ext cx="7934914" cy="244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造字工房悦黑体验版细体"/>
              </a:rPr>
              <a:t>您办专业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造字工房悦黑体验版细体"/>
            </a:endParaRPr>
          </a:p>
          <a:p>
            <a:pPr marL="0" marR="0" lvl="0" indent="0" algn="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造字工房悦黑体验版细体"/>
              </a:rPr>
              <a:t> 一切由我们来做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造字工房悦黑体验版细体"/>
            </a:endParaRPr>
          </a:p>
        </p:txBody>
      </p:sp>
    </p:spTree>
    <p:extLst>
      <p:ext uri="{BB962C8B-B14F-4D97-AF65-F5344CB8AC3E}">
        <p14:creationId xmlns:p14="http://schemas.microsoft.com/office/powerpoint/2010/main" val="185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62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  <p:extLst>
    <p:ext uri="{E180D4A7-C9FB-4DFB-919C-405C955672EB}">
      <p14:showEvtLst xmlns:p14="http://schemas.microsoft.com/office/powerpoint/2010/main">
        <p14:playEvt time="9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 rot="5400000">
            <a:off x="366100" y="-391503"/>
            <a:ext cx="707887" cy="14908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42257" y="9595"/>
            <a:ext cx="91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+mn-cs"/>
              </a:rPr>
              <a:t>04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553709" y="132705"/>
            <a:ext cx="3983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  <a:lumOff val="50000"/>
                  </a:prstClr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+mn-cs"/>
              </a:rPr>
              <a:t>轮胎标识</a:t>
            </a:r>
          </a:p>
        </p:txBody>
      </p:sp>
      <p:graphicFrame>
        <p:nvGraphicFramePr>
          <p:cNvPr id="37" name="内容占位符 11265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1200830" y="1247302"/>
          <a:ext cx="9790339" cy="4579296"/>
        </p:xfrm>
        <a:graphic>
          <a:graphicData uri="http://schemas.openxmlformats.org/drawingml/2006/table">
            <a:tbl>
              <a:tblPr/>
              <a:tblGrid>
                <a:gridCol w="1012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9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8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294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编号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项目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英文标识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中文含义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1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商标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BRIDGESTONE</a:t>
                      </a:r>
                      <a:endParaRPr lang="en-US" altLang="en-US" sz="1600" b="1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普利司通（轮胎品牌）</a:t>
                      </a:r>
                      <a:r>
                        <a:rPr lang="zh-CN" altLang="en-US" sz="1600" i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2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规格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215/55R17 93V</a:t>
                      </a: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 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600" b="1" i="0">
                          <a:solidFill>
                            <a:srgbClr val="FF33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轮胎规格标识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3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轮胎结构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STEEL BELT RADIAL</a:t>
                      </a:r>
                      <a:endParaRPr lang="en-US" altLang="en-US" sz="1600" b="1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钢丝带束层子午线</a:t>
                      </a:r>
                      <a:r>
                        <a:rPr lang="zh-CN" altLang="en-US" sz="1600" i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4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无内胎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TUBELESS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无内胎</a:t>
                      </a:r>
                      <a:r>
                        <a:rPr lang="zh-CN" altLang="en-US" sz="1600" i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5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生产编号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1ULM JAF 4205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i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生产编号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6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最大负荷及最大气压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MAX.LOAD650kg(1433LBS)</a:t>
                      </a:r>
                    </a:p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@350KPa(51PSI)MAX PRESS</a:t>
                      </a:r>
                      <a:endParaRPr lang="en-US" altLang="en-US" sz="1600" b="1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在</a:t>
                      </a:r>
                      <a:r>
                        <a:rPr lang="en-US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350KPa</a:t>
                      </a:r>
                      <a:r>
                        <a:rPr lang="zh-CN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（</a:t>
                      </a:r>
                      <a:r>
                        <a:rPr lang="en-US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51PSI</a:t>
                      </a:r>
                      <a:r>
                        <a:rPr lang="zh-CN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）的最大充气压力下 轮胎最大能承载</a:t>
                      </a:r>
                      <a:r>
                        <a:rPr lang="en-US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650Kg(1433LBS)</a:t>
                      </a:r>
                      <a:r>
                        <a:rPr lang="en-US" sz="1600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 </a:t>
                      </a:r>
                      <a:endParaRPr lang="en-US" altLang="en-US" sz="1600" i="0" dirty="0">
                        <a:solidFill>
                          <a:srgbClr val="FF0000"/>
                        </a:solidFill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7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轮胎构造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PLIES:TREAD 2 STEEL + 2 POLYESTER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      + 1 NYLON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SIDEWALL</a:t>
                      </a:r>
                      <a:r>
                        <a:rPr lang="zh-CN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：</a:t>
                      </a: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2 POLYESTER</a:t>
                      </a: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 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层数：胎面 </a:t>
                      </a:r>
                      <a:r>
                        <a:rPr lang="en-US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2 </a:t>
                      </a:r>
                      <a:r>
                        <a:rPr lang="zh-CN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层钢丝</a:t>
                      </a:r>
                      <a:r>
                        <a:rPr lang="en-US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+2 </a:t>
                      </a:r>
                      <a:r>
                        <a:rPr lang="zh-CN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层聚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zh-CN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      酯  </a:t>
                      </a:r>
                      <a:r>
                        <a:rPr lang="en-US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+1 </a:t>
                      </a:r>
                      <a:r>
                        <a:rPr lang="zh-CN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层尼龙     </a:t>
                      </a:r>
                    </a:p>
                    <a:p>
                      <a:pPr marL="0" lvl="0" indent="0" algn="ctr">
                        <a:buNone/>
                      </a:pPr>
                      <a:r>
                        <a:rPr lang="zh-CN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胎侧 </a:t>
                      </a:r>
                      <a:r>
                        <a:rPr lang="en-US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2 </a:t>
                      </a:r>
                      <a:r>
                        <a:rPr lang="zh-CN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层聚酯</a:t>
                      </a:r>
                      <a:r>
                        <a:rPr lang="zh-CN" sz="1600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 </a:t>
                      </a:r>
                      <a:endParaRPr lang="zh-CN" altLang="en-US" sz="1600" i="0" dirty="0">
                        <a:solidFill>
                          <a:srgbClr val="FF0000"/>
                        </a:solidFill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88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629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 rot="5400000">
            <a:off x="366101" y="-391503"/>
            <a:ext cx="707886" cy="14908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42257" y="9595"/>
            <a:ext cx="91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+mn-cs"/>
              </a:rPr>
              <a:t>04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553709" y="123109"/>
            <a:ext cx="3983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  <a:lumOff val="50000"/>
                  </a:prstClr>
                </a:solidFill>
                <a:effectLst/>
                <a:uLnTx/>
                <a:uFillTx/>
                <a:latin typeface="思源黑体 Heavy" panose="020B0A00000000000000" pitchFamily="34" charset="-122"/>
                <a:ea typeface="思源黑体 Heavy" panose="020B0A00000000000000" pitchFamily="34" charset="-122"/>
                <a:cs typeface="+mn-cs"/>
              </a:rPr>
              <a:t>轮胎标识</a:t>
            </a:r>
          </a:p>
        </p:txBody>
      </p:sp>
      <p:graphicFrame>
        <p:nvGraphicFramePr>
          <p:cNvPr id="6" name="内容占位符 12289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1388038" y="1811097"/>
          <a:ext cx="10118161" cy="3456000"/>
        </p:xfrm>
        <a:graphic>
          <a:graphicData uri="http://schemas.openxmlformats.org/drawingml/2006/table">
            <a:tbl>
              <a:tblPr/>
              <a:tblGrid>
                <a:gridCol w="1046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0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0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51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编号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项目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标识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中文含义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8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标准轮辋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STANDARD RIM</a:t>
                      </a:r>
                      <a:r>
                        <a:rPr lang="zh-CN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：</a:t>
                      </a: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6J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标准轮辋：</a:t>
                      </a:r>
                      <a:r>
                        <a:rPr lang="en-US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6J</a:t>
                      </a:r>
                      <a:r>
                        <a:rPr lang="en-US" sz="1600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 </a:t>
                      </a:r>
                      <a:endParaRPr lang="en-US" altLang="en-US" sz="1600" i="0" dirty="0">
                        <a:solidFill>
                          <a:srgbClr val="FF0000"/>
                        </a:solidFill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9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国家强制性认证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1600" i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3C</a:t>
                      </a:r>
                      <a:r>
                        <a:rPr lang="zh-CN" sz="1600" b="1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认证标识</a:t>
                      </a:r>
                      <a:r>
                        <a:rPr lang="zh-CN" sz="1600" i="0" dirty="0">
                          <a:solidFill>
                            <a:srgbClr val="FF00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 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10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生产地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MADE IN CHINA</a:t>
                      </a:r>
                      <a:endParaRPr lang="en-US" altLang="en-US" sz="1600" b="1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solidFill>
                            <a:srgbClr val="FF33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中国制造</a:t>
                      </a:r>
                      <a:r>
                        <a:rPr lang="zh-CN" altLang="en-US" sz="1600" i="0">
                          <a:solidFill>
                            <a:srgbClr val="FF33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 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11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国际认证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en-US" sz="1600" b="1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DOT</a:t>
                      </a:r>
                      <a:endParaRPr lang="en-US" altLang="en-US" sz="1600" b="1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b="1" i="0" dirty="0">
                          <a:solidFill>
                            <a:srgbClr val="FF33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DOT</a:t>
                      </a:r>
                      <a:r>
                        <a:rPr lang="zh-CN" sz="1600" b="1" i="0" dirty="0">
                          <a:solidFill>
                            <a:srgbClr val="FF33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：美国道路交通安全管理局认证</a:t>
                      </a:r>
                      <a:endParaRPr lang="zh-CN" altLang="en-US" sz="1600" i="0" dirty="0">
                        <a:solidFill>
                          <a:srgbClr val="FF3300"/>
                        </a:solidFill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12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黄点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600" b="1" i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b="1" i="0">
                          <a:solidFill>
                            <a:srgbClr val="FF33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黄点，轮胎静不平衡最小点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13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红点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600" b="1" i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sz="1600" i="0" dirty="0">
                          <a:solidFill>
                            <a:srgbClr val="FF33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红点，轮胎</a:t>
                      </a:r>
                      <a:r>
                        <a:rPr lang="en-US" sz="1600" i="0" dirty="0">
                          <a:solidFill>
                            <a:srgbClr val="FF33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RFV</a:t>
                      </a:r>
                      <a:r>
                        <a:rPr lang="zh-CN" sz="1600" i="0" dirty="0">
                          <a:solidFill>
                            <a:srgbClr val="FF33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性能高点</a:t>
                      </a:r>
                      <a:endParaRPr lang="zh-CN" altLang="en-US" sz="1600" i="0" dirty="0">
                        <a:solidFill>
                          <a:srgbClr val="FF3300"/>
                        </a:solidFill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en-US" sz="1600" i="0" dirty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14</a:t>
                      </a:r>
                      <a:endParaRPr lang="en-US" altLang="en-US" sz="1600" i="0" dirty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1600" b="1" i="0"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磨耗标记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1600" b="1" i="0">
                        <a:latin typeface="思源黑体 Light" panose="020B0300000000000000" pitchFamily="34" charset="-122"/>
                        <a:ea typeface="思源黑体 Light" panose="020B0300000000000000" pitchFamily="34" charset="-122"/>
                      </a:endParaRP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600" i="0" dirty="0">
                          <a:solidFill>
                            <a:srgbClr val="FF3300"/>
                          </a:solidFill>
                          <a:latin typeface="思源黑体 Light" panose="020B0300000000000000" pitchFamily="34" charset="-122"/>
                          <a:ea typeface="思源黑体 Light" panose="020B0300000000000000" pitchFamily="34" charset="-122"/>
                        </a:rPr>
                        <a:t>磨耗标记，推荐轮胎使用的磨耗标准</a:t>
                      </a:r>
                    </a:p>
                  </a:txBody>
                  <a:tcPr anchor="ctr"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540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629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42F4F5-4B54-F3C8-D4B4-11FD28F2C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83" y="405442"/>
            <a:ext cx="2698630" cy="741871"/>
          </a:xfrm>
        </p:spPr>
        <p:txBody>
          <a:bodyPr>
            <a:normAutofit/>
          </a:bodyPr>
          <a:lstStyle/>
          <a:p>
            <a:r>
              <a:rPr lang="zh-CN" altLang="en-US" sz="3600" b="1" dirty="0"/>
              <a:t>轮胎品牌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EAA52-C2DE-94BB-9D24-891671AD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7003" y="1396175"/>
            <a:ext cx="46101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F1219-7DC7-258A-628F-8CD1D0E0F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1896" y="2681477"/>
            <a:ext cx="2212284" cy="54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17027DE-A504-8A11-3592-FB72951D5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0069" y="3820977"/>
            <a:ext cx="2159040" cy="55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C4FB068-0BC4-C5CA-52A6-A33E5962A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0069" y="1706692"/>
            <a:ext cx="195667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35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629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A255745-0967-16A0-B917-32C47B797C1E}"/>
              </a:ext>
            </a:extLst>
          </p:cNvPr>
          <p:cNvSpPr txBox="1"/>
          <p:nvPr/>
        </p:nvSpPr>
        <p:spPr>
          <a:xfrm>
            <a:off x="487392" y="319979"/>
            <a:ext cx="6098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轮胎的规格及表示方法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96B71E0-4EDE-7B47-506A-C2DA2F8AB434}"/>
              </a:ext>
            </a:extLst>
          </p:cNvPr>
          <p:cNvSpPr/>
          <p:nvPr/>
        </p:nvSpPr>
        <p:spPr>
          <a:xfrm>
            <a:off x="2131191" y="950776"/>
            <a:ext cx="785818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国际标准规定：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轮胎断面宽度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(mm)+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轮胎扁平率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(%)+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轮胎结构代号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轮辋直径代号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(in)+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轮胎负荷指数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(kg)+ 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许用车速代号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B3A2AB02-334F-FDA9-9B2B-1BEED35CB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6" y="2320237"/>
            <a:ext cx="8215370" cy="389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8771AA5-CBEB-B242-534A-1E7B9B864EBF}"/>
              </a:ext>
            </a:extLst>
          </p:cNvPr>
          <p:cNvSpPr/>
          <p:nvPr/>
        </p:nvSpPr>
        <p:spPr>
          <a:xfrm>
            <a:off x="2238348" y="2534551"/>
            <a:ext cx="1877437" cy="430887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轮胎断面宽度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9059231-0831-D88E-7647-92616D38956E}"/>
              </a:ext>
            </a:extLst>
          </p:cNvPr>
          <p:cNvSpPr/>
          <p:nvPr/>
        </p:nvSpPr>
        <p:spPr>
          <a:xfrm>
            <a:off x="4667240" y="2534551"/>
            <a:ext cx="1031051" cy="430887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扁平率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20073BC-6DC2-B776-5C8D-2952B6797679}"/>
              </a:ext>
            </a:extLst>
          </p:cNvPr>
          <p:cNvSpPr/>
          <p:nvPr/>
        </p:nvSpPr>
        <p:spPr>
          <a:xfrm>
            <a:off x="6453190" y="2534551"/>
            <a:ext cx="1313180" cy="430887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轮辋直径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167684D-35F4-4365-B92D-4456514DF84D}"/>
              </a:ext>
            </a:extLst>
          </p:cNvPr>
          <p:cNvSpPr/>
          <p:nvPr/>
        </p:nvSpPr>
        <p:spPr>
          <a:xfrm>
            <a:off x="5095868" y="5534947"/>
            <a:ext cx="1877437" cy="430887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轮胎结构代号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D17D0F3F-A568-285B-CF19-ED081133A004}"/>
              </a:ext>
            </a:extLst>
          </p:cNvPr>
          <p:cNvCxnSpPr>
            <a:stCxn id="8" idx="2"/>
          </p:cNvCxnSpPr>
          <p:nvPr/>
        </p:nvCxnSpPr>
        <p:spPr>
          <a:xfrm rot="16200000" flipH="1">
            <a:off x="2673118" y="3469386"/>
            <a:ext cx="1212187" cy="204289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5C962533-AF9E-0A73-BDA5-CFE4185D8334}"/>
              </a:ext>
            </a:extLst>
          </p:cNvPr>
          <p:cNvCxnSpPr/>
          <p:nvPr/>
        </p:nvCxnSpPr>
        <p:spPr>
          <a:xfrm rot="16200000" flipH="1">
            <a:off x="4774397" y="3427526"/>
            <a:ext cx="1143008" cy="214314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F359D9FF-D732-F33F-6A59-8648AD1E2DE4}"/>
              </a:ext>
            </a:extLst>
          </p:cNvPr>
          <p:cNvCxnSpPr/>
          <p:nvPr/>
        </p:nvCxnSpPr>
        <p:spPr>
          <a:xfrm rot="5400000" flipH="1" flipV="1">
            <a:off x="5810248" y="4892005"/>
            <a:ext cx="785818" cy="35719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B2E76D72-B85D-8784-2393-3F4EE6F10FCD}"/>
              </a:ext>
            </a:extLst>
          </p:cNvPr>
          <p:cNvCxnSpPr/>
          <p:nvPr/>
        </p:nvCxnSpPr>
        <p:spPr>
          <a:xfrm rot="16200000" flipH="1">
            <a:off x="6667504" y="3391807"/>
            <a:ext cx="1143008" cy="28575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8652AE2C-0F25-0899-A37A-7E51D7F9F096}"/>
              </a:ext>
            </a:extLst>
          </p:cNvPr>
          <p:cNvSpPr/>
          <p:nvPr/>
        </p:nvSpPr>
        <p:spPr>
          <a:xfrm>
            <a:off x="8239140" y="2534551"/>
            <a:ext cx="1877437" cy="430887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轮胎负荷指数</a:t>
            </a: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E2BE420-911B-A7A3-4C36-D470E9E39D06}"/>
              </a:ext>
            </a:extLst>
          </p:cNvPr>
          <p:cNvCxnSpPr/>
          <p:nvPr/>
        </p:nvCxnSpPr>
        <p:spPr>
          <a:xfrm rot="5400000">
            <a:off x="8417735" y="3570402"/>
            <a:ext cx="1285884" cy="7143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D818E2C8-B1C1-5790-2611-9D101ADA971E}"/>
              </a:ext>
            </a:extLst>
          </p:cNvPr>
          <p:cNvSpPr/>
          <p:nvPr/>
        </p:nvSpPr>
        <p:spPr>
          <a:xfrm>
            <a:off x="7810512" y="5534947"/>
            <a:ext cx="1877437" cy="430887"/>
          </a:xfrm>
          <a:prstGeom prst="rect">
            <a:avLst/>
          </a:prstGeom>
          <a:gradFill rotWithShape="1">
            <a:gsLst>
              <a:gs pos="0">
                <a:srgbClr val="EB641B">
                  <a:shade val="15000"/>
                  <a:satMod val="180000"/>
                </a:srgbClr>
              </a:gs>
              <a:gs pos="50000">
                <a:srgbClr val="EB641B">
                  <a:shade val="45000"/>
                  <a:satMod val="170000"/>
                </a:srgbClr>
              </a:gs>
              <a:gs pos="70000">
                <a:srgbClr val="EB641B">
                  <a:tint val="99000"/>
                  <a:shade val="65000"/>
                  <a:satMod val="155000"/>
                </a:srgbClr>
              </a:gs>
              <a:gs pos="100000">
                <a:srgbClr val="EB641B">
                  <a:tint val="95500"/>
                  <a:shade val="100000"/>
                  <a:satMod val="155000"/>
                </a:srgbClr>
              </a:gs>
            </a:gsLst>
            <a:lin ang="16200000" scaled="0"/>
          </a:gradFill>
          <a:ln>
            <a:noFill/>
          </a:ln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rgbClr val="EB641B">
                <a:satMod val="300000"/>
              </a:srgbClr>
            </a:contourClr>
          </a:sp3d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许用车速代号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1901E789-5ABD-D7F1-5048-9D59766B01D9}"/>
              </a:ext>
            </a:extLst>
          </p:cNvPr>
          <p:cNvCxnSpPr>
            <a:stCxn id="18" idx="0"/>
          </p:cNvCxnSpPr>
          <p:nvPr/>
        </p:nvCxnSpPr>
        <p:spPr>
          <a:xfrm rot="5400000" flipH="1" flipV="1">
            <a:off x="8851377" y="4861299"/>
            <a:ext cx="571502" cy="775795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0199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629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BE55566-DC1F-CF3B-75E7-F2877DA27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9732" y="928670"/>
            <a:ext cx="582143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2CFA218-8DEE-4CEE-414C-3D9F93F88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7648" y="1714488"/>
            <a:ext cx="2638430" cy="262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4756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6">
            <a:extLst>
              <a:ext uri="{FF2B5EF4-FFF2-40B4-BE49-F238E27FC236}">
                <a16:creationId xmlns:a16="http://schemas.microsoft.com/office/drawing/2014/main" id="{864FFB25-0D24-A943-1947-8F6BEFC47D74}"/>
              </a:ext>
            </a:extLst>
          </p:cNvPr>
          <p:cNvSpPr/>
          <p:nvPr/>
        </p:nvSpPr>
        <p:spPr>
          <a:xfrm>
            <a:off x="1304702" y="2442348"/>
            <a:ext cx="6145924" cy="8572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EC62606-4C74-460A-ADDA-A90A68350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195" y="3834679"/>
            <a:ext cx="8136308" cy="121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8627F4-959A-D6C9-5BDB-2A9C6EEE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9160" y="1196192"/>
            <a:ext cx="2643174" cy="245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82E4DCA-0885-60C9-B2E2-6F1F5477B6E3}"/>
              </a:ext>
            </a:extLst>
          </p:cNvPr>
          <p:cNvSpPr/>
          <p:nvPr/>
        </p:nvSpPr>
        <p:spPr>
          <a:xfrm>
            <a:off x="1697330" y="1162331"/>
            <a:ext cx="4685898" cy="8744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扁平率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横断面高度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H/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横断面宽度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Wx100%</a:t>
            </a: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代表轮胎的操控性能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6329E2-4806-EDD3-1FAA-3B3CAB5DB7B8}"/>
              </a:ext>
            </a:extLst>
          </p:cNvPr>
          <p:cNvSpPr/>
          <p:nvPr/>
        </p:nvSpPr>
        <p:spPr>
          <a:xfrm>
            <a:off x="1519016" y="2547810"/>
            <a:ext cx="6145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扁平率小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dirty="0"/>
              <a:t>轮胎薄，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舒适度较差，高速操控效果好</a:t>
            </a:r>
            <a:endParaRPr lang="en-US" altLang="zh-CN"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扁平率大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dirty="0"/>
              <a:t>轮胎厚，</a:t>
            </a:r>
            <a:r>
              <a:rPr lang="zh-CN" altLang="en-US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舒适度较好，高速操控效果差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7C523C-7A46-6928-1B58-62B3316144C0}"/>
              </a:ext>
            </a:extLst>
          </p:cNvPr>
          <p:cNvSpPr/>
          <p:nvPr/>
        </p:nvSpPr>
        <p:spPr>
          <a:xfrm>
            <a:off x="2823895" y="5687613"/>
            <a:ext cx="5715040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舒适度好的扁平率是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65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428FBD9-4BF4-7F34-E177-F179DFEF18A9}"/>
              </a:ext>
            </a:extLst>
          </p:cNvPr>
          <p:cNvSpPr/>
          <p:nvPr/>
        </p:nvSpPr>
        <p:spPr>
          <a:xfrm>
            <a:off x="901702" y="266889"/>
            <a:ext cx="2283856" cy="461665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轮胎扁平率</a:t>
            </a:r>
            <a:endParaRPr lang="zh-CN" altLang="en-US" sz="2400" dirty="0"/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B8FD1496-0FBD-5553-DB48-EBA611191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046" y="5201470"/>
            <a:ext cx="854721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TW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kumimoji="1" lang="zh-TW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BC57F74-742D-168A-6BF3-2CBAF3B07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558" y="5201470"/>
            <a:ext cx="854721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TW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r>
              <a:rPr kumimoji="1" lang="zh-TW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D775A4F4-B5F6-883E-E0C8-DABED30DF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194" y="5201470"/>
            <a:ext cx="84831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TW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65</a:t>
            </a:r>
            <a:r>
              <a:rPr kumimoji="1" lang="zh-TW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13172976-04BD-0889-9E6B-2AF4EFEF8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516" y="5201470"/>
            <a:ext cx="1550424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TW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55/50/45</a:t>
            </a:r>
            <a:r>
              <a:rPr kumimoji="1" lang="zh-TW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186E814D-56A3-1CB4-414F-D5238F0D6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4780" y="5201470"/>
            <a:ext cx="84831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TW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r>
              <a:rPr kumimoji="1" lang="zh-TW" altLang="en-US" sz="16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系列</a:t>
            </a:r>
          </a:p>
        </p:txBody>
      </p:sp>
    </p:spTree>
    <p:extLst>
      <p:ext uri="{BB962C8B-B14F-4D97-AF65-F5344CB8AC3E}">
        <p14:creationId xmlns:p14="http://schemas.microsoft.com/office/powerpoint/2010/main" val="2916871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内容占位符 6">
            <a:extLst>
              <a:ext uri="{FF2B5EF4-FFF2-40B4-BE49-F238E27FC236}">
                <a16:creationId xmlns:a16="http://schemas.microsoft.com/office/drawing/2014/main" id="{A489258C-841F-0F3E-355D-6EBD5A9B33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0387416"/>
              </p:ext>
            </p:extLst>
          </p:nvPr>
        </p:nvGraphicFramePr>
        <p:xfrm>
          <a:off x="2166910" y="1371120"/>
          <a:ext cx="7858179" cy="4754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7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58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72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6190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负荷指数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60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61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62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63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64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65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66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67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承载质量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kg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257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265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272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280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290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307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zh-CN" altLang="en-US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负荷指数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68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69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70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71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72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73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74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75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承载质量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kg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315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325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335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345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355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365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375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387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负荷指数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76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77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78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79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80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81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82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83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承载质量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kg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400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412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425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437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450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462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475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487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负荷指数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84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85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86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87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88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89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90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91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承载质量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kg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500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515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530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545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560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580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600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615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负荷指数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92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93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94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95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96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97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98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99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承载质量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kg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630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650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670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690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710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730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750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775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负荷指数</a:t>
                      </a: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100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101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102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103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104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105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106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20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107</a:t>
                      </a:r>
                      <a:endParaRPr kumimoji="0"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承载质量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kg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800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825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850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875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900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925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950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altLang="zh-CN" sz="2000" b="1" kern="12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975</a:t>
                      </a:r>
                      <a:endParaRPr kumimoji="0" lang="zh-CN" altLang="en-US" sz="2000" b="1" kern="1200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BD9C3C82-5687-493D-A016-1C55223D2EAB}"/>
              </a:ext>
            </a:extLst>
          </p:cNvPr>
          <p:cNvSpPr/>
          <p:nvPr/>
        </p:nvSpPr>
        <p:spPr>
          <a:xfrm>
            <a:off x="706536" y="408924"/>
            <a:ext cx="6208751" cy="523220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轮胎负荷指数与承载质量对应表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89152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0166dbf-3e47-42ef-aaba-08b19030658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185a007-eef8-4458-9c73-36b4e2830b52}"/>
</p:tagLst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642</Words>
  <Application>Microsoft Office PowerPoint</Application>
  <PresentationFormat>宽屏</PresentationFormat>
  <Paragraphs>302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等线</vt:lpstr>
      <vt:lpstr>思源黑体 Heavy</vt:lpstr>
      <vt:lpstr>思源黑体 Light</vt:lpstr>
      <vt:lpstr>微软雅黑</vt:lpstr>
      <vt:lpstr>Arial</vt:lpstr>
      <vt:lpstr>Calibri</vt:lpstr>
      <vt:lpstr>Calibri Light</vt:lpstr>
      <vt:lpstr>Lucida Sans Unicode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轮胎品牌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BF</dc:creator>
  <cp:lastModifiedBy>BF</cp:lastModifiedBy>
  <cp:revision>2</cp:revision>
  <dcterms:created xsi:type="dcterms:W3CDTF">2023-06-20T10:39:20Z</dcterms:created>
  <dcterms:modified xsi:type="dcterms:W3CDTF">2023-06-20T11:51:58Z</dcterms:modified>
</cp:coreProperties>
</file>