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315" r:id="rId2"/>
    <p:sldId id="316" r:id="rId3"/>
    <p:sldId id="317" r:id="rId4"/>
    <p:sldId id="318" r:id="rId5"/>
    <p:sldId id="319" r:id="rId6"/>
    <p:sldId id="320" r:id="rId7"/>
    <p:sldId id="321" r:id="rId8"/>
    <p:sldId id="322" r:id="rId9"/>
    <p:sldId id="323" r:id="rId1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7F667D-74A6-4965-8E1B-2A9C0112542B}" type="datetimeFigureOut">
              <a:rPr lang="zh-CN" altLang="en-US" smtClean="0"/>
              <a:t>2023/6/20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EEF189-ED82-44BA-A7FA-FB05509A333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145776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F4D583-EF1E-4ED0-84E9-012CF00ADEB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7950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F4D583-EF1E-4ED0-84E9-012CF00ADEB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43994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19E77FD-EB81-434A-85FC-BD4835565740}" type="datetimeFigureOut">
              <a:rPr lang="zh-CN" altLang="en-US" smtClean="0"/>
              <a:pPr>
                <a:defRPr/>
              </a:pPr>
              <a:t>2023/6/20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AF1CF9-EBBA-4593-9255-E9B3DC82B58D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4257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 advClick="0" advTm="2629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6/20/2023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62314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6/20/2023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1985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518DE36-4894-4D38-9D81-DFEBAC047679}" type="datetimeFigureOut">
              <a:rPr lang="zh-CN" altLang="en-US" smtClean="0"/>
              <a:pPr>
                <a:defRPr/>
              </a:pPr>
              <a:t>2023/6/20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6E9A6E-3BCF-404A-8DCC-74BE2BC251A5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9651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 advClick="0" advTm="2629">
        <p:random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6/20/2023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93825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6/20/2023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4298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6/20/2023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21516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6/20/2023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79069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6/20/2023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5848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6/20/2023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57603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6/20/2023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9276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6/20/2023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A780671B-CC7E-D15E-09F2-98FC4DE316B6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9560776" y="117183"/>
            <a:ext cx="2542252" cy="481626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736E13CA-92DF-6B80-135D-8A816E223F4F}"/>
              </a:ext>
            </a:extLst>
          </p:cNvPr>
          <p:cNvSpPr/>
          <p:nvPr userDrawn="1"/>
        </p:nvSpPr>
        <p:spPr>
          <a:xfrm>
            <a:off x="0" y="6461185"/>
            <a:ext cx="12192000" cy="77638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50000"/>
                </a:schemeClr>
              </a:gs>
              <a:gs pos="48000">
                <a:schemeClr val="accent5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60000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4346234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 advClick="0" advTm="2629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4844178"/>
            <a:ext cx="12192000" cy="2013821"/>
          </a:xfrm>
          <a:prstGeom prst="rect">
            <a:avLst/>
          </a:prstGeom>
          <a:solidFill>
            <a:schemeClr val="accent1">
              <a:alpha val="71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96" b="5596"/>
          <a:stretch/>
        </p:blipFill>
        <p:spPr>
          <a:xfrm>
            <a:off x="476517" y="2863263"/>
            <a:ext cx="11238963" cy="3961830"/>
          </a:xfrm>
          <a:prstGeom prst="rect">
            <a:avLst/>
          </a:prstGeom>
        </p:spPr>
      </p:pic>
      <p:sp>
        <p:nvSpPr>
          <p:cNvPr id="9" name="文本框 8"/>
          <p:cNvSpPr txBox="1">
            <a:spLocks noChangeArrowheads="1"/>
          </p:cNvSpPr>
          <p:nvPr/>
        </p:nvSpPr>
        <p:spPr bwMode="auto">
          <a:xfrm>
            <a:off x="2251671" y="1514410"/>
            <a:ext cx="7688657" cy="1037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思源黑体 Heavy" panose="020B0A00000000000000" pitchFamily="34" charset="-122"/>
                <a:ea typeface="思源黑体 Heavy" panose="020B0A00000000000000" pitchFamily="34" charset="-122"/>
                <a:cs typeface="造字工房悦黑体验版细体"/>
              </a:rPr>
              <a:t>--</a:t>
            </a:r>
            <a:r>
              <a:rPr kumimoji="0" lang="zh-CN" alt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思源黑体 Heavy" panose="020B0A00000000000000" pitchFamily="34" charset="-122"/>
                <a:ea typeface="思源黑体 Heavy" panose="020B0A00000000000000" pitchFamily="34" charset="-122"/>
                <a:cs typeface="造字工房悦黑体验版细体"/>
              </a:rPr>
              <a:t>轮胎的</a:t>
            </a:r>
            <a:r>
              <a:rPr lang="zh-CN" altLang="en-US" sz="6000" b="1" dirty="0">
                <a:solidFill>
                  <a:srgbClr val="FFFF00"/>
                </a:solidFill>
                <a:latin typeface="思源黑体 Heavy" panose="020B0A00000000000000" pitchFamily="34" charset="-122"/>
                <a:ea typeface="思源黑体 Heavy" panose="020B0A00000000000000" pitchFamily="34" charset="-122"/>
                <a:cs typeface="造字工房悦黑体验版细体"/>
              </a:rPr>
              <a:t>拆装</a:t>
            </a:r>
            <a:r>
              <a: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思源黑体 Heavy" panose="020B0A00000000000000" pitchFamily="34" charset="-122"/>
                <a:ea typeface="思源黑体 Heavy" panose="020B0A00000000000000" pitchFamily="34" charset="-122"/>
                <a:cs typeface="造字工房悦黑体验版细体"/>
              </a:rPr>
              <a:t>--</a:t>
            </a:r>
            <a:r>
              <a:rPr kumimoji="0" lang="zh-CN" alt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思源黑体 Heavy" panose="020B0A00000000000000" pitchFamily="34" charset="-122"/>
                <a:ea typeface="思源黑体 Heavy" panose="020B0A00000000000000" pitchFamily="34" charset="-122"/>
                <a:cs typeface="造字工房悦黑体验版细体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232978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 advClick="0" advTm="2629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</p:bldLst>
  </p:timing>
  <p:extLst>
    <p:ext uri="{E180D4A7-C9FB-4DFB-919C-405C955672EB}">
      <p14:showEvtLst xmlns:p14="http://schemas.microsoft.com/office/powerpoint/2010/main">
        <p14:playEvt time="9" objId="8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8C2ABFD8-7A04-B86B-9C9E-BBAAB7D0D0C2}"/>
              </a:ext>
            </a:extLst>
          </p:cNvPr>
          <p:cNvSpPr/>
          <p:nvPr/>
        </p:nvSpPr>
        <p:spPr>
          <a:xfrm rot="5400000">
            <a:off x="530002" y="134709"/>
            <a:ext cx="707887" cy="1490891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CFAB7D89-8EC4-B81F-27C4-C9C52589D266}"/>
              </a:ext>
            </a:extLst>
          </p:cNvPr>
          <p:cNvSpPr txBox="1"/>
          <p:nvPr/>
        </p:nvSpPr>
        <p:spPr>
          <a:xfrm>
            <a:off x="806159" y="535807"/>
            <a:ext cx="9114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>
                <a:solidFill>
                  <a:schemeClr val="bg1"/>
                </a:solidFill>
                <a:latin typeface="思源黑体 Heavy" panose="020B0A00000000000000" pitchFamily="34" charset="-122"/>
                <a:ea typeface="思源黑体 Heavy" panose="020B0A00000000000000" pitchFamily="34" charset="-122"/>
              </a:rPr>
              <a:t>01</a:t>
            </a:r>
            <a:endParaRPr lang="zh-CN" altLang="en-US" sz="4000" dirty="0">
              <a:solidFill>
                <a:schemeClr val="bg1"/>
              </a:solidFill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6FD711A9-580D-A5F1-8973-23224F68DD43}"/>
              </a:ext>
            </a:extLst>
          </p:cNvPr>
          <p:cNvSpPr txBox="1"/>
          <p:nvPr/>
        </p:nvSpPr>
        <p:spPr>
          <a:xfrm>
            <a:off x="1629391" y="762721"/>
            <a:ext cx="398349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思源黑体 Heavy" panose="020B0A00000000000000" pitchFamily="34" charset="-122"/>
                <a:ea typeface="思源黑体 Heavy" panose="020B0A00000000000000" pitchFamily="34" charset="-122"/>
                <a:cs typeface="+mn-cs"/>
              </a:rPr>
              <a:t>轮胎的存放</a:t>
            </a:r>
          </a:p>
        </p:txBody>
      </p:sp>
      <p:sp>
        <p:nvSpPr>
          <p:cNvPr id="7" name="圆角矩形 39">
            <a:extLst>
              <a:ext uri="{FF2B5EF4-FFF2-40B4-BE49-F238E27FC236}">
                <a16:creationId xmlns:a16="http://schemas.microsoft.com/office/drawing/2014/main" id="{230FF9EF-10D4-0E15-9F82-DFBD8DB59C24}"/>
              </a:ext>
            </a:extLst>
          </p:cNvPr>
          <p:cNvSpPr/>
          <p:nvPr/>
        </p:nvSpPr>
        <p:spPr>
          <a:xfrm>
            <a:off x="900443" y="1484622"/>
            <a:ext cx="3100842" cy="434905"/>
          </a:xfrm>
          <a:prstGeom prst="roundRect">
            <a:avLst/>
          </a:prstGeom>
          <a:noFill/>
          <a:ln w="19050">
            <a:solidFill>
              <a:srgbClr val="FFFF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6AC48796-A2EB-5BC5-AE48-E5D4F2C75099}"/>
              </a:ext>
            </a:extLst>
          </p:cNvPr>
          <p:cNvSpPr txBox="1"/>
          <p:nvPr/>
        </p:nvSpPr>
        <p:spPr>
          <a:xfrm>
            <a:off x="1012988" y="1522100"/>
            <a:ext cx="28502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Light" panose="020B0300000000000000" pitchFamily="34" charset="-122"/>
                <a:ea typeface="思源黑体 Light" panose="020B0300000000000000" pitchFamily="34" charset="-122"/>
              </a:rPr>
              <a:t>轮胎存放</a:t>
            </a:r>
            <a:endParaRPr lang="zh-CN" altLang="en-US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D0400050-B953-3C7D-BCFD-634D4E0A5ECC}"/>
              </a:ext>
            </a:extLst>
          </p:cNvPr>
          <p:cNvSpPr txBox="1"/>
          <p:nvPr/>
        </p:nvSpPr>
        <p:spPr>
          <a:xfrm>
            <a:off x="806159" y="2513145"/>
            <a:ext cx="3995057" cy="35821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Light" panose="020B0300000000000000" pitchFamily="34" charset="-122"/>
                <a:ea typeface="思源黑体 Light" panose="020B0300000000000000" pitchFamily="34" charset="-122"/>
              </a:rPr>
              <a:t>轮胎不得与油类、易燃品、化学腐蚀品混放，以免造成轮胎发粘或软化。</a:t>
            </a:r>
          </a:p>
          <a:p>
            <a:pPr marL="285750" indent="-285750" algn="just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Light" panose="020B0300000000000000" pitchFamily="34" charset="-122"/>
                <a:ea typeface="思源黑体 Light" panose="020B0300000000000000" pitchFamily="34" charset="-122"/>
              </a:rPr>
              <a:t>轮胎应存放在室内、没有阳光直射及雨淋的地方。</a:t>
            </a:r>
          </a:p>
          <a:p>
            <a:pPr marL="285750" indent="-285750" algn="just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Light" panose="020B0300000000000000" pitchFamily="34" charset="-122"/>
                <a:ea typeface="思源黑体 Light" panose="020B0300000000000000" pitchFamily="34" charset="-122"/>
              </a:rPr>
              <a:t>防止外物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Light" panose="020B0300000000000000" pitchFamily="34" charset="-122"/>
                <a:ea typeface="思源黑体 Light" panose="020B0300000000000000" pitchFamily="34" charset="-122"/>
              </a:rPr>
              <a:t>(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Light" panose="020B0300000000000000" pitchFamily="34" charset="-122"/>
                <a:ea typeface="思源黑体 Light" panose="020B0300000000000000" pitchFamily="34" charset="-122"/>
              </a:rPr>
              <a:t>钉子、石块、金属及玻璃碎片等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Light" panose="020B0300000000000000" pitchFamily="34" charset="-122"/>
                <a:ea typeface="思源黑体 Light" panose="020B0300000000000000" pitchFamily="34" charset="-122"/>
              </a:rPr>
              <a:t>)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Light" panose="020B0300000000000000" pitchFamily="34" charset="-122"/>
                <a:ea typeface="思源黑体 Light" panose="020B0300000000000000" pitchFamily="34" charset="-122"/>
              </a:rPr>
              <a:t>损坏轮胎。</a:t>
            </a:r>
          </a:p>
          <a:p>
            <a:pPr marL="285750" indent="-285750" algn="just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Light" panose="020B0300000000000000" pitchFamily="34" charset="-122"/>
                <a:ea typeface="思源黑体 Light" panose="020B0300000000000000" pitchFamily="34" charset="-122"/>
              </a:rPr>
              <a:t>按照“先入先出”的原则进行存货的周转。</a:t>
            </a:r>
          </a:p>
          <a:p>
            <a:pPr marL="285750" indent="-285750" algn="just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Light" panose="020B0300000000000000" pitchFamily="34" charset="-122"/>
                <a:ea typeface="思源黑体 Light" panose="020B0300000000000000" pitchFamily="34" charset="-122"/>
              </a:rPr>
              <a:t>轮胎应在存放架上立放，如没有存放架，也必须在地面上立放，以免造成胎圈并口，致使充气困难。</a:t>
            </a:r>
          </a:p>
        </p:txBody>
      </p:sp>
      <p:sp>
        <p:nvSpPr>
          <p:cNvPr id="10" name="圆角矩形 42">
            <a:extLst>
              <a:ext uri="{FF2B5EF4-FFF2-40B4-BE49-F238E27FC236}">
                <a16:creationId xmlns:a16="http://schemas.microsoft.com/office/drawing/2014/main" id="{D339B38B-0ED9-D293-CE63-C14140A7C44E}"/>
              </a:ext>
            </a:extLst>
          </p:cNvPr>
          <p:cNvSpPr/>
          <p:nvPr/>
        </p:nvSpPr>
        <p:spPr>
          <a:xfrm>
            <a:off x="5535431" y="1484622"/>
            <a:ext cx="5187613" cy="434905"/>
          </a:xfrm>
          <a:prstGeom prst="roundRect">
            <a:avLst/>
          </a:prstGeom>
          <a:noFill/>
          <a:ln w="19050">
            <a:solidFill>
              <a:srgbClr val="FFFF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1B004B10-A7B9-FDD1-15D9-DACFAE16B6FE}"/>
              </a:ext>
            </a:extLst>
          </p:cNvPr>
          <p:cNvSpPr txBox="1"/>
          <p:nvPr/>
        </p:nvSpPr>
        <p:spPr>
          <a:xfrm>
            <a:off x="5647976" y="1522100"/>
            <a:ext cx="5183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2"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Light" panose="020B0300000000000000" pitchFamily="34" charset="-122"/>
                <a:ea typeface="思源黑体 Light" panose="020B0300000000000000" pitchFamily="34" charset="-122"/>
              </a:rPr>
              <a:t>如果水平堆放轮胎，建议参照以下标准：</a:t>
            </a:r>
          </a:p>
        </p:txBody>
      </p:sp>
      <p:graphicFrame>
        <p:nvGraphicFramePr>
          <p:cNvPr id="12" name="对象 11">
            <a:extLst>
              <a:ext uri="{FF2B5EF4-FFF2-40B4-BE49-F238E27FC236}">
                <a16:creationId xmlns:a16="http://schemas.microsoft.com/office/drawing/2014/main" id="{31016AF6-4C2F-8076-0C97-990B565FE8F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4050337"/>
              </p:ext>
            </p:extLst>
          </p:nvPr>
        </p:nvGraphicFramePr>
        <p:xfrm>
          <a:off x="5535431" y="2800865"/>
          <a:ext cx="6112329" cy="2459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工作表" r:id="rId2" imgW="7076995" imgH="2924118" progId="Excel.Sheet.8">
                  <p:embed/>
                </p:oleObj>
              </mc:Choice>
              <mc:Fallback>
                <p:oleObj name="工作表" r:id="rId2" imgW="7076995" imgH="2924118" progId="Excel.Sheet.8">
                  <p:embed/>
                  <p:pic>
                    <p:nvPicPr>
                      <p:cNvPr id="45" name="对象 44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535431" y="2800865"/>
                        <a:ext cx="6112329" cy="2459037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38100"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20348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 advClick="0" advTm="2629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8C2ABFD8-7A04-B86B-9C9E-BBAAB7D0D0C2}"/>
              </a:ext>
            </a:extLst>
          </p:cNvPr>
          <p:cNvSpPr/>
          <p:nvPr/>
        </p:nvSpPr>
        <p:spPr>
          <a:xfrm rot="5400000">
            <a:off x="530002" y="134709"/>
            <a:ext cx="707887" cy="1490891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CFAB7D89-8EC4-B81F-27C4-C9C52589D266}"/>
              </a:ext>
            </a:extLst>
          </p:cNvPr>
          <p:cNvSpPr txBox="1"/>
          <p:nvPr/>
        </p:nvSpPr>
        <p:spPr>
          <a:xfrm>
            <a:off x="806159" y="535807"/>
            <a:ext cx="9114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Heavy" panose="020B0A00000000000000" pitchFamily="34" charset="-122"/>
                <a:ea typeface="思源黑体 Heavy" panose="020B0A00000000000000" pitchFamily="34" charset="-122"/>
                <a:cs typeface="+mn-cs"/>
              </a:rPr>
              <a:t>01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Heavy" panose="020B0A00000000000000" pitchFamily="34" charset="-122"/>
              <a:ea typeface="思源黑体 Heavy" panose="020B0A00000000000000" pitchFamily="34" charset="-122"/>
              <a:cs typeface="+mn-cs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6FD711A9-580D-A5F1-8973-23224F68DD43}"/>
              </a:ext>
            </a:extLst>
          </p:cNvPr>
          <p:cNvSpPr txBox="1"/>
          <p:nvPr/>
        </p:nvSpPr>
        <p:spPr>
          <a:xfrm>
            <a:off x="1629391" y="762721"/>
            <a:ext cx="398349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  <a:lumOff val="50000"/>
                  </a:prstClr>
                </a:solidFill>
                <a:effectLst/>
                <a:uLnTx/>
                <a:uFillTx/>
                <a:latin typeface="思源黑体 Heavy" panose="020B0A00000000000000" pitchFamily="34" charset="-122"/>
                <a:ea typeface="思源黑体 Heavy" panose="020B0A00000000000000" pitchFamily="34" charset="-122"/>
                <a:cs typeface="+mn-cs"/>
              </a:rPr>
              <a:t>轮胎的存放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7495A20A-F23C-3BDC-5DA6-945624ED26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7863" y="1493352"/>
            <a:ext cx="7596274" cy="3871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420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 advClick="0" advTm="2629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C8A3BE70-AAC6-1435-53D3-087EBB72B6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0930" y="2777800"/>
            <a:ext cx="4648647" cy="2834541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0BAC4ED4-9A80-5C70-9BBA-837575B2C45B}"/>
              </a:ext>
            </a:extLst>
          </p:cNvPr>
          <p:cNvSpPr/>
          <p:nvPr/>
        </p:nvSpPr>
        <p:spPr>
          <a:xfrm rot="5400000">
            <a:off x="366100" y="-391503"/>
            <a:ext cx="707887" cy="149089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7031131D-FC8B-035E-9F11-C755F1B0474D}"/>
              </a:ext>
            </a:extLst>
          </p:cNvPr>
          <p:cNvSpPr txBox="1"/>
          <p:nvPr/>
        </p:nvSpPr>
        <p:spPr>
          <a:xfrm>
            <a:off x="642257" y="9595"/>
            <a:ext cx="9114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>
                <a:latin typeface="思源黑体 Heavy" panose="020B0A00000000000000" pitchFamily="34" charset="-122"/>
                <a:ea typeface="思源黑体 Heavy" panose="020B0A00000000000000" pitchFamily="34" charset="-122"/>
              </a:rPr>
              <a:t>02</a:t>
            </a:r>
            <a:endParaRPr lang="zh-CN" altLang="en-US" sz="4000" dirty="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D4637CA7-55D8-ED8F-A1B4-13AB1A42C8B2}"/>
              </a:ext>
            </a:extLst>
          </p:cNvPr>
          <p:cNvSpPr txBox="1"/>
          <p:nvPr/>
        </p:nvSpPr>
        <p:spPr>
          <a:xfrm>
            <a:off x="1553709" y="185916"/>
            <a:ext cx="398349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思源黑体 Heavy" panose="020B0A00000000000000" pitchFamily="34" charset="-122"/>
                <a:ea typeface="思源黑体 Heavy" panose="020B0A00000000000000" pitchFamily="34" charset="-122"/>
                <a:cs typeface="+mn-cs"/>
              </a:rPr>
              <a:t>轮胎的选用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047E6EDA-66D5-CE81-E6F6-8A3E34AC416C}"/>
              </a:ext>
            </a:extLst>
          </p:cNvPr>
          <p:cNvSpPr/>
          <p:nvPr/>
        </p:nvSpPr>
        <p:spPr>
          <a:xfrm>
            <a:off x="576758" y="1276012"/>
            <a:ext cx="6571569" cy="1214606"/>
          </a:xfrm>
          <a:prstGeom prst="rect">
            <a:avLst/>
          </a:prstGeom>
          <a:solidFill>
            <a:schemeClr val="accent5">
              <a:lumMod val="5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方正兰亭黑简体" pitchFamily="2" charset="-122"/>
              <a:ea typeface="方正兰亭黑简体" pitchFamily="2" charset="-122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7D466711-6B3A-38AA-8703-C731D179824F}"/>
              </a:ext>
            </a:extLst>
          </p:cNvPr>
          <p:cNvSpPr txBox="1"/>
          <p:nvPr/>
        </p:nvSpPr>
        <p:spPr>
          <a:xfrm>
            <a:off x="1004703" y="1452869"/>
            <a:ext cx="6143624" cy="7775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rPr>
              <a:t>正确的选用轮胎是保证轮胎及整车性能的一个重要前提，</a:t>
            </a:r>
          </a:p>
          <a:p>
            <a:pPr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rPr>
              <a:t>为此，选择轮胎时应从以下几方面考虑：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15879EFE-EDB4-7D55-CF5F-2CACDEEBC5CA}"/>
              </a:ext>
            </a:extLst>
          </p:cNvPr>
          <p:cNvSpPr txBox="1"/>
          <p:nvPr/>
        </p:nvSpPr>
        <p:spPr>
          <a:xfrm>
            <a:off x="881843" y="2670382"/>
            <a:ext cx="5327222" cy="29419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rPr>
              <a:t>原车配套的规格为首选，以及相应的层级或负荷指数、速度级别、同类型的花纹等。</a:t>
            </a:r>
          </a:p>
          <a:p>
            <a:pPr marL="285750" indent="-28575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rPr>
              <a:t>使用条件：道路状况、气候条件等。道路状况不同选用不同轮胎</a:t>
            </a:r>
          </a:p>
          <a:p>
            <a:pPr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思源黑体 Light" panose="020B0300000000000000" pitchFamily="34" charset="-122"/>
              <a:ea typeface="思源黑体 Light" panose="020B0300000000000000" pitchFamily="34" charset="-122"/>
              <a:cs typeface="+mn-cs"/>
            </a:endParaRPr>
          </a:p>
          <a:p>
            <a:pPr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rPr>
              <a:t>切记同一轴上不得混装下列轮胎（临时备胎除外）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rPr>
              <a:t>:</a:t>
            </a:r>
          </a:p>
          <a:p>
            <a:pPr marL="285750" indent="-28575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rPr>
              <a:t>不同类型的轮胎；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思源黑体 Light" panose="020B0300000000000000" pitchFamily="34" charset="-122"/>
              <a:ea typeface="思源黑体 Light" panose="020B0300000000000000" pitchFamily="34" charset="-122"/>
              <a:cs typeface="+mn-cs"/>
            </a:endParaRPr>
          </a:p>
          <a:p>
            <a:pPr marL="285750" indent="-28575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rPr>
              <a:t>不同规格或同规格不同轮辋的轮胎；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思源黑体 Light" panose="020B0300000000000000" pitchFamily="34" charset="-122"/>
              <a:ea typeface="思源黑体 Light" panose="020B0300000000000000" pitchFamily="34" charset="-122"/>
              <a:cs typeface="+mn-cs"/>
            </a:endParaRPr>
          </a:p>
          <a:p>
            <a:pPr marL="285750" indent="-28575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rPr>
              <a:t>不同胎体结构的轮胎。</a:t>
            </a:r>
          </a:p>
        </p:txBody>
      </p:sp>
    </p:spTree>
    <p:extLst>
      <p:ext uri="{BB962C8B-B14F-4D97-AF65-F5344CB8AC3E}">
        <p14:creationId xmlns:p14="http://schemas.microsoft.com/office/powerpoint/2010/main" val="1773141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6F63AAB4-622A-A65C-B53B-693082985FE4}"/>
              </a:ext>
            </a:extLst>
          </p:cNvPr>
          <p:cNvSpPr/>
          <p:nvPr/>
        </p:nvSpPr>
        <p:spPr>
          <a:xfrm rot="5400000">
            <a:off x="361302" y="-386705"/>
            <a:ext cx="717483" cy="149089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4C4616EB-655C-7DE5-F35B-B67834AA4D71}"/>
              </a:ext>
            </a:extLst>
          </p:cNvPr>
          <p:cNvSpPr txBox="1"/>
          <p:nvPr/>
        </p:nvSpPr>
        <p:spPr>
          <a:xfrm>
            <a:off x="642257" y="9595"/>
            <a:ext cx="9114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>
                <a:solidFill>
                  <a:schemeClr val="bg1"/>
                </a:solidFill>
                <a:latin typeface="思源黑体 Heavy" panose="020B0A00000000000000" pitchFamily="34" charset="-122"/>
                <a:ea typeface="思源黑体 Heavy" panose="020B0A00000000000000" pitchFamily="34" charset="-122"/>
              </a:rPr>
              <a:t>03</a:t>
            </a:r>
            <a:endParaRPr lang="zh-CN" altLang="en-US" sz="4000" dirty="0">
              <a:solidFill>
                <a:schemeClr val="bg1"/>
              </a:solidFill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0C12B3C8-CCF7-F511-33F3-A74F36BBEA96}"/>
              </a:ext>
            </a:extLst>
          </p:cNvPr>
          <p:cNvSpPr txBox="1"/>
          <p:nvPr/>
        </p:nvSpPr>
        <p:spPr>
          <a:xfrm>
            <a:off x="1465489" y="249386"/>
            <a:ext cx="398349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思源黑体 Heavy" panose="020B0A00000000000000" pitchFamily="34" charset="-122"/>
                <a:ea typeface="思源黑体 Heavy" panose="020B0A00000000000000" pitchFamily="34" charset="-122"/>
                <a:cs typeface="+mn-cs"/>
              </a:rPr>
              <a:t>轮胎的安装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52519085-C51E-1FC9-84DB-476F6826DE05}"/>
              </a:ext>
            </a:extLst>
          </p:cNvPr>
          <p:cNvSpPr txBox="1"/>
          <p:nvPr/>
        </p:nvSpPr>
        <p:spPr>
          <a:xfrm>
            <a:off x="642257" y="1455777"/>
            <a:ext cx="6143624" cy="7775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solidFill>
                  <a:schemeClr val="bg1"/>
                </a:solidFill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rPr>
              <a:t>正确的选用轮胎是保证轮胎及整车性能的一个重要前提，</a:t>
            </a:r>
          </a:p>
          <a:p>
            <a:pPr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solidFill>
                  <a:schemeClr val="bg1"/>
                </a:solidFill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rPr>
              <a:t>为此，选择轮胎时应从以下几方面考虑：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46057D1E-8713-70DB-4338-98DA3E0C06FF}"/>
              </a:ext>
            </a:extLst>
          </p:cNvPr>
          <p:cNvSpPr txBox="1"/>
          <p:nvPr/>
        </p:nvSpPr>
        <p:spPr>
          <a:xfrm>
            <a:off x="857918" y="2029710"/>
            <a:ext cx="5862060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rPr>
              <a:t>轮胎存放，装配时的环境温度应在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rPr>
              <a:t>0℃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rPr>
              <a:t>以上；</a:t>
            </a:r>
          </a:p>
          <a:p>
            <a:pPr marL="342900" indent="-34290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rPr>
              <a:t>装轮胎前首先要检查并清洁轮辋，胎圈座不得有污垢、变形等缺陷，换新胎时应更换新气门嘴；</a:t>
            </a:r>
          </a:p>
          <a:p>
            <a:pPr marL="342900" indent="-34290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rPr>
              <a:t>装胎时应确认轮胎状态     </a:t>
            </a:r>
          </a:p>
          <a:p>
            <a:pPr marL="358775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rPr>
              <a:t>新胎：不得有胎圈变形、弯曲、及粘有异物等缺陷。</a:t>
            </a:r>
          </a:p>
          <a:p>
            <a:pPr marL="358775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rPr>
              <a:t>使用品：注意花纹沟裂、偏磨、外伤、裂痕、胎圈部的外伤、内侧有无异物、胎圈粘有异物等问题。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latin typeface="思源黑体 Light" panose="020B0300000000000000" pitchFamily="34" charset="-122"/>
              <a:ea typeface="思源黑体 Light" panose="020B0300000000000000" pitchFamily="34" charset="-122"/>
              <a:cs typeface="+mn-cs"/>
            </a:endParaRPr>
          </a:p>
          <a:p>
            <a:pPr marL="358775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rPr>
              <a:t>以上问题会影响轮胎安装时的安全性及动平衡还会影响使用，而且对轮胎的气密性将产生严重影响。</a:t>
            </a:r>
          </a:p>
          <a:p>
            <a:pPr marL="342900" indent="-34290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 startAt="4"/>
              <a:defRPr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rPr>
              <a:t>确认轮胎轮辋是否匹配。 </a:t>
            </a:r>
          </a:p>
        </p:txBody>
      </p:sp>
      <p:pic>
        <p:nvPicPr>
          <p:cNvPr id="7" name="图片 6" descr="５">
            <a:extLst>
              <a:ext uri="{FF2B5EF4-FFF2-40B4-BE49-F238E27FC236}">
                <a16:creationId xmlns:a16="http://schemas.microsoft.com/office/drawing/2014/main" id="{CF299A9B-4902-5AF0-E996-34A9D7763C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6779" y="900857"/>
            <a:ext cx="2495664" cy="29755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图片 7" descr="胎圈变形-4">
            <a:extLst>
              <a:ext uri="{FF2B5EF4-FFF2-40B4-BE49-F238E27FC236}">
                <a16:creationId xmlns:a16="http://schemas.microsoft.com/office/drawing/2014/main" id="{41035CA4-D5A7-35E7-AD7E-4CA99D6904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6779" y="3945731"/>
            <a:ext cx="2495664" cy="189355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椭圆 8">
            <a:extLst>
              <a:ext uri="{FF2B5EF4-FFF2-40B4-BE49-F238E27FC236}">
                <a16:creationId xmlns:a16="http://schemas.microsoft.com/office/drawing/2014/main" id="{E51936E5-21B3-7811-AAD7-072770CFD6FD}"/>
              </a:ext>
            </a:extLst>
          </p:cNvPr>
          <p:cNvSpPr/>
          <p:nvPr/>
        </p:nvSpPr>
        <p:spPr>
          <a:xfrm>
            <a:off x="8546761" y="4603222"/>
            <a:ext cx="1155700" cy="768350"/>
          </a:xfrm>
          <a:prstGeom prst="ellipse">
            <a:avLst/>
          </a:prstGeom>
          <a:noFill/>
          <a:ln w="5715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74641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9AB1B926-1A5E-D0AE-302C-BAB1A91E6C75}"/>
              </a:ext>
            </a:extLst>
          </p:cNvPr>
          <p:cNvSpPr/>
          <p:nvPr/>
        </p:nvSpPr>
        <p:spPr>
          <a:xfrm>
            <a:off x="8577943" y="1455777"/>
            <a:ext cx="2405743" cy="3638737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3CB383AA-CD60-20A9-0C23-28570B39D83D}"/>
              </a:ext>
            </a:extLst>
          </p:cNvPr>
          <p:cNvSpPr/>
          <p:nvPr/>
        </p:nvSpPr>
        <p:spPr>
          <a:xfrm rot="5400000">
            <a:off x="397825" y="-423228"/>
            <a:ext cx="644437" cy="149089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47D540B3-A9D5-3C8E-906B-35F2810B31F5}"/>
              </a:ext>
            </a:extLst>
          </p:cNvPr>
          <p:cNvSpPr txBox="1"/>
          <p:nvPr/>
        </p:nvSpPr>
        <p:spPr>
          <a:xfrm>
            <a:off x="642257" y="9595"/>
            <a:ext cx="9114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>
                <a:solidFill>
                  <a:schemeClr val="bg1"/>
                </a:solidFill>
                <a:latin typeface="思源黑体 Heavy" panose="020B0A00000000000000" pitchFamily="34" charset="-122"/>
                <a:ea typeface="思源黑体 Heavy" panose="020B0A00000000000000" pitchFamily="34" charset="-122"/>
              </a:rPr>
              <a:t>03</a:t>
            </a:r>
            <a:endParaRPr lang="zh-CN" altLang="en-US" sz="4000" dirty="0">
              <a:solidFill>
                <a:schemeClr val="bg1"/>
              </a:solidFill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AFDA21B8-A1A6-83DB-F3A0-D447CC0F5221}"/>
              </a:ext>
            </a:extLst>
          </p:cNvPr>
          <p:cNvSpPr txBox="1"/>
          <p:nvPr/>
        </p:nvSpPr>
        <p:spPr>
          <a:xfrm>
            <a:off x="1465489" y="219294"/>
            <a:ext cx="398349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思源黑体 Heavy" panose="020B0A00000000000000" pitchFamily="34" charset="-122"/>
                <a:ea typeface="思源黑体 Heavy" panose="020B0A00000000000000" pitchFamily="34" charset="-122"/>
                <a:cs typeface="+mn-cs"/>
              </a:rPr>
              <a:t>轮胎的安装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B41B8EAF-41F3-11FF-7568-A2B35040ED33}"/>
              </a:ext>
            </a:extLst>
          </p:cNvPr>
          <p:cNvSpPr txBox="1"/>
          <p:nvPr/>
        </p:nvSpPr>
        <p:spPr>
          <a:xfrm>
            <a:off x="642257" y="853280"/>
            <a:ext cx="6143624" cy="7775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rPr>
              <a:t>正确的选用轮胎是保证轮胎及整车性能的一个重要前提，</a:t>
            </a:r>
          </a:p>
          <a:p>
            <a:pPr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rPr>
              <a:t>为此，选择轮胎时应从以下几方面考虑：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A5E07D38-946E-5B63-8AAF-39607C612A50}"/>
              </a:ext>
            </a:extLst>
          </p:cNvPr>
          <p:cNvSpPr txBox="1"/>
          <p:nvPr/>
        </p:nvSpPr>
        <p:spPr>
          <a:xfrm>
            <a:off x="892629" y="2600317"/>
            <a:ext cx="5921829" cy="29380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 startAt="5"/>
              <a:defRPr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rPr>
              <a:t>装胎时应在轮胎胎圈部位涂抹润滑膏，以减少装胎阻力及初装充气压力。</a:t>
            </a:r>
          </a:p>
          <a:p>
            <a:pPr marL="342900" indent="-34290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 startAt="5"/>
              <a:defRPr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rPr>
              <a:t>装胎时上、下胎圈不得同时装入轮辋。安装低扁平率轮胎或特殊轮胎（如：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rPr>
              <a:t>RFT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rPr>
              <a:t>轮胎）必须使用专用设备和工具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rPr>
              <a:t>(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rPr>
              <a:t>为避免损坏胎圈和轮辋，必须使用防护套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rPr>
              <a:t>)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rPr>
              <a:t>。装胎时不得损坏胎圈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rPr>
              <a:t>,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rPr>
              <a:t>以免影响气密性及发生爆胎事故。</a:t>
            </a:r>
          </a:p>
          <a:p>
            <a:pPr marL="342900" indent="-34290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 startAt="5"/>
              <a:defRPr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rPr>
              <a:t>安装后仔细检查轮胎胎圈的复位状态（参照防水线），再做动平衡。</a:t>
            </a:r>
          </a:p>
        </p:txBody>
      </p:sp>
      <p:pic>
        <p:nvPicPr>
          <p:cNvPr id="8" name="图片 7" descr="3">
            <a:extLst>
              <a:ext uri="{FF2B5EF4-FFF2-40B4-BE49-F238E27FC236}">
                <a16:creationId xmlns:a16="http://schemas.microsoft.com/office/drawing/2014/main" id="{1D2361CB-A292-FCA7-2903-632711FA83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0629" y="838200"/>
            <a:ext cx="2296886" cy="19967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" name="图片 8" descr="7">
            <a:extLst>
              <a:ext uri="{FF2B5EF4-FFF2-40B4-BE49-F238E27FC236}">
                <a16:creationId xmlns:a16="http://schemas.microsoft.com/office/drawing/2014/main" id="{12DFFA86-0651-78BC-3408-B51FCB328E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72600" y="2913620"/>
            <a:ext cx="2296886" cy="2756263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0717957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4CC5EFA1-A993-CEDF-1DAA-74C962F727A9}"/>
              </a:ext>
            </a:extLst>
          </p:cNvPr>
          <p:cNvSpPr/>
          <p:nvPr/>
        </p:nvSpPr>
        <p:spPr>
          <a:xfrm>
            <a:off x="7572428" y="1303859"/>
            <a:ext cx="2405743" cy="3638737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 descr="低气压磨两胎肩1">
            <a:extLst>
              <a:ext uri="{FF2B5EF4-FFF2-40B4-BE49-F238E27FC236}">
                <a16:creationId xmlns:a16="http://schemas.microsoft.com/office/drawing/2014/main" id="{DC180E73-A29C-9661-4572-77E1ACA8EC09}"/>
              </a:ext>
            </a:extLst>
          </p:cNvPr>
          <p:cNvPicPr/>
          <p:nvPr/>
        </p:nvPicPr>
        <p:blipFill>
          <a:blip r:embed="rId2">
            <a:lum contrast="12000"/>
          </a:blip>
          <a:srcRect l="16003" t="26666" r="17775" b="-4778"/>
          <a:stretch>
            <a:fillRect/>
          </a:stretch>
        </p:blipFill>
        <p:spPr>
          <a:xfrm>
            <a:off x="6446320" y="1359393"/>
            <a:ext cx="3177504" cy="20818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F0F359D8-8E7F-1C48-3F45-F85B400EA1B9}"/>
              </a:ext>
            </a:extLst>
          </p:cNvPr>
          <p:cNvSpPr txBox="1"/>
          <p:nvPr/>
        </p:nvSpPr>
        <p:spPr>
          <a:xfrm>
            <a:off x="642257" y="1455777"/>
            <a:ext cx="6143624" cy="7775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solidFill>
                  <a:schemeClr val="bg1"/>
                </a:solidFill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rPr>
              <a:t>正确的选用轮胎是保证轮胎及整车性能的一个重要前提，</a:t>
            </a:r>
          </a:p>
          <a:p>
            <a:pPr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solidFill>
                  <a:schemeClr val="bg1"/>
                </a:solidFill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rPr>
              <a:t>为此，选择轮胎时应从以下几方面考虑：</a:t>
            </a: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789016F2-9E21-53DB-3C92-AC140086BC2C}"/>
              </a:ext>
            </a:extLst>
          </p:cNvPr>
          <p:cNvGrpSpPr/>
          <p:nvPr/>
        </p:nvGrpSpPr>
        <p:grpSpPr>
          <a:xfrm>
            <a:off x="668683" y="984271"/>
            <a:ext cx="4948346" cy="5109025"/>
            <a:chOff x="1036432" y="3170666"/>
            <a:chExt cx="4948346" cy="5109025"/>
          </a:xfrm>
        </p:grpSpPr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E6147AE2-EA8E-EA6C-4FC4-30F791CAAD46}"/>
                </a:ext>
              </a:extLst>
            </p:cNvPr>
            <p:cNvSpPr/>
            <p:nvPr/>
          </p:nvSpPr>
          <p:spPr>
            <a:xfrm>
              <a:off x="1036432" y="3257176"/>
              <a:ext cx="4948346" cy="5022515"/>
            </a:xfrm>
            <a:prstGeom prst="rect">
              <a:avLst/>
            </a:prstGeom>
            <a:noFill/>
            <a:ln w="6350" cmpd="sng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16295B41-A2C0-60B9-1FC2-D9EE17247F62}"/>
                </a:ext>
              </a:extLst>
            </p:cNvPr>
            <p:cNvSpPr/>
            <p:nvPr/>
          </p:nvSpPr>
          <p:spPr>
            <a:xfrm>
              <a:off x="1123961" y="3170666"/>
              <a:ext cx="763707" cy="88820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8" name="ïşḻïďê-Freeform: Shape 59">
            <a:extLst>
              <a:ext uri="{FF2B5EF4-FFF2-40B4-BE49-F238E27FC236}">
                <a16:creationId xmlns:a16="http://schemas.microsoft.com/office/drawing/2014/main" id="{90A9DD0A-86EF-2140-1C74-C03BCA4FA4A4}"/>
              </a:ext>
            </a:extLst>
          </p:cNvPr>
          <p:cNvSpPr>
            <a:spLocks/>
          </p:cNvSpPr>
          <p:nvPr/>
        </p:nvSpPr>
        <p:spPr bwMode="auto">
          <a:xfrm flipH="1">
            <a:off x="909945" y="1303859"/>
            <a:ext cx="487359" cy="399016"/>
          </a:xfrm>
          <a:custGeom>
            <a:avLst/>
            <a:gdLst>
              <a:gd name="T0" fmla="*/ 100 w 176"/>
              <a:gd name="T1" fmla="*/ 120 h 144"/>
              <a:gd name="T2" fmla="*/ 116 w 176"/>
              <a:gd name="T3" fmla="*/ 120 h 144"/>
              <a:gd name="T4" fmla="*/ 120 w 176"/>
              <a:gd name="T5" fmla="*/ 116 h 144"/>
              <a:gd name="T6" fmla="*/ 120 w 176"/>
              <a:gd name="T7" fmla="*/ 100 h 144"/>
              <a:gd name="T8" fmla="*/ 116 w 176"/>
              <a:gd name="T9" fmla="*/ 96 h 144"/>
              <a:gd name="T10" fmla="*/ 100 w 176"/>
              <a:gd name="T11" fmla="*/ 96 h 144"/>
              <a:gd name="T12" fmla="*/ 96 w 176"/>
              <a:gd name="T13" fmla="*/ 100 h 144"/>
              <a:gd name="T14" fmla="*/ 96 w 176"/>
              <a:gd name="T15" fmla="*/ 116 h 144"/>
              <a:gd name="T16" fmla="*/ 100 w 176"/>
              <a:gd name="T17" fmla="*/ 120 h 144"/>
              <a:gd name="T18" fmla="*/ 28 w 176"/>
              <a:gd name="T19" fmla="*/ 104 h 144"/>
              <a:gd name="T20" fmla="*/ 76 w 176"/>
              <a:gd name="T21" fmla="*/ 104 h 144"/>
              <a:gd name="T22" fmla="*/ 80 w 176"/>
              <a:gd name="T23" fmla="*/ 100 h 144"/>
              <a:gd name="T24" fmla="*/ 76 w 176"/>
              <a:gd name="T25" fmla="*/ 96 h 144"/>
              <a:gd name="T26" fmla="*/ 28 w 176"/>
              <a:gd name="T27" fmla="*/ 96 h 144"/>
              <a:gd name="T28" fmla="*/ 24 w 176"/>
              <a:gd name="T29" fmla="*/ 100 h 144"/>
              <a:gd name="T30" fmla="*/ 28 w 176"/>
              <a:gd name="T31" fmla="*/ 104 h 144"/>
              <a:gd name="T32" fmla="*/ 28 w 176"/>
              <a:gd name="T33" fmla="*/ 120 h 144"/>
              <a:gd name="T34" fmla="*/ 60 w 176"/>
              <a:gd name="T35" fmla="*/ 120 h 144"/>
              <a:gd name="T36" fmla="*/ 64 w 176"/>
              <a:gd name="T37" fmla="*/ 116 h 144"/>
              <a:gd name="T38" fmla="*/ 60 w 176"/>
              <a:gd name="T39" fmla="*/ 112 h 144"/>
              <a:gd name="T40" fmla="*/ 28 w 176"/>
              <a:gd name="T41" fmla="*/ 112 h 144"/>
              <a:gd name="T42" fmla="*/ 24 w 176"/>
              <a:gd name="T43" fmla="*/ 116 h 144"/>
              <a:gd name="T44" fmla="*/ 28 w 176"/>
              <a:gd name="T45" fmla="*/ 120 h 144"/>
              <a:gd name="T46" fmla="*/ 136 w 176"/>
              <a:gd name="T47" fmla="*/ 32 h 144"/>
              <a:gd name="T48" fmla="*/ 8 w 176"/>
              <a:gd name="T49" fmla="*/ 32 h 144"/>
              <a:gd name="T50" fmla="*/ 0 w 176"/>
              <a:gd name="T51" fmla="*/ 40 h 144"/>
              <a:gd name="T52" fmla="*/ 0 w 176"/>
              <a:gd name="T53" fmla="*/ 136 h 144"/>
              <a:gd name="T54" fmla="*/ 8 w 176"/>
              <a:gd name="T55" fmla="*/ 144 h 144"/>
              <a:gd name="T56" fmla="*/ 136 w 176"/>
              <a:gd name="T57" fmla="*/ 144 h 144"/>
              <a:gd name="T58" fmla="*/ 144 w 176"/>
              <a:gd name="T59" fmla="*/ 136 h 144"/>
              <a:gd name="T60" fmla="*/ 144 w 176"/>
              <a:gd name="T61" fmla="*/ 40 h 144"/>
              <a:gd name="T62" fmla="*/ 136 w 176"/>
              <a:gd name="T63" fmla="*/ 32 h 144"/>
              <a:gd name="T64" fmla="*/ 136 w 176"/>
              <a:gd name="T65" fmla="*/ 136 h 144"/>
              <a:gd name="T66" fmla="*/ 8 w 176"/>
              <a:gd name="T67" fmla="*/ 136 h 144"/>
              <a:gd name="T68" fmla="*/ 8 w 176"/>
              <a:gd name="T69" fmla="*/ 80 h 144"/>
              <a:gd name="T70" fmla="*/ 136 w 176"/>
              <a:gd name="T71" fmla="*/ 80 h 144"/>
              <a:gd name="T72" fmla="*/ 136 w 176"/>
              <a:gd name="T73" fmla="*/ 136 h 144"/>
              <a:gd name="T74" fmla="*/ 136 w 176"/>
              <a:gd name="T75" fmla="*/ 56 h 144"/>
              <a:gd name="T76" fmla="*/ 8 w 176"/>
              <a:gd name="T77" fmla="*/ 56 h 144"/>
              <a:gd name="T78" fmla="*/ 8 w 176"/>
              <a:gd name="T79" fmla="*/ 40 h 144"/>
              <a:gd name="T80" fmla="*/ 136 w 176"/>
              <a:gd name="T81" fmla="*/ 40 h 144"/>
              <a:gd name="T82" fmla="*/ 136 w 176"/>
              <a:gd name="T83" fmla="*/ 56 h 144"/>
              <a:gd name="T84" fmla="*/ 168 w 176"/>
              <a:gd name="T85" fmla="*/ 0 h 144"/>
              <a:gd name="T86" fmla="*/ 40 w 176"/>
              <a:gd name="T87" fmla="*/ 0 h 144"/>
              <a:gd name="T88" fmla="*/ 32 w 176"/>
              <a:gd name="T89" fmla="*/ 8 h 144"/>
              <a:gd name="T90" fmla="*/ 32 w 176"/>
              <a:gd name="T91" fmla="*/ 20 h 144"/>
              <a:gd name="T92" fmla="*/ 36 w 176"/>
              <a:gd name="T93" fmla="*/ 24 h 144"/>
              <a:gd name="T94" fmla="*/ 40 w 176"/>
              <a:gd name="T95" fmla="*/ 20 h 144"/>
              <a:gd name="T96" fmla="*/ 40 w 176"/>
              <a:gd name="T97" fmla="*/ 8 h 144"/>
              <a:gd name="T98" fmla="*/ 168 w 176"/>
              <a:gd name="T99" fmla="*/ 8 h 144"/>
              <a:gd name="T100" fmla="*/ 168 w 176"/>
              <a:gd name="T101" fmla="*/ 104 h 144"/>
              <a:gd name="T102" fmla="*/ 156 w 176"/>
              <a:gd name="T103" fmla="*/ 104 h 144"/>
              <a:gd name="T104" fmla="*/ 152 w 176"/>
              <a:gd name="T105" fmla="*/ 108 h 144"/>
              <a:gd name="T106" fmla="*/ 156 w 176"/>
              <a:gd name="T107" fmla="*/ 112 h 144"/>
              <a:gd name="T108" fmla="*/ 168 w 176"/>
              <a:gd name="T109" fmla="*/ 112 h 144"/>
              <a:gd name="T110" fmla="*/ 176 w 176"/>
              <a:gd name="T111" fmla="*/ 104 h 144"/>
              <a:gd name="T112" fmla="*/ 176 w 176"/>
              <a:gd name="T113" fmla="*/ 8 h 144"/>
              <a:gd name="T114" fmla="*/ 168 w 176"/>
              <a:gd name="T115" fmla="*/ 0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76" h="144">
                <a:moveTo>
                  <a:pt x="100" y="120"/>
                </a:moveTo>
                <a:cubicBezTo>
                  <a:pt x="116" y="120"/>
                  <a:pt x="116" y="120"/>
                  <a:pt x="116" y="120"/>
                </a:cubicBezTo>
                <a:cubicBezTo>
                  <a:pt x="118" y="120"/>
                  <a:pt x="120" y="118"/>
                  <a:pt x="120" y="116"/>
                </a:cubicBezTo>
                <a:cubicBezTo>
                  <a:pt x="120" y="100"/>
                  <a:pt x="120" y="100"/>
                  <a:pt x="120" y="100"/>
                </a:cubicBezTo>
                <a:cubicBezTo>
                  <a:pt x="120" y="98"/>
                  <a:pt x="118" y="96"/>
                  <a:pt x="116" y="96"/>
                </a:cubicBezTo>
                <a:cubicBezTo>
                  <a:pt x="100" y="96"/>
                  <a:pt x="100" y="96"/>
                  <a:pt x="100" y="96"/>
                </a:cubicBezTo>
                <a:cubicBezTo>
                  <a:pt x="98" y="96"/>
                  <a:pt x="96" y="98"/>
                  <a:pt x="96" y="100"/>
                </a:cubicBezTo>
                <a:cubicBezTo>
                  <a:pt x="96" y="116"/>
                  <a:pt x="96" y="116"/>
                  <a:pt x="96" y="116"/>
                </a:cubicBezTo>
                <a:cubicBezTo>
                  <a:pt x="96" y="118"/>
                  <a:pt x="98" y="120"/>
                  <a:pt x="100" y="120"/>
                </a:cubicBezTo>
                <a:moveTo>
                  <a:pt x="28" y="104"/>
                </a:moveTo>
                <a:cubicBezTo>
                  <a:pt x="76" y="104"/>
                  <a:pt x="76" y="104"/>
                  <a:pt x="76" y="104"/>
                </a:cubicBezTo>
                <a:cubicBezTo>
                  <a:pt x="78" y="104"/>
                  <a:pt x="80" y="102"/>
                  <a:pt x="80" y="100"/>
                </a:cubicBezTo>
                <a:cubicBezTo>
                  <a:pt x="80" y="98"/>
                  <a:pt x="78" y="96"/>
                  <a:pt x="76" y="96"/>
                </a:cubicBezTo>
                <a:cubicBezTo>
                  <a:pt x="28" y="96"/>
                  <a:pt x="28" y="96"/>
                  <a:pt x="28" y="96"/>
                </a:cubicBezTo>
                <a:cubicBezTo>
                  <a:pt x="26" y="96"/>
                  <a:pt x="24" y="98"/>
                  <a:pt x="24" y="100"/>
                </a:cubicBezTo>
                <a:cubicBezTo>
                  <a:pt x="24" y="102"/>
                  <a:pt x="26" y="104"/>
                  <a:pt x="28" y="104"/>
                </a:cubicBezTo>
                <a:moveTo>
                  <a:pt x="28" y="120"/>
                </a:moveTo>
                <a:cubicBezTo>
                  <a:pt x="60" y="120"/>
                  <a:pt x="60" y="120"/>
                  <a:pt x="60" y="120"/>
                </a:cubicBezTo>
                <a:cubicBezTo>
                  <a:pt x="62" y="120"/>
                  <a:pt x="64" y="118"/>
                  <a:pt x="64" y="116"/>
                </a:cubicBezTo>
                <a:cubicBezTo>
                  <a:pt x="64" y="114"/>
                  <a:pt x="62" y="112"/>
                  <a:pt x="60" y="112"/>
                </a:cubicBezTo>
                <a:cubicBezTo>
                  <a:pt x="28" y="112"/>
                  <a:pt x="28" y="112"/>
                  <a:pt x="28" y="112"/>
                </a:cubicBezTo>
                <a:cubicBezTo>
                  <a:pt x="26" y="112"/>
                  <a:pt x="24" y="114"/>
                  <a:pt x="24" y="116"/>
                </a:cubicBezTo>
                <a:cubicBezTo>
                  <a:pt x="24" y="118"/>
                  <a:pt x="26" y="120"/>
                  <a:pt x="28" y="120"/>
                </a:cubicBezTo>
                <a:moveTo>
                  <a:pt x="136" y="32"/>
                </a:moveTo>
                <a:cubicBezTo>
                  <a:pt x="8" y="32"/>
                  <a:pt x="8" y="32"/>
                  <a:pt x="8" y="32"/>
                </a:cubicBezTo>
                <a:cubicBezTo>
                  <a:pt x="4" y="32"/>
                  <a:pt x="0" y="36"/>
                  <a:pt x="0" y="40"/>
                </a:cubicBezTo>
                <a:cubicBezTo>
                  <a:pt x="0" y="136"/>
                  <a:pt x="0" y="136"/>
                  <a:pt x="0" y="136"/>
                </a:cubicBezTo>
                <a:cubicBezTo>
                  <a:pt x="0" y="140"/>
                  <a:pt x="4" y="144"/>
                  <a:pt x="8" y="144"/>
                </a:cubicBezTo>
                <a:cubicBezTo>
                  <a:pt x="136" y="144"/>
                  <a:pt x="136" y="144"/>
                  <a:pt x="136" y="144"/>
                </a:cubicBezTo>
                <a:cubicBezTo>
                  <a:pt x="140" y="144"/>
                  <a:pt x="144" y="140"/>
                  <a:pt x="144" y="136"/>
                </a:cubicBezTo>
                <a:cubicBezTo>
                  <a:pt x="144" y="40"/>
                  <a:pt x="144" y="40"/>
                  <a:pt x="144" y="40"/>
                </a:cubicBezTo>
                <a:cubicBezTo>
                  <a:pt x="144" y="36"/>
                  <a:pt x="140" y="32"/>
                  <a:pt x="136" y="32"/>
                </a:cubicBezTo>
                <a:moveTo>
                  <a:pt x="136" y="136"/>
                </a:moveTo>
                <a:cubicBezTo>
                  <a:pt x="8" y="136"/>
                  <a:pt x="8" y="136"/>
                  <a:pt x="8" y="136"/>
                </a:cubicBezTo>
                <a:cubicBezTo>
                  <a:pt x="8" y="80"/>
                  <a:pt x="8" y="80"/>
                  <a:pt x="8" y="80"/>
                </a:cubicBezTo>
                <a:cubicBezTo>
                  <a:pt x="136" y="80"/>
                  <a:pt x="136" y="80"/>
                  <a:pt x="136" y="80"/>
                </a:cubicBezTo>
                <a:lnTo>
                  <a:pt x="136" y="136"/>
                </a:lnTo>
                <a:close/>
                <a:moveTo>
                  <a:pt x="136" y="56"/>
                </a:moveTo>
                <a:cubicBezTo>
                  <a:pt x="8" y="56"/>
                  <a:pt x="8" y="56"/>
                  <a:pt x="8" y="56"/>
                </a:cubicBezTo>
                <a:cubicBezTo>
                  <a:pt x="8" y="40"/>
                  <a:pt x="8" y="40"/>
                  <a:pt x="8" y="40"/>
                </a:cubicBezTo>
                <a:cubicBezTo>
                  <a:pt x="136" y="40"/>
                  <a:pt x="136" y="40"/>
                  <a:pt x="136" y="40"/>
                </a:cubicBezTo>
                <a:lnTo>
                  <a:pt x="136" y="56"/>
                </a:lnTo>
                <a:close/>
                <a:moveTo>
                  <a:pt x="168" y="0"/>
                </a:moveTo>
                <a:cubicBezTo>
                  <a:pt x="40" y="0"/>
                  <a:pt x="40" y="0"/>
                  <a:pt x="40" y="0"/>
                </a:cubicBezTo>
                <a:cubicBezTo>
                  <a:pt x="36" y="0"/>
                  <a:pt x="32" y="4"/>
                  <a:pt x="32" y="8"/>
                </a:cubicBezTo>
                <a:cubicBezTo>
                  <a:pt x="32" y="20"/>
                  <a:pt x="32" y="20"/>
                  <a:pt x="32" y="20"/>
                </a:cubicBezTo>
                <a:cubicBezTo>
                  <a:pt x="32" y="22"/>
                  <a:pt x="34" y="24"/>
                  <a:pt x="36" y="24"/>
                </a:cubicBezTo>
                <a:cubicBezTo>
                  <a:pt x="38" y="24"/>
                  <a:pt x="40" y="22"/>
                  <a:pt x="40" y="20"/>
                </a:cubicBezTo>
                <a:cubicBezTo>
                  <a:pt x="40" y="8"/>
                  <a:pt x="40" y="8"/>
                  <a:pt x="40" y="8"/>
                </a:cubicBezTo>
                <a:cubicBezTo>
                  <a:pt x="168" y="8"/>
                  <a:pt x="168" y="8"/>
                  <a:pt x="168" y="8"/>
                </a:cubicBezTo>
                <a:cubicBezTo>
                  <a:pt x="168" y="104"/>
                  <a:pt x="168" y="104"/>
                  <a:pt x="168" y="104"/>
                </a:cubicBezTo>
                <a:cubicBezTo>
                  <a:pt x="156" y="104"/>
                  <a:pt x="156" y="104"/>
                  <a:pt x="156" y="104"/>
                </a:cubicBezTo>
                <a:cubicBezTo>
                  <a:pt x="154" y="104"/>
                  <a:pt x="152" y="106"/>
                  <a:pt x="152" y="108"/>
                </a:cubicBezTo>
                <a:cubicBezTo>
                  <a:pt x="152" y="110"/>
                  <a:pt x="154" y="112"/>
                  <a:pt x="156" y="112"/>
                </a:cubicBezTo>
                <a:cubicBezTo>
                  <a:pt x="168" y="112"/>
                  <a:pt x="168" y="112"/>
                  <a:pt x="168" y="112"/>
                </a:cubicBezTo>
                <a:cubicBezTo>
                  <a:pt x="172" y="112"/>
                  <a:pt x="176" y="108"/>
                  <a:pt x="176" y="104"/>
                </a:cubicBezTo>
                <a:cubicBezTo>
                  <a:pt x="176" y="8"/>
                  <a:pt x="176" y="8"/>
                  <a:pt x="176" y="8"/>
                </a:cubicBezTo>
                <a:cubicBezTo>
                  <a:pt x="176" y="4"/>
                  <a:pt x="172" y="0"/>
                  <a:pt x="168" y="0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 sz="3200">
              <a:cs typeface="+mn-ea"/>
              <a:sym typeface="+mn-lt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B0999B9F-D866-9D73-F730-6C7F6E512C8A}"/>
              </a:ext>
            </a:extLst>
          </p:cNvPr>
          <p:cNvSpPr txBox="1"/>
          <p:nvPr/>
        </p:nvSpPr>
        <p:spPr>
          <a:xfrm>
            <a:off x="909945" y="2146281"/>
            <a:ext cx="4505779" cy="29731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rPr>
              <a:t>不正确的轮胎气压直接影响轮胎的行驶安全、寿命和车辆的操控稳定性。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latin typeface="思源黑体 Light" panose="020B0300000000000000" pitchFamily="34" charset="-122"/>
              <a:ea typeface="思源黑体 Light" panose="020B0300000000000000" pitchFamily="34" charset="-122"/>
              <a:cs typeface="+mn-cs"/>
            </a:endParaRPr>
          </a:p>
          <a:p>
            <a:pPr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思源黑体 Light" panose="020B0300000000000000" pitchFamily="34" charset="-122"/>
              <a:ea typeface="思源黑体 Light" panose="020B0300000000000000" pitchFamily="34" charset="-122"/>
              <a:cs typeface="+mn-cs"/>
            </a:endParaRPr>
          </a:p>
          <a:p>
            <a:pPr marL="285750" indent="-28575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rPr>
              <a:t>气压偏低</a:t>
            </a:r>
          </a:p>
          <a:p>
            <a:pPr marL="285750" indent="-28575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rPr>
              <a:t>造成两胎肩处加速磨损，降低轮胎寿命</a:t>
            </a:r>
          </a:p>
          <a:p>
            <a:pPr marL="285750" indent="-28575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rPr>
              <a:t>胎侧曲挠加大，更容易使轮胎损坏，威胁驾驶安全</a:t>
            </a:r>
          </a:p>
          <a:p>
            <a:pPr marL="285750" indent="-28575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rPr>
              <a:t>气压过低容易发生脱圈，威胁驾驶安全</a:t>
            </a:r>
          </a:p>
        </p:txBody>
      </p:sp>
      <p:sp>
        <p:nvSpPr>
          <p:cNvPr id="10" name="爆炸形 1 18">
            <a:extLst>
              <a:ext uri="{FF2B5EF4-FFF2-40B4-BE49-F238E27FC236}">
                <a16:creationId xmlns:a16="http://schemas.microsoft.com/office/drawing/2014/main" id="{0C804DAD-4757-B84B-4A13-7A80CA74729E}"/>
              </a:ext>
            </a:extLst>
          </p:cNvPr>
          <p:cNvSpPr/>
          <p:nvPr/>
        </p:nvSpPr>
        <p:spPr>
          <a:xfrm>
            <a:off x="8641270" y="328362"/>
            <a:ext cx="2362200" cy="1905000"/>
          </a:xfrm>
          <a:prstGeom prst="irregularSeal1">
            <a:avLst/>
          </a:prstGeom>
          <a:solidFill>
            <a:srgbClr val="CCFFCC"/>
          </a:solidFill>
          <a:ln w="2857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1429" tIns="45715" rIns="91429" bIns="45715" anchor="ctr"/>
          <a:lstStyle/>
          <a:p>
            <a:pPr algn="ctr"/>
            <a:r>
              <a:rPr lang="zh-CN" dirty="0">
                <a:solidFill>
                  <a:srgbClr val="FF0000"/>
                </a:solidFill>
                <a:latin typeface="思源黑体 Medium" panose="020B0600000000000000" pitchFamily="34" charset="-122"/>
                <a:ea typeface="思源黑体 Medium" panose="020B0600000000000000" pitchFamily="34" charset="-122"/>
              </a:rPr>
              <a:t>轮胎气压</a:t>
            </a:r>
          </a:p>
          <a:p>
            <a:pPr algn="ctr"/>
            <a:r>
              <a:rPr lang="zh-CN" dirty="0">
                <a:solidFill>
                  <a:srgbClr val="FF0000"/>
                </a:solidFill>
                <a:latin typeface="思源黑体 Medium" panose="020B0600000000000000" pitchFamily="34" charset="-122"/>
                <a:ea typeface="思源黑体 Medium" panose="020B0600000000000000" pitchFamily="34" charset="-122"/>
              </a:rPr>
              <a:t>非常重要</a:t>
            </a:r>
          </a:p>
        </p:txBody>
      </p:sp>
      <p:pic>
        <p:nvPicPr>
          <p:cNvPr id="11" name="图片 10" descr="P1010052">
            <a:extLst>
              <a:ext uri="{FF2B5EF4-FFF2-40B4-BE49-F238E27FC236}">
                <a16:creationId xmlns:a16="http://schemas.microsoft.com/office/drawing/2014/main" id="{2D74BCD6-795C-E52F-6912-CC17A0C60D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6183" y="3553383"/>
            <a:ext cx="3628447" cy="2539913"/>
          </a:xfrm>
          <a:prstGeom prst="rect">
            <a:avLst/>
          </a:prstGeom>
          <a:noFill/>
          <a:ln w="19050" cap="flat" cmpd="sng">
            <a:noFill/>
            <a:prstDash val="solid"/>
            <a:miter/>
            <a:headEnd type="none" w="med" len="med"/>
            <a:tailEnd type="none" w="med" len="med"/>
          </a:ln>
        </p:spPr>
      </p:pic>
      <p:sp>
        <p:nvSpPr>
          <p:cNvPr id="12" name="爆炸形 1 21">
            <a:extLst>
              <a:ext uri="{FF2B5EF4-FFF2-40B4-BE49-F238E27FC236}">
                <a16:creationId xmlns:a16="http://schemas.microsoft.com/office/drawing/2014/main" id="{D0CD2E08-B7D6-ECFE-A50F-F88F901F77B3}"/>
              </a:ext>
            </a:extLst>
          </p:cNvPr>
          <p:cNvSpPr/>
          <p:nvPr/>
        </p:nvSpPr>
        <p:spPr>
          <a:xfrm>
            <a:off x="6785871" y="4198030"/>
            <a:ext cx="1855399" cy="1600200"/>
          </a:xfrm>
          <a:prstGeom prst="irregularSeal1">
            <a:avLst/>
          </a:prstGeom>
          <a:solidFill>
            <a:srgbClr val="CCFFCC"/>
          </a:solidFill>
          <a:ln w="2857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1429" tIns="45715" rIns="91429" bIns="45715" anchor="ctr"/>
          <a:lstStyle/>
          <a:p>
            <a:pPr algn="ctr"/>
            <a:r>
              <a:rPr lang="zh-CN" dirty="0">
                <a:solidFill>
                  <a:srgbClr val="FF0000"/>
                </a:solidFill>
                <a:latin typeface="思源黑体 Medium" panose="020B0600000000000000" pitchFamily="34" charset="-122"/>
                <a:ea typeface="思源黑体 Medium" panose="020B0600000000000000" pitchFamily="34" charset="-122"/>
              </a:rPr>
              <a:t>非常</a:t>
            </a:r>
          </a:p>
          <a:p>
            <a:pPr algn="ctr"/>
            <a:r>
              <a:rPr lang="zh-CN" dirty="0">
                <a:solidFill>
                  <a:srgbClr val="FF0000"/>
                </a:solidFill>
                <a:latin typeface="思源黑体 Medium" panose="020B0600000000000000" pitchFamily="34" charset="-122"/>
                <a:ea typeface="思源黑体 Medium" panose="020B0600000000000000" pitchFamily="34" charset="-122"/>
              </a:rPr>
              <a:t>危险</a:t>
            </a:r>
            <a:endParaRPr lang="en-US" dirty="0">
              <a:solidFill>
                <a:srgbClr val="FF0000"/>
              </a:solidFill>
              <a:latin typeface="思源黑体 Medium" panose="020B0600000000000000" pitchFamily="34" charset="-122"/>
              <a:ea typeface="思源黑体 Medium" panose="020B06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141578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00A4AC19-13C3-614A-DE75-7D50951BC0D5}"/>
              </a:ext>
            </a:extLst>
          </p:cNvPr>
          <p:cNvSpPr txBox="1"/>
          <p:nvPr/>
        </p:nvSpPr>
        <p:spPr>
          <a:xfrm>
            <a:off x="1588604" y="1455914"/>
            <a:ext cx="5921829" cy="4174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rPr>
              <a:t>轮胎换位：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8688F436-465B-7D67-1927-BE37E3863F91}"/>
              </a:ext>
            </a:extLst>
          </p:cNvPr>
          <p:cNvGrpSpPr/>
          <p:nvPr/>
        </p:nvGrpSpPr>
        <p:grpSpPr>
          <a:xfrm>
            <a:off x="668683" y="984271"/>
            <a:ext cx="4948346" cy="5443825"/>
            <a:chOff x="1036432" y="3170666"/>
            <a:chExt cx="4948346" cy="5443825"/>
          </a:xfrm>
        </p:grpSpPr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07A92D54-EBA6-8F60-46EA-8B88C821ACAD}"/>
                </a:ext>
              </a:extLst>
            </p:cNvPr>
            <p:cNvSpPr/>
            <p:nvPr/>
          </p:nvSpPr>
          <p:spPr>
            <a:xfrm>
              <a:off x="1036432" y="3257176"/>
              <a:ext cx="4948346" cy="5357315"/>
            </a:xfrm>
            <a:prstGeom prst="rect">
              <a:avLst/>
            </a:prstGeom>
            <a:noFill/>
            <a:ln w="6350" cmpd="sng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C88490F5-8F84-9512-28AB-02A67A70E2F5}"/>
                </a:ext>
              </a:extLst>
            </p:cNvPr>
            <p:cNvSpPr/>
            <p:nvPr/>
          </p:nvSpPr>
          <p:spPr>
            <a:xfrm>
              <a:off x="1123961" y="3170666"/>
              <a:ext cx="763707" cy="88820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6" name="文本框 5">
            <a:extLst>
              <a:ext uri="{FF2B5EF4-FFF2-40B4-BE49-F238E27FC236}">
                <a16:creationId xmlns:a16="http://schemas.microsoft.com/office/drawing/2014/main" id="{8B62CD78-8685-E632-8F3E-C4C581411AAB}"/>
              </a:ext>
            </a:extLst>
          </p:cNvPr>
          <p:cNvSpPr txBox="1"/>
          <p:nvPr/>
        </p:nvSpPr>
        <p:spPr>
          <a:xfrm>
            <a:off x="909945" y="2146281"/>
            <a:ext cx="4505779" cy="40534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zh-CN" altLang="en-US" dirty="0"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rPr>
              <a:t>车辆前后轮胎承受的负荷不同；</a:t>
            </a:r>
          </a:p>
          <a:p>
            <a:pPr marL="285750" indent="-28575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zh-CN" altLang="en-US" dirty="0"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rPr>
              <a:t>前后轮胎的运行状态不同：</a:t>
            </a:r>
          </a:p>
          <a:p>
            <a:pPr marL="342900" indent="-34290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zh-CN" altLang="en-US" dirty="0"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rPr>
              <a:t>驱动方式不同；</a:t>
            </a:r>
          </a:p>
          <a:p>
            <a:pPr marL="342900" indent="-34290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zh-CN" altLang="en-US" dirty="0"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rPr>
              <a:t>转向轮受到更多的横向力；</a:t>
            </a:r>
          </a:p>
          <a:p>
            <a:pPr marL="285750" indent="-28575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zh-CN" altLang="en-US" dirty="0"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rPr>
              <a:t>不同位置的轮胎定位参数不同；</a:t>
            </a:r>
          </a:p>
          <a:p>
            <a:pPr marL="285750" indent="-28575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zh-CN" altLang="en-US" dirty="0"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rPr>
              <a:t>不良的驾驶习惯</a:t>
            </a:r>
          </a:p>
          <a:p>
            <a:pPr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zh-CN" dirty="0">
              <a:latin typeface="思源黑体 Light" panose="020B0300000000000000" pitchFamily="34" charset="-122"/>
              <a:ea typeface="思源黑体 Light" panose="020B0300000000000000" pitchFamily="34" charset="-122"/>
              <a:cs typeface="+mn-cs"/>
            </a:endParaRPr>
          </a:p>
          <a:p>
            <a:pPr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rPr>
              <a:t>影响：</a:t>
            </a:r>
          </a:p>
          <a:p>
            <a:pPr marL="285750" indent="-28575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zh-CN" altLang="en-US" dirty="0"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rPr>
              <a:t>造成轮胎单一方向磨损</a:t>
            </a:r>
          </a:p>
          <a:p>
            <a:pPr marL="285750" indent="-28575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zh-CN" altLang="en-US" dirty="0"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rPr>
              <a:t>降低轮胎寿命</a:t>
            </a:r>
          </a:p>
          <a:p>
            <a:pPr marL="285750" indent="-28575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zh-CN" altLang="en-US" dirty="0"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rPr>
              <a:t>车辆抖动、增加噪音</a:t>
            </a:r>
          </a:p>
        </p:txBody>
      </p:sp>
      <p:sp>
        <p:nvSpPr>
          <p:cNvPr id="7" name="ïşḻïďê-Freeform: Shape 60">
            <a:extLst>
              <a:ext uri="{FF2B5EF4-FFF2-40B4-BE49-F238E27FC236}">
                <a16:creationId xmlns:a16="http://schemas.microsoft.com/office/drawing/2014/main" id="{6D9CA663-91F2-BC8E-145E-75BDDEA69CCF}"/>
              </a:ext>
            </a:extLst>
          </p:cNvPr>
          <p:cNvSpPr>
            <a:spLocks/>
          </p:cNvSpPr>
          <p:nvPr/>
        </p:nvSpPr>
        <p:spPr bwMode="auto">
          <a:xfrm flipH="1">
            <a:off x="900680" y="1309812"/>
            <a:ext cx="487359" cy="354845"/>
          </a:xfrm>
          <a:custGeom>
            <a:avLst/>
            <a:gdLst>
              <a:gd name="T0" fmla="*/ 156 w 176"/>
              <a:gd name="T1" fmla="*/ 24 h 128"/>
              <a:gd name="T2" fmla="*/ 156 w 176"/>
              <a:gd name="T3" fmla="*/ 16 h 128"/>
              <a:gd name="T4" fmla="*/ 16 w 176"/>
              <a:gd name="T5" fmla="*/ 20 h 128"/>
              <a:gd name="T6" fmla="*/ 36 w 176"/>
              <a:gd name="T7" fmla="*/ 8 h 128"/>
              <a:gd name="T8" fmla="*/ 144 w 176"/>
              <a:gd name="T9" fmla="*/ 4 h 128"/>
              <a:gd name="T10" fmla="*/ 36 w 176"/>
              <a:gd name="T11" fmla="*/ 0 h 128"/>
              <a:gd name="T12" fmla="*/ 36 w 176"/>
              <a:gd name="T13" fmla="*/ 8 h 128"/>
              <a:gd name="T14" fmla="*/ 132 w 176"/>
              <a:gd name="T15" fmla="*/ 104 h 128"/>
              <a:gd name="T16" fmla="*/ 132 w 176"/>
              <a:gd name="T17" fmla="*/ 112 h 128"/>
              <a:gd name="T18" fmla="*/ 144 w 176"/>
              <a:gd name="T19" fmla="*/ 108 h 128"/>
              <a:gd name="T20" fmla="*/ 168 w 176"/>
              <a:gd name="T21" fmla="*/ 32 h 128"/>
              <a:gd name="T22" fmla="*/ 0 w 176"/>
              <a:gd name="T23" fmla="*/ 40 h 128"/>
              <a:gd name="T24" fmla="*/ 8 w 176"/>
              <a:gd name="T25" fmla="*/ 128 h 128"/>
              <a:gd name="T26" fmla="*/ 176 w 176"/>
              <a:gd name="T27" fmla="*/ 120 h 128"/>
              <a:gd name="T28" fmla="*/ 168 w 176"/>
              <a:gd name="T29" fmla="*/ 32 h 128"/>
              <a:gd name="T30" fmla="*/ 16 w 176"/>
              <a:gd name="T31" fmla="*/ 44 h 128"/>
              <a:gd name="T32" fmla="*/ 8 w 176"/>
              <a:gd name="T33" fmla="*/ 44 h 128"/>
              <a:gd name="T34" fmla="*/ 12 w 176"/>
              <a:gd name="T35" fmla="*/ 120 h 128"/>
              <a:gd name="T36" fmla="*/ 12 w 176"/>
              <a:gd name="T37" fmla="*/ 112 h 128"/>
              <a:gd name="T38" fmla="*/ 12 w 176"/>
              <a:gd name="T39" fmla="*/ 120 h 128"/>
              <a:gd name="T40" fmla="*/ 160 w 176"/>
              <a:gd name="T41" fmla="*/ 116 h 128"/>
              <a:gd name="T42" fmla="*/ 168 w 176"/>
              <a:gd name="T43" fmla="*/ 116 h 128"/>
              <a:gd name="T44" fmla="*/ 168 w 176"/>
              <a:gd name="T45" fmla="*/ 105 h 128"/>
              <a:gd name="T46" fmla="*/ 152 w 176"/>
              <a:gd name="T47" fmla="*/ 116 h 128"/>
              <a:gd name="T48" fmla="*/ 23 w 176"/>
              <a:gd name="T49" fmla="*/ 120 h 128"/>
              <a:gd name="T50" fmla="*/ 12 w 176"/>
              <a:gd name="T51" fmla="*/ 104 h 128"/>
              <a:gd name="T52" fmla="*/ 8 w 176"/>
              <a:gd name="T53" fmla="*/ 55 h 128"/>
              <a:gd name="T54" fmla="*/ 24 w 176"/>
              <a:gd name="T55" fmla="*/ 44 h 128"/>
              <a:gd name="T56" fmla="*/ 153 w 176"/>
              <a:gd name="T57" fmla="*/ 40 h 128"/>
              <a:gd name="T58" fmla="*/ 164 w 176"/>
              <a:gd name="T59" fmla="*/ 56 h 128"/>
              <a:gd name="T60" fmla="*/ 168 w 176"/>
              <a:gd name="T61" fmla="*/ 105 h 128"/>
              <a:gd name="T62" fmla="*/ 160 w 176"/>
              <a:gd name="T63" fmla="*/ 44 h 128"/>
              <a:gd name="T64" fmla="*/ 168 w 176"/>
              <a:gd name="T65" fmla="*/ 44 h 128"/>
              <a:gd name="T66" fmla="*/ 88 w 176"/>
              <a:gd name="T67" fmla="*/ 48 h 128"/>
              <a:gd name="T68" fmla="*/ 88 w 176"/>
              <a:gd name="T69" fmla="*/ 112 h 128"/>
              <a:gd name="T70" fmla="*/ 88 w 176"/>
              <a:gd name="T71" fmla="*/ 48 h 128"/>
              <a:gd name="T72" fmla="*/ 95 w 176"/>
              <a:gd name="T73" fmla="*/ 78 h 128"/>
              <a:gd name="T74" fmla="*/ 81 w 176"/>
              <a:gd name="T75" fmla="*/ 79 h 128"/>
              <a:gd name="T76" fmla="*/ 81 w 176"/>
              <a:gd name="T77" fmla="*/ 82 h 128"/>
              <a:gd name="T78" fmla="*/ 93 w 176"/>
              <a:gd name="T79" fmla="*/ 85 h 128"/>
              <a:gd name="T80" fmla="*/ 84 w 176"/>
              <a:gd name="T81" fmla="*/ 92 h 128"/>
              <a:gd name="T82" fmla="*/ 96 w 176"/>
              <a:gd name="T83" fmla="*/ 94 h 128"/>
              <a:gd name="T84" fmla="*/ 100 w 176"/>
              <a:gd name="T85" fmla="*/ 98 h 128"/>
              <a:gd name="T86" fmla="*/ 79 w 176"/>
              <a:gd name="T87" fmla="*/ 95 h 128"/>
              <a:gd name="T88" fmla="*/ 70 w 176"/>
              <a:gd name="T89" fmla="*/ 85 h 128"/>
              <a:gd name="T90" fmla="*/ 74 w 176"/>
              <a:gd name="T91" fmla="*/ 82 h 128"/>
              <a:gd name="T92" fmla="*/ 74 w 176"/>
              <a:gd name="T93" fmla="*/ 80 h 128"/>
              <a:gd name="T94" fmla="*/ 74 w 176"/>
              <a:gd name="T95" fmla="*/ 78 h 128"/>
              <a:gd name="T96" fmla="*/ 71 w 176"/>
              <a:gd name="T97" fmla="*/ 74 h 128"/>
              <a:gd name="T98" fmla="*/ 80 w 176"/>
              <a:gd name="T99" fmla="*/ 64 h 128"/>
              <a:gd name="T100" fmla="*/ 102 w 176"/>
              <a:gd name="T101" fmla="*/ 63 h 128"/>
              <a:gd name="T102" fmla="*/ 91 w 176"/>
              <a:gd name="T103" fmla="*/ 65 h 128"/>
              <a:gd name="T104" fmla="*/ 81 w 176"/>
              <a:gd name="T105" fmla="*/ 74 h 128"/>
              <a:gd name="T106" fmla="*/ 44 w 176"/>
              <a:gd name="T107" fmla="*/ 48 h 128"/>
              <a:gd name="T108" fmla="*/ 32 w 176"/>
              <a:gd name="T109" fmla="*/ 52 h 128"/>
              <a:gd name="T110" fmla="*/ 44 w 176"/>
              <a:gd name="T111" fmla="*/ 56 h 128"/>
              <a:gd name="T112" fmla="*/ 44 w 176"/>
              <a:gd name="T113" fmla="*/ 48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76" h="128">
                <a:moveTo>
                  <a:pt x="20" y="24"/>
                </a:moveTo>
                <a:cubicBezTo>
                  <a:pt x="156" y="24"/>
                  <a:pt x="156" y="24"/>
                  <a:pt x="156" y="24"/>
                </a:cubicBezTo>
                <a:cubicBezTo>
                  <a:pt x="158" y="24"/>
                  <a:pt x="160" y="22"/>
                  <a:pt x="160" y="20"/>
                </a:cubicBezTo>
                <a:cubicBezTo>
                  <a:pt x="160" y="18"/>
                  <a:pt x="158" y="16"/>
                  <a:pt x="156" y="16"/>
                </a:cubicBezTo>
                <a:cubicBezTo>
                  <a:pt x="20" y="16"/>
                  <a:pt x="20" y="16"/>
                  <a:pt x="20" y="16"/>
                </a:cubicBezTo>
                <a:cubicBezTo>
                  <a:pt x="18" y="16"/>
                  <a:pt x="16" y="18"/>
                  <a:pt x="16" y="20"/>
                </a:cubicBezTo>
                <a:cubicBezTo>
                  <a:pt x="16" y="22"/>
                  <a:pt x="18" y="24"/>
                  <a:pt x="20" y="24"/>
                </a:cubicBezTo>
                <a:moveTo>
                  <a:pt x="36" y="8"/>
                </a:moveTo>
                <a:cubicBezTo>
                  <a:pt x="140" y="8"/>
                  <a:pt x="140" y="8"/>
                  <a:pt x="140" y="8"/>
                </a:cubicBezTo>
                <a:cubicBezTo>
                  <a:pt x="142" y="8"/>
                  <a:pt x="144" y="6"/>
                  <a:pt x="144" y="4"/>
                </a:cubicBezTo>
                <a:cubicBezTo>
                  <a:pt x="144" y="2"/>
                  <a:pt x="142" y="0"/>
                  <a:pt x="140" y="0"/>
                </a:cubicBezTo>
                <a:cubicBezTo>
                  <a:pt x="36" y="0"/>
                  <a:pt x="36" y="0"/>
                  <a:pt x="36" y="0"/>
                </a:cubicBezTo>
                <a:cubicBezTo>
                  <a:pt x="34" y="0"/>
                  <a:pt x="32" y="2"/>
                  <a:pt x="32" y="4"/>
                </a:cubicBezTo>
                <a:cubicBezTo>
                  <a:pt x="32" y="6"/>
                  <a:pt x="34" y="8"/>
                  <a:pt x="36" y="8"/>
                </a:cubicBezTo>
                <a:moveTo>
                  <a:pt x="140" y="104"/>
                </a:moveTo>
                <a:cubicBezTo>
                  <a:pt x="132" y="104"/>
                  <a:pt x="132" y="104"/>
                  <a:pt x="132" y="104"/>
                </a:cubicBezTo>
                <a:cubicBezTo>
                  <a:pt x="130" y="104"/>
                  <a:pt x="128" y="106"/>
                  <a:pt x="128" y="108"/>
                </a:cubicBezTo>
                <a:cubicBezTo>
                  <a:pt x="128" y="110"/>
                  <a:pt x="130" y="112"/>
                  <a:pt x="132" y="112"/>
                </a:cubicBezTo>
                <a:cubicBezTo>
                  <a:pt x="140" y="112"/>
                  <a:pt x="140" y="112"/>
                  <a:pt x="140" y="112"/>
                </a:cubicBezTo>
                <a:cubicBezTo>
                  <a:pt x="142" y="112"/>
                  <a:pt x="144" y="110"/>
                  <a:pt x="144" y="108"/>
                </a:cubicBezTo>
                <a:cubicBezTo>
                  <a:pt x="144" y="106"/>
                  <a:pt x="142" y="104"/>
                  <a:pt x="140" y="104"/>
                </a:cubicBezTo>
                <a:moveTo>
                  <a:pt x="168" y="32"/>
                </a:moveTo>
                <a:cubicBezTo>
                  <a:pt x="8" y="32"/>
                  <a:pt x="8" y="32"/>
                  <a:pt x="8" y="32"/>
                </a:cubicBezTo>
                <a:cubicBezTo>
                  <a:pt x="4" y="32"/>
                  <a:pt x="0" y="36"/>
                  <a:pt x="0" y="40"/>
                </a:cubicBezTo>
                <a:cubicBezTo>
                  <a:pt x="0" y="120"/>
                  <a:pt x="0" y="120"/>
                  <a:pt x="0" y="120"/>
                </a:cubicBezTo>
                <a:cubicBezTo>
                  <a:pt x="0" y="124"/>
                  <a:pt x="4" y="128"/>
                  <a:pt x="8" y="128"/>
                </a:cubicBezTo>
                <a:cubicBezTo>
                  <a:pt x="168" y="128"/>
                  <a:pt x="168" y="128"/>
                  <a:pt x="168" y="128"/>
                </a:cubicBezTo>
                <a:cubicBezTo>
                  <a:pt x="172" y="128"/>
                  <a:pt x="176" y="124"/>
                  <a:pt x="176" y="120"/>
                </a:cubicBezTo>
                <a:cubicBezTo>
                  <a:pt x="176" y="40"/>
                  <a:pt x="176" y="40"/>
                  <a:pt x="176" y="40"/>
                </a:cubicBezTo>
                <a:cubicBezTo>
                  <a:pt x="176" y="36"/>
                  <a:pt x="172" y="32"/>
                  <a:pt x="168" y="32"/>
                </a:cubicBezTo>
                <a:moveTo>
                  <a:pt x="12" y="40"/>
                </a:moveTo>
                <a:cubicBezTo>
                  <a:pt x="14" y="40"/>
                  <a:pt x="16" y="42"/>
                  <a:pt x="16" y="44"/>
                </a:cubicBezTo>
                <a:cubicBezTo>
                  <a:pt x="16" y="46"/>
                  <a:pt x="14" y="48"/>
                  <a:pt x="12" y="48"/>
                </a:cubicBezTo>
                <a:cubicBezTo>
                  <a:pt x="10" y="48"/>
                  <a:pt x="8" y="46"/>
                  <a:pt x="8" y="44"/>
                </a:cubicBezTo>
                <a:cubicBezTo>
                  <a:pt x="8" y="42"/>
                  <a:pt x="10" y="40"/>
                  <a:pt x="12" y="40"/>
                </a:cubicBezTo>
                <a:moveTo>
                  <a:pt x="12" y="120"/>
                </a:moveTo>
                <a:cubicBezTo>
                  <a:pt x="10" y="120"/>
                  <a:pt x="8" y="118"/>
                  <a:pt x="8" y="116"/>
                </a:cubicBezTo>
                <a:cubicBezTo>
                  <a:pt x="8" y="114"/>
                  <a:pt x="10" y="112"/>
                  <a:pt x="12" y="112"/>
                </a:cubicBezTo>
                <a:cubicBezTo>
                  <a:pt x="14" y="112"/>
                  <a:pt x="16" y="114"/>
                  <a:pt x="16" y="116"/>
                </a:cubicBezTo>
                <a:cubicBezTo>
                  <a:pt x="16" y="118"/>
                  <a:pt x="14" y="120"/>
                  <a:pt x="12" y="120"/>
                </a:cubicBezTo>
                <a:moveTo>
                  <a:pt x="164" y="120"/>
                </a:moveTo>
                <a:cubicBezTo>
                  <a:pt x="162" y="120"/>
                  <a:pt x="160" y="118"/>
                  <a:pt x="160" y="116"/>
                </a:cubicBezTo>
                <a:cubicBezTo>
                  <a:pt x="160" y="114"/>
                  <a:pt x="162" y="112"/>
                  <a:pt x="164" y="112"/>
                </a:cubicBezTo>
                <a:cubicBezTo>
                  <a:pt x="166" y="112"/>
                  <a:pt x="168" y="114"/>
                  <a:pt x="168" y="116"/>
                </a:cubicBezTo>
                <a:cubicBezTo>
                  <a:pt x="168" y="118"/>
                  <a:pt x="166" y="120"/>
                  <a:pt x="164" y="120"/>
                </a:cubicBezTo>
                <a:moveTo>
                  <a:pt x="168" y="105"/>
                </a:moveTo>
                <a:cubicBezTo>
                  <a:pt x="167" y="104"/>
                  <a:pt x="165" y="104"/>
                  <a:pt x="164" y="104"/>
                </a:cubicBezTo>
                <a:cubicBezTo>
                  <a:pt x="157" y="104"/>
                  <a:pt x="152" y="109"/>
                  <a:pt x="152" y="116"/>
                </a:cubicBezTo>
                <a:cubicBezTo>
                  <a:pt x="152" y="117"/>
                  <a:pt x="152" y="119"/>
                  <a:pt x="153" y="120"/>
                </a:cubicBezTo>
                <a:cubicBezTo>
                  <a:pt x="23" y="120"/>
                  <a:pt x="23" y="120"/>
                  <a:pt x="23" y="120"/>
                </a:cubicBezTo>
                <a:cubicBezTo>
                  <a:pt x="24" y="119"/>
                  <a:pt x="24" y="117"/>
                  <a:pt x="24" y="116"/>
                </a:cubicBezTo>
                <a:cubicBezTo>
                  <a:pt x="24" y="109"/>
                  <a:pt x="19" y="104"/>
                  <a:pt x="12" y="104"/>
                </a:cubicBezTo>
                <a:cubicBezTo>
                  <a:pt x="11" y="104"/>
                  <a:pt x="9" y="104"/>
                  <a:pt x="8" y="105"/>
                </a:cubicBezTo>
                <a:cubicBezTo>
                  <a:pt x="8" y="55"/>
                  <a:pt x="8" y="55"/>
                  <a:pt x="8" y="55"/>
                </a:cubicBezTo>
                <a:cubicBezTo>
                  <a:pt x="9" y="56"/>
                  <a:pt x="11" y="56"/>
                  <a:pt x="12" y="56"/>
                </a:cubicBezTo>
                <a:cubicBezTo>
                  <a:pt x="19" y="56"/>
                  <a:pt x="24" y="51"/>
                  <a:pt x="24" y="44"/>
                </a:cubicBezTo>
                <a:cubicBezTo>
                  <a:pt x="24" y="43"/>
                  <a:pt x="24" y="41"/>
                  <a:pt x="23" y="40"/>
                </a:cubicBezTo>
                <a:cubicBezTo>
                  <a:pt x="153" y="40"/>
                  <a:pt x="153" y="40"/>
                  <a:pt x="153" y="40"/>
                </a:cubicBezTo>
                <a:cubicBezTo>
                  <a:pt x="152" y="41"/>
                  <a:pt x="152" y="43"/>
                  <a:pt x="152" y="44"/>
                </a:cubicBezTo>
                <a:cubicBezTo>
                  <a:pt x="152" y="51"/>
                  <a:pt x="157" y="56"/>
                  <a:pt x="164" y="56"/>
                </a:cubicBezTo>
                <a:cubicBezTo>
                  <a:pt x="165" y="56"/>
                  <a:pt x="167" y="56"/>
                  <a:pt x="168" y="55"/>
                </a:cubicBezTo>
                <a:lnTo>
                  <a:pt x="168" y="105"/>
                </a:lnTo>
                <a:close/>
                <a:moveTo>
                  <a:pt x="164" y="48"/>
                </a:moveTo>
                <a:cubicBezTo>
                  <a:pt x="162" y="48"/>
                  <a:pt x="160" y="46"/>
                  <a:pt x="160" y="44"/>
                </a:cubicBezTo>
                <a:cubicBezTo>
                  <a:pt x="160" y="42"/>
                  <a:pt x="162" y="40"/>
                  <a:pt x="164" y="40"/>
                </a:cubicBezTo>
                <a:cubicBezTo>
                  <a:pt x="166" y="40"/>
                  <a:pt x="168" y="42"/>
                  <a:pt x="168" y="44"/>
                </a:cubicBezTo>
                <a:cubicBezTo>
                  <a:pt x="168" y="46"/>
                  <a:pt x="166" y="48"/>
                  <a:pt x="164" y="48"/>
                </a:cubicBezTo>
                <a:moveTo>
                  <a:pt x="88" y="48"/>
                </a:moveTo>
                <a:cubicBezTo>
                  <a:pt x="70" y="48"/>
                  <a:pt x="56" y="62"/>
                  <a:pt x="56" y="80"/>
                </a:cubicBezTo>
                <a:cubicBezTo>
                  <a:pt x="56" y="98"/>
                  <a:pt x="70" y="112"/>
                  <a:pt x="88" y="112"/>
                </a:cubicBezTo>
                <a:cubicBezTo>
                  <a:pt x="106" y="112"/>
                  <a:pt x="120" y="98"/>
                  <a:pt x="120" y="80"/>
                </a:cubicBezTo>
                <a:cubicBezTo>
                  <a:pt x="120" y="62"/>
                  <a:pt x="106" y="48"/>
                  <a:pt x="88" y="48"/>
                </a:cubicBezTo>
                <a:moveTo>
                  <a:pt x="97" y="74"/>
                </a:moveTo>
                <a:cubicBezTo>
                  <a:pt x="95" y="78"/>
                  <a:pt x="95" y="78"/>
                  <a:pt x="95" y="78"/>
                </a:cubicBezTo>
                <a:cubicBezTo>
                  <a:pt x="81" y="78"/>
                  <a:pt x="81" y="78"/>
                  <a:pt x="81" y="78"/>
                </a:cubicBezTo>
                <a:cubicBezTo>
                  <a:pt x="81" y="78"/>
                  <a:pt x="81" y="78"/>
                  <a:pt x="81" y="79"/>
                </a:cubicBezTo>
                <a:cubicBezTo>
                  <a:pt x="81" y="80"/>
                  <a:pt x="81" y="80"/>
                  <a:pt x="81" y="80"/>
                </a:cubicBezTo>
                <a:cubicBezTo>
                  <a:pt x="81" y="81"/>
                  <a:pt x="81" y="81"/>
                  <a:pt x="81" y="82"/>
                </a:cubicBezTo>
                <a:cubicBezTo>
                  <a:pt x="94" y="82"/>
                  <a:pt x="94" y="82"/>
                  <a:pt x="94" y="82"/>
                </a:cubicBezTo>
                <a:cubicBezTo>
                  <a:pt x="93" y="85"/>
                  <a:pt x="93" y="85"/>
                  <a:pt x="93" y="85"/>
                </a:cubicBezTo>
                <a:cubicBezTo>
                  <a:pt x="81" y="85"/>
                  <a:pt x="81" y="85"/>
                  <a:pt x="81" y="85"/>
                </a:cubicBezTo>
                <a:cubicBezTo>
                  <a:pt x="81" y="88"/>
                  <a:pt x="82" y="90"/>
                  <a:pt x="84" y="92"/>
                </a:cubicBezTo>
                <a:cubicBezTo>
                  <a:pt x="86" y="94"/>
                  <a:pt x="88" y="95"/>
                  <a:pt x="91" y="95"/>
                </a:cubicBezTo>
                <a:cubicBezTo>
                  <a:pt x="93" y="95"/>
                  <a:pt x="95" y="95"/>
                  <a:pt x="96" y="94"/>
                </a:cubicBezTo>
                <a:cubicBezTo>
                  <a:pt x="97" y="94"/>
                  <a:pt x="99" y="93"/>
                  <a:pt x="100" y="91"/>
                </a:cubicBezTo>
                <a:cubicBezTo>
                  <a:pt x="100" y="98"/>
                  <a:pt x="100" y="98"/>
                  <a:pt x="100" y="98"/>
                </a:cubicBezTo>
                <a:cubicBezTo>
                  <a:pt x="97" y="99"/>
                  <a:pt x="94" y="100"/>
                  <a:pt x="91" y="100"/>
                </a:cubicBezTo>
                <a:cubicBezTo>
                  <a:pt x="86" y="100"/>
                  <a:pt x="82" y="99"/>
                  <a:pt x="79" y="95"/>
                </a:cubicBezTo>
                <a:cubicBezTo>
                  <a:pt x="76" y="93"/>
                  <a:pt x="75" y="89"/>
                  <a:pt x="74" y="85"/>
                </a:cubicBezTo>
                <a:cubicBezTo>
                  <a:pt x="70" y="85"/>
                  <a:pt x="70" y="85"/>
                  <a:pt x="70" y="85"/>
                </a:cubicBezTo>
                <a:cubicBezTo>
                  <a:pt x="71" y="82"/>
                  <a:pt x="71" y="82"/>
                  <a:pt x="71" y="82"/>
                </a:cubicBezTo>
                <a:cubicBezTo>
                  <a:pt x="74" y="82"/>
                  <a:pt x="74" y="82"/>
                  <a:pt x="74" y="82"/>
                </a:cubicBezTo>
                <a:cubicBezTo>
                  <a:pt x="74" y="81"/>
                  <a:pt x="74" y="81"/>
                  <a:pt x="74" y="81"/>
                </a:cubicBezTo>
                <a:cubicBezTo>
                  <a:pt x="74" y="80"/>
                  <a:pt x="74" y="80"/>
                  <a:pt x="74" y="80"/>
                </a:cubicBezTo>
                <a:cubicBezTo>
                  <a:pt x="74" y="79"/>
                  <a:pt x="74" y="79"/>
                  <a:pt x="74" y="79"/>
                </a:cubicBezTo>
                <a:cubicBezTo>
                  <a:pt x="74" y="79"/>
                  <a:pt x="74" y="78"/>
                  <a:pt x="74" y="78"/>
                </a:cubicBezTo>
                <a:cubicBezTo>
                  <a:pt x="70" y="78"/>
                  <a:pt x="70" y="78"/>
                  <a:pt x="70" y="78"/>
                </a:cubicBezTo>
                <a:cubicBezTo>
                  <a:pt x="71" y="74"/>
                  <a:pt x="71" y="74"/>
                  <a:pt x="71" y="74"/>
                </a:cubicBezTo>
                <a:cubicBezTo>
                  <a:pt x="74" y="74"/>
                  <a:pt x="74" y="74"/>
                  <a:pt x="74" y="74"/>
                </a:cubicBezTo>
                <a:cubicBezTo>
                  <a:pt x="75" y="70"/>
                  <a:pt x="77" y="67"/>
                  <a:pt x="80" y="64"/>
                </a:cubicBezTo>
                <a:cubicBezTo>
                  <a:pt x="83" y="61"/>
                  <a:pt x="86" y="60"/>
                  <a:pt x="91" y="60"/>
                </a:cubicBezTo>
                <a:cubicBezTo>
                  <a:pt x="95" y="60"/>
                  <a:pt x="98" y="61"/>
                  <a:pt x="102" y="63"/>
                </a:cubicBezTo>
                <a:cubicBezTo>
                  <a:pt x="99" y="68"/>
                  <a:pt x="99" y="68"/>
                  <a:pt x="99" y="68"/>
                </a:cubicBezTo>
                <a:cubicBezTo>
                  <a:pt x="96" y="66"/>
                  <a:pt x="94" y="65"/>
                  <a:pt x="91" y="65"/>
                </a:cubicBezTo>
                <a:cubicBezTo>
                  <a:pt x="88" y="65"/>
                  <a:pt x="86" y="66"/>
                  <a:pt x="84" y="68"/>
                </a:cubicBezTo>
                <a:cubicBezTo>
                  <a:pt x="83" y="70"/>
                  <a:pt x="82" y="72"/>
                  <a:pt x="81" y="74"/>
                </a:cubicBezTo>
                <a:lnTo>
                  <a:pt x="97" y="74"/>
                </a:lnTo>
                <a:close/>
                <a:moveTo>
                  <a:pt x="44" y="48"/>
                </a:moveTo>
                <a:cubicBezTo>
                  <a:pt x="36" y="48"/>
                  <a:pt x="36" y="48"/>
                  <a:pt x="36" y="48"/>
                </a:cubicBezTo>
                <a:cubicBezTo>
                  <a:pt x="34" y="48"/>
                  <a:pt x="32" y="50"/>
                  <a:pt x="32" y="52"/>
                </a:cubicBezTo>
                <a:cubicBezTo>
                  <a:pt x="32" y="54"/>
                  <a:pt x="34" y="56"/>
                  <a:pt x="36" y="56"/>
                </a:cubicBezTo>
                <a:cubicBezTo>
                  <a:pt x="44" y="56"/>
                  <a:pt x="44" y="56"/>
                  <a:pt x="44" y="56"/>
                </a:cubicBezTo>
                <a:cubicBezTo>
                  <a:pt x="46" y="56"/>
                  <a:pt x="48" y="54"/>
                  <a:pt x="48" y="52"/>
                </a:cubicBezTo>
                <a:cubicBezTo>
                  <a:pt x="48" y="50"/>
                  <a:pt x="46" y="48"/>
                  <a:pt x="44" y="48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 sz="3200">
              <a:cs typeface="+mn-ea"/>
              <a:sym typeface="+mn-lt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A839E058-6FA8-5786-CE65-86DC08DFF617}"/>
              </a:ext>
            </a:extLst>
          </p:cNvPr>
          <p:cNvSpPr/>
          <p:nvPr/>
        </p:nvSpPr>
        <p:spPr>
          <a:xfrm>
            <a:off x="9491322" y="4289736"/>
            <a:ext cx="1050925" cy="292100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1429" tIns="18286" rIns="91429" bIns="45715" anchor="ctr"/>
          <a:lstStyle/>
          <a:p>
            <a:r>
              <a:rPr lang="zh-CN" sz="1600" dirty="0">
                <a:latin typeface="思源黑体 Light" panose="020B0300000000000000" pitchFamily="34" charset="-122"/>
                <a:ea typeface="思源黑体 Light" panose="020B0300000000000000" pitchFamily="34" charset="-122"/>
              </a:rPr>
              <a:t>循环换位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7BA03167-1288-70AD-41A0-36A634094F94}"/>
              </a:ext>
            </a:extLst>
          </p:cNvPr>
          <p:cNvSpPr/>
          <p:nvPr/>
        </p:nvSpPr>
        <p:spPr>
          <a:xfrm>
            <a:off x="6755438" y="4289736"/>
            <a:ext cx="1050925" cy="292100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1429" tIns="18286" rIns="91429" bIns="45715" anchor="ctr"/>
          <a:lstStyle/>
          <a:p>
            <a:r>
              <a:rPr lang="zh-CN" sz="1600" dirty="0">
                <a:latin typeface="思源黑体 Light" panose="020B0300000000000000" pitchFamily="34" charset="-122"/>
                <a:ea typeface="思源黑体 Light" panose="020B0300000000000000" pitchFamily="34" charset="-122"/>
              </a:rPr>
              <a:t>交叉换位</a:t>
            </a:r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47D36974-30E1-3735-7A51-B59F0541A62A}"/>
              </a:ext>
            </a:extLst>
          </p:cNvPr>
          <p:cNvGrpSpPr/>
          <p:nvPr/>
        </p:nvGrpSpPr>
        <p:grpSpPr>
          <a:xfrm>
            <a:off x="6450638" y="1885533"/>
            <a:ext cx="1676400" cy="1752600"/>
            <a:chOff x="0" y="0"/>
            <a:chExt cx="1000" cy="1171"/>
          </a:xfrm>
        </p:grpSpPr>
        <p:sp>
          <p:nvSpPr>
            <p:cNvPr id="11" name="圆角矩形 20">
              <a:extLst>
                <a:ext uri="{FF2B5EF4-FFF2-40B4-BE49-F238E27FC236}">
                  <a16:creationId xmlns:a16="http://schemas.microsoft.com/office/drawing/2014/main" id="{4A5F9B5B-0FBE-1872-BA29-879FA78EABFE}"/>
                </a:ext>
              </a:extLst>
            </p:cNvPr>
            <p:cNvSpPr/>
            <p:nvPr/>
          </p:nvSpPr>
          <p:spPr>
            <a:xfrm>
              <a:off x="0" y="0"/>
              <a:ext cx="184" cy="449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lin ang="0" scaled="1"/>
              <a:tileRect/>
            </a:gradFill>
            <a:ln w="1905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lIns="91429" tIns="45715" rIns="91429" bIns="45715" anchor="ctr"/>
            <a:lstStyle/>
            <a:p>
              <a:endParaRPr lang="zh-CN" sz="18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12" name="圆角矩形 21">
              <a:extLst>
                <a:ext uri="{FF2B5EF4-FFF2-40B4-BE49-F238E27FC236}">
                  <a16:creationId xmlns:a16="http://schemas.microsoft.com/office/drawing/2014/main" id="{DA06A096-6D1A-5635-D801-EAFD137EF8E9}"/>
                </a:ext>
              </a:extLst>
            </p:cNvPr>
            <p:cNvSpPr/>
            <p:nvPr/>
          </p:nvSpPr>
          <p:spPr>
            <a:xfrm>
              <a:off x="0" y="722"/>
              <a:ext cx="184" cy="449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lin ang="0" scaled="1"/>
              <a:tileRect/>
            </a:gradFill>
            <a:ln w="1905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lIns="91429" tIns="45715" rIns="91429" bIns="45715" anchor="ctr"/>
            <a:lstStyle/>
            <a:p>
              <a:endParaRPr lang="zh-CN" sz="18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13" name="圆角矩形 22">
              <a:extLst>
                <a:ext uri="{FF2B5EF4-FFF2-40B4-BE49-F238E27FC236}">
                  <a16:creationId xmlns:a16="http://schemas.microsoft.com/office/drawing/2014/main" id="{5519973A-4FE3-DC96-474F-7E56A0D3D99E}"/>
                </a:ext>
              </a:extLst>
            </p:cNvPr>
            <p:cNvSpPr/>
            <p:nvPr/>
          </p:nvSpPr>
          <p:spPr>
            <a:xfrm>
              <a:off x="816" y="722"/>
              <a:ext cx="184" cy="449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lin ang="0" scaled="1"/>
              <a:tileRect/>
            </a:gradFill>
            <a:ln w="1905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lIns="91429" tIns="45715" rIns="91429" bIns="45715" anchor="ctr"/>
            <a:lstStyle/>
            <a:p>
              <a:endParaRPr lang="zh-CN" sz="18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14" name="圆角矩形 23">
              <a:extLst>
                <a:ext uri="{FF2B5EF4-FFF2-40B4-BE49-F238E27FC236}">
                  <a16:creationId xmlns:a16="http://schemas.microsoft.com/office/drawing/2014/main" id="{C0AB2013-4E23-91B2-BC1F-ED2407E362ED}"/>
                </a:ext>
              </a:extLst>
            </p:cNvPr>
            <p:cNvSpPr/>
            <p:nvPr/>
          </p:nvSpPr>
          <p:spPr>
            <a:xfrm>
              <a:off x="816" y="2"/>
              <a:ext cx="184" cy="449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lin ang="0" scaled="1"/>
              <a:tileRect/>
            </a:gradFill>
            <a:ln w="1905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lIns="91429" tIns="45715" rIns="91429" bIns="45715" anchor="ctr"/>
            <a:lstStyle/>
            <a:p>
              <a:endParaRPr lang="zh-CN" sz="18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15" name="直接连接符 14">
              <a:extLst>
                <a:ext uri="{FF2B5EF4-FFF2-40B4-BE49-F238E27FC236}">
                  <a16:creationId xmlns:a16="http://schemas.microsoft.com/office/drawing/2014/main" id="{037E5C41-7AB6-D1FF-D0DE-3EB8556600DD}"/>
                </a:ext>
              </a:extLst>
            </p:cNvPr>
            <p:cNvSpPr/>
            <p:nvPr/>
          </p:nvSpPr>
          <p:spPr>
            <a:xfrm flipV="1">
              <a:off x="205" y="419"/>
              <a:ext cx="576" cy="284"/>
            </a:xfrm>
            <a:prstGeom prst="line">
              <a:avLst/>
            </a:prstGeom>
            <a:ln w="31750" cap="flat" cmpd="sng">
              <a:solidFill>
                <a:srgbClr val="3366FF"/>
              </a:solidFill>
              <a:prstDash val="solid"/>
              <a:headEnd type="triangle" w="med" len="med"/>
              <a:tailEnd type="none" w="med" len="med"/>
            </a:ln>
          </p:spPr>
        </p:sp>
        <p:sp>
          <p:nvSpPr>
            <p:cNvPr id="16" name="直接连接符 15">
              <a:extLst>
                <a:ext uri="{FF2B5EF4-FFF2-40B4-BE49-F238E27FC236}">
                  <a16:creationId xmlns:a16="http://schemas.microsoft.com/office/drawing/2014/main" id="{C77CCFF8-29FE-B78A-6AA7-89F826ED5A40}"/>
                </a:ext>
              </a:extLst>
            </p:cNvPr>
            <p:cNvSpPr/>
            <p:nvPr/>
          </p:nvSpPr>
          <p:spPr>
            <a:xfrm flipH="1">
              <a:off x="206" y="454"/>
              <a:ext cx="576" cy="288"/>
            </a:xfrm>
            <a:prstGeom prst="line">
              <a:avLst/>
            </a:prstGeom>
            <a:ln w="31750" cap="flat" cmpd="sng">
              <a:solidFill>
                <a:srgbClr val="3366FF"/>
              </a:solidFill>
              <a:prstDash val="solid"/>
              <a:headEnd type="triangle" w="med" len="med"/>
              <a:tailEnd type="none" w="med" len="med"/>
            </a:ln>
          </p:spPr>
        </p:sp>
        <p:sp>
          <p:nvSpPr>
            <p:cNvPr id="17" name="直接连接符 16">
              <a:extLst>
                <a:ext uri="{FF2B5EF4-FFF2-40B4-BE49-F238E27FC236}">
                  <a16:creationId xmlns:a16="http://schemas.microsoft.com/office/drawing/2014/main" id="{D1BC15E5-4B6C-C159-4EF6-7624AD907AAD}"/>
                </a:ext>
              </a:extLst>
            </p:cNvPr>
            <p:cNvSpPr/>
            <p:nvPr/>
          </p:nvSpPr>
          <p:spPr>
            <a:xfrm>
              <a:off x="234" y="406"/>
              <a:ext cx="576" cy="336"/>
            </a:xfrm>
            <a:prstGeom prst="line">
              <a:avLst/>
            </a:prstGeom>
            <a:ln w="31750" cap="flat" cmpd="sng">
              <a:solidFill>
                <a:srgbClr val="3366FF"/>
              </a:solidFill>
              <a:prstDash val="solid"/>
              <a:headEnd type="triangle" w="med" len="med"/>
              <a:tailEnd type="none" w="med" len="med"/>
            </a:ln>
          </p:spPr>
        </p:sp>
        <p:sp>
          <p:nvSpPr>
            <p:cNvPr id="18" name="直接连接符 17">
              <a:extLst>
                <a:ext uri="{FF2B5EF4-FFF2-40B4-BE49-F238E27FC236}">
                  <a16:creationId xmlns:a16="http://schemas.microsoft.com/office/drawing/2014/main" id="{B33BA351-AE6D-93CA-CA13-8B55661164BE}"/>
                </a:ext>
              </a:extLst>
            </p:cNvPr>
            <p:cNvSpPr/>
            <p:nvPr/>
          </p:nvSpPr>
          <p:spPr>
            <a:xfrm flipH="1" flipV="1">
              <a:off x="206" y="427"/>
              <a:ext cx="576" cy="336"/>
            </a:xfrm>
            <a:prstGeom prst="line">
              <a:avLst/>
            </a:prstGeom>
            <a:ln w="31750" cap="flat" cmpd="sng">
              <a:solidFill>
                <a:srgbClr val="3366FF"/>
              </a:solidFill>
              <a:prstDash val="solid"/>
              <a:headEnd type="triangle" w="med" len="med"/>
              <a:tailEnd type="none" w="med" len="med"/>
            </a:ln>
          </p:spPr>
        </p:sp>
      </p:grp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7FB2BEB8-FAF3-30FF-9245-5CF41A392299}"/>
              </a:ext>
            </a:extLst>
          </p:cNvPr>
          <p:cNvGrpSpPr/>
          <p:nvPr/>
        </p:nvGrpSpPr>
        <p:grpSpPr>
          <a:xfrm>
            <a:off x="9186522" y="1885533"/>
            <a:ext cx="1828800" cy="2057400"/>
            <a:chOff x="0" y="0"/>
            <a:chExt cx="1096" cy="1603"/>
          </a:xfrm>
        </p:grpSpPr>
        <p:grpSp>
          <p:nvGrpSpPr>
            <p:cNvPr id="20" name="组合 19">
              <a:extLst>
                <a:ext uri="{FF2B5EF4-FFF2-40B4-BE49-F238E27FC236}">
                  <a16:creationId xmlns:a16="http://schemas.microsoft.com/office/drawing/2014/main" id="{9E249614-E81E-5D3F-5CFE-DD33FF894636}"/>
                </a:ext>
              </a:extLst>
            </p:cNvPr>
            <p:cNvGrpSpPr/>
            <p:nvPr/>
          </p:nvGrpSpPr>
          <p:grpSpPr>
            <a:xfrm>
              <a:off x="0" y="0"/>
              <a:ext cx="1000" cy="1603"/>
              <a:chOff x="0" y="0"/>
              <a:chExt cx="1000" cy="1603"/>
            </a:xfrm>
          </p:grpSpPr>
          <p:sp>
            <p:nvSpPr>
              <p:cNvPr id="28" name="圆角矩形 37">
                <a:extLst>
                  <a:ext uri="{FF2B5EF4-FFF2-40B4-BE49-F238E27FC236}">
                    <a16:creationId xmlns:a16="http://schemas.microsoft.com/office/drawing/2014/main" id="{E1ECFEF7-ACC4-CD9D-6FE8-20EA19051D4C}"/>
                  </a:ext>
                </a:extLst>
              </p:cNvPr>
              <p:cNvSpPr/>
              <p:nvPr/>
            </p:nvSpPr>
            <p:spPr>
              <a:xfrm>
                <a:off x="0" y="0"/>
                <a:ext cx="184" cy="449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chemeClr val="hlink">
                      <a:gamma/>
                      <a:shade val="46275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46275"/>
                      <a:invGamma/>
                    </a:schemeClr>
                  </a:gs>
                </a:gsLst>
                <a:lin ang="0" scaled="1"/>
                <a:tileRect/>
              </a:gradFill>
              <a:ln w="1905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lIns="91429" tIns="45715" rIns="91429" bIns="45715" anchor="ctr"/>
              <a:lstStyle/>
              <a:p>
                <a:endParaRPr lang="zh-CN" sz="1800" dirty="0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sp>
            <p:nvSpPr>
              <p:cNvPr id="29" name="圆角矩形 38">
                <a:extLst>
                  <a:ext uri="{FF2B5EF4-FFF2-40B4-BE49-F238E27FC236}">
                    <a16:creationId xmlns:a16="http://schemas.microsoft.com/office/drawing/2014/main" id="{00081C01-BEC3-E4AC-3F68-7378B66D0FB2}"/>
                  </a:ext>
                </a:extLst>
              </p:cNvPr>
              <p:cNvSpPr/>
              <p:nvPr/>
            </p:nvSpPr>
            <p:spPr>
              <a:xfrm rot="5400000">
                <a:off x="402" y="1285"/>
                <a:ext cx="184" cy="449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chemeClr val="hlink">
                      <a:gamma/>
                      <a:shade val="46275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46275"/>
                      <a:invGamma/>
                    </a:schemeClr>
                  </a:gs>
                </a:gsLst>
                <a:lin ang="0" scaled="1"/>
                <a:tileRect/>
              </a:gradFill>
              <a:ln w="1905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0" name="圆角矩形 39">
                <a:extLst>
                  <a:ext uri="{FF2B5EF4-FFF2-40B4-BE49-F238E27FC236}">
                    <a16:creationId xmlns:a16="http://schemas.microsoft.com/office/drawing/2014/main" id="{D2A4F188-64BD-0923-9AB3-AD44EE90A225}"/>
                  </a:ext>
                </a:extLst>
              </p:cNvPr>
              <p:cNvSpPr/>
              <p:nvPr/>
            </p:nvSpPr>
            <p:spPr>
              <a:xfrm>
                <a:off x="0" y="722"/>
                <a:ext cx="184" cy="449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chemeClr val="hlink">
                      <a:gamma/>
                      <a:shade val="46275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46275"/>
                      <a:invGamma/>
                    </a:schemeClr>
                  </a:gs>
                </a:gsLst>
                <a:lin ang="0" scaled="1"/>
                <a:tileRect/>
              </a:gradFill>
              <a:ln w="1905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lIns="91429" tIns="45715" rIns="91429" bIns="45715" anchor="ctr"/>
              <a:lstStyle/>
              <a:p>
                <a:endParaRPr lang="zh-CN" sz="1800" dirty="0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sp>
            <p:nvSpPr>
              <p:cNvPr id="31" name="圆角矩形 40">
                <a:extLst>
                  <a:ext uri="{FF2B5EF4-FFF2-40B4-BE49-F238E27FC236}">
                    <a16:creationId xmlns:a16="http://schemas.microsoft.com/office/drawing/2014/main" id="{6E182246-8D60-8238-C5B7-BD8D24922DAE}"/>
                  </a:ext>
                </a:extLst>
              </p:cNvPr>
              <p:cNvSpPr/>
              <p:nvPr/>
            </p:nvSpPr>
            <p:spPr>
              <a:xfrm>
                <a:off x="816" y="722"/>
                <a:ext cx="184" cy="449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chemeClr val="hlink">
                      <a:gamma/>
                      <a:shade val="46275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46275"/>
                      <a:invGamma/>
                    </a:schemeClr>
                  </a:gs>
                </a:gsLst>
                <a:lin ang="0" scaled="1"/>
                <a:tileRect/>
              </a:gradFill>
              <a:ln w="1905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lIns="91429" tIns="45715" rIns="91429" bIns="45715" anchor="ctr"/>
              <a:lstStyle/>
              <a:p>
                <a:endParaRPr lang="zh-CN" sz="1800" dirty="0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sp>
            <p:nvSpPr>
              <p:cNvPr id="32" name="圆角矩形 41">
                <a:extLst>
                  <a:ext uri="{FF2B5EF4-FFF2-40B4-BE49-F238E27FC236}">
                    <a16:creationId xmlns:a16="http://schemas.microsoft.com/office/drawing/2014/main" id="{0B79E6EF-D01D-AA2A-1049-3891C098FDD2}"/>
                  </a:ext>
                </a:extLst>
              </p:cNvPr>
              <p:cNvSpPr/>
              <p:nvPr/>
            </p:nvSpPr>
            <p:spPr>
              <a:xfrm>
                <a:off x="816" y="2"/>
                <a:ext cx="184" cy="449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chemeClr val="hlink">
                      <a:gamma/>
                      <a:shade val="46275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46275"/>
                      <a:invGamma/>
                    </a:schemeClr>
                  </a:gs>
                </a:gsLst>
                <a:lin ang="0" scaled="1"/>
                <a:tileRect/>
              </a:gradFill>
              <a:ln w="1905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lIns="91429" tIns="45715" rIns="91429" bIns="45715" anchor="ctr"/>
              <a:lstStyle/>
              <a:p>
                <a:endParaRPr lang="zh-CN" sz="1800" dirty="0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</p:grpSp>
        <p:sp>
          <p:nvSpPr>
            <p:cNvPr id="21" name="直接连接符 20">
              <a:extLst>
                <a:ext uri="{FF2B5EF4-FFF2-40B4-BE49-F238E27FC236}">
                  <a16:creationId xmlns:a16="http://schemas.microsoft.com/office/drawing/2014/main" id="{A6EA4E42-1258-1568-6A59-495F5F1A55B7}"/>
                </a:ext>
              </a:extLst>
            </p:cNvPr>
            <p:cNvSpPr/>
            <p:nvPr/>
          </p:nvSpPr>
          <p:spPr>
            <a:xfrm flipV="1">
              <a:off x="88" y="443"/>
              <a:ext cx="0" cy="288"/>
            </a:xfrm>
            <a:prstGeom prst="line">
              <a:avLst/>
            </a:prstGeom>
            <a:ln w="31750" cap="flat" cmpd="sng">
              <a:solidFill>
                <a:srgbClr val="3366FF"/>
              </a:solidFill>
              <a:prstDash val="solid"/>
              <a:headEnd type="triangle" w="med" len="med"/>
              <a:tailEnd type="none" w="med" len="med"/>
            </a:ln>
          </p:spPr>
        </p:sp>
        <p:sp>
          <p:nvSpPr>
            <p:cNvPr id="22" name="直接连接符 21">
              <a:extLst>
                <a:ext uri="{FF2B5EF4-FFF2-40B4-BE49-F238E27FC236}">
                  <a16:creationId xmlns:a16="http://schemas.microsoft.com/office/drawing/2014/main" id="{22C9B767-C803-D264-6A5A-5C93B39E7A8E}"/>
                </a:ext>
              </a:extLst>
            </p:cNvPr>
            <p:cNvSpPr/>
            <p:nvPr/>
          </p:nvSpPr>
          <p:spPr>
            <a:xfrm>
              <a:off x="232" y="379"/>
              <a:ext cx="528" cy="552"/>
            </a:xfrm>
            <a:prstGeom prst="line">
              <a:avLst/>
            </a:prstGeom>
            <a:ln w="31750" cap="flat" cmpd="sng">
              <a:solidFill>
                <a:srgbClr val="3366FF"/>
              </a:solidFill>
              <a:prstDash val="solid"/>
              <a:headEnd type="triangle" w="med" len="med"/>
              <a:tailEnd type="none" w="med" len="med"/>
            </a:ln>
          </p:spPr>
        </p:sp>
        <p:sp>
          <p:nvSpPr>
            <p:cNvPr id="23" name="直接连接符 22">
              <a:extLst>
                <a:ext uri="{FF2B5EF4-FFF2-40B4-BE49-F238E27FC236}">
                  <a16:creationId xmlns:a16="http://schemas.microsoft.com/office/drawing/2014/main" id="{02AED526-F3EE-68B6-ADC0-B4DC1B152018}"/>
                </a:ext>
              </a:extLst>
            </p:cNvPr>
            <p:cNvSpPr/>
            <p:nvPr/>
          </p:nvSpPr>
          <p:spPr>
            <a:xfrm>
              <a:off x="1096" y="259"/>
              <a:ext cx="0" cy="1248"/>
            </a:xfrm>
            <a:prstGeom prst="line">
              <a:avLst/>
            </a:prstGeom>
            <a:ln w="31750" cap="flat" cmpd="sng">
              <a:solidFill>
                <a:srgbClr val="3366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4" name="直接连接符 23">
              <a:extLst>
                <a:ext uri="{FF2B5EF4-FFF2-40B4-BE49-F238E27FC236}">
                  <a16:creationId xmlns:a16="http://schemas.microsoft.com/office/drawing/2014/main" id="{A15FAFC4-7771-23A4-2925-3A9E334AC9BD}"/>
                </a:ext>
              </a:extLst>
            </p:cNvPr>
            <p:cNvSpPr/>
            <p:nvPr/>
          </p:nvSpPr>
          <p:spPr>
            <a:xfrm flipH="1">
              <a:off x="520" y="1163"/>
              <a:ext cx="384" cy="240"/>
            </a:xfrm>
            <a:prstGeom prst="line">
              <a:avLst/>
            </a:prstGeom>
            <a:ln w="31750" cap="flat" cmpd="sng">
              <a:solidFill>
                <a:srgbClr val="3366FF"/>
              </a:solidFill>
              <a:prstDash val="solid"/>
              <a:headEnd type="triangle" w="med" len="med"/>
              <a:tailEnd type="none" w="med" len="med"/>
            </a:ln>
          </p:spPr>
        </p:sp>
        <p:sp>
          <p:nvSpPr>
            <p:cNvPr id="25" name="直接连接符 24">
              <a:extLst>
                <a:ext uri="{FF2B5EF4-FFF2-40B4-BE49-F238E27FC236}">
                  <a16:creationId xmlns:a16="http://schemas.microsoft.com/office/drawing/2014/main" id="{97082776-218A-F9F5-AE7C-54F65CF8C42E}"/>
                </a:ext>
              </a:extLst>
            </p:cNvPr>
            <p:cNvSpPr/>
            <p:nvPr/>
          </p:nvSpPr>
          <p:spPr>
            <a:xfrm flipV="1">
              <a:off x="232" y="403"/>
              <a:ext cx="503" cy="503"/>
            </a:xfrm>
            <a:prstGeom prst="line">
              <a:avLst/>
            </a:prstGeom>
            <a:ln w="31750" cap="flat" cmpd="sng">
              <a:solidFill>
                <a:srgbClr val="3366FF"/>
              </a:solidFill>
              <a:prstDash val="solid"/>
              <a:headEnd type="none" w="med" len="med"/>
              <a:tailEnd type="triangle" w="med" len="med"/>
            </a:ln>
          </p:spPr>
        </p:sp>
        <p:sp>
          <p:nvSpPr>
            <p:cNvPr id="26" name="直接连接符 25">
              <a:extLst>
                <a:ext uri="{FF2B5EF4-FFF2-40B4-BE49-F238E27FC236}">
                  <a16:creationId xmlns:a16="http://schemas.microsoft.com/office/drawing/2014/main" id="{5132BE32-2507-637E-67C3-5643E9D90550}"/>
                </a:ext>
              </a:extLst>
            </p:cNvPr>
            <p:cNvSpPr/>
            <p:nvPr/>
          </p:nvSpPr>
          <p:spPr>
            <a:xfrm flipH="1">
              <a:off x="760" y="1507"/>
              <a:ext cx="336" cy="0"/>
            </a:xfrm>
            <a:prstGeom prst="line">
              <a:avLst/>
            </a:prstGeom>
            <a:ln w="31750" cap="flat" cmpd="sng">
              <a:solidFill>
                <a:srgbClr val="3366FF"/>
              </a:solidFill>
              <a:prstDash val="solid"/>
              <a:headEnd type="none" w="med" len="med"/>
              <a:tailEnd type="triangle" w="med" len="med"/>
            </a:ln>
          </p:spPr>
        </p:sp>
        <p:sp>
          <p:nvSpPr>
            <p:cNvPr id="27" name="直接连接符 26">
              <a:extLst>
                <a:ext uri="{FF2B5EF4-FFF2-40B4-BE49-F238E27FC236}">
                  <a16:creationId xmlns:a16="http://schemas.microsoft.com/office/drawing/2014/main" id="{2851B01A-B904-D6AA-3D5B-B8C643C75A7D}"/>
                </a:ext>
              </a:extLst>
            </p:cNvPr>
            <p:cNvSpPr/>
            <p:nvPr/>
          </p:nvSpPr>
          <p:spPr>
            <a:xfrm>
              <a:off x="1000" y="259"/>
              <a:ext cx="96" cy="0"/>
            </a:xfrm>
            <a:prstGeom prst="line">
              <a:avLst/>
            </a:prstGeom>
            <a:ln w="31750" cap="flat" cmpd="sng">
              <a:solidFill>
                <a:srgbClr val="3366FF"/>
              </a:solidFill>
              <a:prstDash val="solid"/>
              <a:headEnd type="none" w="med" len="med"/>
              <a:tailEnd type="none" w="med" len="med"/>
            </a:ln>
          </p:spPr>
        </p:sp>
      </p:grpSp>
      <p:sp>
        <p:nvSpPr>
          <p:cNvPr id="33" name="文本框 32">
            <a:extLst>
              <a:ext uri="{FF2B5EF4-FFF2-40B4-BE49-F238E27FC236}">
                <a16:creationId xmlns:a16="http://schemas.microsoft.com/office/drawing/2014/main" id="{CA8C0F7D-8F48-EF19-248F-194B11151C5D}"/>
              </a:ext>
            </a:extLst>
          </p:cNvPr>
          <p:cNvSpPr txBox="1"/>
          <p:nvPr/>
        </p:nvSpPr>
        <p:spPr>
          <a:xfrm>
            <a:off x="8169560" y="984271"/>
            <a:ext cx="1219200" cy="367030"/>
          </a:xfrm>
          <a:prstGeom prst="rect">
            <a:avLst/>
          </a:prstGeom>
          <a:noFill/>
          <a:ln w="9525">
            <a:noFill/>
          </a:ln>
        </p:spPr>
        <p:txBody>
          <a:bodyPr lIns="91429" tIns="45715" rIns="91429" bIns="45715">
            <a:spAutoFit/>
          </a:bodyPr>
          <a:lstStyle/>
          <a:p>
            <a:pPr algn="l"/>
            <a:r>
              <a:rPr lang="zh-CN" dirty="0">
                <a:latin typeface="思源黑体 Light" panose="020B0300000000000000" pitchFamily="34" charset="-122"/>
                <a:ea typeface="思源黑体 Light" panose="020B0300000000000000" pitchFamily="34" charset="-122"/>
              </a:rPr>
              <a:t>换位举例</a:t>
            </a:r>
          </a:p>
        </p:txBody>
      </p:sp>
      <p:sp>
        <p:nvSpPr>
          <p:cNvPr id="34" name="矩形 33">
            <a:extLst>
              <a:ext uri="{FF2B5EF4-FFF2-40B4-BE49-F238E27FC236}">
                <a16:creationId xmlns:a16="http://schemas.microsoft.com/office/drawing/2014/main" id="{99F859CB-44B4-BEE7-FE07-3A112C5AE2D4}"/>
              </a:ext>
            </a:extLst>
          </p:cNvPr>
          <p:cNvSpPr/>
          <p:nvPr/>
        </p:nvSpPr>
        <p:spPr>
          <a:xfrm>
            <a:off x="5857308" y="5370331"/>
            <a:ext cx="5415743" cy="1051180"/>
          </a:xfrm>
          <a:prstGeom prst="rect">
            <a:avLst/>
          </a:prstGeom>
          <a:noFill/>
          <a:ln w="19050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EEEEC57E-7BEE-FC6D-8733-954B8060D93B}"/>
              </a:ext>
            </a:extLst>
          </p:cNvPr>
          <p:cNvSpPr txBox="1"/>
          <p:nvPr/>
        </p:nvSpPr>
        <p:spPr>
          <a:xfrm>
            <a:off x="6177683" y="5678443"/>
            <a:ext cx="5422914" cy="4174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rPr>
              <a:t>注意：轮胎实施换位后，需要进行四轮定位</a:t>
            </a:r>
          </a:p>
        </p:txBody>
      </p:sp>
    </p:spTree>
    <p:extLst>
      <p:ext uri="{BB962C8B-B14F-4D97-AF65-F5344CB8AC3E}">
        <p14:creationId xmlns:p14="http://schemas.microsoft.com/office/powerpoint/2010/main" val="17538510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4844178"/>
            <a:ext cx="12192000" cy="2013821"/>
          </a:xfrm>
          <a:prstGeom prst="rect">
            <a:avLst/>
          </a:prstGeom>
          <a:solidFill>
            <a:schemeClr val="accent1">
              <a:alpha val="71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37" b="16937"/>
          <a:stretch/>
        </p:blipFill>
        <p:spPr>
          <a:xfrm>
            <a:off x="142043" y="2974448"/>
            <a:ext cx="11238963" cy="3883552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3630538" y="2941376"/>
            <a:ext cx="4930924" cy="6238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文本框 8"/>
          <p:cNvSpPr txBox="1">
            <a:spLocks noChangeArrowheads="1"/>
          </p:cNvSpPr>
          <p:nvPr/>
        </p:nvSpPr>
        <p:spPr bwMode="auto">
          <a:xfrm>
            <a:off x="2128543" y="984035"/>
            <a:ext cx="7934914" cy="2444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7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Heavy" panose="020B0A00000000000000" pitchFamily="34" charset="-122"/>
                <a:ea typeface="思源黑体 Heavy" panose="020B0A00000000000000" pitchFamily="34" charset="-122"/>
                <a:cs typeface="造字工房悦黑体验版细体"/>
              </a:rPr>
              <a:t>您办专业</a:t>
            </a:r>
            <a:endParaRPr kumimoji="0" lang="en-US" altLang="zh-CN" sz="7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Heavy" panose="020B0A00000000000000" pitchFamily="34" charset="-122"/>
              <a:ea typeface="思源黑体 Heavy" panose="020B0A00000000000000" pitchFamily="34" charset="-122"/>
              <a:cs typeface="造字工房悦黑体验版细体"/>
            </a:endParaRPr>
          </a:p>
          <a:p>
            <a:pPr marL="0" marR="0" lvl="0" indent="0" algn="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7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Heavy" panose="020B0A00000000000000" pitchFamily="34" charset="-122"/>
                <a:ea typeface="思源黑体 Heavy" panose="020B0A00000000000000" pitchFamily="34" charset="-122"/>
                <a:cs typeface="造字工房悦黑体验版细体"/>
              </a:rPr>
              <a:t> 一切由我们来做</a:t>
            </a:r>
            <a:endParaRPr kumimoji="0" lang="en-US" altLang="zh-CN" sz="7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Heavy" panose="020B0A00000000000000" pitchFamily="34" charset="-122"/>
              <a:ea typeface="思源黑体 Heavy" panose="020B0A00000000000000" pitchFamily="34" charset="-122"/>
              <a:cs typeface="造字工房悦黑体验版细体"/>
            </a:endParaRPr>
          </a:p>
        </p:txBody>
      </p:sp>
    </p:spTree>
    <p:extLst>
      <p:ext uri="{BB962C8B-B14F-4D97-AF65-F5344CB8AC3E}">
        <p14:creationId xmlns:p14="http://schemas.microsoft.com/office/powerpoint/2010/main" val="185959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 advClick="0" advTm="2629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</p:bldLst>
  </p:timing>
  <p:extLst>
    <p:ext uri="{E180D4A7-C9FB-4DFB-919C-405C955672EB}">
      <p14:showEvtLst xmlns:p14="http://schemas.microsoft.com/office/powerpoint/2010/main">
        <p14:playEvt time="9" objId="8"/>
      </p14:showEvtLst>
    </p:ext>
  </p:extLst>
</p:sld>
</file>

<file path=ppt/theme/theme1.xml><?xml version="1.0" encoding="utf-8"?>
<a:theme xmlns:a="http://schemas.openxmlformats.org/drawingml/2006/main" name="1_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3E4F19A7-A959-40BB-972C-4880BAF8EB09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716</Words>
  <Application>Microsoft Office PowerPoint</Application>
  <PresentationFormat>宽屏</PresentationFormat>
  <Paragraphs>73</Paragraphs>
  <Slides>9</Slides>
  <Notes>2</Notes>
  <HiddenSlides>0</HiddenSlides>
  <MMClips>0</MMClips>
  <ScaleCrop>false</ScaleCrop>
  <HeadingPairs>
    <vt:vector size="8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21" baseType="lpstr">
      <vt:lpstr>等线</vt:lpstr>
      <vt:lpstr>方正兰亭黑简体</vt:lpstr>
      <vt:lpstr>黑体</vt:lpstr>
      <vt:lpstr>思源黑体 Heavy</vt:lpstr>
      <vt:lpstr>思源黑体 Light</vt:lpstr>
      <vt:lpstr>思源黑体 Medium</vt:lpstr>
      <vt:lpstr>Arial</vt:lpstr>
      <vt:lpstr>Calibri</vt:lpstr>
      <vt:lpstr>Calibri Light</vt:lpstr>
      <vt:lpstr>Wingdings</vt:lpstr>
      <vt:lpstr>1_Office 主题​​</vt:lpstr>
      <vt:lpstr>工作表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BF</dc:creator>
  <cp:lastModifiedBy>BF</cp:lastModifiedBy>
  <cp:revision>2</cp:revision>
  <dcterms:created xsi:type="dcterms:W3CDTF">2023-06-20T11:40:01Z</dcterms:created>
  <dcterms:modified xsi:type="dcterms:W3CDTF">2023-06-20T11:51:16Z</dcterms:modified>
</cp:coreProperties>
</file>