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7.webp" ContentType="image/webp"/>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94" r:id="rId4"/>
    <p:sldId id="295" r:id="rId5"/>
    <p:sldId id="296" r:id="rId6"/>
    <p:sldId id="297" r:id="rId7"/>
    <p:sldId id="298" r:id="rId8"/>
    <p:sldId id="299" r:id="rId9"/>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98"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gs" Target="tags/tag9.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2.xml"/><Relationship Id="rId2" Type="http://schemas.openxmlformats.org/officeDocument/2006/relationships/image" Target="../media/image3.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webp"/><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tags" Target="../tags/tag7.xml"/><Relationship Id="rId2" Type="http://schemas.openxmlformats.org/officeDocument/2006/relationships/image" Target="../media/image8.jpe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81610" y="593725"/>
            <a:ext cx="5914390" cy="1445260"/>
          </a:xfrm>
          <a:prstGeom prst="rect">
            <a:avLst/>
          </a:prstGeom>
          <a:noFill/>
        </p:spPr>
        <p:txBody>
          <a:bodyPr wrap="square" rtlCol="0">
            <a:spAutoFit/>
          </a:bodyPr>
          <a:lstStyle/>
          <a:p>
            <a:r>
              <a:rPr lang="zh-CN" altLang="en-US" sz="4400" b="1">
                <a:solidFill>
                  <a:schemeClr val="tx1">
                    <a:lumMod val="85000"/>
                    <a:lumOff val="15000"/>
                  </a:schemeClr>
                </a:solidFill>
              </a:rPr>
              <a:t>万用表使用系列课程</a:t>
            </a:r>
            <a:endParaRPr lang="zh-CN" altLang="en-US" sz="4400" b="1">
              <a:solidFill>
                <a:schemeClr val="tx1">
                  <a:lumMod val="85000"/>
                  <a:lumOff val="15000"/>
                </a:schemeClr>
              </a:solidFill>
            </a:endParaRPr>
          </a:p>
          <a:p>
            <a:r>
              <a:rPr lang="en-US" altLang="zh-CN" sz="4400" b="1">
                <a:solidFill>
                  <a:schemeClr val="tx1">
                    <a:lumMod val="85000"/>
                    <a:lumOff val="15000"/>
                  </a:schemeClr>
                </a:solidFill>
              </a:rPr>
              <a:t>           </a:t>
            </a:r>
            <a:r>
              <a:rPr lang="zh-CN" altLang="en-US" sz="4400" b="1">
                <a:solidFill>
                  <a:schemeClr val="tx1">
                    <a:lumMod val="85000"/>
                    <a:lumOff val="15000"/>
                  </a:schemeClr>
                </a:solidFill>
              </a:rPr>
              <a:t>电流测量</a:t>
            </a:r>
            <a:endParaRPr lang="zh-CN" altLang="en-US" sz="4400" b="1">
              <a:solidFill>
                <a:schemeClr val="tx1">
                  <a:lumMod val="85000"/>
                  <a:lumOff val="15000"/>
                </a:schemeClr>
              </a:solidFill>
            </a:endParaRPr>
          </a:p>
        </p:txBody>
      </p:sp>
      <p:sp>
        <p:nvSpPr>
          <p:cNvPr id="7" name="文本框 6"/>
          <p:cNvSpPr txBox="1"/>
          <p:nvPr/>
        </p:nvSpPr>
        <p:spPr>
          <a:xfrm>
            <a:off x="599440" y="4397375"/>
            <a:ext cx="4593590" cy="521970"/>
          </a:xfrm>
          <a:prstGeom prst="rect">
            <a:avLst/>
          </a:prstGeom>
          <a:noFill/>
        </p:spPr>
        <p:txBody>
          <a:bodyPr wrap="square" rtlCol="0">
            <a:spAutoFit/>
          </a:bodyPr>
          <a:lstStyle/>
          <a:p>
            <a:r>
              <a:rPr lang="zh-CN" altLang="en-US" sz="2800">
                <a:solidFill>
                  <a:schemeClr val="tx1">
                    <a:lumMod val="85000"/>
                    <a:lumOff val="15000"/>
                  </a:schemeClr>
                </a:solidFill>
              </a:rPr>
              <a:t>讲师：孙立伟</a:t>
            </a:r>
            <a:endParaRPr lang="zh-CN" altLang="en-US" sz="280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300"/>
                                  </p:stCondLst>
                                  <p:childTnLst>
                                    <p:set>
                                      <p:cBhvr>
                                        <p:cTn id="9" dur="300" fill="hold">
                                          <p:stCondLst>
                                            <p:cond delay="0"/>
                                          </p:stCondLst>
                                        </p:cTn>
                                        <p:tgtEl>
                                          <p:spTgt spid="7"/>
                                        </p:tgtEl>
                                        <p:attrNameLst>
                                          <p:attrName>style.visibility</p:attrName>
                                        </p:attrNameLst>
                                      </p:cBhvr>
                                      <p:to>
                                        <p:strVal val="visible"/>
                                      </p:to>
                                    </p:set>
                                    <p:animEffect transition="in" filter="wipe(left)">
                                      <p:cBhvr>
                                        <p:cTn id="10"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2440" y="669925"/>
            <a:ext cx="10375900" cy="1198880"/>
          </a:xfrm>
          <a:prstGeom prst="rect">
            <a:avLst/>
          </a:prstGeom>
          <a:noFill/>
        </p:spPr>
        <p:txBody>
          <a:bodyPr wrap="square" rtlCol="0" anchor="t">
            <a:spAutoFit/>
          </a:bodyPr>
          <a:p>
            <a:r>
              <a:rPr lang="en-US" altLang="zh-CN"/>
              <a:t>         </a:t>
            </a:r>
            <a:r>
              <a:rPr lang="zh-CN" altLang="en-US"/>
              <a:t>万用表是一种多功能、多量程的测量仪表，一般万用表可测量直流电流、直流电压、交流电流、交流电压、电阻和音频电平等，有的还可以测交流电流、电容量、电感量及半导体的一些参数等。万用表按显示方式分为指针万用表和数字万用表。</a:t>
            </a:r>
            <a:endParaRPr lang="zh-CN" altLang="en-US"/>
          </a:p>
          <a:p>
            <a:endParaRPr lang="zh-CN" altLang="en-US"/>
          </a:p>
        </p:txBody>
      </p:sp>
      <p:pic>
        <p:nvPicPr>
          <p:cNvPr id="101" name="图片 100"/>
          <p:cNvPicPr/>
          <p:nvPr>
            <p:custDataLst>
              <p:tags r:id="rId1"/>
            </p:custDataLst>
          </p:nvPr>
        </p:nvPicPr>
        <p:blipFill>
          <a:blip r:embed="rId2"/>
          <a:stretch>
            <a:fillRect/>
          </a:stretch>
        </p:blipFill>
        <p:spPr>
          <a:xfrm>
            <a:off x="1918970" y="1868805"/>
            <a:ext cx="3623310" cy="3775075"/>
          </a:xfrm>
          <a:prstGeom prst="rect">
            <a:avLst/>
          </a:prstGeom>
          <a:noFill/>
          <a:ln w="9525">
            <a:noFill/>
          </a:ln>
        </p:spPr>
      </p:pic>
      <p:pic>
        <p:nvPicPr>
          <p:cNvPr id="103" name="图片 102"/>
          <p:cNvPicPr/>
          <p:nvPr>
            <p:custDataLst>
              <p:tags r:id="rId3"/>
            </p:custDataLst>
          </p:nvPr>
        </p:nvPicPr>
        <p:blipFill>
          <a:blip r:embed="rId4"/>
          <a:stretch>
            <a:fillRect/>
          </a:stretch>
        </p:blipFill>
        <p:spPr>
          <a:xfrm>
            <a:off x="6565265" y="1868805"/>
            <a:ext cx="3211830" cy="3775075"/>
          </a:xfrm>
          <a:prstGeom prst="rect">
            <a:avLst/>
          </a:prstGeom>
          <a:noFill/>
          <a:ln w="9525">
            <a:noFill/>
          </a:ln>
        </p:spPr>
      </p:pic>
      <p:sp>
        <p:nvSpPr>
          <p:cNvPr id="3" name="文本框 2"/>
          <p:cNvSpPr txBox="1"/>
          <p:nvPr/>
        </p:nvSpPr>
        <p:spPr>
          <a:xfrm>
            <a:off x="2612390" y="5643880"/>
            <a:ext cx="6096000" cy="368300"/>
          </a:xfrm>
          <a:prstGeom prst="rect">
            <a:avLst/>
          </a:prstGeom>
          <a:noFill/>
        </p:spPr>
        <p:txBody>
          <a:bodyPr wrap="square" rtlCol="0" anchor="t">
            <a:spAutoFit/>
          </a:bodyPr>
          <a:p>
            <a:r>
              <a:rPr lang="en-US" altLang="zh-CN">
                <a:sym typeface="+mn-ea"/>
              </a:rPr>
              <a:t>        </a:t>
            </a:r>
            <a:r>
              <a:rPr lang="zh-CN" altLang="en-US">
                <a:sym typeface="+mn-ea"/>
              </a:rPr>
              <a:t>指针式</a:t>
            </a:r>
            <a:r>
              <a:rPr lang="en-US" altLang="zh-CN">
                <a:sym typeface="+mn-ea"/>
              </a:rPr>
              <a:t>                                                                                </a:t>
            </a:r>
            <a:r>
              <a:rPr lang="zh-CN" altLang="en-US">
                <a:sym typeface="+mn-ea"/>
              </a:rPr>
              <a:t>数字式</a:t>
            </a:r>
            <a:endParaRPr lang="zh-CN" altLang="en-US">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1160" y="426720"/>
            <a:ext cx="5222875" cy="1845310"/>
          </a:xfrm>
          <a:prstGeom prst="rect">
            <a:avLst/>
          </a:prstGeom>
          <a:noFill/>
        </p:spPr>
        <p:txBody>
          <a:bodyPr wrap="square" rtlCol="0" anchor="t">
            <a:spAutoFit/>
          </a:bodyPr>
          <a:p>
            <a:endParaRPr lang="zh-CN" altLang="en-US"/>
          </a:p>
          <a:p>
            <a:r>
              <a:rPr lang="zh-CN" altLang="en-US" sz="2400"/>
              <a:t>数字万用表介绍</a:t>
            </a:r>
            <a:endParaRPr lang="zh-CN" altLang="en-US" sz="2400"/>
          </a:p>
          <a:p>
            <a:r>
              <a:rPr lang="zh-CN" altLang="en-US"/>
              <a:t>数字式测量仪表已成为主流，因为数字式仪表灵敏度高，准确度高，显示清晰，过载能力强，便于携带，使用更简单。下面以该型数字万用表为例，介绍其使用方法和注意事项。</a:t>
            </a:r>
            <a:endParaRPr lang="zh-CN" altLang="en-US"/>
          </a:p>
        </p:txBody>
      </p:sp>
      <p:pic>
        <p:nvPicPr>
          <p:cNvPr id="102" name="图片 101"/>
          <p:cNvPicPr/>
          <p:nvPr>
            <p:custDataLst>
              <p:tags r:id="rId1"/>
            </p:custDataLst>
          </p:nvPr>
        </p:nvPicPr>
        <p:blipFill>
          <a:blip r:embed="rId2"/>
          <a:stretch>
            <a:fillRect/>
          </a:stretch>
        </p:blipFill>
        <p:spPr>
          <a:xfrm>
            <a:off x="5813425" y="701675"/>
            <a:ext cx="5802630" cy="5307330"/>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2770" y="645160"/>
            <a:ext cx="11287760" cy="1396365"/>
          </a:xfrm>
          <a:prstGeom prst="rect">
            <a:avLst/>
          </a:prstGeom>
          <a:noFill/>
        </p:spPr>
        <p:txBody>
          <a:bodyPr wrap="square" rtlCol="0" anchor="t">
            <a:noAutofit/>
          </a:bodyPr>
          <a:p>
            <a:r>
              <a:rPr lang="en-US" altLang="zh-CN" sz="2400">
                <a:latin typeface="Calibri" panose="020F0502020204030204" charset="0"/>
                <a:ea typeface="宋体" panose="02010600030101010101" pitchFamily="2" charset="-122"/>
                <a:sym typeface="+mn-ea"/>
              </a:rPr>
              <a:t>1.</a:t>
            </a:r>
            <a:r>
              <a:rPr lang="zh-CN" altLang="en-US" sz="2400">
                <a:latin typeface="Calibri" panose="020F0502020204030204" charset="0"/>
                <a:ea typeface="宋体" panose="02010600030101010101" pitchFamily="2" charset="-122"/>
                <a:sym typeface="+mn-ea"/>
              </a:rPr>
              <a:t>电流的定义：</a:t>
            </a:r>
            <a:r>
              <a:rPr lang="zh-CN" sz="2400">
                <a:latin typeface="Calibri" panose="020F0502020204030204" charset="0"/>
                <a:ea typeface="宋体" panose="02010600030101010101" pitchFamily="2" charset="-122"/>
                <a:sym typeface="+mn-ea"/>
              </a:rPr>
              <a:t>导体中的自由电荷在电场力的作用下做有规则的定向运动就形成了电流，简单地说就是电荷的定向移动</a:t>
            </a:r>
            <a:r>
              <a:rPr lang="zh-CN" sz="2400">
                <a:latin typeface="Calibri" panose="020F0502020204030204" charset="0"/>
                <a:ea typeface="宋体" panose="02010600030101010101" pitchFamily="2" charset="-122"/>
                <a:sym typeface="+mn-ea"/>
              </a:rPr>
              <a:t>叫做电流。</a:t>
            </a:r>
            <a:endParaRPr lang="zh-CN" sz="2400">
              <a:latin typeface="Calibri" panose="020F0502020204030204" charset="0"/>
              <a:ea typeface="宋体" panose="02010600030101010101" pitchFamily="2" charset="-122"/>
              <a:sym typeface="+mn-ea"/>
            </a:endParaRPr>
          </a:p>
          <a:p>
            <a:endParaRPr lang="en-US" altLang="zh-CN" sz="2400">
              <a:latin typeface="Calibri" panose="020F0502020204030204" charset="0"/>
              <a:ea typeface="宋体" panose="02010600030101010101" pitchFamily="2" charset="-122"/>
              <a:sym typeface="+mn-ea"/>
            </a:endParaRPr>
          </a:p>
        </p:txBody>
      </p:sp>
      <p:pic>
        <p:nvPicPr>
          <p:cNvPr id="104" name="图片 103"/>
          <p:cNvPicPr/>
          <p:nvPr>
            <p:custDataLst>
              <p:tags r:id="rId1"/>
            </p:custDataLst>
          </p:nvPr>
        </p:nvPicPr>
        <p:blipFill>
          <a:blip r:embed="rId2"/>
          <a:stretch>
            <a:fillRect/>
          </a:stretch>
        </p:blipFill>
        <p:spPr>
          <a:xfrm>
            <a:off x="2993390" y="1889125"/>
            <a:ext cx="5863590" cy="4371975"/>
          </a:xfrm>
          <a:prstGeom prst="rect">
            <a:avLst/>
          </a:prstGeom>
          <a:noFill/>
          <a:ln w="9525">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1795" y="728345"/>
            <a:ext cx="6845935" cy="1198880"/>
          </a:xfrm>
          <a:prstGeom prst="rect">
            <a:avLst/>
          </a:prstGeom>
          <a:noFill/>
        </p:spPr>
        <p:txBody>
          <a:bodyPr wrap="square" rtlCol="0" anchor="t">
            <a:spAutoFit/>
          </a:bodyPr>
          <a:p>
            <a:r>
              <a:rPr lang="en-US" sz="2400">
                <a:latin typeface="Calibri" panose="020F0502020204030204" charset="0"/>
                <a:ea typeface="宋体" panose="02010600030101010101" pitchFamily="2" charset="-122"/>
                <a:sym typeface="+mn-ea"/>
              </a:rPr>
              <a:t>2.</a:t>
            </a:r>
            <a:r>
              <a:rPr lang="zh-CN" altLang="en-US" sz="2400">
                <a:latin typeface="Calibri" panose="020F0502020204030204" charset="0"/>
                <a:ea typeface="宋体" panose="02010600030101010101" pitchFamily="2" charset="-122"/>
                <a:sym typeface="+mn-ea"/>
              </a:rPr>
              <a:t>电流单位：</a:t>
            </a:r>
            <a:endParaRPr lang="zh-CN" altLang="en-US" sz="2400">
              <a:latin typeface="Calibri" panose="020F0502020204030204" charset="0"/>
              <a:ea typeface="宋体" panose="02010600030101010101" pitchFamily="2" charset="-122"/>
              <a:sym typeface="+mn-ea"/>
            </a:endParaRPr>
          </a:p>
          <a:p>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表示符号</a:t>
            </a:r>
            <a:r>
              <a:rPr lang="en-US" altLang="zh-CN" sz="2400">
                <a:latin typeface="Calibri" panose="020F0502020204030204" charset="0"/>
                <a:ea typeface="宋体" panose="02010600030101010101" pitchFamily="2" charset="-122"/>
                <a:sym typeface="+mn-ea"/>
              </a:rPr>
              <a:t>“I”</a:t>
            </a:r>
            <a:r>
              <a:rPr lang="zh-CN" altLang="en-US" sz="2400">
                <a:latin typeface="Calibri" panose="020F0502020204030204" charset="0"/>
                <a:ea typeface="宋体" panose="02010600030101010101" pitchFamily="2" charset="-122"/>
                <a:sym typeface="+mn-ea"/>
              </a:rPr>
              <a:t>。</a:t>
            </a:r>
            <a:endParaRPr lang="zh-CN" altLang="en-US" sz="2400">
              <a:latin typeface="Calibri" panose="020F0502020204030204" charset="0"/>
              <a:ea typeface="宋体" panose="02010600030101010101" pitchFamily="2" charset="-122"/>
              <a:sym typeface="+mn-ea"/>
            </a:endParaRPr>
          </a:p>
          <a:p>
            <a:r>
              <a:rPr lang="zh-CN" altLang="en-US" sz="2400">
                <a:latin typeface="Calibri" panose="020F0502020204030204" charset="0"/>
                <a:ea typeface="宋体" panose="02010600030101010101" pitchFamily="2" charset="-122"/>
                <a:sym typeface="+mn-ea"/>
              </a:rPr>
              <a:t> </a:t>
            </a:r>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单位叫</a:t>
            </a:r>
            <a:r>
              <a:rPr lang="en-US" altLang="zh-CN" sz="2400">
                <a:latin typeface="Calibri" panose="020F0502020204030204" charset="0"/>
                <a:ea typeface="宋体" panose="02010600030101010101" pitchFamily="2" charset="-122"/>
                <a:sym typeface="+mn-ea"/>
              </a:rPr>
              <a:t>“</a:t>
            </a:r>
            <a:r>
              <a:rPr lang="zh-CN" altLang="en-US" sz="2400">
                <a:latin typeface="Calibri" panose="020F0502020204030204" charset="0"/>
                <a:ea typeface="宋体" panose="02010600030101010101" pitchFamily="2" charset="-122"/>
                <a:sym typeface="+mn-ea"/>
              </a:rPr>
              <a:t>安培</a:t>
            </a:r>
            <a:r>
              <a:rPr lang="en-US" altLang="zh-CN" sz="2400">
                <a:latin typeface="Calibri" panose="020F0502020204030204" charset="0"/>
                <a:ea typeface="宋体" panose="02010600030101010101" pitchFamily="2" charset="-122"/>
                <a:sym typeface="+mn-ea"/>
              </a:rPr>
              <a:t>”</a:t>
            </a:r>
            <a:r>
              <a:rPr lang="zh-CN" altLang="en-US" sz="2400">
                <a:latin typeface="Calibri" panose="020F0502020204030204" charset="0"/>
                <a:ea typeface="宋体" panose="02010600030101010101" pitchFamily="2" charset="-122"/>
                <a:sym typeface="+mn-ea"/>
              </a:rPr>
              <a:t>，简称</a:t>
            </a:r>
            <a:r>
              <a:rPr lang="en-US" altLang="zh-CN" sz="2400">
                <a:latin typeface="Calibri" panose="020F0502020204030204" charset="0"/>
                <a:ea typeface="宋体" panose="02010600030101010101" pitchFamily="2" charset="-122"/>
                <a:sym typeface="+mn-ea"/>
              </a:rPr>
              <a:t>“</a:t>
            </a:r>
            <a:r>
              <a:rPr lang="zh-CN" altLang="en-US" sz="2400">
                <a:latin typeface="Calibri" panose="020F0502020204030204" charset="0"/>
                <a:ea typeface="宋体" panose="02010600030101010101" pitchFamily="2" charset="-122"/>
                <a:sym typeface="+mn-ea"/>
              </a:rPr>
              <a:t>安</a:t>
            </a:r>
            <a:r>
              <a:rPr lang="en-US" altLang="zh-CN" sz="2400">
                <a:latin typeface="Calibri" panose="020F0502020204030204" charset="0"/>
                <a:ea typeface="宋体" panose="02010600030101010101" pitchFamily="2" charset="-122"/>
                <a:sym typeface="+mn-ea"/>
              </a:rPr>
              <a:t>”</a:t>
            </a:r>
            <a:r>
              <a:rPr lang="zh-CN" altLang="en-US" sz="2400">
                <a:latin typeface="Calibri" panose="020F0502020204030204" charset="0"/>
                <a:ea typeface="宋体" panose="02010600030101010101" pitchFamily="2" charset="-122"/>
                <a:sym typeface="+mn-ea"/>
              </a:rPr>
              <a:t>用字母</a:t>
            </a:r>
            <a:r>
              <a:rPr lang="en-US" altLang="zh-CN" sz="2400">
                <a:latin typeface="Calibri" panose="020F0502020204030204" charset="0"/>
                <a:ea typeface="宋体" panose="02010600030101010101" pitchFamily="2" charset="-122"/>
                <a:sym typeface="+mn-ea"/>
              </a:rPr>
              <a:t>“A”</a:t>
            </a:r>
            <a:r>
              <a:rPr lang="zh-CN" altLang="en-US" sz="2400">
                <a:latin typeface="Calibri" panose="020F0502020204030204" charset="0"/>
                <a:ea typeface="宋体" panose="02010600030101010101" pitchFamily="2" charset="-122"/>
                <a:sym typeface="+mn-ea"/>
              </a:rPr>
              <a:t>表示。</a:t>
            </a:r>
            <a:r>
              <a:rPr lang="en-US" altLang="zh-CN" sz="2400">
                <a:latin typeface="Calibri" panose="020F0502020204030204" charset="0"/>
                <a:ea typeface="宋体" panose="02010600030101010101" pitchFamily="2" charset="-122"/>
                <a:sym typeface="+mn-ea"/>
              </a:rPr>
              <a:t>           </a:t>
            </a:r>
            <a:endParaRPr lang="en-US" altLang="zh-CN" sz="2400">
              <a:latin typeface="Calibri" panose="020F0502020204030204" charset="0"/>
              <a:ea typeface="宋体" panose="02010600030101010101" pitchFamily="2" charset="-122"/>
              <a:sym typeface="+mn-ea"/>
            </a:endParaRPr>
          </a:p>
        </p:txBody>
      </p:sp>
      <p:pic>
        <p:nvPicPr>
          <p:cNvPr id="105" name="图片 104"/>
          <p:cNvPicPr/>
          <p:nvPr>
            <p:custDataLst>
              <p:tags r:id="rId1"/>
            </p:custDataLst>
          </p:nvPr>
        </p:nvPicPr>
        <p:blipFill>
          <a:blip r:embed="rId2"/>
          <a:stretch>
            <a:fillRect/>
          </a:stretch>
        </p:blipFill>
        <p:spPr>
          <a:xfrm>
            <a:off x="7922895" y="1558290"/>
            <a:ext cx="3512185" cy="4067175"/>
          </a:xfrm>
          <a:prstGeom prst="rect">
            <a:avLst/>
          </a:prstGeom>
          <a:noFill/>
          <a:ln w="9525">
            <a:noFill/>
          </a:ln>
        </p:spPr>
      </p:pic>
      <p:sp>
        <p:nvSpPr>
          <p:cNvPr id="3" name="文本框 2"/>
          <p:cNvSpPr txBox="1"/>
          <p:nvPr/>
        </p:nvSpPr>
        <p:spPr>
          <a:xfrm>
            <a:off x="766445" y="2103120"/>
            <a:ext cx="6096000" cy="460375"/>
          </a:xfrm>
          <a:prstGeom prst="rect">
            <a:avLst/>
          </a:prstGeom>
          <a:noFill/>
        </p:spPr>
        <p:txBody>
          <a:bodyPr wrap="square" rtlCol="0" anchor="t">
            <a:spAutoFit/>
          </a:bodyPr>
          <a:p>
            <a:r>
              <a:rPr lang="en-US" altLang="zh-CN" sz="2400">
                <a:latin typeface="Calibri" panose="020F0502020204030204" charset="0"/>
                <a:ea typeface="宋体" panose="02010600030101010101" pitchFamily="2" charset="-122"/>
                <a:sym typeface="+mn-ea"/>
              </a:rPr>
              <a:t>1A=1000MA</a:t>
            </a:r>
            <a:r>
              <a:rPr lang="zh-CN" altLang="en-US" sz="2400">
                <a:latin typeface="Calibri" panose="020F0502020204030204" charset="0"/>
                <a:ea typeface="宋体" panose="02010600030101010101" pitchFamily="2" charset="-122"/>
                <a:sym typeface="+mn-ea"/>
              </a:rPr>
              <a:t>（毫安），</a:t>
            </a:r>
            <a:r>
              <a:rPr lang="en-US" altLang="zh-CN" sz="2400">
                <a:latin typeface="Calibri" panose="020F0502020204030204" charset="0"/>
                <a:ea typeface="宋体" panose="02010600030101010101" pitchFamily="2" charset="-122"/>
                <a:sym typeface="+mn-ea"/>
              </a:rPr>
              <a:t>1MA=1000UA</a:t>
            </a:r>
            <a:r>
              <a:rPr lang="zh-CN" altLang="en-US" sz="2400">
                <a:latin typeface="Calibri" panose="020F0502020204030204" charset="0"/>
                <a:ea typeface="宋体" panose="02010600030101010101" pitchFamily="2" charset="-122"/>
                <a:sym typeface="+mn-ea"/>
              </a:rPr>
              <a:t>（微安）</a:t>
            </a:r>
            <a:endParaRPr lang="zh-CN" altLang="en-US" sz="2400">
              <a:latin typeface="Calibri" panose="020F0502020204030204" charset="0"/>
              <a:ea typeface="宋体" panose="02010600030101010101" pitchFamily="2" charset="-122"/>
              <a:sym typeface="+mn-ea"/>
            </a:endParaRPr>
          </a:p>
        </p:txBody>
      </p:sp>
      <p:sp>
        <p:nvSpPr>
          <p:cNvPr id="4" name="椭圆 3"/>
          <p:cNvSpPr/>
          <p:nvPr/>
        </p:nvSpPr>
        <p:spPr>
          <a:xfrm rot="1860000">
            <a:off x="8013065" y="2930525"/>
            <a:ext cx="1583055" cy="57023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2770" y="645160"/>
            <a:ext cx="11287760" cy="1198880"/>
          </a:xfrm>
          <a:prstGeom prst="rect">
            <a:avLst/>
          </a:prstGeom>
          <a:noFill/>
        </p:spPr>
        <p:txBody>
          <a:bodyPr wrap="square" rtlCol="0" anchor="t">
            <a:spAutoFit/>
          </a:bodyPr>
          <a:p>
            <a:r>
              <a:rPr lang="en-US" altLang="zh-CN" sz="2400">
                <a:latin typeface="Calibri" panose="020F0502020204030204" charset="0"/>
                <a:ea typeface="宋体" panose="02010600030101010101" pitchFamily="2" charset="-122"/>
                <a:sym typeface="+mn-ea"/>
              </a:rPr>
              <a:t>3.</a:t>
            </a:r>
            <a:r>
              <a:rPr lang="zh-CN" altLang="en-US" sz="2400">
                <a:latin typeface="Calibri" panose="020F0502020204030204" charset="0"/>
                <a:ea typeface="宋体" panose="02010600030101010101" pitchFamily="2" charset="-122"/>
                <a:sym typeface="+mn-ea"/>
              </a:rPr>
              <a:t>电流分类：</a:t>
            </a:r>
            <a:endParaRPr lang="zh-CN" altLang="en-US" sz="2400">
              <a:latin typeface="Calibri" panose="020F0502020204030204" charset="0"/>
              <a:ea typeface="宋体" panose="02010600030101010101" pitchFamily="2" charset="-122"/>
              <a:sym typeface="+mn-ea"/>
            </a:endParaRPr>
          </a:p>
          <a:p>
            <a:r>
              <a:rPr lang="zh-CN" altLang="en-US" sz="2400">
                <a:latin typeface="Calibri" panose="020F0502020204030204" charset="0"/>
                <a:ea typeface="宋体" panose="02010600030101010101" pitchFamily="2" charset="-122"/>
                <a:sym typeface="+mn-ea"/>
              </a:rPr>
              <a:t> </a:t>
            </a:r>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直流：可以存储有正负极之分。（如干电池）</a:t>
            </a:r>
            <a:endParaRPr lang="zh-CN" altLang="en-US" sz="2400">
              <a:latin typeface="Calibri" panose="020F0502020204030204" charset="0"/>
              <a:ea typeface="宋体" panose="02010600030101010101" pitchFamily="2" charset="-122"/>
              <a:sym typeface="+mn-ea"/>
            </a:endParaRPr>
          </a:p>
          <a:p>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交流：不可存储没有正负极之分。（如</a:t>
            </a:r>
            <a:r>
              <a:rPr lang="en-US" altLang="zh-CN" sz="2400">
                <a:latin typeface="Calibri" panose="020F0502020204030204" charset="0"/>
                <a:ea typeface="宋体" panose="02010600030101010101" pitchFamily="2" charset="-122"/>
                <a:sym typeface="+mn-ea"/>
              </a:rPr>
              <a:t>220</a:t>
            </a:r>
            <a:r>
              <a:rPr lang="zh-CN" altLang="en-US" sz="2400">
                <a:latin typeface="Calibri" panose="020F0502020204030204" charset="0"/>
                <a:ea typeface="宋体" panose="02010600030101010101" pitchFamily="2" charset="-122"/>
                <a:sym typeface="+mn-ea"/>
              </a:rPr>
              <a:t>交流电）</a:t>
            </a:r>
            <a:endParaRPr lang="en-US" altLang="zh-CN" sz="2400">
              <a:latin typeface="Calibri" panose="020F0502020204030204" charset="0"/>
              <a:ea typeface="宋体" panose="02010600030101010101" pitchFamily="2" charset="-122"/>
              <a:sym typeface="+mn-ea"/>
            </a:endParaRPr>
          </a:p>
        </p:txBody>
      </p:sp>
      <p:pic>
        <p:nvPicPr>
          <p:cNvPr id="106" name="图片 105"/>
          <p:cNvPicPr/>
          <p:nvPr>
            <p:custDataLst>
              <p:tags r:id="rId1"/>
            </p:custDataLst>
          </p:nvPr>
        </p:nvPicPr>
        <p:blipFill>
          <a:blip r:embed="rId2"/>
          <a:stretch>
            <a:fillRect/>
          </a:stretch>
        </p:blipFill>
        <p:spPr>
          <a:xfrm>
            <a:off x="1285240" y="2600325"/>
            <a:ext cx="4810760" cy="2604135"/>
          </a:xfrm>
          <a:prstGeom prst="rect">
            <a:avLst/>
          </a:prstGeom>
          <a:noFill/>
          <a:ln w="9525">
            <a:noFill/>
          </a:ln>
        </p:spPr>
      </p:pic>
      <p:pic>
        <p:nvPicPr>
          <p:cNvPr id="107" name="图片 106"/>
          <p:cNvPicPr/>
          <p:nvPr>
            <p:custDataLst>
              <p:tags r:id="rId3"/>
            </p:custDataLst>
          </p:nvPr>
        </p:nvPicPr>
        <p:blipFill>
          <a:blip r:embed="rId4"/>
          <a:srcRect b="6400"/>
          <a:stretch>
            <a:fillRect/>
          </a:stretch>
        </p:blipFill>
        <p:spPr>
          <a:xfrm>
            <a:off x="6802755" y="2600325"/>
            <a:ext cx="4626610" cy="2604135"/>
          </a:xfrm>
          <a:prstGeom prst="rect">
            <a:avLst/>
          </a:prstGeom>
          <a:noFill/>
          <a:ln w="9525">
            <a:noFill/>
          </a:ln>
        </p:spPr>
      </p:pic>
      <p:sp>
        <p:nvSpPr>
          <p:cNvPr id="3" name="文本框 2"/>
          <p:cNvSpPr txBox="1"/>
          <p:nvPr/>
        </p:nvSpPr>
        <p:spPr>
          <a:xfrm>
            <a:off x="2875915" y="5204460"/>
            <a:ext cx="7922260" cy="460375"/>
          </a:xfrm>
          <a:prstGeom prst="rect">
            <a:avLst/>
          </a:prstGeom>
          <a:noFill/>
        </p:spPr>
        <p:txBody>
          <a:bodyPr wrap="square" rtlCol="0" anchor="t">
            <a:spAutoFit/>
          </a:bodyPr>
          <a:p>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直流电</a:t>
            </a:r>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交流</a:t>
            </a:r>
            <a:r>
              <a:rPr lang="zh-CN" altLang="en-US" sz="2400">
                <a:latin typeface="Calibri" panose="020F0502020204030204" charset="0"/>
                <a:ea typeface="宋体" panose="02010600030101010101" pitchFamily="2" charset="-122"/>
                <a:sym typeface="+mn-ea"/>
              </a:rPr>
              <a:t>电</a:t>
            </a:r>
            <a:endParaRPr lang="zh-CN" altLang="en-US" sz="2400">
              <a:latin typeface="Calibri" panose="020F0502020204030204" charset="0"/>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2770" y="645160"/>
            <a:ext cx="11287760" cy="2135505"/>
          </a:xfrm>
          <a:prstGeom prst="rect">
            <a:avLst/>
          </a:prstGeom>
          <a:noFill/>
        </p:spPr>
        <p:txBody>
          <a:bodyPr wrap="square" rtlCol="0" anchor="t">
            <a:noAutofit/>
          </a:bodyPr>
          <a:p>
            <a:r>
              <a:rPr lang="en-US" altLang="zh-CN" sz="2400">
                <a:latin typeface="Calibri" panose="020F0502020204030204" charset="0"/>
                <a:ea typeface="宋体" panose="02010600030101010101" pitchFamily="2" charset="-122"/>
                <a:sym typeface="+mn-ea"/>
              </a:rPr>
              <a:t>4.</a:t>
            </a:r>
            <a:r>
              <a:rPr lang="zh-CN" altLang="en-US" sz="2400">
                <a:latin typeface="Calibri" panose="020F0502020204030204" charset="0"/>
                <a:ea typeface="宋体" panose="02010600030101010101" pitchFamily="2" charset="-122"/>
                <a:sym typeface="+mn-ea"/>
              </a:rPr>
              <a:t>电流测量步骤：</a:t>
            </a:r>
            <a:endParaRPr lang="zh-CN" altLang="en-US" sz="2400">
              <a:latin typeface="Calibri" panose="020F0502020204030204" charset="0"/>
              <a:ea typeface="宋体" panose="02010600030101010101" pitchFamily="2" charset="-122"/>
              <a:sym typeface="+mn-ea"/>
            </a:endParaRPr>
          </a:p>
          <a:p>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①选相应挡位，如不清楚被测物电流大小从最大挡位选起。</a:t>
            </a:r>
            <a:endParaRPr lang="zh-CN" altLang="en-US" sz="2400">
              <a:latin typeface="Calibri" panose="020F0502020204030204" charset="0"/>
              <a:ea typeface="宋体" panose="02010600030101010101" pitchFamily="2" charset="-122"/>
              <a:sym typeface="+mn-ea"/>
            </a:endParaRPr>
          </a:p>
          <a:p>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②擦表笔，红表笔擦</a:t>
            </a:r>
            <a:r>
              <a:rPr lang="en-US" altLang="zh-CN" sz="2400">
                <a:latin typeface="Calibri" panose="020F0502020204030204" charset="0"/>
                <a:ea typeface="宋体" panose="02010600030101010101" pitchFamily="2" charset="-122"/>
                <a:sym typeface="+mn-ea"/>
              </a:rPr>
              <a:t>“A”</a:t>
            </a:r>
            <a:r>
              <a:rPr lang="zh-CN" altLang="en-US" sz="2400">
                <a:latin typeface="Calibri" panose="020F0502020204030204" charset="0"/>
                <a:ea typeface="宋体" panose="02010600030101010101" pitchFamily="2" charset="-122"/>
                <a:sym typeface="+mn-ea"/>
              </a:rPr>
              <a:t>或</a:t>
            </a:r>
            <a:r>
              <a:rPr lang="en-US" altLang="zh-CN" sz="2400">
                <a:latin typeface="Calibri" panose="020F0502020204030204" charset="0"/>
                <a:ea typeface="宋体" panose="02010600030101010101" pitchFamily="2" charset="-122"/>
                <a:sym typeface="+mn-ea"/>
              </a:rPr>
              <a:t>“MA”</a:t>
            </a:r>
            <a:r>
              <a:rPr lang="zh-CN" altLang="en-US" sz="2400">
                <a:latin typeface="Calibri" panose="020F0502020204030204" charset="0"/>
                <a:ea typeface="宋体" panose="02010600030101010101" pitchFamily="2" charset="-122"/>
                <a:sym typeface="+mn-ea"/>
              </a:rPr>
              <a:t>插孔，黑表笔插</a:t>
            </a:r>
            <a:r>
              <a:rPr lang="en-US" altLang="zh-CN" sz="2400">
                <a:latin typeface="Calibri" panose="020F0502020204030204" charset="0"/>
                <a:ea typeface="宋体" panose="02010600030101010101" pitchFamily="2" charset="-122"/>
                <a:sym typeface="+mn-ea"/>
              </a:rPr>
              <a:t>COM</a:t>
            </a:r>
            <a:r>
              <a:rPr lang="zh-CN" altLang="en-US" sz="2400">
                <a:latin typeface="Calibri" panose="020F0502020204030204" charset="0"/>
                <a:ea typeface="宋体" panose="02010600030101010101" pitchFamily="2" charset="-122"/>
                <a:sym typeface="+mn-ea"/>
              </a:rPr>
              <a:t>插孔。</a:t>
            </a:r>
            <a:endParaRPr lang="zh-CN" altLang="en-US" sz="2400">
              <a:latin typeface="Calibri" panose="020F0502020204030204" charset="0"/>
              <a:ea typeface="宋体" panose="02010600030101010101" pitchFamily="2" charset="-122"/>
              <a:sym typeface="+mn-ea"/>
            </a:endParaRPr>
          </a:p>
          <a:p>
            <a:r>
              <a:rPr lang="zh-CN" altLang="en-US" sz="2400">
                <a:latin typeface="Calibri" panose="020F0502020204030204" charset="0"/>
                <a:ea typeface="宋体" panose="02010600030101010101" pitchFamily="2" charset="-122"/>
                <a:sym typeface="+mn-ea"/>
              </a:rPr>
              <a:t> </a:t>
            </a:r>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③将万用表串联在被测物</a:t>
            </a:r>
            <a:r>
              <a:rPr lang="zh-CN" altLang="en-US" sz="2400">
                <a:latin typeface="Calibri" panose="020F0502020204030204" charset="0"/>
                <a:ea typeface="宋体" panose="02010600030101010101" pitchFamily="2" charset="-122"/>
                <a:sym typeface="+mn-ea"/>
              </a:rPr>
              <a:t>电路中。</a:t>
            </a:r>
            <a:endParaRPr lang="zh-CN" altLang="en-US" sz="2400">
              <a:latin typeface="Calibri" panose="020F0502020204030204" charset="0"/>
              <a:ea typeface="宋体" panose="02010600030101010101" pitchFamily="2" charset="-122"/>
              <a:sym typeface="+mn-ea"/>
            </a:endParaRPr>
          </a:p>
          <a:p>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④接通电路并记录数值</a:t>
            </a:r>
            <a:endParaRPr lang="zh-CN" altLang="en-US" sz="2400">
              <a:latin typeface="Calibri" panose="020F0502020204030204" charset="0"/>
              <a:ea typeface="宋体" panose="02010600030101010101" pitchFamily="2" charset="-122"/>
              <a:sym typeface="+mn-ea"/>
            </a:endParaRPr>
          </a:p>
          <a:p>
            <a:endParaRPr lang="en-US" altLang="zh-CN" sz="2400">
              <a:latin typeface="Calibri" panose="020F0502020204030204" charset="0"/>
              <a:ea typeface="宋体" panose="02010600030101010101" pitchFamily="2" charset="-122"/>
              <a:sym typeface="+mn-ea"/>
            </a:endParaRPr>
          </a:p>
        </p:txBody>
      </p:sp>
      <p:pic>
        <p:nvPicPr>
          <p:cNvPr id="108" name="图片 107"/>
          <p:cNvPicPr/>
          <p:nvPr>
            <p:custDataLst>
              <p:tags r:id="rId1"/>
            </p:custDataLst>
          </p:nvPr>
        </p:nvPicPr>
        <p:blipFill>
          <a:blip r:embed="rId2"/>
          <a:stretch>
            <a:fillRect/>
          </a:stretch>
        </p:blipFill>
        <p:spPr>
          <a:xfrm>
            <a:off x="5692775" y="2407920"/>
            <a:ext cx="6167755" cy="3718560"/>
          </a:xfrm>
          <a:prstGeom prst="rect">
            <a:avLst/>
          </a:prstGeom>
          <a:noFill/>
          <a:ln w="9525">
            <a:noFill/>
          </a:ln>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PP_MARK_KEY" val="c2800110-76a4-4d2e-9168-074227c9f3de"/>
  <p:tag name="COMMONDATA" val="eyJoZGlkIjoiMWFmY2FhY2MxYzU4MTE4Nzg2Mzc1MWM5N2U3NjdjZW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707</Words>
  <Application>WPS 演示</Application>
  <PresentationFormat>宽屏</PresentationFormat>
  <Paragraphs>35</Paragraphs>
  <Slides>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vt:i4>
      </vt:variant>
    </vt:vector>
  </HeadingPairs>
  <TitlesOfParts>
    <vt:vector size="14" baseType="lpstr">
      <vt:lpstr>Arial</vt:lpstr>
      <vt:lpstr>宋体</vt:lpstr>
      <vt:lpstr>Wingdings</vt:lpstr>
      <vt:lpstr>Calibri</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北方新能源技术总监--孙立伟</cp:lastModifiedBy>
  <cp:revision>15</cp:revision>
  <dcterms:created xsi:type="dcterms:W3CDTF">2020-10-23T05:41:00Z</dcterms:created>
  <dcterms:modified xsi:type="dcterms:W3CDTF">2023-05-26T07:37:36Z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8EAEC6D13D484E72A8431AA998538E38_12</vt:lpwstr>
  </property>
</Properties>
</file>