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0" r:id="rId4"/>
    <p:sldId id="297" r:id="rId5"/>
    <p:sldId id="298" r:id="rId6"/>
    <p:sldId id="301" r:id="rId7"/>
    <p:sldId id="299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ebp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image" Target="../media/image5.jpeg"/><Relationship Id="rId3" Type="http://schemas.openxmlformats.org/officeDocument/2006/relationships/tags" Target="../tags/tag4.xml"/><Relationship Id="rId2" Type="http://schemas.openxmlformats.org/officeDocument/2006/relationships/image" Target="../media/image4.jpe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3.webp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1610" y="593725"/>
            <a:ext cx="591439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万用表使用系列课程</a:t>
            </a:r>
            <a:endParaRPr lang="zh-CN" altLang="en-US" sz="44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  <a:r>
              <a:rPr lang="zh-CN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电</a:t>
            </a:r>
            <a:r>
              <a:rPr lang="zh-CN" altLang="en-US" sz="4400" b="1">
                <a:solidFill>
                  <a:schemeClr val="tx1">
                    <a:lumMod val="85000"/>
                    <a:lumOff val="15000"/>
                  </a:schemeClr>
                </a:solidFill>
              </a:rPr>
              <a:t>压测量</a:t>
            </a:r>
            <a:endParaRPr lang="zh-CN" altLang="en-US" sz="4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440" y="4397375"/>
            <a:ext cx="4593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讲师：孙立伟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流程图: 磁盘 13"/>
          <p:cNvSpPr/>
          <p:nvPr/>
        </p:nvSpPr>
        <p:spPr>
          <a:xfrm>
            <a:off x="3049905" y="1363345"/>
            <a:ext cx="2184400" cy="356425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5245100" y="4102735"/>
            <a:ext cx="1986915" cy="23622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流程图: 磁盘 8"/>
          <p:cNvSpPr/>
          <p:nvPr/>
        </p:nvSpPr>
        <p:spPr>
          <a:xfrm>
            <a:off x="7223760" y="1363345"/>
            <a:ext cx="2172970" cy="356425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流程图: 磁盘 10"/>
          <p:cNvSpPr/>
          <p:nvPr/>
        </p:nvSpPr>
        <p:spPr>
          <a:xfrm>
            <a:off x="3029585" y="1363345"/>
            <a:ext cx="2205355" cy="3564255"/>
          </a:xfrm>
          <a:prstGeom prst="flowChartMagneticDisk">
            <a:avLst/>
          </a:prstGeom>
          <a:gradFill>
            <a:gsLst>
              <a:gs pos="55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55000">
                <a:schemeClr val="accent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磁盘 9"/>
          <p:cNvSpPr/>
          <p:nvPr/>
        </p:nvSpPr>
        <p:spPr>
          <a:xfrm>
            <a:off x="3031490" y="1363345"/>
            <a:ext cx="2203450" cy="3564255"/>
          </a:xfrm>
          <a:prstGeom prst="flowChartMagneticDisk">
            <a:avLst/>
          </a:prstGeom>
          <a:gradFill>
            <a:gsLst>
              <a:gs pos="36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流程图: 磁盘 15"/>
          <p:cNvSpPr/>
          <p:nvPr/>
        </p:nvSpPr>
        <p:spPr>
          <a:xfrm>
            <a:off x="7225030" y="1363345"/>
            <a:ext cx="2194560" cy="3564255"/>
          </a:xfrm>
          <a:prstGeom prst="flowChartMagneticDisk">
            <a:avLst/>
          </a:prstGeom>
          <a:gradFill>
            <a:gsLst>
              <a:gs pos="6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流程图: 磁盘 14"/>
          <p:cNvSpPr/>
          <p:nvPr/>
        </p:nvSpPr>
        <p:spPr>
          <a:xfrm>
            <a:off x="7226300" y="1363345"/>
            <a:ext cx="2193925" cy="3564255"/>
          </a:xfrm>
          <a:prstGeom prst="flowChartMagneticDisk">
            <a:avLst/>
          </a:prstGeom>
          <a:gradFill>
            <a:gsLst>
              <a:gs pos="55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55000">
                <a:schemeClr val="accent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773488" y="4817745"/>
            <a:ext cx="73723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en-US" altLang="zh-CN" sz="7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61948" y="4817745"/>
            <a:ext cx="6953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endParaRPr lang="en-US" altLang="zh-CN" sz="7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6235700" y="3768090"/>
            <a:ext cx="98488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5233035" y="2662555"/>
            <a:ext cx="10147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233160" y="2672080"/>
            <a:ext cx="8255" cy="108458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39766" y="1879600"/>
            <a:ext cx="9956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水压</a:t>
            </a:r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6336" y="2463165"/>
            <a:ext cx="86868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高水位</a:t>
            </a:r>
            <a:endParaRPr lang="zh-CN" alt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51451" y="3568700"/>
            <a:ext cx="944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低水位</a:t>
            </a:r>
            <a:endParaRPr lang="zh-CN" altLang="en-US" sz="2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36566" y="1879600"/>
            <a:ext cx="14020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水位差</a:t>
            </a:r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248285" y="654050"/>
            <a:ext cx="11287760" cy="5372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什么是电压：两点之间电位差叫做电压</a:t>
            </a:r>
            <a:endParaRPr lang="en-US" altLang="zh-CN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6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6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1" bldLvl="0" animBg="1"/>
      <p:bldP spid="8" grpId="0" bldLvl="0" animBg="1"/>
      <p:bldP spid="2" grpId="0"/>
      <p:bldP spid="3" grpId="0"/>
      <p:bldP spid="7" grpId="0"/>
      <p:bldP spid="12" grpId="0"/>
      <p:bldP spid="13" grpId="0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1795" y="728345"/>
            <a:ext cx="736282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电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压单位：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表示符号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“U”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，单位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伏特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，简称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伏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，用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“V”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表示。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          </a:t>
            </a:r>
            <a:endParaRPr lang="en-US" altLang="zh-CN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   1KV=1000V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1V=1000MV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（毫伏）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</a:t>
            </a:r>
            <a:endParaRPr lang="en-US" altLang="zh-CN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05" name="图片 104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22895" y="1558290"/>
            <a:ext cx="3512185" cy="406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 rot="6660000">
            <a:off x="9919970" y="2303145"/>
            <a:ext cx="1583055" cy="570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2120" y="422275"/>
            <a:ext cx="1128776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电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压分类：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电压等级一般划分：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）安全电压（通常36V以下）；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2）低压（又分220V和380V）；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3）高压（10KV-220KV）；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4）超高压330KV-750KV；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5）特高压1000KV交流、±800KV直流以上；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电压按类型分：</a:t>
            </a:r>
            <a:endParaRPr lang="en-US" altLang="zh-CN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）直流：可以存储有正负极之分。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）交流：不可存储没有正负极之分。</a:t>
            </a:r>
            <a:endParaRPr lang="en-US" altLang="zh-CN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06" name="图片 105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2755" y="422275"/>
            <a:ext cx="4810760" cy="2604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>
            <p:custDataLst>
              <p:tags r:id="rId3"/>
            </p:custDataLst>
          </p:nvPr>
        </p:nvPicPr>
        <p:blipFill>
          <a:blip r:embed="rId4"/>
          <a:srcRect b="6400"/>
          <a:stretch>
            <a:fillRect/>
          </a:stretch>
        </p:blipFill>
        <p:spPr>
          <a:xfrm>
            <a:off x="6802755" y="3391535"/>
            <a:ext cx="4626610" cy="2604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526145" y="5904230"/>
            <a:ext cx="1179195" cy="495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交流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电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8526145" y="3026410"/>
            <a:ext cx="1179195" cy="495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直流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电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40650" y="1253490"/>
            <a:ext cx="3512185" cy="4351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52450" y="561340"/>
            <a:ext cx="72517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万用表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电压档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有两个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测量区域：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一个是直流电压测量区域，一个是交流测量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区域。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红表笔在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V/Ω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插孔，黑表笔在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COM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插孔。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 rot="6660000">
            <a:off x="9511030" y="2110740"/>
            <a:ext cx="1873250" cy="855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2770" y="645160"/>
            <a:ext cx="11287760" cy="2135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5.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电压测量步骤：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①选相应挡位，如不清楚被测物电压大小从最大挡位选起。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②擦表笔，红表笔擦</a:t>
            </a:r>
            <a:r>
              <a:rPr 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V/Ω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插孔，黑表笔插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COM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插孔。</a:t>
            </a:r>
            <a:endParaRPr lang="zh-CN" altLang="en-US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③万用表直接并联在被测物电路中。</a:t>
            </a:r>
            <a:endParaRPr lang="en-US" altLang="zh-CN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endParaRPr lang="en-US" altLang="zh-CN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rcRect l="28031"/>
          <a:stretch>
            <a:fillRect/>
          </a:stretch>
        </p:blipFill>
        <p:spPr>
          <a:xfrm rot="5400000">
            <a:off x="7308215" y="2103755"/>
            <a:ext cx="409448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PP_MARK_KEY" val="c2800110-76a4-4d2e-9168-074227c9f3de"/>
  <p:tag name="COMMONDATA" val="eyJoZGlkIjoiMWFmY2FhY2MxYzU4MTE4Nzg2Mzc1MWM5N2U3NjdjZ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WPS 演示</Application>
  <PresentationFormat>宽屏</PresentationFormat>
  <Paragraphs>52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17</cp:revision>
  <dcterms:created xsi:type="dcterms:W3CDTF">2020-10-23T05:41:00Z</dcterms:created>
  <dcterms:modified xsi:type="dcterms:W3CDTF">2023-05-26T07:38:15Z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8EAEC6D13D484E72A8431AA998538E38_12</vt:lpwstr>
  </property>
</Properties>
</file>