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3"/>
  </p:sldMasterIdLst>
  <p:sldIdLst>
    <p:sldId id="256" r:id="rId4"/>
    <p:sldId id="259" r:id="rId5"/>
    <p:sldId id="263" r:id="rId6"/>
    <p:sldId id="265" r:id="rId7"/>
    <p:sldId id="262" r:id="rId8"/>
    <p:sldId id="266" r:id="rId9"/>
    <p:sldId id="257" r:id="rId10"/>
    <p:sldId id="258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10515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11645"/>
          </a:xfrm>
          <a:prstGeom prst="rect">
            <a:avLst/>
          </a:prstGeom>
        </p:spPr>
      </p:pic>
    </p:spTree>
    <p:custDataLst>
      <p:tags r:id="rId2"/>
    </p:custData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2.xml"/><Relationship Id="rId2" Type="http://schemas.openxmlformats.org/officeDocument/2006/relationships/image" Target="../media/image11.pn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14.xml"/><Relationship Id="rId2" Type="http://schemas.openxmlformats.org/officeDocument/2006/relationships/image" Target="../media/image13.png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7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tags" Target="../tags/tag17.xml"/><Relationship Id="rId4" Type="http://schemas.openxmlformats.org/officeDocument/2006/relationships/image" Target="../media/image16.png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tags" Target="../tags/tag22.xml"/><Relationship Id="rId6" Type="http://schemas.openxmlformats.org/officeDocument/2006/relationships/image" Target="../media/image21.png"/><Relationship Id="rId5" Type="http://schemas.openxmlformats.org/officeDocument/2006/relationships/tags" Target="../tags/tag21.xml"/><Relationship Id="rId4" Type="http://schemas.openxmlformats.org/officeDocument/2006/relationships/image" Target="../media/image20.png"/><Relationship Id="rId3" Type="http://schemas.openxmlformats.org/officeDocument/2006/relationships/tags" Target="../tags/tag20.xml"/><Relationship Id="rId2" Type="http://schemas.openxmlformats.org/officeDocument/2006/relationships/image" Target="../media/image19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5.png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2555" y="1578610"/>
            <a:ext cx="5069205" cy="909320"/>
          </a:xfrm>
        </p:spPr>
        <p:txBody>
          <a:bodyPr>
            <a:normAutofit fontScale="90000"/>
          </a:bodyPr>
          <a:p>
            <a:r>
              <a:rPr lang="zh-CN" altLang="en-US" b="1"/>
              <a:t>温度</a:t>
            </a:r>
            <a:r>
              <a:rPr lang="zh-CN" altLang="en-US" b="1"/>
              <a:t>传感器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8280" y="2061210"/>
            <a:ext cx="5000625" cy="4370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67120" y="2061210"/>
            <a:ext cx="6024880" cy="4485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701675"/>
            <a:ext cx="12192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进气温度传感器</a:t>
            </a:r>
            <a:endParaRPr lang="zh-CN" altLang="en-US"/>
          </a:p>
          <a:p>
            <a:r>
              <a:rPr lang="zh-CN" altLang="en-US"/>
              <a:t>由于吸入的空气温度的变化会引起空气密度的变化。因此需检测进气温度作为ECU计算空气密度并进行燃油喷射量修正的依据，只与体积流量传感器（翼板式和卡门</a:t>
            </a:r>
            <a:endParaRPr lang="zh-CN" altLang="en-US"/>
          </a:p>
          <a:p>
            <a:r>
              <a:rPr lang="zh-CN" altLang="en-US"/>
              <a:t>涡流式空气流量计）或进气压力传感器配套使用。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7315" y="716280"/>
            <a:ext cx="12084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车外温度传感器</a:t>
            </a:r>
            <a:endParaRPr lang="zh-CN" altLang="en-US"/>
          </a:p>
          <a:p>
            <a:r>
              <a:rPr lang="zh-CN" altLang="en-US"/>
              <a:t>车外温度传感器也称环境温度传感器、外界空气温度传感器、大气温度传感器。是负热敏电阻，一般安装在前保险杠内或水箱之前。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315" y="1638300"/>
            <a:ext cx="5114925" cy="4655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61000" y="1638300"/>
            <a:ext cx="6617335" cy="45662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6675" y="770255"/>
            <a:ext cx="12125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车内温度传感器</a:t>
            </a:r>
            <a:endParaRPr lang="zh-CN" altLang="en-US"/>
          </a:p>
          <a:p>
            <a:r>
              <a:rPr lang="zh-CN" altLang="en-US"/>
              <a:t>车内温度传感器也称室内温度传感器，车内气温传感器。按强制导向型气流方式不同，可划分两种： 吸气器型车内温度传感器、电机型车内温度传感器。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0495" y="1692275"/>
            <a:ext cx="3044190" cy="2556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8985" y="1755775"/>
            <a:ext cx="1990725" cy="2522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0495" y="4248785"/>
            <a:ext cx="5149215" cy="22618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14010" y="2025650"/>
            <a:ext cx="6669405" cy="42144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8585" y="741045"/>
            <a:ext cx="12190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蒸发器温度传感器</a:t>
            </a:r>
            <a:endParaRPr lang="zh-CN" altLang="en-US"/>
          </a:p>
          <a:p>
            <a:r>
              <a:rPr lang="zh-CN" altLang="en-US"/>
              <a:t>蒸发器出口温度传感器 是用热敏电阻作温度检测元件。安装在空调出风口处蒸发器片</a:t>
            </a:r>
            <a:r>
              <a:rPr lang="zh-CN" altLang="en-US">
                <a:sym typeface="+mn-ea"/>
              </a:rPr>
              <a:t>上。</a:t>
            </a:r>
            <a:r>
              <a:rPr lang="zh-CN" altLang="en-US"/>
              <a:t>用以检测蒸发器表面的温度变化，控制压缩机的工作状况。其温度工作范围为-20~60℃。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585" y="1663065"/>
            <a:ext cx="4318000" cy="2595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560" y="4486910"/>
            <a:ext cx="4010025" cy="1866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89450" y="1663065"/>
            <a:ext cx="3467100" cy="46907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19415" y="2864485"/>
            <a:ext cx="4115435" cy="2080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785" y="1095375"/>
            <a:ext cx="10515600" cy="4351338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zh-CN" altLang="en-US"/>
              <a:t>热敏电阻是用半导体材料， 大多为负温度系数，即阻值随温度增加而降低。温度变化会造成大的阻值改变，因此它是最灵敏的温度传感器。但热敏电阻的线性度极差，并且与生产工艺有很大关系。制造商给不出标准化的热敏电阻曲线。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热敏电阻体积非常小，对温度变化的响应也快。但热敏电阻需要使用电流源，小尺寸也使它对自热误差极为敏感。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热敏电阻在两条线上测量的是绝对温度， 有较好的精度，但它比热偶贵， 可测温度范围也小于热偶。一种常用热敏电阻在25℃时的阻值为5kΩ，每1℃的温度改变造成200Ω的电阻变化。注意10Ω的引线电阻仅造成可忽略的 0.05℃误差。它非常适合需要进行快速和灵敏温度测量的电流控制应用。尺寸小对于有空间要求的应用是有利的，但必须注意防止自热误差。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热敏电阻还有其自身的测量技巧。热敏电阻体积小是优点，它能很快稳定，不会造成热负载。不过也因此很不结实，大电流会造成自热。由于热敏电阻是一种电阻性器件，任何电流源都会在其上因功率而造成发热。功率等于电流平方与电阻的积。因此要使用小的电流源。如果热敏电阻暴露在高热中，将导致永久性的损坏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2434" name="文本占位符 402433"/>
          <p:cNvSpPr>
            <a:spLocks noGrp="1"/>
          </p:cNvSpPr>
          <p:nvPr>
            <p:ph type="body" idx="1"/>
          </p:nvPr>
        </p:nvSpPr>
        <p:spPr>
          <a:xfrm>
            <a:off x="241618" y="719138"/>
            <a:ext cx="8001000" cy="5589587"/>
          </a:xfrm>
        </p:spPr>
        <p:txBody>
          <a:bodyPr/>
          <a:p>
            <a:pPr>
              <a:lnSpc>
                <a:spcPct val="115000"/>
              </a:lnSpc>
              <a:buNone/>
            </a:pPr>
            <a:r>
              <a:rPr lang="zh-CN" altLang="en-US" sz="2800" b="1" dirty="0"/>
              <a:t>汽车上的主要温度传感器：</a:t>
            </a:r>
            <a:endParaRPr lang="zh-CN" altLang="en-US" sz="2800" b="1" dirty="0"/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chemeClr val="accent2"/>
                </a:solidFill>
              </a:rPr>
              <a:t>(1)</a:t>
            </a:r>
            <a:r>
              <a:rPr lang="zh-CN" altLang="en-US" sz="2400" b="1" dirty="0">
                <a:solidFill>
                  <a:schemeClr val="accent2"/>
                </a:solidFill>
              </a:rPr>
              <a:t>水温传感器</a:t>
            </a:r>
            <a:endParaRPr lang="zh-CN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chemeClr val="accent2"/>
                </a:solidFill>
              </a:rPr>
              <a:t>(2)</a:t>
            </a:r>
            <a:r>
              <a:rPr lang="zh-CN" altLang="en-US" sz="2400" b="1" dirty="0">
                <a:solidFill>
                  <a:schemeClr val="accent2"/>
                </a:solidFill>
              </a:rPr>
              <a:t>空气温度传感器</a:t>
            </a:r>
            <a:endParaRPr lang="zh-CN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chemeClr val="accent2"/>
                </a:solidFill>
              </a:rPr>
              <a:t>(3)</a:t>
            </a:r>
            <a:r>
              <a:rPr lang="zh-CN" altLang="en-US" sz="2400" b="1" dirty="0">
                <a:solidFill>
                  <a:schemeClr val="accent2"/>
                </a:solidFill>
              </a:rPr>
              <a:t>排气温度传感器</a:t>
            </a:r>
            <a:r>
              <a:rPr lang="en-US" altLang="zh-CN" sz="2400" b="1">
                <a:solidFill>
                  <a:schemeClr val="accent2"/>
                </a:solidFill>
              </a:rPr>
              <a:t>(</a:t>
            </a:r>
            <a:r>
              <a:rPr lang="zh-CN" altLang="en-US" sz="2400" b="1" dirty="0">
                <a:solidFill>
                  <a:schemeClr val="accent2"/>
                </a:solidFill>
              </a:rPr>
              <a:t>催化剂温度传感器）</a:t>
            </a:r>
            <a:endParaRPr lang="zh-CN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chemeClr val="accent2"/>
                </a:solidFill>
              </a:rPr>
              <a:t>(4)EGR</a:t>
            </a:r>
            <a:r>
              <a:rPr lang="zh-CN" altLang="en-US" sz="2400" b="1" dirty="0">
                <a:solidFill>
                  <a:schemeClr val="accent2"/>
                </a:solidFill>
              </a:rPr>
              <a:t>监测温度传感器</a:t>
            </a:r>
            <a:endParaRPr lang="zh-CN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sz="2400" b="1"/>
              <a:t>(5)</a:t>
            </a:r>
            <a:r>
              <a:rPr lang="zh-CN" altLang="en-US" sz="2400" b="1" dirty="0"/>
              <a:t>变速器油温传感器</a:t>
            </a:r>
            <a:endParaRPr lang="zh-CN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sz="2400" b="1"/>
              <a:t>(6)</a:t>
            </a:r>
            <a:r>
              <a:rPr lang="zh-CN" altLang="en-US" sz="2400" b="1" dirty="0"/>
              <a:t>车外温度传感器</a:t>
            </a:r>
            <a:endParaRPr lang="zh-CN" altLang="en-US" sz="2400" b="1" dirty="0"/>
          </a:p>
          <a:p>
            <a:pPr>
              <a:lnSpc>
                <a:spcPct val="115000"/>
              </a:lnSpc>
            </a:pPr>
            <a:r>
              <a:rPr lang="en-US" altLang="zh-CN" sz="2400" b="1"/>
              <a:t>(7)</a:t>
            </a:r>
            <a:r>
              <a:rPr lang="zh-CN" altLang="en-US" sz="2400" b="1" dirty="0"/>
              <a:t>车内温度传感器</a:t>
            </a:r>
            <a:endParaRPr lang="zh-CN" altLang="en-US" sz="2400" b="1" dirty="0"/>
          </a:p>
          <a:p>
            <a:pPr>
              <a:lnSpc>
                <a:spcPct val="115000"/>
              </a:lnSpc>
            </a:pPr>
            <a:r>
              <a:rPr lang="en-US" altLang="zh-CN" sz="2400" b="1"/>
              <a:t>(8)</a:t>
            </a:r>
            <a:r>
              <a:rPr lang="zh-CN" altLang="en-US" sz="2400" b="1" dirty="0"/>
              <a:t>日照温度传感器</a:t>
            </a:r>
            <a:endParaRPr lang="zh-CN" altLang="en-US" sz="2400" b="1" dirty="0"/>
          </a:p>
          <a:p>
            <a:pPr>
              <a:lnSpc>
                <a:spcPct val="115000"/>
              </a:lnSpc>
            </a:pPr>
            <a:r>
              <a:rPr lang="en-US" altLang="zh-CN" sz="2400" b="1"/>
              <a:t>(9)</a:t>
            </a:r>
            <a:r>
              <a:rPr lang="zh-CN" altLang="en-US" sz="2400" b="1" dirty="0"/>
              <a:t>蒸发器出口温度传感器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9619" name="文本占位符 239618"/>
          <p:cNvSpPr>
            <a:spLocks noGrp="1"/>
          </p:cNvSpPr>
          <p:nvPr>
            <p:ph type="body" idx="1"/>
          </p:nvPr>
        </p:nvSpPr>
        <p:spPr>
          <a:xfrm>
            <a:off x="102235" y="1278573"/>
            <a:ext cx="8229600" cy="4530725"/>
          </a:xfrm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3100" dirty="0"/>
          </a:p>
          <a:p>
            <a:pPr lvl="1">
              <a:lnSpc>
                <a:spcPct val="90000"/>
              </a:lnSpc>
              <a:buSzPct val="140000"/>
              <a:buFont typeface="Wingdings" panose="05000000000000000000" pitchFamily="2" charset="2"/>
              <a:buChar char="Ø"/>
            </a:pPr>
            <a:r>
              <a:rPr lang="zh-CN" altLang="en-US" dirty="0"/>
              <a:t>热敏电阻式</a:t>
            </a:r>
            <a:endParaRPr lang="zh-CN" altLang="en-US" dirty="0"/>
          </a:p>
          <a:p>
            <a:pPr lvl="1">
              <a:lnSpc>
                <a:spcPct val="90000"/>
              </a:lnSpc>
              <a:buNone/>
            </a:pPr>
            <a:endParaRPr lang="zh-CN" altLang="en-US" sz="2700" dirty="0"/>
          </a:p>
          <a:p>
            <a:pPr lvl="1">
              <a:lnSpc>
                <a:spcPct val="90000"/>
              </a:lnSpc>
              <a:buNone/>
            </a:pPr>
            <a:endParaRPr lang="zh-CN" altLang="en-US" sz="2700" dirty="0"/>
          </a:p>
          <a:p>
            <a:pPr lvl="1">
              <a:lnSpc>
                <a:spcPct val="90000"/>
              </a:lnSpc>
              <a:buNone/>
            </a:pPr>
            <a:endParaRPr lang="zh-CN" altLang="en-US" sz="2700" dirty="0"/>
          </a:p>
          <a:p>
            <a:pPr lvl="1">
              <a:lnSpc>
                <a:spcPct val="90000"/>
              </a:lnSpc>
              <a:buNone/>
            </a:pPr>
            <a:endParaRPr lang="zh-CN" altLang="en-US" sz="2700" dirty="0"/>
          </a:p>
          <a:p>
            <a:pPr>
              <a:lnSpc>
                <a:spcPct val="90000"/>
              </a:lnSpc>
            </a:pPr>
            <a:endParaRPr lang="zh-CN" altLang="en-US" sz="2600" dirty="0"/>
          </a:p>
          <a:p>
            <a:pPr>
              <a:lnSpc>
                <a:spcPct val="90000"/>
              </a:lnSpc>
            </a:pPr>
            <a:endParaRPr lang="zh-CN" altLang="en-US" sz="2600" dirty="0"/>
          </a:p>
          <a:p>
            <a:pPr>
              <a:lnSpc>
                <a:spcPct val="90000"/>
              </a:lnSpc>
              <a:buNone/>
            </a:pPr>
            <a:endParaRPr lang="zh-CN" altLang="en-US" sz="2600"/>
          </a:p>
        </p:txBody>
      </p:sp>
      <p:sp>
        <p:nvSpPr>
          <p:cNvPr id="239620" name="矩形 239619"/>
          <p:cNvSpPr/>
          <p:nvPr/>
        </p:nvSpPr>
        <p:spPr>
          <a:xfrm>
            <a:off x="2513648" y="1278573"/>
            <a:ext cx="4572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l"/>
            <a:r>
              <a:rPr lang="zh-CN" altLang="en-US" sz="2400" b="1" dirty="0">
                <a:latin typeface="Arial" panose="020B0604020202020204" pitchFamily="34" charset="0"/>
              </a:rPr>
              <a:t>正温度系数型（</a:t>
            </a:r>
            <a:r>
              <a:rPr lang="en-US" altLang="zh-CN" sz="2400" b="1">
                <a:latin typeface="Arial" panose="020B0604020202020204" pitchFamily="34" charset="0"/>
              </a:rPr>
              <a:t>PTC</a:t>
            </a:r>
            <a:r>
              <a:rPr lang="zh-CN" altLang="en-US" sz="2400" b="1" dirty="0">
                <a:latin typeface="Arial" panose="020B0604020202020204" pitchFamily="34" charset="0"/>
              </a:rPr>
              <a:t>）；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lvl="1" algn="l"/>
            <a:r>
              <a:rPr lang="zh-CN" altLang="en-US" sz="2400" b="1" dirty="0">
                <a:solidFill>
                  <a:srgbClr val="FF431D"/>
                </a:solidFill>
                <a:latin typeface="Arial" panose="020B0604020202020204" pitchFamily="34" charset="0"/>
              </a:rPr>
              <a:t>负温度系数型（</a:t>
            </a:r>
            <a:r>
              <a:rPr lang="en-US" altLang="zh-CN" sz="2400" b="1">
                <a:solidFill>
                  <a:srgbClr val="FF431D"/>
                </a:solidFill>
                <a:latin typeface="Arial" panose="020B0604020202020204" pitchFamily="34" charset="0"/>
              </a:rPr>
              <a:t>NTC</a:t>
            </a:r>
            <a:r>
              <a:rPr lang="zh-CN" altLang="en-US" sz="2400" b="1" dirty="0">
                <a:solidFill>
                  <a:srgbClr val="FF431D"/>
                </a:solidFill>
                <a:latin typeface="Arial" panose="020B0604020202020204" pitchFamily="34" charset="0"/>
              </a:rPr>
              <a:t>）；</a:t>
            </a:r>
            <a:endParaRPr lang="zh-CN" altLang="en-US" sz="2400" b="1" dirty="0">
              <a:solidFill>
                <a:srgbClr val="FF431D"/>
              </a:solidFill>
              <a:latin typeface="Arial" panose="020B0604020202020204" pitchFamily="34" charset="0"/>
            </a:endParaRPr>
          </a:p>
          <a:p>
            <a:pPr lvl="1" algn="l"/>
            <a:endParaRPr lang="zh-CN" altLang="en-US" sz="2400" b="1" dirty="0">
              <a:solidFill>
                <a:srgbClr val="FF431D"/>
              </a:solidFill>
              <a:latin typeface="Arial" panose="020B0604020202020204" pitchFamily="34" charset="0"/>
            </a:endParaRPr>
          </a:p>
          <a:p>
            <a:pPr lvl="1" algn="l"/>
            <a:endParaRPr lang="zh-CN" altLang="en-US" sz="2400" b="1" dirty="0">
              <a:latin typeface="Arial" panose="020B0604020202020204" pitchFamily="34" charset="0"/>
            </a:endParaRPr>
          </a:p>
          <a:p>
            <a:pPr lvl="1" algn="l"/>
            <a:r>
              <a:rPr lang="zh-CN" altLang="en-US" sz="2400" b="1" dirty="0">
                <a:latin typeface="Verdana" panose="020B0604030504040204" pitchFamily="34" charset="0"/>
              </a:rPr>
              <a:t>突变型（</a:t>
            </a:r>
            <a:r>
              <a:rPr lang="en-US" altLang="zh-CN" sz="2400" b="1">
                <a:latin typeface="Verdana" panose="020B0604030504040204" pitchFamily="34" charset="0"/>
              </a:rPr>
              <a:t>CTR</a:t>
            </a:r>
            <a:r>
              <a:rPr lang="zh-CN" altLang="en-US" sz="2400" b="1" dirty="0">
                <a:latin typeface="Verdana" panose="020B0604030504040204" pitchFamily="34" charset="0"/>
              </a:rPr>
              <a:t>）</a:t>
            </a:r>
            <a:r>
              <a:rPr lang="zh-CN" altLang="en-US" sz="1800" dirty="0">
                <a:latin typeface="Verdana" panose="020B0604030504040204" pitchFamily="34" charset="0"/>
              </a:rPr>
              <a:t> </a:t>
            </a:r>
            <a:endParaRPr lang="zh-CN" altLang="en-US" sz="2400" b="1" dirty="0">
              <a:latin typeface="Verdana" panose="020B0604030504040204" pitchFamily="34" charset="0"/>
            </a:endParaRPr>
          </a:p>
          <a:p>
            <a:pPr lvl="1" algn="l"/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39621" name="左大括号 239620"/>
          <p:cNvSpPr/>
          <p:nvPr/>
        </p:nvSpPr>
        <p:spPr>
          <a:xfrm>
            <a:off x="2729548" y="1494473"/>
            <a:ext cx="287337" cy="1657350"/>
          </a:xfrm>
          <a:prstGeom prst="leftBrace">
            <a:avLst>
              <a:gd name="adj1" fmla="val 4806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9625" name="矩形 239624"/>
          <p:cNvSpPr/>
          <p:nvPr/>
        </p:nvSpPr>
        <p:spPr>
          <a:xfrm>
            <a:off x="497523" y="675323"/>
            <a:ext cx="7272337" cy="368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l"/>
            <a:r>
              <a:rPr lang="zh-CN" altLang="en-US" b="1" dirty="0">
                <a:latin typeface="Verdana" panose="020B0604030504040204" pitchFamily="34" charset="0"/>
              </a:rPr>
              <a:t>二、 发动机电控系统温度传感器结构及工作原理</a:t>
            </a:r>
            <a:endParaRPr lang="zh-CN" altLang="en-US" b="1" dirty="0">
              <a:latin typeface="Verdana" panose="020B0604030504040204" pitchFamily="34" charset="0"/>
            </a:endParaRPr>
          </a:p>
        </p:txBody>
      </p:sp>
      <p:sp>
        <p:nvSpPr>
          <p:cNvPr id="239626" name="矩形 239625"/>
          <p:cNvSpPr/>
          <p:nvPr/>
        </p:nvSpPr>
        <p:spPr>
          <a:xfrm>
            <a:off x="857885" y="4191000"/>
            <a:ext cx="5113338" cy="922020"/>
          </a:xfrm>
          <a:prstGeom prst="rect">
            <a:avLst/>
          </a:prstGeom>
          <a:solidFill>
            <a:srgbClr val="E5F96B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Verdana" panose="020B0604030504040204" pitchFamily="34" charset="0"/>
              </a:rPr>
              <a:t>　利用导体和半导体材料的电阻率随温度变化而变化的性质制成的 </a:t>
            </a:r>
            <a:endParaRPr lang="zh-CN" altLang="en-US" b="1" dirty="0">
              <a:latin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Verdana" panose="020B0604030504040204" pitchFamily="34" charset="0"/>
              </a:rPr>
              <a:t>灵敏度高、响应特性好、结构简单、成本低廉。</a:t>
            </a:r>
            <a:endParaRPr lang="zh-CN" altLang="en-US" b="1" dirty="0">
              <a:latin typeface="Verdana" panose="020B0604030504040204" pitchFamily="34" charset="0"/>
            </a:endParaRPr>
          </a:p>
        </p:txBody>
      </p:sp>
      <p:sp>
        <p:nvSpPr>
          <p:cNvPr id="239628" name="矩形 239627"/>
          <p:cNvSpPr/>
          <p:nvPr/>
        </p:nvSpPr>
        <p:spPr>
          <a:xfrm>
            <a:off x="2874010" y="2143760"/>
            <a:ext cx="4471670" cy="3397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dirty="0">
                <a:solidFill>
                  <a:srgbClr val="FF0000"/>
                </a:solidFill>
                <a:latin typeface="Verdana" panose="020B0604030504040204" pitchFamily="34" charset="0"/>
              </a:rPr>
              <a:t>（</a:t>
            </a:r>
            <a:r>
              <a:rPr lang="en-US" altLang="zh-CN">
                <a:solidFill>
                  <a:srgbClr val="FF0000"/>
                </a:solidFill>
                <a:latin typeface="Verdana" panose="020B0604030504040204" pitchFamily="34" charset="0"/>
              </a:rPr>
              <a:t>Negative Temperature Coefficient</a:t>
            </a:r>
            <a:r>
              <a:rPr lang="zh-CN" altLang="en-US" sz="1800" dirty="0">
                <a:solidFill>
                  <a:srgbClr val="FF0000"/>
                </a:solidFill>
                <a:latin typeface="Verdana" panose="020B0604030504040204" pitchFamily="34" charset="0"/>
              </a:rPr>
              <a:t>）</a:t>
            </a:r>
            <a:endParaRPr lang="zh-CN" altLang="en-US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239629" name="图片 239628" descr="温度传感器特性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59483" y="2935923"/>
            <a:ext cx="3011487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630" name="文本框 239629"/>
          <p:cNvSpPr txBox="1"/>
          <p:nvPr/>
        </p:nvSpPr>
        <p:spPr>
          <a:xfrm>
            <a:off x="7786688" y="6491288"/>
            <a:ext cx="2881312" cy="3683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>
                <a:latin typeface="Arial" panose="020B0604020202020204" pitchFamily="34" charset="0"/>
              </a:rPr>
              <a:t>NTC</a:t>
            </a:r>
            <a:r>
              <a:rPr lang="zh-CN" altLang="en-US" sz="1800" dirty="0">
                <a:latin typeface="Arial" panose="020B0604020202020204" pitchFamily="34" charset="0"/>
              </a:rPr>
              <a:t>温度传感器输出特性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charRg st="1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9">
                                            <p:txEl>
                                              <p:charRg st="1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9">
                                            <p:txEl>
                                              <p:charRg st="1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  <p:bldP spid="239626" grpId="0" bldLvl="0" animBg="1"/>
      <p:bldP spid="239628" grpId="0"/>
      <p:bldP spid="23963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230" y="725805"/>
            <a:ext cx="8162925" cy="5210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43900" y="725805"/>
            <a:ext cx="3644900" cy="52095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0642" name="标题 240641"/>
          <p:cNvSpPr>
            <a:spLocks noGrp="1"/>
          </p:cNvSpPr>
          <p:nvPr>
            <p:ph type="title"/>
          </p:nvPr>
        </p:nvSpPr>
        <p:spPr>
          <a:xfrm>
            <a:off x="1467168" y="648018"/>
            <a:ext cx="6242050" cy="893762"/>
          </a:xfrm>
        </p:spPr>
        <p:txBody>
          <a:bodyPr anchor="b" anchorCtr="0"/>
          <a:p>
            <a:pPr>
              <a:buSzPct val="130000"/>
              <a:buFont typeface="Wingdings" panose="05000000000000000000" pitchFamily="2" charset="2"/>
              <a:buChar char="Ø"/>
            </a:pPr>
            <a:r>
              <a:rPr lang="en-US" altLang="zh-CN" sz="2500" b="1">
                <a:solidFill>
                  <a:srgbClr val="FF431D"/>
                </a:solidFill>
              </a:rPr>
              <a:t>NTC</a:t>
            </a:r>
            <a:r>
              <a:rPr lang="zh-CN" altLang="en-US" sz="2500" b="1" dirty="0">
                <a:solidFill>
                  <a:srgbClr val="FF431D"/>
                </a:solidFill>
              </a:rPr>
              <a:t>型温度传感器结构及原理</a:t>
            </a:r>
            <a:endParaRPr lang="zh-CN" altLang="en-US" sz="2500" b="1">
              <a:solidFill>
                <a:srgbClr val="FF431D"/>
              </a:solidFill>
            </a:endParaRPr>
          </a:p>
        </p:txBody>
      </p:sp>
      <p:pic>
        <p:nvPicPr>
          <p:cNvPr id="240643" name="内容占位符 240642" descr="温度传感器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287780" y="1727518"/>
            <a:ext cx="4932363" cy="3802062"/>
          </a:xfrm>
        </p:spPr>
      </p:pic>
      <p:sp>
        <p:nvSpPr>
          <p:cNvPr id="240644" name="文本占位符 240643"/>
          <p:cNvSpPr>
            <a:spLocks noGrp="1"/>
          </p:cNvSpPr>
          <p:nvPr>
            <p:ph type="body" sz="half" idx="3"/>
          </p:nvPr>
        </p:nvSpPr>
        <p:spPr>
          <a:xfrm>
            <a:off x="1467168" y="5688330"/>
            <a:ext cx="8785225" cy="792163"/>
          </a:xfrm>
          <a:solidFill>
            <a:srgbClr val="E5F96B"/>
          </a:solidFill>
          <a:ln>
            <a:solidFill>
              <a:srgbClr val="FF33CC"/>
            </a:solidFill>
            <a:miter/>
          </a:ln>
        </p:spPr>
        <p:txBody>
          <a:bodyPr>
            <a:normAutofit lnSpcReduction="10000"/>
          </a:bodyPr>
          <a:p>
            <a:pPr>
              <a:lnSpc>
                <a:spcPct val="9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进气温度传感器内的热敏电阻随着进气温度的增大而减小，使得分压值也随之减小，</a:t>
            </a:r>
            <a:r>
              <a:rPr lang="en-US" altLang="zh-CN" sz="2400" b="1">
                <a:solidFill>
                  <a:schemeClr val="tx2"/>
                </a:solidFill>
                <a:latin typeface="宋体" panose="02010600030101010101" pitchFamily="2" charset="-122"/>
              </a:rPr>
              <a:t>ECU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根据分压来判断进气温度。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240655" name="组合 240654"/>
          <p:cNvGrpSpPr/>
          <p:nvPr/>
        </p:nvGrpSpPr>
        <p:grpSpPr>
          <a:xfrm>
            <a:off x="6291580" y="1800543"/>
            <a:ext cx="3816350" cy="3679825"/>
            <a:chOff x="3152" y="1117"/>
            <a:chExt cx="2404" cy="2318"/>
          </a:xfrm>
        </p:grpSpPr>
        <p:sp>
          <p:nvSpPr>
            <p:cNvPr id="240651" name="文本框 240650"/>
            <p:cNvSpPr txBox="1"/>
            <p:nvPr/>
          </p:nvSpPr>
          <p:spPr>
            <a:xfrm>
              <a:off x="3696" y="3203"/>
              <a:ext cx="163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b="1" dirty="0">
                  <a:latin typeface="Verdana" panose="020B0604030504040204" pitchFamily="34" charset="0"/>
                </a:rPr>
                <a:t>　　测量电路</a:t>
              </a:r>
              <a:endParaRPr lang="zh-CN" altLang="en-US" b="1" dirty="0">
                <a:latin typeface="Verdana" panose="020B0604030504040204" pitchFamily="34" charset="0"/>
              </a:endParaRPr>
            </a:p>
          </p:txBody>
        </p:sp>
        <p:grpSp>
          <p:nvGrpSpPr>
            <p:cNvPr id="240654" name="组合 240653"/>
            <p:cNvGrpSpPr/>
            <p:nvPr/>
          </p:nvGrpSpPr>
          <p:grpSpPr>
            <a:xfrm>
              <a:off x="3152" y="1117"/>
              <a:ext cx="2404" cy="2086"/>
              <a:chOff x="3152" y="1117"/>
              <a:chExt cx="2404" cy="2086"/>
            </a:xfrm>
          </p:grpSpPr>
          <p:pic>
            <p:nvPicPr>
              <p:cNvPr id="240647" name="图片 24064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88" y="1117"/>
                <a:ext cx="2268" cy="201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0652" name="椭圆 240651"/>
              <p:cNvSpPr/>
              <p:nvPr/>
            </p:nvSpPr>
            <p:spPr>
              <a:xfrm>
                <a:off x="3152" y="2115"/>
                <a:ext cx="953" cy="1088"/>
              </a:xfrm>
              <a:prstGeom prst="ellipse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pic>
        <p:nvPicPr>
          <p:cNvPr id="240653" name="图片 240652"/>
          <p:cNvPicPr>
            <a:picLocks noChangeAspect="1"/>
          </p:cNvPicPr>
          <p:nvPr/>
        </p:nvPicPr>
        <p:blipFill>
          <a:blip r:embed="rId3"/>
          <a:srcRect r="45454" b="46143"/>
          <a:stretch>
            <a:fillRect/>
          </a:stretch>
        </p:blipFill>
        <p:spPr>
          <a:xfrm>
            <a:off x="8472488" y="0"/>
            <a:ext cx="2195512" cy="178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4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4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513264" y="908685"/>
            <a:ext cx="2283460" cy="694690"/>
            <a:chOff x="5367" y="1295"/>
            <a:chExt cx="8762" cy="2546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5367" y="2748"/>
              <a:ext cx="8762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7862" y="1295"/>
              <a:ext cx="3729" cy="2546"/>
              <a:chOff x="7697" y="1295"/>
              <a:chExt cx="3729" cy="2546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7697" y="2209"/>
                <a:ext cx="3729" cy="1153"/>
              </a:xfrm>
              <a:prstGeom prst="rect">
                <a:avLst/>
              </a:prstGeom>
              <a:solidFill>
                <a:schemeClr val="tx1"/>
              </a:solidFill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7904" y="1295"/>
                <a:ext cx="3170" cy="2546"/>
                <a:chOff x="11449" y="1759"/>
                <a:chExt cx="3170" cy="2546"/>
              </a:xfrm>
            </p:grpSpPr>
            <p:cxnSp>
              <p:nvCxnSpPr>
                <p:cNvPr id="3" name="直接连接符 2"/>
                <p:cNvCxnSpPr/>
                <p:nvPr/>
              </p:nvCxnSpPr>
              <p:spPr>
                <a:xfrm flipH="1">
                  <a:off x="12358" y="1759"/>
                  <a:ext cx="2261" cy="254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直接连接符 3"/>
                <p:cNvCxnSpPr/>
                <p:nvPr/>
              </p:nvCxnSpPr>
              <p:spPr>
                <a:xfrm flipH="1" flipV="1">
                  <a:off x="11449" y="4224"/>
                  <a:ext cx="1053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" name="圆角矩形 8"/>
          <p:cNvSpPr/>
          <p:nvPr/>
        </p:nvSpPr>
        <p:spPr>
          <a:xfrm>
            <a:off x="1043940" y="4077335"/>
            <a:ext cx="3423285" cy="14928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775710" y="1317625"/>
            <a:ext cx="0" cy="29006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998335" y="2183130"/>
            <a:ext cx="2853690" cy="2786380"/>
          </a:xfrm>
          <a:prstGeom prst="line">
            <a:avLst/>
          </a:prstGeom>
          <a:ln w="50800">
            <a:solidFill>
              <a:srgbClr val="E40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组合 120"/>
          <p:cNvGrpSpPr/>
          <p:nvPr/>
        </p:nvGrpSpPr>
        <p:grpSpPr>
          <a:xfrm rot="10800000">
            <a:off x="3542665" y="4214495"/>
            <a:ext cx="471805" cy="132080"/>
            <a:chOff x="5949" y="2919"/>
            <a:chExt cx="743" cy="208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5949" y="3121"/>
              <a:ext cx="743" cy="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6101" y="2919"/>
              <a:ext cx="38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6067" y="3017"/>
              <a:ext cx="506" cy="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矩形 145"/>
          <p:cNvSpPr/>
          <p:nvPr/>
        </p:nvSpPr>
        <p:spPr>
          <a:xfrm>
            <a:off x="1454150" y="4373880"/>
            <a:ext cx="191135" cy="5842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7" name="直接连接符 146"/>
          <p:cNvCxnSpPr/>
          <p:nvPr/>
        </p:nvCxnSpPr>
        <p:spPr>
          <a:xfrm>
            <a:off x="1559560" y="4206875"/>
            <a:ext cx="361315" cy="0"/>
          </a:xfrm>
          <a:prstGeom prst="line">
            <a:avLst/>
          </a:prstGeom>
          <a:ln w="41275" cmpd="sng">
            <a:solidFill>
              <a:srgbClr val="E40D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H="1" flipV="1">
            <a:off x="1541145" y="5012055"/>
            <a:ext cx="0" cy="285115"/>
          </a:xfrm>
          <a:prstGeom prst="line">
            <a:avLst/>
          </a:prstGeom>
          <a:ln w="28575" cmpd="sng">
            <a:solidFill>
              <a:srgbClr val="E40D08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H="1">
            <a:off x="1353820" y="5012690"/>
            <a:ext cx="391795" cy="0"/>
          </a:xfrm>
          <a:prstGeom prst="line">
            <a:avLst/>
          </a:prstGeom>
          <a:ln w="28575" cmpd="sng">
            <a:solidFill>
              <a:srgbClr val="E40D08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675765" y="5095240"/>
            <a:ext cx="5416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+5V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20875" y="446405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发动机电脑</a:t>
            </a:r>
            <a:endParaRPr lang="zh-CN" altLang="en-US" sz="2800"/>
          </a:p>
        </p:txBody>
      </p:sp>
      <p:grpSp>
        <p:nvGrpSpPr>
          <p:cNvPr id="19" name="组合 18"/>
          <p:cNvGrpSpPr/>
          <p:nvPr/>
        </p:nvGrpSpPr>
        <p:grpSpPr>
          <a:xfrm>
            <a:off x="6625590" y="1729740"/>
            <a:ext cx="4114165" cy="3641090"/>
            <a:chOff x="10434" y="1929"/>
            <a:chExt cx="6479" cy="5734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1021" y="7057"/>
              <a:ext cx="5811" cy="0"/>
            </a:xfrm>
            <a:prstGeom prst="line">
              <a:avLst/>
            </a:prstGeom>
            <a:ln w="444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10991" y="1929"/>
              <a:ext cx="0" cy="5156"/>
            </a:xfrm>
            <a:prstGeom prst="line">
              <a:avLst/>
            </a:prstGeom>
            <a:ln w="444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0434" y="1929"/>
              <a:ext cx="648" cy="188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电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阻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值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545" y="7083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温度</a:t>
              </a:r>
              <a:r>
                <a:rPr lang="en-US" altLang="zh-CN"/>
                <a:t>℃</a:t>
              </a:r>
              <a:endParaRPr lang="en-US" alt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21" y="6757"/>
              <a:ext cx="470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0</a:t>
              </a:r>
              <a:endParaRPr lang="en-US" altLang="zh-CN"/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 flipV="1">
            <a:off x="7179945" y="1957705"/>
            <a:ext cx="3386455" cy="2919095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179945" y="1589405"/>
            <a:ext cx="145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负温度</a:t>
            </a:r>
            <a:r>
              <a:rPr lang="zh-CN" altLang="en-US"/>
              <a:t>系数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871075" y="1814830"/>
            <a:ext cx="145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正温度</a:t>
            </a:r>
            <a:r>
              <a:rPr lang="zh-CN" altLang="en-US"/>
              <a:t>系数</a:t>
            </a:r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1541145" y="1304925"/>
            <a:ext cx="0" cy="3707130"/>
          </a:xfrm>
          <a:prstGeom prst="line">
            <a:avLst/>
          </a:prstGeom>
          <a:ln w="50800">
            <a:solidFill>
              <a:srgbClr val="E40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040890" y="1690370"/>
            <a:ext cx="1166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热敏</a:t>
            </a:r>
            <a:r>
              <a:rPr lang="zh-CN" altLang="en-US"/>
              <a:t>电阻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/>
        </p:nvCxnSpPr>
        <p:spPr>
          <a:xfrm flipH="1">
            <a:off x="6855460" y="2116455"/>
            <a:ext cx="2853690" cy="2786380"/>
          </a:xfrm>
          <a:prstGeom prst="line">
            <a:avLst/>
          </a:prstGeom>
          <a:ln w="50800">
            <a:solidFill>
              <a:srgbClr val="E40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482715" y="1663065"/>
            <a:ext cx="4114165" cy="3641090"/>
            <a:chOff x="10434" y="1929"/>
            <a:chExt cx="6479" cy="5734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1021" y="7057"/>
              <a:ext cx="5811" cy="0"/>
            </a:xfrm>
            <a:prstGeom prst="line">
              <a:avLst/>
            </a:prstGeom>
            <a:ln w="444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10991" y="1929"/>
              <a:ext cx="0" cy="5156"/>
            </a:xfrm>
            <a:prstGeom prst="line">
              <a:avLst/>
            </a:prstGeom>
            <a:ln w="444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0434" y="1929"/>
              <a:ext cx="648" cy="188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电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压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值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en-US" altLang="zh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545" y="7083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温度</a:t>
              </a:r>
              <a:r>
                <a:rPr lang="en-US" altLang="zh-CN"/>
                <a:t>℃</a:t>
              </a:r>
              <a:endParaRPr lang="en-US" alt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21" y="6757"/>
              <a:ext cx="470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0</a:t>
              </a:r>
              <a:endParaRPr lang="en-US" altLang="zh-CN"/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 flipV="1">
            <a:off x="7037070" y="1891030"/>
            <a:ext cx="3386455" cy="2919095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037070" y="1522730"/>
            <a:ext cx="145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负温度</a:t>
            </a:r>
            <a:r>
              <a:rPr lang="zh-CN" altLang="en-US"/>
              <a:t>系数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728200" y="1748155"/>
            <a:ext cx="145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正温度</a:t>
            </a:r>
            <a:r>
              <a:rPr lang="zh-CN" altLang="en-US"/>
              <a:t>系数</a:t>
            </a:r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718310" y="2099945"/>
            <a:ext cx="2853690" cy="2786380"/>
          </a:xfrm>
          <a:prstGeom prst="line">
            <a:avLst/>
          </a:prstGeom>
          <a:ln w="50800">
            <a:solidFill>
              <a:srgbClr val="E40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1345565" y="1646555"/>
            <a:ext cx="4114165" cy="3641090"/>
            <a:chOff x="10434" y="1929"/>
            <a:chExt cx="6479" cy="5734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1021" y="7057"/>
              <a:ext cx="5811" cy="0"/>
            </a:xfrm>
            <a:prstGeom prst="line">
              <a:avLst/>
            </a:prstGeom>
            <a:ln w="444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10991" y="1929"/>
              <a:ext cx="0" cy="5156"/>
            </a:xfrm>
            <a:prstGeom prst="line">
              <a:avLst/>
            </a:prstGeom>
            <a:ln w="444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0434" y="1929"/>
              <a:ext cx="648" cy="188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电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阻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值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545" y="7083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温度</a:t>
              </a:r>
              <a:r>
                <a:rPr lang="en-US" altLang="zh-CN"/>
                <a:t>℃</a:t>
              </a:r>
              <a:endParaRPr lang="en-US" alt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521" y="6757"/>
              <a:ext cx="470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0</a:t>
              </a:r>
              <a:endParaRPr lang="en-US" altLang="zh-CN"/>
            </a:p>
          </p:txBody>
        </p:sp>
      </p:grpSp>
      <p:cxnSp>
        <p:nvCxnSpPr>
          <p:cNvPr id="32" name="直接连接符 31"/>
          <p:cNvCxnSpPr/>
          <p:nvPr/>
        </p:nvCxnSpPr>
        <p:spPr>
          <a:xfrm flipH="1" flipV="1">
            <a:off x="1899920" y="1874520"/>
            <a:ext cx="3386455" cy="2919095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899920" y="1506220"/>
            <a:ext cx="145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负温度</a:t>
            </a:r>
            <a:r>
              <a:rPr lang="zh-CN" altLang="en-US"/>
              <a:t>系数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591050" y="1731645"/>
            <a:ext cx="145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正温度</a:t>
            </a:r>
            <a:r>
              <a:rPr lang="zh-CN" altLang="en-US"/>
              <a:t>系数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34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701675"/>
            <a:ext cx="4867275" cy="5807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2930" y="701675"/>
            <a:ext cx="6310630" cy="57429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ZTM3MjIwNWFkOTIwYTliYmJmMGNhMjFlM2JhZDhkYTAifQ=="/>
  <p:tag name="KSO_WPP_MARK_KEY" val="87cab20d-9612-4e5f-b6de-09e54f9b4270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PLACING_PICTURE_USER_VIEWPORT" val="{&quot;height&quot;:4875,&quot;width&quot;:4742.49921259842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WPS 演示</Application>
  <PresentationFormat>宽屏</PresentationFormat>
  <Paragraphs>108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Verdana</vt:lpstr>
      <vt:lpstr>自定义设计方案</vt:lpstr>
      <vt:lpstr>Office 主题</vt:lpstr>
      <vt:lpstr>温度传感器</vt:lpstr>
      <vt:lpstr>PowerPoint 演示文稿</vt:lpstr>
      <vt:lpstr>第三章　内燃机电控系统的传感器</vt:lpstr>
      <vt:lpstr>PowerPoint 演示文稿</vt:lpstr>
      <vt:lpstr>PowerPoint 演示文稿</vt:lpstr>
      <vt:lpstr>NTC型温度传感器结构及原理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宋叔叔～～～</cp:lastModifiedBy>
  <cp:revision>183</cp:revision>
  <dcterms:created xsi:type="dcterms:W3CDTF">2019-06-19T02:08:00Z</dcterms:created>
  <dcterms:modified xsi:type="dcterms:W3CDTF">2023-06-17T07:27:56Z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01FAF419453B473FA3E4C23AF4D2BBD6_11</vt:lpwstr>
  </property>
</Properties>
</file>