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62" r:id="rId4"/>
    <p:sldId id="268" r:id="rId5"/>
    <p:sldId id="258" r:id="rId6"/>
    <p:sldId id="263" r:id="rId7"/>
    <p:sldId id="264" r:id="rId8"/>
    <p:sldId id="257" r:id="rId9"/>
    <p:sldId id="265" r:id="rId10"/>
    <p:sldId id="266" r:id="rId11"/>
    <p:sldId id="267" r:id="rId13"/>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4.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5.png"/><Relationship Id="rId7" Type="http://schemas.openxmlformats.org/officeDocument/2006/relationships/image" Target="../media/image10.GIF"/><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9.xml"/><Relationship Id="rId2" Type="http://schemas.openxmlformats.org/officeDocument/2006/relationships/image" Target="../media/image6.GIF"/><Relationship Id="rId13" Type="http://schemas.openxmlformats.org/officeDocument/2006/relationships/slideLayout" Target="../slideLayouts/slideLayout2.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0" y="528955"/>
            <a:ext cx="5883910" cy="1210310"/>
          </a:xfrm>
        </p:spPr>
        <p:txBody>
          <a:bodyPr>
            <a:normAutofit fontScale="90000"/>
          </a:bodyPr>
          <a:p>
            <a:r>
              <a:rPr lang="zh-CN" altLang="en-US" b="1">
                <a:sym typeface="+mn-ea"/>
              </a:rPr>
              <a:t>喷油点火时刻确定</a:t>
            </a:r>
            <a:endParaRPr lang="zh-CN" altLang="en-US" b="1">
              <a:sym typeface="+mn-ea"/>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2" name="组合 41"/>
          <p:cNvGrpSpPr/>
          <p:nvPr/>
        </p:nvGrpSpPr>
        <p:grpSpPr>
          <a:xfrm>
            <a:off x="8569325" y="20955"/>
            <a:ext cx="1680210" cy="977900"/>
            <a:chOff x="12265" y="33"/>
            <a:chExt cx="2646" cy="1540"/>
          </a:xfrm>
        </p:grpSpPr>
        <p:sp>
          <p:nvSpPr>
            <p:cNvPr id="4" name="文本框 3"/>
            <p:cNvSpPr txBox="1"/>
            <p:nvPr/>
          </p:nvSpPr>
          <p:spPr>
            <a:xfrm>
              <a:off x="12265" y="33"/>
              <a:ext cx="2646" cy="406"/>
            </a:xfrm>
            <a:prstGeom prst="rect">
              <a:avLst/>
            </a:prstGeom>
            <a:noFill/>
            <a:ln>
              <a:solidFill>
                <a:schemeClr val="tx1"/>
              </a:solidFill>
            </a:ln>
          </p:spPr>
          <p:txBody>
            <a:bodyPr wrap="square" rtlCol="0">
              <a:noAutofit/>
            </a:bodyPr>
            <a:p>
              <a:pPr algn="l"/>
              <a:r>
                <a:rPr lang="zh-CN" altLang="en-US" sz="1400"/>
                <a:t>节气门开度传感器</a:t>
              </a:r>
              <a:endParaRPr lang="zh-CN" altLang="en-US" sz="1400"/>
            </a:p>
          </p:txBody>
        </p:sp>
        <p:sp>
          <p:nvSpPr>
            <p:cNvPr id="5" name="文本框 4"/>
            <p:cNvSpPr txBox="1"/>
            <p:nvPr/>
          </p:nvSpPr>
          <p:spPr>
            <a:xfrm>
              <a:off x="12265" y="600"/>
              <a:ext cx="2646" cy="406"/>
            </a:xfrm>
            <a:prstGeom prst="rect">
              <a:avLst/>
            </a:prstGeom>
            <a:noFill/>
            <a:ln>
              <a:solidFill>
                <a:schemeClr val="tx1"/>
              </a:solidFill>
            </a:ln>
          </p:spPr>
          <p:txBody>
            <a:bodyPr wrap="square" rtlCol="0">
              <a:noAutofit/>
            </a:bodyPr>
            <a:p>
              <a:pPr algn="l"/>
              <a:r>
                <a:rPr lang="zh-CN" altLang="en-US" sz="1400"/>
                <a:t>进气</a:t>
              </a:r>
              <a:r>
                <a:rPr lang="zh-CN" altLang="en-US" sz="1400"/>
                <a:t>压力传感器</a:t>
              </a:r>
              <a:endParaRPr lang="zh-CN" altLang="en-US" sz="1400"/>
            </a:p>
          </p:txBody>
        </p:sp>
        <p:sp>
          <p:nvSpPr>
            <p:cNvPr id="6" name="文本框 5"/>
            <p:cNvSpPr txBox="1"/>
            <p:nvPr/>
          </p:nvSpPr>
          <p:spPr>
            <a:xfrm>
              <a:off x="12265" y="1167"/>
              <a:ext cx="2646" cy="406"/>
            </a:xfrm>
            <a:prstGeom prst="rect">
              <a:avLst/>
            </a:prstGeom>
            <a:noFill/>
            <a:ln>
              <a:solidFill>
                <a:schemeClr val="tx1"/>
              </a:solidFill>
            </a:ln>
          </p:spPr>
          <p:txBody>
            <a:bodyPr wrap="square" rtlCol="0">
              <a:noAutofit/>
            </a:bodyPr>
            <a:p>
              <a:pPr algn="l"/>
              <a:r>
                <a:rPr lang="zh-CN" altLang="en-US" sz="1400"/>
                <a:t>曲轴</a:t>
              </a:r>
              <a:r>
                <a:rPr lang="zh-CN" altLang="en-US" sz="1400"/>
                <a:t>位置传感器</a:t>
              </a:r>
              <a:endParaRPr lang="zh-CN" altLang="en-US" sz="1400"/>
            </a:p>
          </p:txBody>
        </p:sp>
      </p:grpSp>
      <p:grpSp>
        <p:nvGrpSpPr>
          <p:cNvPr id="43" name="组合 42"/>
          <p:cNvGrpSpPr/>
          <p:nvPr/>
        </p:nvGrpSpPr>
        <p:grpSpPr>
          <a:xfrm>
            <a:off x="8569325" y="1101090"/>
            <a:ext cx="1680210" cy="617855"/>
            <a:chOff x="12265" y="1734"/>
            <a:chExt cx="2646" cy="973"/>
          </a:xfrm>
        </p:grpSpPr>
        <p:sp>
          <p:nvSpPr>
            <p:cNvPr id="7" name="文本框 6"/>
            <p:cNvSpPr txBox="1"/>
            <p:nvPr/>
          </p:nvSpPr>
          <p:spPr>
            <a:xfrm>
              <a:off x="12265" y="1734"/>
              <a:ext cx="2646" cy="406"/>
            </a:xfrm>
            <a:prstGeom prst="rect">
              <a:avLst/>
            </a:prstGeom>
            <a:noFill/>
            <a:ln>
              <a:solidFill>
                <a:schemeClr val="tx1"/>
              </a:solidFill>
            </a:ln>
          </p:spPr>
          <p:txBody>
            <a:bodyPr wrap="square" rtlCol="0">
              <a:noAutofit/>
            </a:bodyPr>
            <a:p>
              <a:pPr algn="l"/>
              <a:r>
                <a:rPr lang="zh-CN" altLang="en-US" sz="1400"/>
                <a:t>曲轴</a:t>
              </a:r>
              <a:r>
                <a:rPr lang="zh-CN" altLang="en-US" sz="1400"/>
                <a:t>位置传感器</a:t>
              </a:r>
              <a:endParaRPr lang="zh-CN" altLang="en-US" sz="1400"/>
            </a:p>
          </p:txBody>
        </p:sp>
        <p:sp>
          <p:nvSpPr>
            <p:cNvPr id="8" name="文本框 7"/>
            <p:cNvSpPr txBox="1"/>
            <p:nvPr/>
          </p:nvSpPr>
          <p:spPr>
            <a:xfrm>
              <a:off x="12265" y="2301"/>
              <a:ext cx="2646" cy="406"/>
            </a:xfrm>
            <a:prstGeom prst="rect">
              <a:avLst/>
            </a:prstGeom>
            <a:noFill/>
            <a:ln>
              <a:solidFill>
                <a:schemeClr val="tx1"/>
              </a:solidFill>
            </a:ln>
          </p:spPr>
          <p:txBody>
            <a:bodyPr wrap="square" rtlCol="0">
              <a:noAutofit/>
            </a:bodyPr>
            <a:p>
              <a:pPr algn="l"/>
              <a:r>
                <a:rPr lang="zh-CN" altLang="en-US" sz="1400"/>
                <a:t>车速传感器</a:t>
              </a:r>
              <a:endParaRPr lang="zh-CN" altLang="en-US" sz="1400"/>
            </a:p>
          </p:txBody>
        </p:sp>
      </p:grpSp>
      <p:grpSp>
        <p:nvGrpSpPr>
          <p:cNvPr id="44" name="组合 43"/>
          <p:cNvGrpSpPr/>
          <p:nvPr/>
        </p:nvGrpSpPr>
        <p:grpSpPr>
          <a:xfrm>
            <a:off x="8569325" y="1821180"/>
            <a:ext cx="1680210" cy="617855"/>
            <a:chOff x="12265" y="2868"/>
            <a:chExt cx="2646" cy="973"/>
          </a:xfrm>
        </p:grpSpPr>
        <p:sp>
          <p:nvSpPr>
            <p:cNvPr id="10" name="文本框 9"/>
            <p:cNvSpPr txBox="1"/>
            <p:nvPr/>
          </p:nvSpPr>
          <p:spPr>
            <a:xfrm>
              <a:off x="12265" y="2868"/>
              <a:ext cx="2646" cy="406"/>
            </a:xfrm>
            <a:prstGeom prst="rect">
              <a:avLst/>
            </a:prstGeom>
            <a:noFill/>
            <a:ln>
              <a:solidFill>
                <a:schemeClr val="tx1"/>
              </a:solidFill>
            </a:ln>
          </p:spPr>
          <p:txBody>
            <a:bodyPr wrap="square" rtlCol="0">
              <a:noAutofit/>
            </a:bodyPr>
            <a:p>
              <a:pPr algn="l"/>
              <a:r>
                <a:rPr lang="zh-CN" altLang="en-US" sz="1400"/>
                <a:t>曲轴</a:t>
              </a:r>
              <a:r>
                <a:rPr lang="zh-CN" altLang="en-US" sz="1400"/>
                <a:t>位置传感器</a:t>
              </a:r>
              <a:endParaRPr lang="zh-CN" altLang="en-US" sz="1400"/>
            </a:p>
          </p:txBody>
        </p:sp>
        <p:sp>
          <p:nvSpPr>
            <p:cNvPr id="11" name="文本框 10"/>
            <p:cNvSpPr txBox="1"/>
            <p:nvPr/>
          </p:nvSpPr>
          <p:spPr>
            <a:xfrm>
              <a:off x="12265" y="3435"/>
              <a:ext cx="2646" cy="406"/>
            </a:xfrm>
            <a:prstGeom prst="rect">
              <a:avLst/>
            </a:prstGeom>
            <a:noFill/>
            <a:ln>
              <a:solidFill>
                <a:schemeClr val="tx1"/>
              </a:solidFill>
            </a:ln>
          </p:spPr>
          <p:txBody>
            <a:bodyPr wrap="square" rtlCol="0">
              <a:noAutofit/>
            </a:bodyPr>
            <a:p>
              <a:pPr algn="l"/>
              <a:r>
                <a:rPr lang="zh-CN" altLang="en-US" sz="1400"/>
                <a:t>碰撞传感器</a:t>
              </a:r>
              <a:endParaRPr lang="zh-CN" altLang="en-US" sz="1400"/>
            </a:p>
          </p:txBody>
        </p:sp>
      </p:grpSp>
      <p:sp>
        <p:nvSpPr>
          <p:cNvPr id="14" name="文本框 13"/>
          <p:cNvSpPr txBox="1"/>
          <p:nvPr/>
        </p:nvSpPr>
        <p:spPr>
          <a:xfrm>
            <a:off x="8569325" y="2541270"/>
            <a:ext cx="1680210" cy="257810"/>
          </a:xfrm>
          <a:prstGeom prst="rect">
            <a:avLst/>
          </a:prstGeom>
          <a:noFill/>
          <a:ln>
            <a:solidFill>
              <a:schemeClr val="tx1"/>
            </a:solidFill>
          </a:ln>
        </p:spPr>
        <p:txBody>
          <a:bodyPr wrap="square" rtlCol="0">
            <a:noAutofit/>
          </a:bodyPr>
          <a:p>
            <a:pPr algn="l"/>
            <a:r>
              <a:rPr lang="zh-CN" altLang="en-US" sz="1400"/>
              <a:t>曲轴</a:t>
            </a:r>
            <a:r>
              <a:rPr lang="zh-CN" altLang="en-US" sz="1400"/>
              <a:t>位置传感器</a:t>
            </a:r>
            <a:endParaRPr lang="zh-CN" altLang="en-US" sz="1400"/>
          </a:p>
        </p:txBody>
      </p:sp>
      <p:sp>
        <p:nvSpPr>
          <p:cNvPr id="15" name="文本框 14"/>
          <p:cNvSpPr txBox="1"/>
          <p:nvPr/>
        </p:nvSpPr>
        <p:spPr>
          <a:xfrm>
            <a:off x="8569325" y="2901315"/>
            <a:ext cx="1680210" cy="257810"/>
          </a:xfrm>
          <a:prstGeom prst="rect">
            <a:avLst/>
          </a:prstGeom>
          <a:noFill/>
          <a:ln>
            <a:solidFill>
              <a:schemeClr val="tx1"/>
            </a:solidFill>
          </a:ln>
        </p:spPr>
        <p:txBody>
          <a:bodyPr wrap="square" rtlCol="0">
            <a:noAutofit/>
          </a:bodyPr>
          <a:p>
            <a:pPr algn="l"/>
            <a:r>
              <a:rPr lang="zh-CN" altLang="en-US" sz="1400"/>
              <a:t>进气</a:t>
            </a:r>
            <a:r>
              <a:rPr lang="zh-CN" altLang="en-US" sz="1400"/>
              <a:t>压力传感器</a:t>
            </a:r>
            <a:endParaRPr lang="zh-CN" altLang="en-US" sz="1400"/>
          </a:p>
        </p:txBody>
      </p:sp>
      <p:sp>
        <p:nvSpPr>
          <p:cNvPr id="16" name="文本框 15"/>
          <p:cNvSpPr txBox="1"/>
          <p:nvPr/>
        </p:nvSpPr>
        <p:spPr>
          <a:xfrm>
            <a:off x="8569325" y="3261360"/>
            <a:ext cx="1680210" cy="257810"/>
          </a:xfrm>
          <a:prstGeom prst="rect">
            <a:avLst/>
          </a:prstGeom>
          <a:noFill/>
          <a:ln>
            <a:solidFill>
              <a:schemeClr val="tx1"/>
            </a:solidFill>
          </a:ln>
        </p:spPr>
        <p:txBody>
          <a:bodyPr wrap="square" rtlCol="0">
            <a:noAutofit/>
          </a:bodyPr>
          <a:p>
            <a:pPr algn="l"/>
            <a:r>
              <a:rPr lang="zh-CN" altLang="en-US" sz="1400"/>
              <a:t>节气门开度</a:t>
            </a:r>
            <a:r>
              <a:rPr lang="zh-CN" altLang="en-US" sz="1400"/>
              <a:t>传感器</a:t>
            </a:r>
            <a:endParaRPr lang="zh-CN" altLang="en-US" sz="1400"/>
          </a:p>
        </p:txBody>
      </p:sp>
      <p:sp>
        <p:nvSpPr>
          <p:cNvPr id="17" name="文本框 16"/>
          <p:cNvSpPr txBox="1"/>
          <p:nvPr/>
        </p:nvSpPr>
        <p:spPr>
          <a:xfrm>
            <a:off x="8569325" y="3621405"/>
            <a:ext cx="1680210" cy="257810"/>
          </a:xfrm>
          <a:prstGeom prst="rect">
            <a:avLst/>
          </a:prstGeom>
          <a:noFill/>
          <a:ln>
            <a:solidFill>
              <a:schemeClr val="tx1"/>
            </a:solidFill>
          </a:ln>
        </p:spPr>
        <p:txBody>
          <a:bodyPr wrap="square" rtlCol="0">
            <a:noAutofit/>
          </a:bodyPr>
          <a:p>
            <a:pPr algn="l"/>
            <a:r>
              <a:rPr lang="zh-CN" altLang="en-US" sz="1400"/>
              <a:t>进气</a:t>
            </a:r>
            <a:r>
              <a:rPr lang="zh-CN" altLang="en-US" sz="1400"/>
              <a:t>温度传感器</a:t>
            </a:r>
            <a:endParaRPr lang="zh-CN" altLang="en-US" sz="1400"/>
          </a:p>
        </p:txBody>
      </p:sp>
      <p:sp>
        <p:nvSpPr>
          <p:cNvPr id="18" name="文本框 17"/>
          <p:cNvSpPr txBox="1"/>
          <p:nvPr/>
        </p:nvSpPr>
        <p:spPr>
          <a:xfrm>
            <a:off x="8569325" y="3981450"/>
            <a:ext cx="1680210" cy="257810"/>
          </a:xfrm>
          <a:prstGeom prst="rect">
            <a:avLst/>
          </a:prstGeom>
          <a:noFill/>
          <a:ln>
            <a:solidFill>
              <a:schemeClr val="tx1"/>
            </a:solidFill>
          </a:ln>
        </p:spPr>
        <p:txBody>
          <a:bodyPr wrap="square" rtlCol="0">
            <a:noAutofit/>
          </a:bodyPr>
          <a:p>
            <a:pPr algn="l"/>
            <a:r>
              <a:rPr lang="zh-CN" altLang="en-US" sz="1400"/>
              <a:t>水温传感器</a:t>
            </a:r>
            <a:endParaRPr lang="zh-CN" altLang="en-US" sz="1400"/>
          </a:p>
        </p:txBody>
      </p:sp>
      <p:sp>
        <p:nvSpPr>
          <p:cNvPr id="19" name="文本框 18"/>
          <p:cNvSpPr txBox="1"/>
          <p:nvPr/>
        </p:nvSpPr>
        <p:spPr>
          <a:xfrm>
            <a:off x="8569325" y="4341495"/>
            <a:ext cx="1680210" cy="257810"/>
          </a:xfrm>
          <a:prstGeom prst="rect">
            <a:avLst/>
          </a:prstGeom>
          <a:noFill/>
          <a:ln>
            <a:solidFill>
              <a:schemeClr val="tx1"/>
            </a:solidFill>
          </a:ln>
        </p:spPr>
        <p:txBody>
          <a:bodyPr wrap="square" rtlCol="0">
            <a:noAutofit/>
          </a:bodyPr>
          <a:p>
            <a:pPr algn="l"/>
            <a:r>
              <a:rPr lang="zh-CN" altLang="en-US" sz="1400"/>
              <a:t>蓄电池电压</a:t>
            </a:r>
            <a:endParaRPr lang="zh-CN" altLang="en-US" sz="1400"/>
          </a:p>
        </p:txBody>
      </p:sp>
      <p:sp>
        <p:nvSpPr>
          <p:cNvPr id="20" name="文本框 19"/>
          <p:cNvSpPr txBox="1"/>
          <p:nvPr/>
        </p:nvSpPr>
        <p:spPr>
          <a:xfrm>
            <a:off x="8569325" y="4701540"/>
            <a:ext cx="1680210" cy="257810"/>
          </a:xfrm>
          <a:prstGeom prst="rect">
            <a:avLst/>
          </a:prstGeom>
          <a:noFill/>
          <a:ln>
            <a:solidFill>
              <a:schemeClr val="tx1"/>
            </a:solidFill>
          </a:ln>
        </p:spPr>
        <p:txBody>
          <a:bodyPr wrap="square" rtlCol="0">
            <a:noAutofit/>
          </a:bodyPr>
          <a:p>
            <a:pPr algn="l"/>
            <a:r>
              <a:rPr lang="zh-CN" altLang="en-US" sz="1400"/>
              <a:t>大气压力传感器</a:t>
            </a:r>
            <a:endParaRPr lang="zh-CN" altLang="en-US" sz="1400"/>
          </a:p>
        </p:txBody>
      </p:sp>
      <p:sp>
        <p:nvSpPr>
          <p:cNvPr id="21" name="文本框 20"/>
          <p:cNvSpPr txBox="1"/>
          <p:nvPr/>
        </p:nvSpPr>
        <p:spPr>
          <a:xfrm>
            <a:off x="8569325" y="5061585"/>
            <a:ext cx="1680210" cy="257810"/>
          </a:xfrm>
          <a:prstGeom prst="rect">
            <a:avLst/>
          </a:prstGeom>
          <a:noFill/>
          <a:ln>
            <a:solidFill>
              <a:schemeClr val="tx1"/>
            </a:solidFill>
          </a:ln>
        </p:spPr>
        <p:txBody>
          <a:bodyPr wrap="square" rtlCol="0">
            <a:noAutofit/>
          </a:bodyPr>
          <a:p>
            <a:pPr algn="l"/>
            <a:r>
              <a:rPr lang="zh-CN" altLang="en-US" sz="1400"/>
              <a:t>氧传感器</a:t>
            </a:r>
            <a:endParaRPr lang="zh-CN" altLang="en-US" sz="1400"/>
          </a:p>
        </p:txBody>
      </p:sp>
      <p:sp>
        <p:nvSpPr>
          <p:cNvPr id="22" name="文本框 21"/>
          <p:cNvSpPr txBox="1"/>
          <p:nvPr/>
        </p:nvSpPr>
        <p:spPr>
          <a:xfrm>
            <a:off x="8569325" y="5421630"/>
            <a:ext cx="1680210" cy="257810"/>
          </a:xfrm>
          <a:prstGeom prst="rect">
            <a:avLst/>
          </a:prstGeom>
          <a:noFill/>
          <a:ln>
            <a:solidFill>
              <a:schemeClr val="tx1"/>
            </a:solidFill>
          </a:ln>
        </p:spPr>
        <p:txBody>
          <a:bodyPr wrap="square" rtlCol="0">
            <a:noAutofit/>
          </a:bodyPr>
          <a:p>
            <a:pPr algn="l"/>
            <a:r>
              <a:rPr lang="en-US" altLang="zh-CN" sz="1400"/>
              <a:t>EGR</a:t>
            </a:r>
            <a:r>
              <a:rPr lang="zh-CN" altLang="en-US" sz="1400"/>
              <a:t>阀</a:t>
            </a:r>
            <a:r>
              <a:rPr lang="zh-CN" altLang="en-US" sz="1400"/>
              <a:t>升程传感器</a:t>
            </a:r>
            <a:endParaRPr lang="zh-CN" altLang="en-US" sz="1400"/>
          </a:p>
        </p:txBody>
      </p:sp>
      <p:sp>
        <p:nvSpPr>
          <p:cNvPr id="23" name="文本框 22"/>
          <p:cNvSpPr txBox="1"/>
          <p:nvPr/>
        </p:nvSpPr>
        <p:spPr>
          <a:xfrm>
            <a:off x="8569325" y="5781675"/>
            <a:ext cx="1680210" cy="257810"/>
          </a:xfrm>
          <a:prstGeom prst="rect">
            <a:avLst/>
          </a:prstGeom>
          <a:noFill/>
          <a:ln>
            <a:solidFill>
              <a:schemeClr val="tx1"/>
            </a:solidFill>
          </a:ln>
        </p:spPr>
        <p:txBody>
          <a:bodyPr wrap="square" rtlCol="0">
            <a:noAutofit/>
          </a:bodyPr>
          <a:p>
            <a:pPr algn="l"/>
            <a:r>
              <a:rPr lang="zh-CN" altLang="en-US" sz="1400"/>
              <a:t>碳罐电磁阀</a:t>
            </a:r>
            <a:endParaRPr lang="zh-CN" altLang="en-US" sz="1400"/>
          </a:p>
        </p:txBody>
      </p:sp>
      <p:grpSp>
        <p:nvGrpSpPr>
          <p:cNvPr id="74" name="组合 73"/>
          <p:cNvGrpSpPr/>
          <p:nvPr/>
        </p:nvGrpSpPr>
        <p:grpSpPr>
          <a:xfrm>
            <a:off x="8569325" y="6141720"/>
            <a:ext cx="1680210" cy="617855"/>
            <a:chOff x="12265" y="9672"/>
            <a:chExt cx="2646" cy="973"/>
          </a:xfrm>
        </p:grpSpPr>
        <p:sp>
          <p:nvSpPr>
            <p:cNvPr id="24" name="文本框 23"/>
            <p:cNvSpPr txBox="1"/>
            <p:nvPr/>
          </p:nvSpPr>
          <p:spPr>
            <a:xfrm>
              <a:off x="12265" y="9672"/>
              <a:ext cx="2646" cy="406"/>
            </a:xfrm>
            <a:prstGeom prst="rect">
              <a:avLst/>
            </a:prstGeom>
            <a:noFill/>
            <a:ln>
              <a:solidFill>
                <a:schemeClr val="tx1"/>
              </a:solidFill>
            </a:ln>
          </p:spPr>
          <p:txBody>
            <a:bodyPr wrap="square" rtlCol="0">
              <a:noAutofit/>
            </a:bodyPr>
            <a:p>
              <a:pPr algn="l"/>
              <a:r>
                <a:rPr lang="zh-CN" altLang="en-US" sz="1400"/>
                <a:t>进气</a:t>
              </a:r>
              <a:r>
                <a:rPr lang="zh-CN" altLang="en-US" sz="1400"/>
                <a:t>压力传感器</a:t>
              </a:r>
              <a:endParaRPr lang="zh-CN" altLang="en-US" sz="1400"/>
            </a:p>
          </p:txBody>
        </p:sp>
        <p:sp>
          <p:nvSpPr>
            <p:cNvPr id="25" name="文本框 24"/>
            <p:cNvSpPr txBox="1"/>
            <p:nvPr/>
          </p:nvSpPr>
          <p:spPr>
            <a:xfrm>
              <a:off x="12265" y="10239"/>
              <a:ext cx="2646" cy="406"/>
            </a:xfrm>
            <a:prstGeom prst="rect">
              <a:avLst/>
            </a:prstGeom>
            <a:noFill/>
            <a:ln>
              <a:solidFill>
                <a:schemeClr val="tx1"/>
              </a:solidFill>
            </a:ln>
          </p:spPr>
          <p:txBody>
            <a:bodyPr wrap="square" rtlCol="0">
              <a:noAutofit/>
            </a:bodyPr>
            <a:p>
              <a:pPr algn="l"/>
              <a:r>
                <a:rPr lang="zh-CN" altLang="en-US" sz="1400"/>
                <a:t>大气压力</a:t>
              </a:r>
              <a:r>
                <a:rPr lang="zh-CN" altLang="en-US" sz="1400"/>
                <a:t>传感器</a:t>
              </a:r>
              <a:endParaRPr lang="zh-CN" altLang="en-US" sz="1400"/>
            </a:p>
          </p:txBody>
        </p:sp>
      </p:grpSp>
      <p:sp>
        <p:nvSpPr>
          <p:cNvPr id="26" name="文本框 25"/>
          <p:cNvSpPr txBox="1"/>
          <p:nvPr/>
        </p:nvSpPr>
        <p:spPr>
          <a:xfrm>
            <a:off x="5400675" y="356553"/>
            <a:ext cx="1722120" cy="306705"/>
          </a:xfrm>
          <a:prstGeom prst="rect">
            <a:avLst/>
          </a:prstGeom>
          <a:noFill/>
          <a:ln>
            <a:solidFill>
              <a:schemeClr val="tx1"/>
            </a:solidFill>
          </a:ln>
        </p:spPr>
        <p:txBody>
          <a:bodyPr wrap="square" rtlCol="0">
            <a:spAutoFit/>
          </a:bodyPr>
          <a:p>
            <a:r>
              <a:rPr lang="zh-CN" altLang="en-US" sz="1400"/>
              <a:t>减速断油控制</a:t>
            </a:r>
            <a:endParaRPr lang="zh-CN" altLang="en-US" sz="1400"/>
          </a:p>
        </p:txBody>
      </p:sp>
      <p:sp>
        <p:nvSpPr>
          <p:cNvPr id="27" name="左大括号 26"/>
          <p:cNvSpPr/>
          <p:nvPr/>
        </p:nvSpPr>
        <p:spPr>
          <a:xfrm>
            <a:off x="8257540" y="127318"/>
            <a:ext cx="311785" cy="765175"/>
          </a:xfrm>
          <a:prstGeom prst="leftBrace">
            <a:avLst>
              <a:gd name="adj1" fmla="val 6135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9" name="文本框 28"/>
          <p:cNvSpPr txBox="1"/>
          <p:nvPr/>
        </p:nvSpPr>
        <p:spPr>
          <a:xfrm>
            <a:off x="5400675" y="1256665"/>
            <a:ext cx="1722120" cy="306705"/>
          </a:xfrm>
          <a:prstGeom prst="rect">
            <a:avLst/>
          </a:prstGeom>
          <a:noFill/>
          <a:ln>
            <a:solidFill>
              <a:schemeClr val="tx1"/>
            </a:solidFill>
          </a:ln>
        </p:spPr>
        <p:txBody>
          <a:bodyPr wrap="square" rtlCol="0">
            <a:spAutoFit/>
          </a:bodyPr>
          <a:p>
            <a:r>
              <a:rPr lang="zh-CN" altLang="en-US" sz="1400"/>
              <a:t>高转速断油</a:t>
            </a:r>
            <a:r>
              <a:rPr lang="zh-CN" altLang="en-US" sz="1400"/>
              <a:t>控制</a:t>
            </a:r>
            <a:endParaRPr lang="zh-CN" altLang="en-US" sz="1400"/>
          </a:p>
        </p:txBody>
      </p:sp>
      <p:sp>
        <p:nvSpPr>
          <p:cNvPr id="32" name="文本框 31"/>
          <p:cNvSpPr txBox="1"/>
          <p:nvPr/>
        </p:nvSpPr>
        <p:spPr>
          <a:xfrm>
            <a:off x="5400675" y="1976755"/>
            <a:ext cx="1722120" cy="306705"/>
          </a:xfrm>
          <a:prstGeom prst="rect">
            <a:avLst/>
          </a:prstGeom>
          <a:noFill/>
          <a:ln>
            <a:solidFill>
              <a:schemeClr val="tx1"/>
            </a:solidFill>
          </a:ln>
        </p:spPr>
        <p:txBody>
          <a:bodyPr wrap="square" rtlCol="0">
            <a:spAutoFit/>
          </a:bodyPr>
          <a:p>
            <a:r>
              <a:rPr lang="zh-CN" altLang="en-US" sz="1400"/>
              <a:t>碰撞断油</a:t>
            </a:r>
            <a:r>
              <a:rPr lang="zh-CN" altLang="en-US" sz="1400"/>
              <a:t>控制</a:t>
            </a:r>
            <a:endParaRPr lang="zh-CN" altLang="en-US" sz="1400"/>
          </a:p>
        </p:txBody>
      </p:sp>
      <p:sp>
        <p:nvSpPr>
          <p:cNvPr id="40" name="左大括号 39"/>
          <p:cNvSpPr/>
          <p:nvPr/>
        </p:nvSpPr>
        <p:spPr>
          <a:xfrm>
            <a:off x="8257540" y="1194118"/>
            <a:ext cx="311785" cy="431800"/>
          </a:xfrm>
          <a:prstGeom prst="leftBrace">
            <a:avLst>
              <a:gd name="adj1" fmla="val 6135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1" name="左大括号 40"/>
          <p:cNvSpPr/>
          <p:nvPr/>
        </p:nvSpPr>
        <p:spPr>
          <a:xfrm>
            <a:off x="8257540" y="1914208"/>
            <a:ext cx="311785" cy="431800"/>
          </a:xfrm>
          <a:prstGeom prst="leftBrace">
            <a:avLst>
              <a:gd name="adj1" fmla="val 6135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5" name="左箭头 44"/>
          <p:cNvSpPr/>
          <p:nvPr/>
        </p:nvSpPr>
        <p:spPr>
          <a:xfrm>
            <a:off x="7122795" y="367665"/>
            <a:ext cx="1000760"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左箭头 45"/>
          <p:cNvSpPr/>
          <p:nvPr/>
        </p:nvSpPr>
        <p:spPr>
          <a:xfrm>
            <a:off x="7122795" y="1268095"/>
            <a:ext cx="1000760"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左箭头 46"/>
          <p:cNvSpPr/>
          <p:nvPr/>
        </p:nvSpPr>
        <p:spPr>
          <a:xfrm>
            <a:off x="7122795" y="1988185"/>
            <a:ext cx="1000760"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左箭头 47"/>
          <p:cNvSpPr/>
          <p:nvPr/>
        </p:nvSpPr>
        <p:spPr>
          <a:xfrm>
            <a:off x="7079615" y="2531745"/>
            <a:ext cx="1489075"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文本框 50"/>
          <p:cNvSpPr txBox="1"/>
          <p:nvPr/>
        </p:nvSpPr>
        <p:spPr>
          <a:xfrm>
            <a:off x="5400675" y="2544763"/>
            <a:ext cx="1680210" cy="257810"/>
          </a:xfrm>
          <a:prstGeom prst="rect">
            <a:avLst/>
          </a:prstGeom>
          <a:noFill/>
          <a:ln>
            <a:solidFill>
              <a:schemeClr val="tx1"/>
            </a:solidFill>
          </a:ln>
        </p:spPr>
        <p:txBody>
          <a:bodyPr wrap="square" rtlCol="0">
            <a:noAutofit/>
          </a:bodyPr>
          <a:p>
            <a:pPr algn="l"/>
            <a:r>
              <a:rPr lang="zh-CN" altLang="en-US" sz="1400"/>
              <a:t>发动机实时</a:t>
            </a:r>
            <a:r>
              <a:rPr lang="zh-CN" altLang="en-US" sz="1400"/>
              <a:t>转速</a:t>
            </a:r>
            <a:endParaRPr lang="zh-CN" altLang="en-US" sz="1400"/>
          </a:p>
        </p:txBody>
      </p:sp>
      <p:sp>
        <p:nvSpPr>
          <p:cNvPr id="52" name="文本框 51"/>
          <p:cNvSpPr txBox="1"/>
          <p:nvPr/>
        </p:nvSpPr>
        <p:spPr>
          <a:xfrm>
            <a:off x="5400675" y="2901315"/>
            <a:ext cx="1680210" cy="257810"/>
          </a:xfrm>
          <a:prstGeom prst="rect">
            <a:avLst/>
          </a:prstGeom>
          <a:noFill/>
          <a:ln>
            <a:solidFill>
              <a:schemeClr val="tx1"/>
            </a:solidFill>
          </a:ln>
        </p:spPr>
        <p:txBody>
          <a:bodyPr wrap="square" rtlCol="0">
            <a:noAutofit/>
          </a:bodyPr>
          <a:p>
            <a:pPr algn="l"/>
            <a:r>
              <a:rPr lang="zh-CN" altLang="en-US" sz="1400"/>
              <a:t>进气歧管绝对</a:t>
            </a:r>
            <a:r>
              <a:rPr lang="zh-CN" altLang="en-US" sz="1400"/>
              <a:t>压力</a:t>
            </a:r>
            <a:endParaRPr lang="zh-CN" altLang="en-US" sz="1400"/>
          </a:p>
        </p:txBody>
      </p:sp>
      <p:sp>
        <p:nvSpPr>
          <p:cNvPr id="53" name="文本框 52"/>
          <p:cNvSpPr txBox="1"/>
          <p:nvPr/>
        </p:nvSpPr>
        <p:spPr>
          <a:xfrm>
            <a:off x="5400675" y="3261360"/>
            <a:ext cx="1680210" cy="257810"/>
          </a:xfrm>
          <a:prstGeom prst="rect">
            <a:avLst/>
          </a:prstGeom>
          <a:noFill/>
          <a:ln>
            <a:solidFill>
              <a:schemeClr val="tx1"/>
            </a:solidFill>
          </a:ln>
        </p:spPr>
        <p:txBody>
          <a:bodyPr wrap="square" rtlCol="0">
            <a:noAutofit/>
          </a:bodyPr>
          <a:p>
            <a:pPr algn="l"/>
            <a:r>
              <a:rPr lang="zh-CN" altLang="en-US" sz="1400"/>
              <a:t>加速时</a:t>
            </a:r>
            <a:r>
              <a:rPr lang="zh-CN" altLang="en-US" sz="1400"/>
              <a:t>修正</a:t>
            </a:r>
            <a:endParaRPr lang="zh-CN" altLang="en-US" sz="1400"/>
          </a:p>
        </p:txBody>
      </p:sp>
      <p:sp>
        <p:nvSpPr>
          <p:cNvPr id="54" name="文本框 53"/>
          <p:cNvSpPr txBox="1"/>
          <p:nvPr/>
        </p:nvSpPr>
        <p:spPr>
          <a:xfrm>
            <a:off x="5400675" y="3621405"/>
            <a:ext cx="1680210" cy="257810"/>
          </a:xfrm>
          <a:prstGeom prst="rect">
            <a:avLst/>
          </a:prstGeom>
          <a:noFill/>
          <a:ln>
            <a:solidFill>
              <a:schemeClr val="tx1"/>
            </a:solidFill>
          </a:ln>
        </p:spPr>
        <p:txBody>
          <a:bodyPr wrap="square" rtlCol="0">
            <a:noAutofit/>
          </a:bodyPr>
          <a:p>
            <a:pPr algn="l"/>
            <a:r>
              <a:rPr lang="zh-CN" altLang="en-US" sz="1400"/>
              <a:t>进气温度</a:t>
            </a:r>
            <a:r>
              <a:rPr lang="zh-CN" altLang="en-US" sz="1400"/>
              <a:t>修正</a:t>
            </a:r>
            <a:endParaRPr lang="zh-CN" altLang="en-US" sz="1400"/>
          </a:p>
        </p:txBody>
      </p:sp>
      <p:sp>
        <p:nvSpPr>
          <p:cNvPr id="55" name="文本框 54"/>
          <p:cNvSpPr txBox="1"/>
          <p:nvPr/>
        </p:nvSpPr>
        <p:spPr>
          <a:xfrm>
            <a:off x="5400675" y="3981450"/>
            <a:ext cx="1680210" cy="257810"/>
          </a:xfrm>
          <a:prstGeom prst="rect">
            <a:avLst/>
          </a:prstGeom>
          <a:noFill/>
          <a:ln>
            <a:solidFill>
              <a:schemeClr val="tx1"/>
            </a:solidFill>
          </a:ln>
        </p:spPr>
        <p:txBody>
          <a:bodyPr wrap="square" rtlCol="0">
            <a:noAutofit/>
          </a:bodyPr>
          <a:p>
            <a:pPr algn="l"/>
            <a:r>
              <a:rPr lang="zh-CN" altLang="en-US" sz="1400"/>
              <a:t>冷却液温度</a:t>
            </a:r>
            <a:r>
              <a:rPr lang="zh-CN" altLang="en-US" sz="1400"/>
              <a:t>修正</a:t>
            </a:r>
            <a:endParaRPr lang="zh-CN" altLang="en-US" sz="1400"/>
          </a:p>
        </p:txBody>
      </p:sp>
      <p:sp>
        <p:nvSpPr>
          <p:cNvPr id="56" name="文本框 55"/>
          <p:cNvSpPr txBox="1"/>
          <p:nvPr/>
        </p:nvSpPr>
        <p:spPr>
          <a:xfrm>
            <a:off x="5400675" y="4341495"/>
            <a:ext cx="1680210" cy="257810"/>
          </a:xfrm>
          <a:prstGeom prst="rect">
            <a:avLst/>
          </a:prstGeom>
          <a:noFill/>
          <a:ln>
            <a:solidFill>
              <a:schemeClr val="tx1"/>
            </a:solidFill>
          </a:ln>
        </p:spPr>
        <p:txBody>
          <a:bodyPr wrap="square" rtlCol="0">
            <a:noAutofit/>
          </a:bodyPr>
          <a:p>
            <a:pPr algn="l"/>
            <a:r>
              <a:rPr lang="zh-CN" altLang="en-US" sz="1400"/>
              <a:t>蓄电池电压</a:t>
            </a:r>
            <a:r>
              <a:rPr lang="zh-CN" altLang="en-US" sz="1400"/>
              <a:t>修正</a:t>
            </a:r>
            <a:endParaRPr lang="zh-CN" altLang="en-US" sz="1400"/>
          </a:p>
        </p:txBody>
      </p:sp>
      <p:sp>
        <p:nvSpPr>
          <p:cNvPr id="57" name="文本框 56"/>
          <p:cNvSpPr txBox="1"/>
          <p:nvPr/>
        </p:nvSpPr>
        <p:spPr>
          <a:xfrm>
            <a:off x="5400675" y="4701540"/>
            <a:ext cx="1680210" cy="257810"/>
          </a:xfrm>
          <a:prstGeom prst="rect">
            <a:avLst/>
          </a:prstGeom>
          <a:noFill/>
          <a:ln>
            <a:solidFill>
              <a:schemeClr val="tx1"/>
            </a:solidFill>
          </a:ln>
        </p:spPr>
        <p:txBody>
          <a:bodyPr wrap="square" rtlCol="0">
            <a:noAutofit/>
          </a:bodyPr>
          <a:p>
            <a:pPr algn="l"/>
            <a:r>
              <a:rPr lang="zh-CN" altLang="en-US" sz="1400"/>
              <a:t>大气压力</a:t>
            </a:r>
            <a:r>
              <a:rPr lang="zh-CN" altLang="en-US" sz="1400"/>
              <a:t>修正</a:t>
            </a:r>
            <a:endParaRPr lang="zh-CN" altLang="en-US" sz="1400"/>
          </a:p>
        </p:txBody>
      </p:sp>
      <p:sp>
        <p:nvSpPr>
          <p:cNvPr id="58" name="文本框 57"/>
          <p:cNvSpPr txBox="1"/>
          <p:nvPr/>
        </p:nvSpPr>
        <p:spPr>
          <a:xfrm>
            <a:off x="5400675" y="5061585"/>
            <a:ext cx="1680210" cy="257810"/>
          </a:xfrm>
          <a:prstGeom prst="rect">
            <a:avLst/>
          </a:prstGeom>
          <a:noFill/>
          <a:ln>
            <a:solidFill>
              <a:schemeClr val="tx1"/>
            </a:solidFill>
          </a:ln>
        </p:spPr>
        <p:txBody>
          <a:bodyPr wrap="square" rtlCol="0">
            <a:noAutofit/>
          </a:bodyPr>
          <a:p>
            <a:pPr algn="l"/>
            <a:r>
              <a:rPr lang="zh-CN" altLang="en-US" sz="1400"/>
              <a:t>空燃比</a:t>
            </a:r>
            <a:r>
              <a:rPr lang="zh-CN" altLang="en-US" sz="1400"/>
              <a:t>修正</a:t>
            </a:r>
            <a:endParaRPr lang="zh-CN" altLang="en-US" sz="1400"/>
          </a:p>
        </p:txBody>
      </p:sp>
      <p:sp>
        <p:nvSpPr>
          <p:cNvPr id="59" name="文本框 58"/>
          <p:cNvSpPr txBox="1"/>
          <p:nvPr/>
        </p:nvSpPr>
        <p:spPr>
          <a:xfrm>
            <a:off x="5400675" y="5421630"/>
            <a:ext cx="1680210" cy="257810"/>
          </a:xfrm>
          <a:prstGeom prst="rect">
            <a:avLst/>
          </a:prstGeom>
          <a:noFill/>
          <a:ln>
            <a:solidFill>
              <a:schemeClr val="tx1"/>
            </a:solidFill>
          </a:ln>
        </p:spPr>
        <p:txBody>
          <a:bodyPr wrap="square" rtlCol="0">
            <a:noAutofit/>
          </a:bodyPr>
          <a:p>
            <a:pPr algn="l"/>
            <a:r>
              <a:rPr lang="zh-CN" altLang="en-US" sz="1400"/>
              <a:t>废气再循环</a:t>
            </a:r>
            <a:r>
              <a:rPr lang="zh-CN" altLang="en-US" sz="1400"/>
              <a:t>修正</a:t>
            </a:r>
            <a:endParaRPr lang="zh-CN" altLang="en-US" sz="1400"/>
          </a:p>
        </p:txBody>
      </p:sp>
      <p:sp>
        <p:nvSpPr>
          <p:cNvPr id="60" name="文本框 59"/>
          <p:cNvSpPr txBox="1"/>
          <p:nvPr/>
        </p:nvSpPr>
        <p:spPr>
          <a:xfrm>
            <a:off x="5400675" y="5787232"/>
            <a:ext cx="1680210" cy="257810"/>
          </a:xfrm>
          <a:prstGeom prst="rect">
            <a:avLst/>
          </a:prstGeom>
          <a:noFill/>
          <a:ln>
            <a:solidFill>
              <a:schemeClr val="tx1"/>
            </a:solidFill>
          </a:ln>
        </p:spPr>
        <p:txBody>
          <a:bodyPr wrap="square" rtlCol="0">
            <a:noAutofit/>
          </a:bodyPr>
          <a:p>
            <a:pPr algn="l"/>
            <a:r>
              <a:rPr lang="zh-CN" altLang="en-US" sz="1400"/>
              <a:t>燃油蒸发</a:t>
            </a:r>
            <a:r>
              <a:rPr lang="zh-CN" altLang="en-US" sz="1400"/>
              <a:t>修正</a:t>
            </a:r>
            <a:endParaRPr lang="zh-CN" altLang="en-US" sz="1400"/>
          </a:p>
        </p:txBody>
      </p:sp>
      <p:sp>
        <p:nvSpPr>
          <p:cNvPr id="61" name="文本框 60"/>
          <p:cNvSpPr txBox="1"/>
          <p:nvPr/>
        </p:nvSpPr>
        <p:spPr>
          <a:xfrm>
            <a:off x="5400675" y="6321743"/>
            <a:ext cx="1680210" cy="257810"/>
          </a:xfrm>
          <a:prstGeom prst="rect">
            <a:avLst/>
          </a:prstGeom>
          <a:noFill/>
          <a:ln>
            <a:solidFill>
              <a:schemeClr val="tx1"/>
            </a:solidFill>
          </a:ln>
        </p:spPr>
        <p:txBody>
          <a:bodyPr wrap="square" rtlCol="0">
            <a:noAutofit/>
          </a:bodyPr>
          <a:p>
            <a:pPr algn="l"/>
            <a:r>
              <a:rPr lang="zh-CN" altLang="en-US" sz="1400"/>
              <a:t>燃油压力</a:t>
            </a:r>
            <a:r>
              <a:rPr lang="zh-CN" altLang="en-US" sz="1400"/>
              <a:t>修正</a:t>
            </a:r>
            <a:endParaRPr lang="zh-CN" altLang="en-US" sz="1400"/>
          </a:p>
        </p:txBody>
      </p:sp>
      <p:sp>
        <p:nvSpPr>
          <p:cNvPr id="63" name="左箭头 62"/>
          <p:cNvSpPr/>
          <p:nvPr/>
        </p:nvSpPr>
        <p:spPr>
          <a:xfrm>
            <a:off x="7079615" y="2891790"/>
            <a:ext cx="1489075"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左箭头 63"/>
          <p:cNvSpPr/>
          <p:nvPr/>
        </p:nvSpPr>
        <p:spPr>
          <a:xfrm>
            <a:off x="7079615" y="3251835"/>
            <a:ext cx="1489075"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左箭头 64"/>
          <p:cNvSpPr/>
          <p:nvPr/>
        </p:nvSpPr>
        <p:spPr>
          <a:xfrm>
            <a:off x="7079615" y="3611880"/>
            <a:ext cx="1489075"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左箭头 65"/>
          <p:cNvSpPr/>
          <p:nvPr/>
        </p:nvSpPr>
        <p:spPr>
          <a:xfrm>
            <a:off x="7079615" y="3971925"/>
            <a:ext cx="1489075"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左箭头 66"/>
          <p:cNvSpPr/>
          <p:nvPr/>
        </p:nvSpPr>
        <p:spPr>
          <a:xfrm>
            <a:off x="7079615" y="4331970"/>
            <a:ext cx="1489075"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左箭头 67"/>
          <p:cNvSpPr/>
          <p:nvPr/>
        </p:nvSpPr>
        <p:spPr>
          <a:xfrm>
            <a:off x="7079615" y="4692015"/>
            <a:ext cx="1489075"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9" name="左箭头 68"/>
          <p:cNvSpPr/>
          <p:nvPr/>
        </p:nvSpPr>
        <p:spPr>
          <a:xfrm>
            <a:off x="7079615" y="5052060"/>
            <a:ext cx="1489075"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左箭头 69"/>
          <p:cNvSpPr/>
          <p:nvPr/>
        </p:nvSpPr>
        <p:spPr>
          <a:xfrm>
            <a:off x="7079615" y="5412105"/>
            <a:ext cx="1489075"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左箭头 70"/>
          <p:cNvSpPr/>
          <p:nvPr/>
        </p:nvSpPr>
        <p:spPr>
          <a:xfrm>
            <a:off x="7079615" y="5772150"/>
            <a:ext cx="1489075"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左箭头 71"/>
          <p:cNvSpPr/>
          <p:nvPr/>
        </p:nvSpPr>
        <p:spPr>
          <a:xfrm>
            <a:off x="7080250" y="6308725"/>
            <a:ext cx="1024255"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左大括号 72"/>
          <p:cNvSpPr/>
          <p:nvPr/>
        </p:nvSpPr>
        <p:spPr>
          <a:xfrm>
            <a:off x="8257540" y="6234748"/>
            <a:ext cx="311785" cy="431800"/>
          </a:xfrm>
          <a:prstGeom prst="leftBrace">
            <a:avLst>
              <a:gd name="adj1" fmla="val 6135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5" name="左大括号 74"/>
          <p:cNvSpPr/>
          <p:nvPr/>
        </p:nvSpPr>
        <p:spPr>
          <a:xfrm>
            <a:off x="5088890" y="491490"/>
            <a:ext cx="311785" cy="1689735"/>
          </a:xfrm>
          <a:prstGeom prst="leftBrace">
            <a:avLst>
              <a:gd name="adj1" fmla="val 6135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6" name="文本框 75"/>
          <p:cNvSpPr txBox="1"/>
          <p:nvPr/>
        </p:nvSpPr>
        <p:spPr>
          <a:xfrm>
            <a:off x="3213100" y="1194118"/>
            <a:ext cx="1722120" cy="306705"/>
          </a:xfrm>
          <a:prstGeom prst="rect">
            <a:avLst/>
          </a:prstGeom>
          <a:noFill/>
          <a:ln>
            <a:solidFill>
              <a:schemeClr val="tx1"/>
            </a:solidFill>
          </a:ln>
        </p:spPr>
        <p:txBody>
          <a:bodyPr wrap="square" rtlCol="0">
            <a:spAutoFit/>
          </a:bodyPr>
          <a:p>
            <a:r>
              <a:rPr lang="zh-CN" altLang="en-US" sz="1400"/>
              <a:t>发动机断油</a:t>
            </a:r>
            <a:r>
              <a:rPr lang="zh-CN" altLang="en-US" sz="1400"/>
              <a:t>判断</a:t>
            </a:r>
            <a:endParaRPr lang="zh-CN" altLang="en-US" sz="1400"/>
          </a:p>
        </p:txBody>
      </p:sp>
      <p:sp>
        <p:nvSpPr>
          <p:cNvPr id="77" name="左大括号 76"/>
          <p:cNvSpPr/>
          <p:nvPr/>
        </p:nvSpPr>
        <p:spPr>
          <a:xfrm>
            <a:off x="5088890" y="2598420"/>
            <a:ext cx="311785" cy="507365"/>
          </a:xfrm>
          <a:prstGeom prst="leftBrace">
            <a:avLst>
              <a:gd name="adj1" fmla="val 6135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8" name="文本框 77"/>
          <p:cNvSpPr txBox="1"/>
          <p:nvPr/>
        </p:nvSpPr>
        <p:spPr>
          <a:xfrm>
            <a:off x="3213100" y="2698433"/>
            <a:ext cx="1722120" cy="306705"/>
          </a:xfrm>
          <a:prstGeom prst="rect">
            <a:avLst/>
          </a:prstGeom>
          <a:noFill/>
          <a:ln>
            <a:solidFill>
              <a:schemeClr val="tx1"/>
            </a:solidFill>
          </a:ln>
        </p:spPr>
        <p:txBody>
          <a:bodyPr wrap="square" rtlCol="0">
            <a:spAutoFit/>
          </a:bodyPr>
          <a:p>
            <a:r>
              <a:rPr lang="zh-CN" altLang="en-US" sz="1400"/>
              <a:t>基本喷油量</a:t>
            </a:r>
            <a:r>
              <a:rPr lang="zh-CN" altLang="en-US" sz="1400"/>
              <a:t>计算</a:t>
            </a:r>
            <a:endParaRPr lang="zh-CN" altLang="en-US" sz="1400"/>
          </a:p>
        </p:txBody>
      </p:sp>
      <p:sp>
        <p:nvSpPr>
          <p:cNvPr id="79" name="左大括号 78"/>
          <p:cNvSpPr/>
          <p:nvPr/>
        </p:nvSpPr>
        <p:spPr>
          <a:xfrm>
            <a:off x="5088890" y="3388995"/>
            <a:ext cx="311785" cy="3113405"/>
          </a:xfrm>
          <a:prstGeom prst="leftBrace">
            <a:avLst>
              <a:gd name="adj1" fmla="val 6135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0" name="文本框 79"/>
          <p:cNvSpPr txBox="1"/>
          <p:nvPr/>
        </p:nvSpPr>
        <p:spPr>
          <a:xfrm>
            <a:off x="3213100" y="4754563"/>
            <a:ext cx="1722120" cy="306705"/>
          </a:xfrm>
          <a:prstGeom prst="rect">
            <a:avLst/>
          </a:prstGeom>
          <a:noFill/>
          <a:ln>
            <a:solidFill>
              <a:schemeClr val="tx1"/>
            </a:solidFill>
          </a:ln>
        </p:spPr>
        <p:txBody>
          <a:bodyPr wrap="square" rtlCol="0">
            <a:spAutoFit/>
          </a:bodyPr>
          <a:p>
            <a:r>
              <a:rPr lang="zh-CN" altLang="en-US" sz="1400"/>
              <a:t>修正喷油量</a:t>
            </a:r>
            <a:r>
              <a:rPr lang="zh-CN" altLang="en-US" sz="1400"/>
              <a:t>计算</a:t>
            </a:r>
            <a:endParaRPr lang="zh-CN" altLang="en-US" sz="1400"/>
          </a:p>
        </p:txBody>
      </p:sp>
      <p:sp>
        <p:nvSpPr>
          <p:cNvPr id="81" name="左大括号 80"/>
          <p:cNvSpPr/>
          <p:nvPr/>
        </p:nvSpPr>
        <p:spPr>
          <a:xfrm>
            <a:off x="2901315" y="1315720"/>
            <a:ext cx="311785" cy="3582670"/>
          </a:xfrm>
          <a:prstGeom prst="leftBrace">
            <a:avLst>
              <a:gd name="adj1" fmla="val 6135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2" name="文本框 81"/>
          <p:cNvSpPr txBox="1"/>
          <p:nvPr/>
        </p:nvSpPr>
        <p:spPr>
          <a:xfrm>
            <a:off x="1172210" y="2867025"/>
            <a:ext cx="1565910" cy="521970"/>
          </a:xfrm>
          <a:prstGeom prst="rect">
            <a:avLst/>
          </a:prstGeom>
          <a:noFill/>
          <a:ln>
            <a:solidFill>
              <a:schemeClr val="tx1"/>
            </a:solidFill>
          </a:ln>
        </p:spPr>
        <p:txBody>
          <a:bodyPr wrap="square" rtlCol="0">
            <a:spAutoFit/>
          </a:bodyPr>
          <a:p>
            <a:pPr algn="ctr"/>
            <a:r>
              <a:rPr lang="zh-CN" altLang="en-US" sz="1400"/>
              <a:t>确定</a:t>
            </a:r>
            <a:r>
              <a:rPr lang="zh-CN" altLang="en-US" sz="1400"/>
              <a:t>喷油量</a:t>
            </a:r>
            <a:endParaRPr lang="zh-CN" altLang="en-US" sz="1400"/>
          </a:p>
          <a:p>
            <a:pPr algn="ctr"/>
            <a:r>
              <a:rPr lang="zh-CN" altLang="en-US" sz="1400"/>
              <a:t>（喷油脉宽</a:t>
            </a:r>
            <a:r>
              <a:rPr lang="zh-CN" altLang="en-US" sz="1400"/>
              <a:t>确定）</a:t>
            </a:r>
            <a:endParaRPr lang="zh-CN"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 name="文本框 66"/>
          <p:cNvSpPr txBox="1"/>
          <p:nvPr/>
        </p:nvSpPr>
        <p:spPr>
          <a:xfrm>
            <a:off x="3036570" y="306705"/>
            <a:ext cx="2418080" cy="768350"/>
          </a:xfrm>
          <a:prstGeom prst="rect">
            <a:avLst/>
          </a:prstGeom>
          <a:noFill/>
        </p:spPr>
        <p:txBody>
          <a:bodyPr wrap="none" rtlCol="0">
            <a:spAutoFit/>
          </a:bodyPr>
          <a:p>
            <a:pPr algn="l"/>
            <a:r>
              <a:rPr lang="zh-CN" altLang="en-US" sz="4400">
                <a:sym typeface="+mn-ea"/>
              </a:rPr>
              <a:t>喷油时刻</a:t>
            </a:r>
            <a:endParaRPr lang="zh-CN" altLang="en-US" sz="4400"/>
          </a:p>
        </p:txBody>
      </p:sp>
      <p:pic>
        <p:nvPicPr>
          <p:cNvPr id="3" name="图片 2" descr="af3bb1dbc110b925855378cd1de3deb"/>
          <p:cNvPicPr>
            <a:picLocks noChangeAspect="1"/>
          </p:cNvPicPr>
          <p:nvPr>
            <p:custDataLst>
              <p:tags r:id="rId1"/>
            </p:custDataLst>
          </p:nvPr>
        </p:nvPicPr>
        <p:blipFill>
          <a:blip r:embed="rId2"/>
          <a:stretch>
            <a:fillRect/>
          </a:stretch>
        </p:blipFill>
        <p:spPr>
          <a:xfrm>
            <a:off x="4054475" y="927735"/>
            <a:ext cx="8137525" cy="5011420"/>
          </a:xfrm>
          <a:prstGeom prst="rect">
            <a:avLst/>
          </a:prstGeom>
        </p:spPr>
      </p:pic>
      <p:sp>
        <p:nvSpPr>
          <p:cNvPr id="4" name="文本框 3"/>
          <p:cNvSpPr txBox="1"/>
          <p:nvPr/>
        </p:nvSpPr>
        <p:spPr>
          <a:xfrm>
            <a:off x="198120" y="927735"/>
            <a:ext cx="3618230" cy="5862955"/>
          </a:xfrm>
          <a:prstGeom prst="rect">
            <a:avLst/>
          </a:prstGeom>
          <a:noFill/>
        </p:spPr>
        <p:txBody>
          <a:bodyPr wrap="square" rtlCol="0" anchor="t">
            <a:noAutofit/>
          </a:bodyPr>
          <a:p>
            <a:r>
              <a:rPr lang="zh-CN" altLang="en-US" sz="1400"/>
              <a:t>1、理论上，发动机的喷油提前角应该是在活塞压缩行程上止点时，这</a:t>
            </a:r>
            <a:r>
              <a:rPr lang="zh-CN" altLang="en-US" sz="1400"/>
              <a:t>时喷油，经过与空气混合和升温，然后自燃，温度急剧上升，压力急剧增大，推动活塞下行而做功。</a:t>
            </a:r>
            <a:endParaRPr lang="zh-CN" altLang="en-US" sz="1400"/>
          </a:p>
          <a:p>
            <a:endParaRPr lang="zh-CN" altLang="en-US" sz="1400"/>
          </a:p>
          <a:p>
            <a:r>
              <a:rPr lang="zh-CN" altLang="en-US" sz="1400"/>
              <a:t>2、但在实际上，如果正好在压缩行程上止点开始喷油，那么，与空气混合和升温过程需要一定的时间，就是说，当燃油完全燃烧时，活塞已经下降了一定距离，也就是说：燃油燃烧所产生的动力没有全部有效地发挥作用。</a:t>
            </a:r>
            <a:endParaRPr lang="zh-CN" altLang="en-US" sz="1400"/>
          </a:p>
          <a:p>
            <a:endParaRPr lang="zh-CN" altLang="en-US" sz="1400"/>
          </a:p>
          <a:p>
            <a:r>
              <a:rPr lang="zh-CN" altLang="en-US" sz="1400"/>
              <a:t>3、因此，在实际发动机上，一般最佳的喷油时刻都提前一定时间，也就是说，当活塞还没有到达上止点时，就开始喷油了，这样当燃油完全燃烧时，正好发动机在压缩行程上止点，刚要下行，此时，燃油燃烧所产生的动力全部有效的作用在活塞上，发挥了最大效率。</a:t>
            </a:r>
            <a:endParaRPr lang="zh-CN" altLang="en-US" sz="1400"/>
          </a:p>
          <a:p>
            <a:endParaRPr lang="zh-CN" altLang="en-US" sz="1400"/>
          </a:p>
          <a:p>
            <a:r>
              <a:rPr lang="zh-CN" altLang="en-US" sz="1400"/>
              <a:t>4、还有一点，就是发动机的最佳喷油提前角不是一个固定值，具体就是，当发动机的转速发生变化时，提前角也应发生变化，转速也高，提前角度越大，转速越低，提前角越小。</a:t>
            </a:r>
            <a:endParaRPr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56845" y="950595"/>
            <a:ext cx="12192000" cy="5259705"/>
          </a:xfrm>
        </p:spPr>
        <p:txBody>
          <a:bodyPr>
            <a:noAutofit/>
          </a:bodyPr>
          <a:p>
            <a:pPr marL="0" indent="0">
              <a:buNone/>
            </a:pPr>
            <a:r>
              <a:rPr lang="zh-CN" altLang="en-US" sz="1800"/>
              <a:t>汽油机基本喷油时间的组成</a:t>
            </a:r>
            <a:endParaRPr lang="zh-CN" altLang="en-US" sz="1800"/>
          </a:p>
          <a:p>
            <a:pPr marL="0" indent="0">
              <a:buNone/>
            </a:pPr>
            <a:r>
              <a:rPr lang="zh-CN" altLang="en-US" sz="1800"/>
              <a:t>汽油机的喷油时间是汽油机在每一次爆震过程中,从发动机开始由点火装置通过燃油喷射器向气缸内喷油到排出废气的时间段。喷油时间分为开火延时时间、持续喷油时间和停火延时时间，这三个时间之和即为汽油机的基本喷油时间。</a:t>
            </a:r>
            <a:endParaRPr lang="zh-CN" altLang="en-US" sz="1800"/>
          </a:p>
          <a:p>
            <a:pPr marL="0" indent="0">
              <a:buNone/>
            </a:pPr>
            <a:r>
              <a:rPr lang="zh-CN" altLang="en-US" sz="1800"/>
              <a:t>1.开火延时时间:指从点火装置发出电火花时开始，到燃油喷射器向气缸内开始喷油的滞后时间，通常为0.2-0.4ms。</a:t>
            </a:r>
            <a:endParaRPr lang="zh-CN" altLang="en-US" sz="1800"/>
          </a:p>
          <a:p>
            <a:pPr marL="0" indent="0">
              <a:buNone/>
            </a:pPr>
            <a:r>
              <a:rPr lang="zh-CN" altLang="en-US" sz="1800"/>
              <a:t>2.持续喷油时间:指燃油喷射器从开始喷油到停止喷油的持续时间，是影响汽油机功率和性能的关键因素，一般情况下持续喷油时间一般为5-10ms。</a:t>
            </a:r>
            <a:endParaRPr lang="zh-CN" altLang="en-US" sz="1800"/>
          </a:p>
          <a:p>
            <a:pPr marL="0" indent="0">
              <a:buNone/>
            </a:pPr>
            <a:r>
              <a:rPr lang="zh-CN" altLang="en-US" sz="1800"/>
              <a:t>3.停火延时时间:指从燃油喷射器停止喷油后，到火花消失前的时间，一般为0.1ms左右。</a:t>
            </a:r>
            <a:endParaRPr lang="zh-CN" altLang="en-US" sz="1800"/>
          </a:p>
          <a:p>
            <a:pPr marL="0" indent="0">
              <a:buNone/>
            </a:pPr>
            <a:r>
              <a:rPr lang="zh-CN" altLang="en-US" sz="1800"/>
              <a:t>影响汽油机基本喷油时间的因素</a:t>
            </a:r>
            <a:endParaRPr lang="zh-CN" altLang="en-US" sz="1800"/>
          </a:p>
          <a:p>
            <a:pPr marL="0" indent="0">
              <a:buNone/>
            </a:pPr>
            <a:r>
              <a:rPr lang="zh-CN" altLang="en-US" sz="1800"/>
              <a:t>汽油机基本喷油时间的大小,不仅受喷油系统的设计和结构的影响，也受到外部的环境因素的影响，主要影响因素有:</a:t>
            </a:r>
            <a:endParaRPr lang="zh-CN" altLang="en-US" sz="1800"/>
          </a:p>
          <a:p>
            <a:pPr marL="0" indent="0">
              <a:buNone/>
            </a:pPr>
            <a:r>
              <a:rPr lang="zh-CN" altLang="en-US" sz="1800"/>
              <a:t>1.温度:随着气温的升高，汽油的收缩率也会增加，从而减小汽油的喷射量;</a:t>
            </a:r>
            <a:endParaRPr lang="zh-CN" altLang="en-US" sz="1800"/>
          </a:p>
          <a:p>
            <a:pPr marL="0" indent="0">
              <a:buNone/>
            </a:pPr>
            <a:r>
              <a:rPr lang="zh-CN" altLang="en-US" sz="1800"/>
              <a:t>2.压力:随着发动机压力的变化，汽油的喷射量也会发生变化，因此，汽油机基本喷油时间也会发生变化;</a:t>
            </a:r>
            <a:endParaRPr lang="zh-CN" altLang="en-US" sz="1800"/>
          </a:p>
          <a:p>
            <a:pPr marL="0" indent="0">
              <a:buNone/>
            </a:pPr>
            <a:r>
              <a:rPr lang="zh-CN" altLang="en-US" sz="1800"/>
              <a:t>3.燃油喷射器维护:维护不当会使燃油喷射器的碳污垢积聚，影响燃油的喷射量，也就影响发动机的喷油时间;</a:t>
            </a:r>
            <a:endParaRPr lang="zh-CN" altLang="en-US" sz="1800"/>
          </a:p>
          <a:p>
            <a:pPr marL="0" indent="0">
              <a:buNone/>
            </a:pPr>
            <a:r>
              <a:rPr lang="zh-CN" altLang="en-US" sz="1800"/>
              <a:t>4.燃油的质量:汽油的质量差，例如石油类型、硫化物含量都会影响汽油机的基本喷油时间;</a:t>
            </a:r>
            <a:endParaRPr lang="zh-CN" altLang="en-US" sz="1800"/>
          </a:p>
          <a:p>
            <a:pPr marL="0" indent="0">
              <a:buNone/>
            </a:pPr>
            <a:r>
              <a:rPr lang="zh-CN" altLang="en-US" sz="1800"/>
              <a:t>5.汽油喷射器参数:如喷嘴尺寸、喷嘴通道布置等，都会对喷油时间造成一定影响，需要定期检查维护，以使喷油时间保持在正常范围。</a:t>
            </a:r>
            <a:endParaRPr lang="zh-CN" altLang="en-US" sz="1800"/>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53415" y="647065"/>
            <a:ext cx="10515600" cy="1325563"/>
          </a:xfrm>
        </p:spPr>
        <p:txBody>
          <a:bodyPr>
            <a:normAutofit fontScale="90000"/>
          </a:bodyPr>
          <a:p>
            <a:r>
              <a:rPr lang="zh-CN" altLang="en-US"/>
              <a:t>曲轴位置传感器与凸轮轴位置传感器的</a:t>
            </a:r>
            <a:r>
              <a:rPr lang="zh-CN" altLang="en-US"/>
              <a:t>关系</a:t>
            </a:r>
            <a:endParaRPr lang="zh-CN" altLang="en-US"/>
          </a:p>
        </p:txBody>
      </p:sp>
      <p:sp>
        <p:nvSpPr>
          <p:cNvPr id="3" name="内容占位符 2"/>
          <p:cNvSpPr>
            <a:spLocks noGrp="1"/>
          </p:cNvSpPr>
          <p:nvPr>
            <p:ph idx="1"/>
          </p:nvPr>
        </p:nvSpPr>
        <p:spPr>
          <a:xfrm>
            <a:off x="187325" y="1825625"/>
            <a:ext cx="11828145" cy="4351655"/>
          </a:xfrm>
        </p:spPr>
        <p:txBody>
          <a:bodyPr>
            <a:noAutofit/>
          </a:bodyPr>
          <a:p>
            <a:r>
              <a:rPr lang="zh-CN" altLang="en-US" sz="1800"/>
              <a:t>1.曲轴位置传感器用于检测发动机转速、曲轴位置(转角)信号以及第一缸的停止信号和每缸压缩行程，这是控制喷油和点火时间的主要信号。与气流传感器一样，它是发动机集中控制系统中的主要传感器。在微机控制电子点火系统中，利用发动机曲轴角信号计算具体点火时间，利用速度信号计算和读取基本点火提前角。</a:t>
            </a:r>
            <a:endParaRPr lang="zh-CN" altLang="en-US" sz="1800"/>
          </a:p>
          <a:p>
            <a:r>
              <a:rPr lang="zh-CN" altLang="en-US" sz="1800"/>
              <a:t>2.凸轮轴位置传感器又称相位传感器和同步信号传感器，用于检测凸轮轴的角度位置信号，通过该信号ECU可以确定气缸的上止点位置(例如:</a:t>
            </a:r>
            <a:endParaRPr lang="zh-CN" altLang="en-US" sz="1800"/>
          </a:p>
          <a:p>
            <a:r>
              <a:rPr lang="zh-CN" altLang="en-US" sz="1800"/>
              <a:t>3.在曲轴凸轮轴位置传感器到一个特定的位置(如一个气缸上止点或检查点在一定的观点),输入一个分布到ECU凸轮轴位置信号,判别开始检查运行在这个时间点活塞在压缩行程或发泄,所以ECU识别1检查气缸活塞式压缩机,因此合适的顺序喷射控制、点火控制和爆震控制。</a:t>
            </a:r>
            <a:endParaRPr lang="zh-CN" altLang="en-US" sz="1800"/>
          </a:p>
          <a:p>
            <a:r>
              <a:rPr lang="zh-CN" altLang="en-US" sz="1800"/>
              <a:t>此外，还利用凸轮轴位置信号识别发动机启动时的第一次点火正时。由于凸轮轴位置传感器可以识别出哪个活塞会到达顶止点，所以它也被称为气缸传感器。</a:t>
            </a:r>
            <a:endParaRPr lang="zh-CN" altLang="en-US" sz="1800"/>
          </a:p>
          <a:p>
            <a:r>
              <a:rPr lang="zh-CN" altLang="en-US" sz="1800"/>
              <a:t>曲轴位置传感器又称发动机转速传感器和曲轴角度传感器。它的功能是收集曲轴旋转角度和发动机转速信号，并输入电子控制单元来确定点火时间和燃油喷射时间。</a:t>
            </a:r>
            <a:endParaRPr lang="zh-CN" altLang="en-US" sz="1800"/>
          </a:p>
          <a:p>
            <a:r>
              <a:rPr lang="zh-CN" altLang="en-US" sz="1800"/>
              <a:t>凸轮轴位置传感器又称气缸识别传感器。凸轮轴位置传感器的功用是采集配气凸轮轴的位置信号，并输入ECU，以便ECU识别气缸1压缩上止点，从而进行顺序喷油控制、点火时刻控制和爆燃控制。此外，凸轮轴位置信号还用于发动机起动时识别出第一次点火时刻。因为凸轮轴位置传感器能够识别哪一个气缸活塞即将到达上止点，所以称为气缸识别传感器。</a:t>
            </a:r>
            <a:endParaRPr lang="zh-CN" altLang="en-US" sz="18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stretch>
            <a:fillRect/>
          </a:stretch>
        </p:blipFill>
        <p:spPr>
          <a:xfrm>
            <a:off x="585470" y="1138555"/>
            <a:ext cx="10719435" cy="5297805"/>
          </a:xfrm>
          <a:prstGeom prst="rect">
            <a:avLst/>
          </a:prstGeom>
          <a:noFill/>
          <a:ln w="9525">
            <a:noFill/>
          </a:ln>
        </p:spPr>
      </p:pic>
      <p:sp>
        <p:nvSpPr>
          <p:cNvPr id="4" name="文本框 3"/>
          <p:cNvSpPr txBox="1"/>
          <p:nvPr/>
        </p:nvSpPr>
        <p:spPr>
          <a:xfrm>
            <a:off x="970915" y="662940"/>
            <a:ext cx="7172325" cy="368300"/>
          </a:xfrm>
          <a:prstGeom prst="rect">
            <a:avLst/>
          </a:prstGeom>
          <a:noFill/>
        </p:spPr>
        <p:txBody>
          <a:bodyPr wrap="square" rtlCol="0">
            <a:spAutoFit/>
          </a:bodyPr>
          <a:p>
            <a:r>
              <a:rPr lang="zh-CN" altLang="en-US"/>
              <a:t>喷油器开始喷油时，活塞距离上止点的曲轴转角称为喷油提前角。</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9383" name="联机映像占位符 229382" descr="图3－05  喷油提前角与持续时间控制过程"/>
          <p:cNvPicPr>
            <a:picLocks noChangeAspect="1"/>
          </p:cNvPicPr>
          <p:nvPr>
            <p:ph type="clipArt" sz="half" idx="1"/>
            <p:custDataLst>
              <p:tags r:id="rId1"/>
            </p:custDataLst>
          </p:nvPr>
        </p:nvPicPr>
        <p:blipFill>
          <a:blip r:embed="rId2"/>
          <a:stretch>
            <a:fillRect/>
          </a:stretch>
        </p:blipFill>
        <p:spPr>
          <a:xfrm>
            <a:off x="132080" y="152400"/>
            <a:ext cx="11927840" cy="641731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29383"/>
                                        </p:tgtEl>
                                        <p:attrNameLst>
                                          <p:attrName>style.visibility</p:attrName>
                                        </p:attrNameLst>
                                      </p:cBhvr>
                                      <p:to>
                                        <p:strVal val="visible"/>
                                      </p:to>
                                    </p:set>
                                    <p:animEffect transition="in" filter="barn(inHorizontal)">
                                      <p:cBhvr>
                                        <p:cTn id="7" dur="500"/>
                                        <p:tgtEl>
                                          <p:spTgt spid="229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 name="图片 106"/>
          <p:cNvPicPr/>
          <p:nvPr>
            <p:custDataLst>
              <p:tags r:id="rId1"/>
            </p:custDataLst>
          </p:nvPr>
        </p:nvPicPr>
        <p:blipFill>
          <a:blip r:embed="rId2"/>
          <a:stretch>
            <a:fillRect/>
          </a:stretch>
        </p:blipFill>
        <p:spPr>
          <a:xfrm>
            <a:off x="4681855" y="828040"/>
            <a:ext cx="7313295" cy="5660390"/>
          </a:xfrm>
          <a:prstGeom prst="rect">
            <a:avLst/>
          </a:prstGeom>
          <a:noFill/>
          <a:ln w="9525">
            <a:noFill/>
          </a:ln>
        </p:spPr>
      </p:pic>
      <p:pic>
        <p:nvPicPr>
          <p:cNvPr id="4" name="图片 3" descr="07bbbd03fa020a5259885b17331142a"/>
          <p:cNvPicPr>
            <a:picLocks noChangeAspect="1"/>
          </p:cNvPicPr>
          <p:nvPr>
            <p:custDataLst>
              <p:tags r:id="rId3"/>
            </p:custDataLst>
          </p:nvPr>
        </p:nvPicPr>
        <p:blipFill>
          <a:blip r:embed="rId4"/>
          <a:srcRect l="8822" t="12784" r="9615" b="12231"/>
          <a:stretch>
            <a:fillRect/>
          </a:stretch>
        </p:blipFill>
        <p:spPr>
          <a:xfrm>
            <a:off x="333375" y="4107180"/>
            <a:ext cx="1696720" cy="774700"/>
          </a:xfrm>
          <a:prstGeom prst="rect">
            <a:avLst/>
          </a:prstGeom>
        </p:spPr>
      </p:pic>
      <p:pic>
        <p:nvPicPr>
          <p:cNvPr id="7" name="图片 6" descr="7c9581d6411d7380eb3c0fe11f71ed1"/>
          <p:cNvPicPr>
            <a:picLocks noChangeAspect="1"/>
          </p:cNvPicPr>
          <p:nvPr/>
        </p:nvPicPr>
        <p:blipFill>
          <a:blip r:embed="rId5"/>
          <a:stretch>
            <a:fillRect/>
          </a:stretch>
        </p:blipFill>
        <p:spPr>
          <a:xfrm rot="16200000">
            <a:off x="1971303" y="607060"/>
            <a:ext cx="2327275" cy="2327275"/>
          </a:xfrm>
          <a:prstGeom prst="rect">
            <a:avLst/>
          </a:prstGeom>
        </p:spPr>
      </p:pic>
      <p:pic>
        <p:nvPicPr>
          <p:cNvPr id="10" name="图片 9" descr="6f523fad18610e8941f47d43117a20b"/>
          <p:cNvPicPr>
            <a:picLocks noChangeAspect="1"/>
          </p:cNvPicPr>
          <p:nvPr/>
        </p:nvPicPr>
        <p:blipFill>
          <a:blip r:embed="rId6"/>
          <a:stretch>
            <a:fillRect/>
          </a:stretch>
        </p:blipFill>
        <p:spPr>
          <a:xfrm rot="15780000">
            <a:off x="2012895" y="3618865"/>
            <a:ext cx="2244090" cy="2244090"/>
          </a:xfrm>
          <a:prstGeom prst="rect">
            <a:avLst/>
          </a:prstGeom>
        </p:spPr>
      </p:pic>
      <p:sp>
        <p:nvSpPr>
          <p:cNvPr id="16" name="右箭头 15"/>
          <p:cNvSpPr/>
          <p:nvPr/>
        </p:nvSpPr>
        <p:spPr>
          <a:xfrm>
            <a:off x="4297680" y="4509135"/>
            <a:ext cx="393065" cy="372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8" name="图片 107"/>
          <p:cNvPicPr/>
          <p:nvPr/>
        </p:nvPicPr>
        <p:blipFill>
          <a:blip r:embed="rId7"/>
          <a:stretch>
            <a:fillRect/>
          </a:stretch>
        </p:blipFill>
        <p:spPr>
          <a:xfrm>
            <a:off x="4681855" y="828040"/>
            <a:ext cx="7656195" cy="5660390"/>
          </a:xfrm>
          <a:prstGeom prst="rect">
            <a:avLst/>
          </a:prstGeom>
          <a:noFill/>
          <a:ln w="9525">
            <a:noFill/>
          </a:ln>
        </p:spPr>
      </p:pic>
      <p:sp>
        <p:nvSpPr>
          <p:cNvPr id="13" name="右箭头 12"/>
          <p:cNvSpPr/>
          <p:nvPr/>
        </p:nvSpPr>
        <p:spPr>
          <a:xfrm>
            <a:off x="4337050" y="1445260"/>
            <a:ext cx="1076960" cy="372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联机映像占位符 229382" descr="图3－05  喷油提前角与持续时间控制过程"/>
          <p:cNvPicPr>
            <a:picLocks noChangeAspect="1"/>
          </p:cNvPicPr>
          <p:nvPr/>
        </p:nvPicPr>
        <p:blipFill>
          <a:blip r:embed="rId8"/>
          <a:stretch>
            <a:fillRect/>
          </a:stretch>
        </p:blipFill>
        <p:spPr>
          <a:xfrm>
            <a:off x="4681855" y="828040"/>
            <a:ext cx="7405370" cy="5660390"/>
          </a:xfrm>
          <a:prstGeom prst="rect">
            <a:avLst/>
          </a:prstGeom>
          <a:noFill/>
        </p:spPr>
      </p:pic>
      <p:grpSp>
        <p:nvGrpSpPr>
          <p:cNvPr id="2" name="组合 1"/>
          <p:cNvGrpSpPr/>
          <p:nvPr/>
        </p:nvGrpSpPr>
        <p:grpSpPr>
          <a:xfrm>
            <a:off x="179070" y="1315085"/>
            <a:ext cx="1704975" cy="910590"/>
            <a:chOff x="9825" y="3869"/>
            <a:chExt cx="3578" cy="1911"/>
          </a:xfrm>
        </p:grpSpPr>
        <p:sp>
          <p:nvSpPr>
            <p:cNvPr id="3" name="矩形 2"/>
            <p:cNvSpPr/>
            <p:nvPr>
              <p:custDataLst>
                <p:tags r:id="rId9"/>
              </p:custDataLst>
            </p:nvPr>
          </p:nvSpPr>
          <p:spPr>
            <a:xfrm>
              <a:off x="9825" y="3869"/>
              <a:ext cx="3578" cy="1911"/>
            </a:xfrm>
            <a:prstGeom prst="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1" name="组合 50"/>
            <p:cNvGrpSpPr/>
            <p:nvPr/>
          </p:nvGrpSpPr>
          <p:grpSpPr>
            <a:xfrm rot="0">
              <a:off x="10040" y="4362"/>
              <a:ext cx="1987" cy="757"/>
              <a:chOff x="8694" y="4086"/>
              <a:chExt cx="1110" cy="639"/>
            </a:xfrm>
          </p:grpSpPr>
          <p:sp>
            <p:nvSpPr>
              <p:cNvPr id="52" name="矩形 51"/>
              <p:cNvSpPr/>
              <p:nvPr>
                <p:custDataLst>
                  <p:tags r:id="rId10"/>
                </p:custDataLst>
              </p:nvPr>
            </p:nvSpPr>
            <p:spPr>
              <a:xfrm>
                <a:off x="8694" y="4086"/>
                <a:ext cx="555" cy="639"/>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t>N</a:t>
                </a:r>
                <a:endParaRPr lang="en-US" altLang="zh-CN" sz="3600"/>
              </a:p>
            </p:txBody>
          </p:sp>
          <p:sp>
            <p:nvSpPr>
              <p:cNvPr id="53" name="矩形 52"/>
              <p:cNvSpPr/>
              <p:nvPr>
                <p:custDataLst>
                  <p:tags r:id="rId11"/>
                </p:custDataLst>
              </p:nvPr>
            </p:nvSpPr>
            <p:spPr>
              <a:xfrm>
                <a:off x="9249" y="4086"/>
                <a:ext cx="555" cy="63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t>S</a:t>
                </a:r>
                <a:endParaRPr lang="en-US" altLang="zh-CN" sz="3600"/>
              </a:p>
            </p:txBody>
          </p:sp>
        </p:grpSp>
        <p:sp>
          <p:nvSpPr>
            <p:cNvPr id="82" name="矩形 81"/>
            <p:cNvSpPr/>
            <p:nvPr>
              <p:custDataLst>
                <p:tags r:id="rId12"/>
              </p:custDataLst>
            </p:nvPr>
          </p:nvSpPr>
          <p:spPr>
            <a:xfrm>
              <a:off x="12301" y="4081"/>
              <a:ext cx="993" cy="1382"/>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霍尔元件</a:t>
              </a:r>
              <a:endParaRPr lang="zh-CN" altLang="en-US" sz="1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xit" presetSubtype="0" fill="hold" nodeType="withEffect">
                                  <p:stCondLst>
                                    <p:cond delay="0"/>
                                  </p:stCondLst>
                                  <p:childTnLst>
                                    <p:animEffect transition="out" filter="dissolve">
                                      <p:cBhvr>
                                        <p:cTn id="9" dur="500"/>
                                        <p:tgtEl>
                                          <p:spTgt spid="108"/>
                                        </p:tgtEl>
                                      </p:cBhvr>
                                    </p:animEffect>
                                    <p:set>
                                      <p:cBhvr>
                                        <p:cTn id="10" dur="1" fill="hold">
                                          <p:stCondLst>
                                            <p:cond delay="499"/>
                                          </p:stCondLst>
                                        </p:cTn>
                                        <p:tgtEl>
                                          <p:spTgt spid="10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mph" presetSubtype="0" repeatCount="indefinite" fill="hold" nodeType="clickEffect">
                                  <p:stCondLst>
                                    <p:cond delay="0"/>
                                  </p:stCondLst>
                                  <p:childTnLst>
                                    <p:animRot by="21600000">
                                      <p:cBhvr>
                                        <p:cTn id="20" dur="1000" fill="hold"/>
                                        <p:tgtEl>
                                          <p:spTgt spid="10"/>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7"/>
                                        </p:tgtEl>
                                        <p:attrNameLst>
                                          <p:attrName>r</p:attrName>
                                        </p:attrNameLst>
                                      </p:cBhvr>
                                    </p:animRot>
                                  </p:childTnLst>
                                </p:cTn>
                              </p:par>
                              <p:par>
                                <p:cTn id="23" presetID="9" presetClass="exit" presetSubtype="0" fill="hold" nodeType="withEffect">
                                  <p:stCondLst>
                                    <p:cond delay="0"/>
                                  </p:stCondLst>
                                  <p:childTnLst>
                                    <p:animEffect transition="out" filter="dissolv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9" presetClass="entr" presetSubtype="0" fill="hold" grpId="1"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6" grpId="0" bldLvl="0" animBg="1"/>
      <p:bldP spid="13" grpId="1" bldLvl="0" animBg="1"/>
      <p:bldP spid="16"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02310" y="645160"/>
            <a:ext cx="2976880" cy="768350"/>
          </a:xfrm>
          <a:prstGeom prst="rect">
            <a:avLst/>
          </a:prstGeom>
          <a:noFill/>
        </p:spPr>
        <p:txBody>
          <a:bodyPr wrap="none" rtlCol="0">
            <a:spAutoFit/>
          </a:bodyPr>
          <a:p>
            <a:pPr algn="l"/>
            <a:r>
              <a:rPr lang="zh-CN" altLang="en-US" sz="4400">
                <a:sym typeface="+mn-ea"/>
              </a:rPr>
              <a:t>确定</a:t>
            </a:r>
            <a:r>
              <a:rPr lang="zh-CN" altLang="en-US" sz="4400">
                <a:sym typeface="+mn-ea"/>
              </a:rPr>
              <a:t>空燃比</a:t>
            </a:r>
            <a:endParaRPr lang="zh-CN" altLang="en-US" sz="4400">
              <a:sym typeface="+mn-ea"/>
            </a:endParaRPr>
          </a:p>
        </p:txBody>
      </p:sp>
      <p:sp>
        <p:nvSpPr>
          <p:cNvPr id="2" name="文本框 1"/>
          <p:cNvSpPr txBox="1"/>
          <p:nvPr/>
        </p:nvSpPr>
        <p:spPr>
          <a:xfrm>
            <a:off x="4352925" y="955675"/>
            <a:ext cx="2722880" cy="706755"/>
          </a:xfrm>
          <a:prstGeom prst="rect">
            <a:avLst/>
          </a:prstGeom>
          <a:noFill/>
        </p:spPr>
        <p:txBody>
          <a:bodyPr wrap="none" rtlCol="0">
            <a:spAutoFit/>
          </a:bodyPr>
          <a:p>
            <a:r>
              <a:rPr lang="zh-CN" altLang="en-US" sz="4000"/>
              <a:t>发动机工况</a:t>
            </a:r>
            <a:endParaRPr lang="zh-CN" altLang="en-US" sz="4000"/>
          </a:p>
        </p:txBody>
      </p:sp>
      <p:sp>
        <p:nvSpPr>
          <p:cNvPr id="3" name="文本框 2"/>
          <p:cNvSpPr txBox="1"/>
          <p:nvPr/>
        </p:nvSpPr>
        <p:spPr>
          <a:xfrm>
            <a:off x="4672330" y="2803525"/>
            <a:ext cx="1808480" cy="583565"/>
          </a:xfrm>
          <a:prstGeom prst="rect">
            <a:avLst/>
          </a:prstGeom>
          <a:noFill/>
        </p:spPr>
        <p:txBody>
          <a:bodyPr wrap="none" rtlCol="0">
            <a:spAutoFit/>
          </a:bodyPr>
          <a:p>
            <a:r>
              <a:rPr lang="zh-CN" altLang="en-US" sz="3200"/>
              <a:t>启动工况</a:t>
            </a:r>
            <a:endParaRPr lang="zh-CN" altLang="en-US" sz="3200"/>
          </a:p>
        </p:txBody>
      </p:sp>
      <p:sp>
        <p:nvSpPr>
          <p:cNvPr id="4" name="文本框 3"/>
          <p:cNvSpPr txBox="1"/>
          <p:nvPr/>
        </p:nvSpPr>
        <p:spPr>
          <a:xfrm>
            <a:off x="4672330" y="3665855"/>
            <a:ext cx="1808480" cy="583565"/>
          </a:xfrm>
          <a:prstGeom prst="rect">
            <a:avLst/>
          </a:prstGeom>
          <a:noFill/>
        </p:spPr>
        <p:txBody>
          <a:bodyPr wrap="none" rtlCol="0">
            <a:spAutoFit/>
          </a:bodyPr>
          <a:p>
            <a:r>
              <a:rPr lang="zh-CN" altLang="en-US" sz="3200"/>
              <a:t>暖机工况</a:t>
            </a:r>
            <a:endParaRPr lang="zh-CN" altLang="en-US" sz="3200"/>
          </a:p>
        </p:txBody>
      </p:sp>
      <p:sp>
        <p:nvSpPr>
          <p:cNvPr id="6" name="文本框 5"/>
          <p:cNvSpPr txBox="1"/>
          <p:nvPr/>
        </p:nvSpPr>
        <p:spPr>
          <a:xfrm>
            <a:off x="4672330" y="4528185"/>
            <a:ext cx="1808480" cy="583565"/>
          </a:xfrm>
          <a:prstGeom prst="rect">
            <a:avLst/>
          </a:prstGeom>
          <a:noFill/>
        </p:spPr>
        <p:txBody>
          <a:bodyPr wrap="none" rtlCol="0">
            <a:spAutoFit/>
          </a:bodyPr>
          <a:p>
            <a:r>
              <a:rPr lang="zh-CN" altLang="en-US" sz="3200"/>
              <a:t>加速工况</a:t>
            </a:r>
            <a:endParaRPr lang="zh-CN" altLang="en-US" sz="3200"/>
          </a:p>
        </p:txBody>
      </p:sp>
      <p:sp>
        <p:nvSpPr>
          <p:cNvPr id="7" name="文本框 6"/>
          <p:cNvSpPr txBox="1"/>
          <p:nvPr/>
        </p:nvSpPr>
        <p:spPr>
          <a:xfrm>
            <a:off x="4672330" y="5390515"/>
            <a:ext cx="1808480" cy="583565"/>
          </a:xfrm>
          <a:prstGeom prst="rect">
            <a:avLst/>
          </a:prstGeom>
          <a:noFill/>
        </p:spPr>
        <p:txBody>
          <a:bodyPr wrap="none" rtlCol="0">
            <a:spAutoFit/>
          </a:bodyPr>
          <a:p>
            <a:r>
              <a:rPr lang="zh-CN" altLang="en-US" sz="3200"/>
              <a:t>减速工况</a:t>
            </a:r>
            <a:endParaRPr lang="zh-CN" altLang="en-US" sz="3200"/>
          </a:p>
        </p:txBody>
      </p:sp>
      <p:sp>
        <p:nvSpPr>
          <p:cNvPr id="8" name="文本框 7"/>
          <p:cNvSpPr txBox="1"/>
          <p:nvPr/>
        </p:nvSpPr>
        <p:spPr>
          <a:xfrm>
            <a:off x="4672330" y="1941195"/>
            <a:ext cx="1808480" cy="583565"/>
          </a:xfrm>
          <a:prstGeom prst="rect">
            <a:avLst/>
          </a:prstGeom>
          <a:noFill/>
        </p:spPr>
        <p:txBody>
          <a:bodyPr wrap="none" rtlCol="0">
            <a:spAutoFit/>
          </a:bodyPr>
          <a:p>
            <a:r>
              <a:rPr lang="zh-CN" altLang="en-US" sz="3200"/>
              <a:t>标准工况</a:t>
            </a:r>
            <a:endParaRPr lang="zh-CN" altLang="en-US" sz="3200"/>
          </a:p>
        </p:txBody>
      </p:sp>
      <p:sp>
        <p:nvSpPr>
          <p:cNvPr id="9" name="文本框 8"/>
          <p:cNvSpPr txBox="1"/>
          <p:nvPr/>
        </p:nvSpPr>
        <p:spPr>
          <a:xfrm>
            <a:off x="7250430" y="955675"/>
            <a:ext cx="1706880" cy="706755"/>
          </a:xfrm>
          <a:prstGeom prst="rect">
            <a:avLst/>
          </a:prstGeom>
          <a:noFill/>
        </p:spPr>
        <p:txBody>
          <a:bodyPr wrap="none" rtlCol="0">
            <a:spAutoFit/>
          </a:bodyPr>
          <a:p>
            <a:r>
              <a:rPr lang="zh-CN" altLang="en-US" sz="4000"/>
              <a:t>空燃比</a:t>
            </a:r>
            <a:endParaRPr lang="zh-CN" altLang="en-US" sz="4000"/>
          </a:p>
        </p:txBody>
      </p:sp>
      <p:sp>
        <p:nvSpPr>
          <p:cNvPr id="10" name="文本框 9"/>
          <p:cNvSpPr txBox="1"/>
          <p:nvPr/>
        </p:nvSpPr>
        <p:spPr>
          <a:xfrm>
            <a:off x="7409180" y="2803525"/>
            <a:ext cx="1631315" cy="583565"/>
          </a:xfrm>
          <a:prstGeom prst="rect">
            <a:avLst/>
          </a:prstGeom>
          <a:noFill/>
        </p:spPr>
        <p:txBody>
          <a:bodyPr wrap="none" rtlCol="0">
            <a:spAutoFit/>
          </a:bodyPr>
          <a:p>
            <a:r>
              <a:rPr lang="en-US" altLang="zh-CN" sz="3200"/>
              <a:t>2:1~12:1</a:t>
            </a:r>
            <a:endParaRPr lang="en-US" altLang="zh-CN" sz="3200"/>
          </a:p>
        </p:txBody>
      </p:sp>
      <p:sp>
        <p:nvSpPr>
          <p:cNvPr id="12" name="文本框 11"/>
          <p:cNvSpPr txBox="1"/>
          <p:nvPr/>
        </p:nvSpPr>
        <p:spPr>
          <a:xfrm>
            <a:off x="7409180" y="3665855"/>
            <a:ext cx="1631315" cy="583565"/>
          </a:xfrm>
          <a:prstGeom prst="rect">
            <a:avLst/>
          </a:prstGeom>
          <a:noFill/>
        </p:spPr>
        <p:txBody>
          <a:bodyPr wrap="none" rtlCol="0">
            <a:spAutoFit/>
          </a:bodyPr>
          <a:p>
            <a:r>
              <a:rPr lang="en-US" altLang="zh-CN" sz="3200"/>
              <a:t>2:1~15:1</a:t>
            </a:r>
            <a:endParaRPr lang="en-US" altLang="zh-CN" sz="3200"/>
          </a:p>
        </p:txBody>
      </p:sp>
      <p:sp>
        <p:nvSpPr>
          <p:cNvPr id="13" name="文本框 12"/>
          <p:cNvSpPr txBox="1"/>
          <p:nvPr/>
        </p:nvSpPr>
        <p:spPr>
          <a:xfrm>
            <a:off x="7409180" y="4528185"/>
            <a:ext cx="1419860" cy="583565"/>
          </a:xfrm>
          <a:prstGeom prst="rect">
            <a:avLst/>
          </a:prstGeom>
          <a:noFill/>
        </p:spPr>
        <p:txBody>
          <a:bodyPr wrap="none" rtlCol="0">
            <a:spAutoFit/>
          </a:bodyPr>
          <a:p>
            <a:pPr algn="l"/>
            <a:r>
              <a:rPr lang="en-US" altLang="zh-CN" sz="3200">
                <a:sym typeface="+mn-ea"/>
              </a:rPr>
              <a:t>≤</a:t>
            </a:r>
            <a:r>
              <a:rPr lang="en-US" altLang="zh-CN" sz="3200"/>
              <a:t>14.7:1</a:t>
            </a:r>
            <a:endParaRPr lang="en-US" altLang="zh-CN" sz="3200"/>
          </a:p>
        </p:txBody>
      </p:sp>
      <p:sp>
        <p:nvSpPr>
          <p:cNvPr id="14" name="文本框 13"/>
          <p:cNvSpPr txBox="1"/>
          <p:nvPr/>
        </p:nvSpPr>
        <p:spPr>
          <a:xfrm>
            <a:off x="7418070" y="5390515"/>
            <a:ext cx="1419860" cy="583565"/>
          </a:xfrm>
          <a:prstGeom prst="rect">
            <a:avLst/>
          </a:prstGeom>
          <a:noFill/>
        </p:spPr>
        <p:txBody>
          <a:bodyPr wrap="none" rtlCol="0">
            <a:spAutoFit/>
          </a:bodyPr>
          <a:p>
            <a:r>
              <a:rPr lang="en-US" altLang="zh-CN" sz="3200"/>
              <a:t>≥14.7:1</a:t>
            </a:r>
            <a:endParaRPr lang="en-US" altLang="zh-CN" sz="3200"/>
          </a:p>
        </p:txBody>
      </p:sp>
      <p:sp>
        <p:nvSpPr>
          <p:cNvPr id="15" name="文本框 14"/>
          <p:cNvSpPr txBox="1"/>
          <p:nvPr/>
        </p:nvSpPr>
        <p:spPr>
          <a:xfrm>
            <a:off x="7409180" y="1941195"/>
            <a:ext cx="1217295" cy="583565"/>
          </a:xfrm>
          <a:prstGeom prst="rect">
            <a:avLst/>
          </a:prstGeom>
          <a:noFill/>
        </p:spPr>
        <p:txBody>
          <a:bodyPr wrap="none" rtlCol="0">
            <a:spAutoFit/>
          </a:bodyPr>
          <a:p>
            <a:r>
              <a:rPr lang="en-US" altLang="zh-CN" sz="3200"/>
              <a:t>14.7:1</a:t>
            </a:r>
            <a:endParaRPr lang="en-US" altLang="zh-CN" sz="3200"/>
          </a:p>
        </p:txBody>
      </p:sp>
      <p:sp>
        <p:nvSpPr>
          <p:cNvPr id="17" name="文本框 16"/>
          <p:cNvSpPr txBox="1"/>
          <p:nvPr/>
        </p:nvSpPr>
        <p:spPr>
          <a:xfrm>
            <a:off x="9131935" y="955675"/>
            <a:ext cx="2722880" cy="706755"/>
          </a:xfrm>
          <a:prstGeom prst="rect">
            <a:avLst/>
          </a:prstGeom>
          <a:noFill/>
        </p:spPr>
        <p:txBody>
          <a:bodyPr wrap="none" rtlCol="0">
            <a:spAutoFit/>
          </a:bodyPr>
          <a:p>
            <a:r>
              <a:rPr lang="zh-CN" altLang="en-US" sz="4000"/>
              <a:t>发动机温度</a:t>
            </a:r>
            <a:endParaRPr lang="zh-CN" altLang="en-US" sz="4000"/>
          </a:p>
        </p:txBody>
      </p:sp>
      <p:sp>
        <p:nvSpPr>
          <p:cNvPr id="19" name="文本框 18"/>
          <p:cNvSpPr txBox="1"/>
          <p:nvPr/>
        </p:nvSpPr>
        <p:spPr>
          <a:xfrm>
            <a:off x="9467215" y="4528185"/>
            <a:ext cx="1742440" cy="583565"/>
          </a:xfrm>
          <a:prstGeom prst="rect">
            <a:avLst/>
          </a:prstGeom>
          <a:noFill/>
        </p:spPr>
        <p:txBody>
          <a:bodyPr wrap="none" rtlCol="0">
            <a:spAutoFit/>
          </a:bodyPr>
          <a:p>
            <a:pPr algn="l"/>
            <a:r>
              <a:rPr lang="zh-CN" altLang="en-US" sz="3200"/>
              <a:t>85-105</a:t>
            </a:r>
            <a:r>
              <a:rPr lang="en-US" altLang="zh-CN" sz="3200"/>
              <a:t>℃</a:t>
            </a:r>
            <a:endParaRPr lang="en-US" altLang="zh-CN" sz="3200"/>
          </a:p>
        </p:txBody>
      </p:sp>
      <p:sp>
        <p:nvSpPr>
          <p:cNvPr id="20" name="文本框 19"/>
          <p:cNvSpPr txBox="1"/>
          <p:nvPr/>
        </p:nvSpPr>
        <p:spPr>
          <a:xfrm>
            <a:off x="9467215" y="2803525"/>
            <a:ext cx="1407160" cy="583565"/>
          </a:xfrm>
          <a:prstGeom prst="rect">
            <a:avLst/>
          </a:prstGeom>
          <a:noFill/>
        </p:spPr>
        <p:txBody>
          <a:bodyPr wrap="none" rtlCol="0">
            <a:spAutoFit/>
          </a:bodyPr>
          <a:p>
            <a:pPr algn="l"/>
            <a:r>
              <a:rPr lang="zh-CN" altLang="en-US" sz="3200"/>
              <a:t>＜</a:t>
            </a:r>
            <a:r>
              <a:rPr lang="en-US" altLang="zh-CN" sz="3200"/>
              <a:t>85℃</a:t>
            </a:r>
            <a:endParaRPr lang="en-US" altLang="zh-CN" sz="3200"/>
          </a:p>
        </p:txBody>
      </p:sp>
      <p:sp>
        <p:nvSpPr>
          <p:cNvPr id="21" name="文本框 20"/>
          <p:cNvSpPr txBox="1"/>
          <p:nvPr/>
        </p:nvSpPr>
        <p:spPr>
          <a:xfrm>
            <a:off x="9467215" y="3665855"/>
            <a:ext cx="1407160" cy="583565"/>
          </a:xfrm>
          <a:prstGeom prst="rect">
            <a:avLst/>
          </a:prstGeom>
          <a:noFill/>
        </p:spPr>
        <p:txBody>
          <a:bodyPr wrap="none" rtlCol="0">
            <a:spAutoFit/>
          </a:bodyPr>
          <a:p>
            <a:pPr algn="l"/>
            <a:r>
              <a:rPr lang="zh-CN" altLang="en-US" sz="3200"/>
              <a:t>＜</a:t>
            </a:r>
            <a:r>
              <a:rPr lang="en-US" altLang="zh-CN" sz="3200"/>
              <a:t>85℃</a:t>
            </a:r>
            <a:endParaRPr lang="en-US" altLang="zh-CN" sz="3200"/>
          </a:p>
        </p:txBody>
      </p:sp>
      <p:sp>
        <p:nvSpPr>
          <p:cNvPr id="22" name="文本框 21"/>
          <p:cNvSpPr txBox="1"/>
          <p:nvPr/>
        </p:nvSpPr>
        <p:spPr>
          <a:xfrm>
            <a:off x="9467215" y="1941195"/>
            <a:ext cx="1742440" cy="583565"/>
          </a:xfrm>
          <a:prstGeom prst="rect">
            <a:avLst/>
          </a:prstGeom>
          <a:noFill/>
        </p:spPr>
        <p:txBody>
          <a:bodyPr wrap="none" rtlCol="0">
            <a:spAutoFit/>
          </a:bodyPr>
          <a:p>
            <a:pPr algn="l"/>
            <a:r>
              <a:rPr lang="zh-CN" altLang="en-US" sz="3200"/>
              <a:t>85-105</a:t>
            </a:r>
            <a:r>
              <a:rPr lang="en-US" altLang="zh-CN" sz="3200"/>
              <a:t>℃</a:t>
            </a:r>
            <a:endParaRPr lang="en-US" altLang="zh-CN" sz="3200"/>
          </a:p>
        </p:txBody>
      </p:sp>
      <p:sp>
        <p:nvSpPr>
          <p:cNvPr id="23" name="文本框 22"/>
          <p:cNvSpPr txBox="1"/>
          <p:nvPr/>
        </p:nvSpPr>
        <p:spPr>
          <a:xfrm>
            <a:off x="9467215" y="5390515"/>
            <a:ext cx="1742440" cy="583565"/>
          </a:xfrm>
          <a:prstGeom prst="rect">
            <a:avLst/>
          </a:prstGeom>
          <a:noFill/>
        </p:spPr>
        <p:txBody>
          <a:bodyPr wrap="none" rtlCol="0">
            <a:spAutoFit/>
          </a:bodyPr>
          <a:p>
            <a:pPr algn="l"/>
            <a:r>
              <a:rPr lang="zh-CN" altLang="en-US" sz="3200"/>
              <a:t>85-105</a:t>
            </a:r>
            <a:r>
              <a:rPr lang="en-US" altLang="zh-CN" sz="3200"/>
              <a:t>℃</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linds(horizontal)">
                                      <p:cBhvr>
                                        <p:cTn id="51" dur="500"/>
                                        <p:tgtEl>
                                          <p:spTgt spid="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linds(horizontal)">
                                      <p:cBhvr>
                                        <p:cTn id="62" dur="500"/>
                                        <p:tgtEl>
                                          <p:spTgt spid="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linds(horizontal)">
                                      <p:cBhvr>
                                        <p:cTn id="65" dur="500"/>
                                        <p:tgtEl>
                                          <p:spTgt spid="1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7" grpId="0"/>
      <p:bldP spid="8" grpId="0"/>
      <p:bldP spid="15" grpId="0"/>
      <p:bldP spid="22" grpId="0"/>
      <p:bldP spid="3" grpId="0"/>
      <p:bldP spid="10" grpId="0"/>
      <p:bldP spid="20" grpId="0"/>
      <p:bldP spid="4" grpId="0"/>
      <p:bldP spid="12" grpId="0"/>
      <p:bldP spid="21" grpId="0"/>
      <p:bldP spid="6" grpId="0"/>
      <p:bldP spid="13" grpId="0"/>
      <p:bldP spid="19" grpId="0"/>
      <p:bldP spid="7" grpId="0"/>
      <p:bldP spid="14"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5180965" y="1087755"/>
            <a:ext cx="694690" cy="131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基本</a:t>
            </a:r>
            <a:r>
              <a:rPr lang="zh-CN" altLang="en-US"/>
              <a:t>喷油量</a:t>
            </a:r>
            <a:endParaRPr lang="zh-CN" altLang="en-US"/>
          </a:p>
        </p:txBody>
      </p:sp>
      <p:sp>
        <p:nvSpPr>
          <p:cNvPr id="13" name="矩形 12"/>
          <p:cNvSpPr/>
          <p:nvPr/>
        </p:nvSpPr>
        <p:spPr>
          <a:xfrm>
            <a:off x="5180965" y="2689225"/>
            <a:ext cx="694690" cy="131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修正喷油量</a:t>
            </a:r>
            <a:endParaRPr lang="zh-CN" altLang="en-US"/>
          </a:p>
        </p:txBody>
      </p:sp>
      <p:sp>
        <p:nvSpPr>
          <p:cNvPr id="15" name="矩形 14"/>
          <p:cNvSpPr/>
          <p:nvPr/>
        </p:nvSpPr>
        <p:spPr>
          <a:xfrm>
            <a:off x="5180965" y="4290695"/>
            <a:ext cx="694690" cy="131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断油控制</a:t>
            </a:r>
            <a:endParaRPr lang="zh-CN" altLang="en-US"/>
          </a:p>
        </p:txBody>
      </p:sp>
      <p:sp>
        <p:nvSpPr>
          <p:cNvPr id="17" name="右箭头 16"/>
          <p:cNvSpPr/>
          <p:nvPr/>
        </p:nvSpPr>
        <p:spPr>
          <a:xfrm>
            <a:off x="6001385" y="3102610"/>
            <a:ext cx="979170" cy="4857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右箭头 17"/>
          <p:cNvSpPr/>
          <p:nvPr/>
        </p:nvSpPr>
        <p:spPr>
          <a:xfrm>
            <a:off x="6001385" y="1501140"/>
            <a:ext cx="979170" cy="4857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右箭头 18"/>
          <p:cNvSpPr/>
          <p:nvPr/>
        </p:nvSpPr>
        <p:spPr>
          <a:xfrm>
            <a:off x="6001385" y="4704080"/>
            <a:ext cx="979170" cy="4857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右箭头 19"/>
          <p:cNvSpPr/>
          <p:nvPr/>
        </p:nvSpPr>
        <p:spPr>
          <a:xfrm>
            <a:off x="8616950" y="3059430"/>
            <a:ext cx="1140460" cy="571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1619885" y="1815465"/>
            <a:ext cx="2101850" cy="368300"/>
          </a:xfrm>
          <a:prstGeom prst="rect">
            <a:avLst/>
          </a:prstGeom>
          <a:noFill/>
        </p:spPr>
        <p:txBody>
          <a:bodyPr wrap="square" rtlCol="0">
            <a:spAutoFit/>
          </a:bodyPr>
          <a:p>
            <a:r>
              <a:rPr lang="zh-CN" altLang="en-US"/>
              <a:t>发动机实时进气量</a:t>
            </a:r>
            <a:r>
              <a:rPr lang="en-US" altLang="zh-CN"/>
              <a:t>          </a:t>
            </a:r>
            <a:endParaRPr lang="en-US" altLang="zh-CN"/>
          </a:p>
        </p:txBody>
      </p:sp>
      <p:sp>
        <p:nvSpPr>
          <p:cNvPr id="3" name="文本框 2"/>
          <p:cNvSpPr txBox="1"/>
          <p:nvPr/>
        </p:nvSpPr>
        <p:spPr>
          <a:xfrm>
            <a:off x="1619885" y="1194435"/>
            <a:ext cx="2032000" cy="368300"/>
          </a:xfrm>
          <a:prstGeom prst="rect">
            <a:avLst/>
          </a:prstGeom>
          <a:noFill/>
        </p:spPr>
        <p:txBody>
          <a:bodyPr wrap="square" rtlCol="0">
            <a:spAutoFit/>
          </a:bodyPr>
          <a:p>
            <a:r>
              <a:rPr lang="zh-CN" altLang="en-US"/>
              <a:t>发动机</a:t>
            </a:r>
            <a:r>
              <a:rPr lang="zh-CN" altLang="en-US"/>
              <a:t>实时转速</a:t>
            </a:r>
            <a:endParaRPr lang="zh-CN" altLang="en-US"/>
          </a:p>
        </p:txBody>
      </p:sp>
      <p:sp>
        <p:nvSpPr>
          <p:cNvPr id="21" name="文本框 20"/>
          <p:cNvSpPr txBox="1"/>
          <p:nvPr/>
        </p:nvSpPr>
        <p:spPr>
          <a:xfrm>
            <a:off x="1619885" y="2659380"/>
            <a:ext cx="1097280" cy="368300"/>
          </a:xfrm>
          <a:prstGeom prst="rect">
            <a:avLst/>
          </a:prstGeom>
          <a:noFill/>
        </p:spPr>
        <p:txBody>
          <a:bodyPr wrap="none" rtlCol="0">
            <a:spAutoFit/>
          </a:bodyPr>
          <a:p>
            <a:r>
              <a:rPr lang="zh-CN" altLang="en-US"/>
              <a:t>大气</a:t>
            </a:r>
            <a:r>
              <a:rPr lang="zh-CN" altLang="en-US"/>
              <a:t>压力</a:t>
            </a:r>
            <a:endParaRPr lang="zh-CN" altLang="en-US"/>
          </a:p>
        </p:txBody>
      </p:sp>
      <p:sp>
        <p:nvSpPr>
          <p:cNvPr id="23" name="文本框 22"/>
          <p:cNvSpPr txBox="1"/>
          <p:nvPr/>
        </p:nvSpPr>
        <p:spPr>
          <a:xfrm>
            <a:off x="1619885" y="3317558"/>
            <a:ext cx="1325880" cy="368300"/>
          </a:xfrm>
          <a:prstGeom prst="rect">
            <a:avLst/>
          </a:prstGeom>
          <a:noFill/>
        </p:spPr>
        <p:txBody>
          <a:bodyPr wrap="none" rtlCol="0">
            <a:spAutoFit/>
          </a:bodyPr>
          <a:p>
            <a:r>
              <a:rPr lang="zh-CN" altLang="en-US"/>
              <a:t>蓄电池电压</a:t>
            </a:r>
            <a:endParaRPr lang="zh-CN" altLang="en-US"/>
          </a:p>
        </p:txBody>
      </p:sp>
      <p:sp>
        <p:nvSpPr>
          <p:cNvPr id="28" name="文本框 27"/>
          <p:cNvSpPr txBox="1"/>
          <p:nvPr/>
        </p:nvSpPr>
        <p:spPr>
          <a:xfrm>
            <a:off x="1619885" y="2978150"/>
            <a:ext cx="1325880" cy="368300"/>
          </a:xfrm>
          <a:prstGeom prst="rect">
            <a:avLst/>
          </a:prstGeom>
          <a:noFill/>
        </p:spPr>
        <p:txBody>
          <a:bodyPr wrap="none" rtlCol="0">
            <a:spAutoFit/>
          </a:bodyPr>
          <a:p>
            <a:r>
              <a:rPr lang="zh-CN" altLang="en-US"/>
              <a:t>发动机水温</a:t>
            </a:r>
            <a:endParaRPr lang="zh-CN" altLang="en-US"/>
          </a:p>
        </p:txBody>
      </p:sp>
      <p:sp>
        <p:nvSpPr>
          <p:cNvPr id="29" name="文本框 28"/>
          <p:cNvSpPr txBox="1"/>
          <p:nvPr/>
        </p:nvSpPr>
        <p:spPr>
          <a:xfrm>
            <a:off x="1619885" y="3666808"/>
            <a:ext cx="1325880" cy="368300"/>
          </a:xfrm>
          <a:prstGeom prst="rect">
            <a:avLst/>
          </a:prstGeom>
          <a:noFill/>
        </p:spPr>
        <p:txBody>
          <a:bodyPr wrap="none" rtlCol="0">
            <a:spAutoFit/>
          </a:bodyPr>
          <a:p>
            <a:r>
              <a:rPr lang="zh-CN" altLang="en-US"/>
              <a:t>额外负荷等</a:t>
            </a:r>
            <a:endParaRPr lang="zh-CN" altLang="en-US"/>
          </a:p>
        </p:txBody>
      </p:sp>
      <p:sp>
        <p:nvSpPr>
          <p:cNvPr id="6" name="文本框 5"/>
          <p:cNvSpPr txBox="1"/>
          <p:nvPr/>
        </p:nvSpPr>
        <p:spPr>
          <a:xfrm>
            <a:off x="1619885" y="4286250"/>
            <a:ext cx="2011680" cy="368300"/>
          </a:xfrm>
          <a:prstGeom prst="rect">
            <a:avLst/>
          </a:prstGeom>
          <a:noFill/>
        </p:spPr>
        <p:txBody>
          <a:bodyPr wrap="none" rtlCol="0">
            <a:spAutoFit/>
          </a:bodyPr>
          <a:p>
            <a:r>
              <a:rPr lang="zh-CN" altLang="en-US"/>
              <a:t>发动机超高速运转</a:t>
            </a:r>
            <a:endParaRPr lang="en-US" altLang="zh-CN"/>
          </a:p>
        </p:txBody>
      </p:sp>
      <p:sp>
        <p:nvSpPr>
          <p:cNvPr id="7" name="文本框 6"/>
          <p:cNvSpPr txBox="1"/>
          <p:nvPr/>
        </p:nvSpPr>
        <p:spPr>
          <a:xfrm>
            <a:off x="1619885" y="4765993"/>
            <a:ext cx="1554480" cy="368300"/>
          </a:xfrm>
          <a:prstGeom prst="rect">
            <a:avLst/>
          </a:prstGeom>
          <a:noFill/>
        </p:spPr>
        <p:txBody>
          <a:bodyPr wrap="none" rtlCol="0">
            <a:spAutoFit/>
          </a:bodyPr>
          <a:p>
            <a:r>
              <a:rPr lang="zh-CN" altLang="en-US"/>
              <a:t>发动机</a:t>
            </a:r>
            <a:r>
              <a:rPr lang="zh-CN" altLang="en-US"/>
              <a:t>急减速</a:t>
            </a:r>
            <a:endParaRPr lang="zh-CN" altLang="en-US"/>
          </a:p>
        </p:txBody>
      </p:sp>
      <p:sp>
        <p:nvSpPr>
          <p:cNvPr id="8" name="文本框 7"/>
          <p:cNvSpPr txBox="1"/>
          <p:nvPr/>
        </p:nvSpPr>
        <p:spPr>
          <a:xfrm>
            <a:off x="1619885" y="5255260"/>
            <a:ext cx="1325880" cy="368300"/>
          </a:xfrm>
          <a:prstGeom prst="rect">
            <a:avLst/>
          </a:prstGeom>
          <a:noFill/>
        </p:spPr>
        <p:txBody>
          <a:bodyPr wrap="none" rtlCol="0">
            <a:spAutoFit/>
          </a:bodyPr>
          <a:p>
            <a:r>
              <a:rPr lang="zh-CN" altLang="en-US"/>
              <a:t>碰撞</a:t>
            </a:r>
            <a:r>
              <a:rPr lang="zh-CN" altLang="en-US"/>
              <a:t>传感器</a:t>
            </a:r>
            <a:endParaRPr lang="zh-CN" altLang="en-US"/>
          </a:p>
        </p:txBody>
      </p:sp>
      <p:grpSp>
        <p:nvGrpSpPr>
          <p:cNvPr id="10" name="组合 9"/>
          <p:cNvGrpSpPr/>
          <p:nvPr/>
        </p:nvGrpSpPr>
        <p:grpSpPr>
          <a:xfrm>
            <a:off x="7334885" y="1087755"/>
            <a:ext cx="1233805" cy="4513580"/>
            <a:chOff x="12271" y="2178"/>
            <a:chExt cx="1943" cy="7108"/>
          </a:xfrm>
        </p:grpSpPr>
        <p:sp>
          <p:nvSpPr>
            <p:cNvPr id="14" name="矩形 13"/>
            <p:cNvSpPr/>
            <p:nvPr/>
          </p:nvSpPr>
          <p:spPr>
            <a:xfrm>
              <a:off x="12271" y="2178"/>
              <a:ext cx="1943" cy="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4000"/>
                <a:t>喷</a:t>
              </a:r>
              <a:endParaRPr lang="zh-CN" altLang="en-US" sz="4000"/>
            </a:p>
            <a:p>
              <a:pPr algn="l"/>
              <a:r>
                <a:rPr lang="zh-CN" altLang="en-US" sz="4000"/>
                <a:t>油</a:t>
              </a:r>
              <a:endParaRPr lang="zh-CN" altLang="en-US" sz="4000"/>
            </a:p>
            <a:p>
              <a:pPr algn="l"/>
              <a:r>
                <a:rPr lang="zh-CN" altLang="en-US" sz="4000"/>
                <a:t>总</a:t>
              </a:r>
              <a:endParaRPr lang="zh-CN" altLang="en-US" sz="4000"/>
            </a:p>
            <a:p>
              <a:pPr algn="l"/>
              <a:r>
                <a:rPr lang="zh-CN" altLang="en-US" sz="4000"/>
                <a:t>量</a:t>
              </a:r>
              <a:endParaRPr lang="zh-CN" altLang="en-US" sz="4000"/>
            </a:p>
          </p:txBody>
        </p:sp>
        <p:sp>
          <p:nvSpPr>
            <p:cNvPr id="9" name="文本框 8"/>
            <p:cNvSpPr txBox="1"/>
            <p:nvPr/>
          </p:nvSpPr>
          <p:spPr>
            <a:xfrm>
              <a:off x="13506" y="4640"/>
              <a:ext cx="708" cy="2854"/>
            </a:xfrm>
            <a:prstGeom prst="rect">
              <a:avLst/>
            </a:prstGeom>
            <a:noFill/>
          </p:spPr>
          <p:txBody>
            <a:bodyPr vert="eaVert" wrap="square" rtlCol="0">
              <a:noAutofit/>
            </a:bodyPr>
            <a:p>
              <a:pPr algn="ctr">
                <a:lnSpc>
                  <a:spcPct val="110000"/>
                </a:lnSpc>
              </a:pPr>
              <a:r>
                <a:rPr lang="zh-CN" altLang="en-US" sz="3200"/>
                <a:t>喷油脉宽</a:t>
              </a:r>
              <a:endParaRPr lang="zh-CN" altLang="en-US" sz="3200"/>
            </a:p>
          </p:txBody>
        </p:sp>
      </p:grpSp>
      <p:sp>
        <p:nvSpPr>
          <p:cNvPr id="11" name="右箭头 10"/>
          <p:cNvSpPr/>
          <p:nvPr/>
        </p:nvSpPr>
        <p:spPr>
          <a:xfrm>
            <a:off x="3417570" y="1252585"/>
            <a:ext cx="1763395" cy="25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右箭头 30"/>
          <p:cNvSpPr/>
          <p:nvPr/>
        </p:nvSpPr>
        <p:spPr>
          <a:xfrm>
            <a:off x="3544570" y="1873615"/>
            <a:ext cx="1636395" cy="25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右箭头 31"/>
          <p:cNvSpPr/>
          <p:nvPr/>
        </p:nvSpPr>
        <p:spPr>
          <a:xfrm>
            <a:off x="2847975" y="2717530"/>
            <a:ext cx="2332990" cy="25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右箭头 32"/>
          <p:cNvSpPr/>
          <p:nvPr/>
        </p:nvSpPr>
        <p:spPr>
          <a:xfrm>
            <a:off x="2946400" y="3036300"/>
            <a:ext cx="2234565" cy="25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右箭头 33"/>
          <p:cNvSpPr/>
          <p:nvPr/>
        </p:nvSpPr>
        <p:spPr>
          <a:xfrm>
            <a:off x="2946400" y="3375707"/>
            <a:ext cx="2234565" cy="25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右箭头 34"/>
          <p:cNvSpPr/>
          <p:nvPr/>
        </p:nvSpPr>
        <p:spPr>
          <a:xfrm>
            <a:off x="2945765" y="3724957"/>
            <a:ext cx="2235200" cy="25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右箭头 35"/>
          <p:cNvSpPr/>
          <p:nvPr/>
        </p:nvSpPr>
        <p:spPr>
          <a:xfrm>
            <a:off x="3631565" y="4344400"/>
            <a:ext cx="1549400" cy="25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右箭头 36"/>
          <p:cNvSpPr/>
          <p:nvPr/>
        </p:nvSpPr>
        <p:spPr>
          <a:xfrm>
            <a:off x="3174365" y="4824142"/>
            <a:ext cx="2006600" cy="25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右箭头 37"/>
          <p:cNvSpPr/>
          <p:nvPr/>
        </p:nvSpPr>
        <p:spPr>
          <a:xfrm>
            <a:off x="2946400" y="5313410"/>
            <a:ext cx="2234565" cy="25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9946005" y="2646680"/>
            <a:ext cx="1254760" cy="1397000"/>
            <a:chOff x="15663" y="4168"/>
            <a:chExt cx="1976" cy="2200"/>
          </a:xfrm>
        </p:grpSpPr>
        <p:sp>
          <p:nvSpPr>
            <p:cNvPr id="16" name="矩形 15"/>
            <p:cNvSpPr/>
            <p:nvPr/>
          </p:nvSpPr>
          <p:spPr>
            <a:xfrm>
              <a:off x="15663" y="4168"/>
              <a:ext cx="1058" cy="2201"/>
            </a:xfrm>
            <a:prstGeom prst="rec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zh-CN" altLang="en-US" sz="2800"/>
                <a:t>喷</a:t>
              </a:r>
              <a:endParaRPr lang="zh-CN" altLang="en-US" sz="2800"/>
            </a:p>
            <a:p>
              <a:pPr algn="ctr"/>
              <a:r>
                <a:rPr lang="zh-CN" altLang="en-US" sz="2800"/>
                <a:t>油</a:t>
              </a:r>
              <a:endParaRPr lang="zh-CN" altLang="en-US" sz="2800"/>
            </a:p>
            <a:p>
              <a:pPr algn="ctr"/>
              <a:r>
                <a:rPr lang="zh-CN" altLang="en-US" sz="2800"/>
                <a:t>器</a:t>
              </a:r>
              <a:endParaRPr lang="zh-CN" altLang="en-US" sz="2800"/>
            </a:p>
          </p:txBody>
        </p:sp>
        <p:sp>
          <p:nvSpPr>
            <p:cNvPr id="39" name="文本框 38"/>
            <p:cNvSpPr txBox="1"/>
            <p:nvPr/>
          </p:nvSpPr>
          <p:spPr>
            <a:xfrm>
              <a:off x="16721" y="4235"/>
              <a:ext cx="919" cy="2082"/>
            </a:xfrm>
            <a:prstGeom prst="rect">
              <a:avLst/>
            </a:prstGeom>
            <a:noFill/>
          </p:spPr>
          <p:txBody>
            <a:bodyPr wrap="square" rtlCol="0" anchor="t">
              <a:spAutoFit/>
            </a:bodyPr>
            <a:p>
              <a:r>
                <a:rPr lang="zh-CN" altLang="en-US" sz="2000">
                  <a:sym typeface="+mn-ea"/>
                </a:rPr>
                <a:t>通电时间</a:t>
              </a:r>
              <a:endParaRPr lang="zh-CN" altLang="en-US" sz="2000">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ssolv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dissolve">
                                      <p:cBhvr>
                                        <p:cTn id="58" dur="500"/>
                                        <p:tgtEl>
                                          <p:spTgt spid="28"/>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dissolve">
                                      <p:cBhvr>
                                        <p:cTn id="67" dur="500"/>
                                        <p:tgtEl>
                                          <p:spTgt spid="23"/>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dissolve">
                                      <p:cBhvr>
                                        <p:cTn id="76" dur="500"/>
                                        <p:tgtEl>
                                          <p:spTgt spid="29"/>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left)">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dissolve">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dissolve">
                                      <p:cBhvr>
                                        <p:cTn id="90" dur="500"/>
                                        <p:tgtEl>
                                          <p:spTgt spid="6"/>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left)">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dissolve">
                                      <p:cBhvr>
                                        <p:cTn id="99" dur="500"/>
                                        <p:tgtEl>
                                          <p:spTgt spid="7"/>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left)">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dissolve">
                                      <p:cBhvr>
                                        <p:cTn id="108" dur="500"/>
                                        <p:tgtEl>
                                          <p:spTgt spid="8"/>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left)">
                                      <p:cBhvr>
                                        <p:cTn id="112" dur="500"/>
                                        <p:tgtEl>
                                          <p:spTgt spid="3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left)">
                                      <p:cBhvr>
                                        <p:cTn id="117" dur="500"/>
                                        <p:tgtEl>
                                          <p:spTgt spid="18"/>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wipe(left)">
                                      <p:cBhvr>
                                        <p:cTn id="120" dur="500"/>
                                        <p:tgtEl>
                                          <p:spTgt spid="17"/>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left)">
                                      <p:cBhvr>
                                        <p:cTn id="1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P spid="12" grpId="0" bldLvl="0" animBg="1"/>
      <p:bldP spid="20" grpId="0" bldLvl="0" animBg="1"/>
      <p:bldP spid="2" grpId="0"/>
      <p:bldP spid="31" grpId="0" bldLvl="0" animBg="1"/>
      <p:bldP spid="13" grpId="1" bldLvl="0" animBg="1"/>
      <p:bldP spid="21" grpId="0"/>
      <p:bldP spid="32" grpId="0" bldLvl="0" animBg="1"/>
      <p:bldP spid="28" grpId="0"/>
      <p:bldP spid="33" grpId="0" bldLvl="0" animBg="1"/>
      <p:bldP spid="23" grpId="0"/>
      <p:bldP spid="34" grpId="0" bldLvl="0" animBg="1"/>
      <p:bldP spid="29" grpId="0"/>
      <p:bldP spid="35" grpId="0" bldLvl="0" animBg="1"/>
      <p:bldP spid="15" grpId="0" bldLvl="0" animBg="1"/>
      <p:bldP spid="6" grpId="0"/>
      <p:bldP spid="36" grpId="0" bldLvl="0" animBg="1"/>
      <p:bldP spid="7" grpId="0"/>
      <p:bldP spid="37" grpId="0" bldLvl="0" animBg="1"/>
      <p:bldP spid="8" grpId="0"/>
      <p:bldP spid="38" grpId="0" bldLvl="0" animBg="1"/>
      <p:bldP spid="18" grpId="0" bldLvl="0" animBg="1"/>
      <p:bldP spid="17" grpId="0" bldLvl="0" animBg="1"/>
      <p:bldP spid="19" grpId="0" bldLvl="0" animBg="1"/>
    </p:bldLst>
  </p:timing>
</p:sld>
</file>

<file path=ppt/tags/tag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COMMONDATA" val="eyJoZGlkIjoiZTM3MjIwNWFkOTIwYTliYmJmMGNhMjFlM2JhZDhkYTAifQ=="/>
  <p:tag name="KSO_WPP_MARK_KEY" val="fbd6369b-95f5-4de8-b980-a033189e293b"/>
</p:tagLst>
</file>

<file path=ppt/tags/tag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p="http://schemas.openxmlformats.org/presentationml/2006/main">
  <p:tag name="KSO_WM_UNIT_PLACING_PICTURE_USER_VIEWPORT" val="{&quot;height&quot;:7892,&quot;width&quot;:12815}"/>
</p:tagLst>
</file>

<file path=ppt/tags/tag4.xml><?xml version="1.0" encoding="utf-8"?>
<p:tagLst xmlns:p="http://schemas.openxmlformats.org/presentationml/2006/main">
  <p:tag name="KSO_WM_BEAUTIFY_FLAG" val="#wm#"/>
  <p:tag name="KSO_WM_TEMPLATE_CATEGORY" val="custom"/>
  <p:tag name="KSO_WM_TEMPLATE_INDEX" val="20205176"/>
</p:tagLst>
</file>

<file path=ppt/tags/tag5.xml><?xml version="1.0" encoding="utf-8"?>
<p:tagLst xmlns:p="http://schemas.openxmlformats.org/presentationml/2006/main">
  <p:tag name="KSO_WM_BEAUTIFY_FLAG" val="#wm#"/>
  <p:tag name="KSO_WM_TEMPLATE_CATEGORY" val="custom"/>
  <p:tag name="KSO_WM_TEMPLATE_INDEX" val="20205176"/>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2099</Words>
  <Application>WPS 演示</Application>
  <PresentationFormat>宽屏</PresentationFormat>
  <Paragraphs>192</Paragraphs>
  <Slides>10</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Arial</vt:lpstr>
      <vt:lpstr>宋体</vt:lpstr>
      <vt:lpstr>Wingdings</vt:lpstr>
      <vt:lpstr>微软雅黑</vt:lpstr>
      <vt:lpstr>Calibri</vt:lpstr>
      <vt:lpstr>Arial Unicode MS</vt:lpstr>
      <vt:lpstr>Office 主题</vt:lpstr>
      <vt:lpstr>喷油点火时刻确定</vt:lpstr>
      <vt:lpstr>PowerPoint 演示文稿</vt:lpstr>
      <vt:lpstr>PowerPoint 演示文稿</vt:lpstr>
      <vt:lpstr>曲轴位置传感器与凸轮轴位置传感器的关系</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宋叔叔～～～</cp:lastModifiedBy>
  <cp:revision>179</cp:revision>
  <dcterms:created xsi:type="dcterms:W3CDTF">2019-06-19T02:08:00Z</dcterms:created>
  <dcterms:modified xsi:type="dcterms:W3CDTF">2023-06-17T07:52:24Z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51A4911B795A410D85D2B0701A9544CC_11</vt:lpwstr>
  </property>
</Properties>
</file>