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16.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7.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5"/>
  </p:handoutMasterIdLst>
  <p:sldIdLst>
    <p:sldId id="256" r:id="rId3"/>
    <p:sldId id="278" r:id="rId4"/>
    <p:sldId id="279" r:id="rId5"/>
    <p:sldId id="260" r:id="rId6"/>
    <p:sldId id="280" r:id="rId7"/>
    <p:sldId id="257" r:id="rId8"/>
    <p:sldId id="262" r:id="rId10"/>
    <p:sldId id="261" r:id="rId11"/>
    <p:sldId id="263" r:id="rId12"/>
    <p:sldId id="264" r:id="rId13"/>
    <p:sldId id="265" r:id="rId14"/>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2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117.xml"/><Relationship Id="rId20" Type="http://schemas.openxmlformats.org/officeDocument/2006/relationships/customXml" Target="../customXml/item1.xml"/><Relationship Id="rId2" Type="http://schemas.openxmlformats.org/officeDocument/2006/relationships/theme" Target="theme/theme1.xml"/><Relationship Id="rId19" Type="http://schemas.openxmlformats.org/officeDocument/2006/relationships/customXmlProps" Target="../customXml/itemProps116.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ACC38C-2D4F-4932-AD75-F8216DF94D9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image" Target="../media/image5.png"/><Relationship Id="rId5" Type="http://schemas.openxmlformats.org/officeDocument/2006/relationships/tags" Target="../tags/tag104.xml"/><Relationship Id="rId4" Type="http://schemas.openxmlformats.org/officeDocument/2006/relationships/image" Target="../media/image4.png"/><Relationship Id="rId3" Type="http://schemas.openxmlformats.org/officeDocument/2006/relationships/tags" Target="../tags/tag103.xml"/><Relationship Id="rId2" Type="http://schemas.openxmlformats.org/officeDocument/2006/relationships/image" Target="../media/image11.png"/><Relationship Id="rId13" Type="http://schemas.openxmlformats.org/officeDocument/2006/relationships/slideLayout" Target="../slideLayouts/slideLayout2.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102.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image" Target="../media/image5.png"/><Relationship Id="rId5" Type="http://schemas.openxmlformats.org/officeDocument/2006/relationships/tags" Target="../tags/tag113.xml"/><Relationship Id="rId4" Type="http://schemas.openxmlformats.org/officeDocument/2006/relationships/image" Target="../media/image4.png"/><Relationship Id="rId3" Type="http://schemas.openxmlformats.org/officeDocument/2006/relationships/tags" Target="../tags/tag112.xml"/><Relationship Id="rId2" Type="http://schemas.openxmlformats.org/officeDocument/2006/relationships/image" Target="../media/image12.png"/><Relationship Id="rId1" Type="http://schemas.openxmlformats.org/officeDocument/2006/relationships/tags" Target="../tags/tag1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tags" Target="../tags/tag6.xml"/><Relationship Id="rId46" Type="http://schemas.openxmlformats.org/officeDocument/2006/relationships/slideLayout" Target="../slideLayouts/slideLayout2.xml"/><Relationship Id="rId45" Type="http://schemas.openxmlformats.org/officeDocument/2006/relationships/tags" Target="../tags/tag43.xml"/><Relationship Id="rId44" Type="http://schemas.openxmlformats.org/officeDocument/2006/relationships/tags" Target="../tags/tag42.xml"/><Relationship Id="rId43" Type="http://schemas.openxmlformats.org/officeDocument/2006/relationships/tags" Target="../tags/tag41.xml"/><Relationship Id="rId42" Type="http://schemas.openxmlformats.org/officeDocument/2006/relationships/tags" Target="../tags/tag40.xml"/><Relationship Id="rId41" Type="http://schemas.openxmlformats.org/officeDocument/2006/relationships/tags" Target="../tags/tag39.xml"/><Relationship Id="rId40" Type="http://schemas.openxmlformats.org/officeDocument/2006/relationships/tags" Target="../tags/tag38.xml"/><Relationship Id="rId4" Type="http://schemas.openxmlformats.org/officeDocument/2006/relationships/image" Target="../media/image5.png"/><Relationship Id="rId39" Type="http://schemas.openxmlformats.org/officeDocument/2006/relationships/tags" Target="../tags/tag37.xml"/><Relationship Id="rId38" Type="http://schemas.openxmlformats.org/officeDocument/2006/relationships/tags" Target="../tags/tag36.xml"/><Relationship Id="rId37" Type="http://schemas.openxmlformats.org/officeDocument/2006/relationships/tags" Target="../tags/tag35.xml"/><Relationship Id="rId36" Type="http://schemas.openxmlformats.org/officeDocument/2006/relationships/tags" Target="../tags/tag34.xml"/><Relationship Id="rId35" Type="http://schemas.openxmlformats.org/officeDocument/2006/relationships/tags" Target="../tags/tag33.xml"/><Relationship Id="rId34" Type="http://schemas.openxmlformats.org/officeDocument/2006/relationships/tags" Target="../tags/tag32.xml"/><Relationship Id="rId33" Type="http://schemas.openxmlformats.org/officeDocument/2006/relationships/tags" Target="../tags/tag31.xml"/><Relationship Id="rId32" Type="http://schemas.openxmlformats.org/officeDocument/2006/relationships/tags" Target="../tags/tag30.xml"/><Relationship Id="rId31" Type="http://schemas.openxmlformats.org/officeDocument/2006/relationships/tags" Target="../tags/tag29.xml"/><Relationship Id="rId30" Type="http://schemas.openxmlformats.org/officeDocument/2006/relationships/tags" Target="../tags/tag28.xml"/><Relationship Id="rId3" Type="http://schemas.openxmlformats.org/officeDocument/2006/relationships/tags" Target="../tags/tag5.xml"/><Relationship Id="rId29" Type="http://schemas.openxmlformats.org/officeDocument/2006/relationships/tags" Target="../tags/tag27.xml"/><Relationship Id="rId28" Type="http://schemas.openxmlformats.org/officeDocument/2006/relationships/tags" Target="../tags/tag26.xml"/><Relationship Id="rId27" Type="http://schemas.openxmlformats.org/officeDocument/2006/relationships/tags" Target="../tags/tag25.xml"/><Relationship Id="rId26" Type="http://schemas.openxmlformats.org/officeDocument/2006/relationships/tags" Target="../tags/tag24.xml"/><Relationship Id="rId25" Type="http://schemas.openxmlformats.org/officeDocument/2006/relationships/tags" Target="../tags/tag23.xml"/><Relationship Id="rId24" Type="http://schemas.openxmlformats.org/officeDocument/2006/relationships/tags" Target="../tags/tag22.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image" Target="../media/image4.png"/><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image" Target="../media/image5.png"/><Relationship Id="rId4" Type="http://schemas.openxmlformats.org/officeDocument/2006/relationships/tags" Target="../tags/tag45.xml"/><Relationship Id="rId33" Type="http://schemas.openxmlformats.org/officeDocument/2006/relationships/slideLayout" Target="../slideLayouts/slideLayout2.xml"/><Relationship Id="rId32" Type="http://schemas.openxmlformats.org/officeDocument/2006/relationships/tags" Target="../tags/tag72.xml"/><Relationship Id="rId31" Type="http://schemas.openxmlformats.org/officeDocument/2006/relationships/tags" Target="../tags/tag71.xml"/><Relationship Id="rId30" Type="http://schemas.openxmlformats.org/officeDocument/2006/relationships/tags" Target="../tags/tag70.xml"/><Relationship Id="rId3" Type="http://schemas.openxmlformats.org/officeDocument/2006/relationships/image" Target="../media/image4.png"/><Relationship Id="rId29" Type="http://schemas.openxmlformats.org/officeDocument/2006/relationships/tags" Target="../tags/tag69.xml"/><Relationship Id="rId28" Type="http://schemas.openxmlformats.org/officeDocument/2006/relationships/tags" Target="../tags/tag68.xml"/><Relationship Id="rId27" Type="http://schemas.openxmlformats.org/officeDocument/2006/relationships/tags" Target="../tags/tag67.xml"/><Relationship Id="rId26" Type="http://schemas.openxmlformats.org/officeDocument/2006/relationships/tags" Target="../tags/tag66.xml"/><Relationship Id="rId25" Type="http://schemas.openxmlformats.org/officeDocument/2006/relationships/tags" Target="../tags/tag65.xml"/><Relationship Id="rId24" Type="http://schemas.openxmlformats.org/officeDocument/2006/relationships/tags" Target="../tags/tag64.xml"/><Relationship Id="rId23" Type="http://schemas.openxmlformats.org/officeDocument/2006/relationships/tags" Target="../tags/tag63.xml"/><Relationship Id="rId22" Type="http://schemas.openxmlformats.org/officeDocument/2006/relationships/tags" Target="../tags/tag62.xml"/><Relationship Id="rId21" Type="http://schemas.openxmlformats.org/officeDocument/2006/relationships/tags" Target="../tags/tag61.xml"/><Relationship Id="rId20" Type="http://schemas.openxmlformats.org/officeDocument/2006/relationships/tags" Target="../tags/tag60.xml"/><Relationship Id="rId2" Type="http://schemas.openxmlformats.org/officeDocument/2006/relationships/tags" Target="../tags/tag44.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tags" Target="../tags/tag57.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media/image10.png"/><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media/image5.png"/><Relationship Id="rId33" Type="http://schemas.openxmlformats.org/officeDocument/2006/relationships/slideLayout" Target="../slideLayouts/slideLayout2.xml"/><Relationship Id="rId32" Type="http://schemas.openxmlformats.org/officeDocument/2006/relationships/tags" Target="../tags/tag101.xml"/><Relationship Id="rId31" Type="http://schemas.openxmlformats.org/officeDocument/2006/relationships/tags" Target="../tags/tag100.xml"/><Relationship Id="rId30" Type="http://schemas.openxmlformats.org/officeDocument/2006/relationships/tags" Target="../tags/tag99.xml"/><Relationship Id="rId3" Type="http://schemas.openxmlformats.org/officeDocument/2006/relationships/tags" Target="../tags/tag74.xml"/><Relationship Id="rId29" Type="http://schemas.openxmlformats.org/officeDocument/2006/relationships/tags" Target="../tags/tag98.xml"/><Relationship Id="rId28" Type="http://schemas.openxmlformats.org/officeDocument/2006/relationships/tags" Target="../tags/tag97.xml"/><Relationship Id="rId27" Type="http://schemas.openxmlformats.org/officeDocument/2006/relationships/tags" Target="../tags/tag96.xml"/><Relationship Id="rId26" Type="http://schemas.openxmlformats.org/officeDocument/2006/relationships/tags" Target="../tags/tag95.xml"/><Relationship Id="rId25" Type="http://schemas.openxmlformats.org/officeDocument/2006/relationships/tags" Target="../tags/tag94.xml"/><Relationship Id="rId24" Type="http://schemas.openxmlformats.org/officeDocument/2006/relationships/tags" Target="../tags/tag93.xml"/><Relationship Id="rId23" Type="http://schemas.openxmlformats.org/officeDocument/2006/relationships/tags" Target="../tags/tag92.xml"/><Relationship Id="rId22" Type="http://schemas.openxmlformats.org/officeDocument/2006/relationships/tags" Target="../tags/tag91.xml"/><Relationship Id="rId21" Type="http://schemas.openxmlformats.org/officeDocument/2006/relationships/tags" Target="../tags/tag90.xml"/><Relationship Id="rId20" Type="http://schemas.openxmlformats.org/officeDocument/2006/relationships/tags" Target="../tags/tag89.xml"/><Relationship Id="rId2" Type="http://schemas.openxmlformats.org/officeDocument/2006/relationships/image" Target="../media/image4.png"/><Relationship Id="rId19" Type="http://schemas.openxmlformats.org/officeDocument/2006/relationships/tags" Target="../tags/tag88.xml"/><Relationship Id="rId18" Type="http://schemas.openxmlformats.org/officeDocument/2006/relationships/tags" Target="../tags/tag87.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71755" y="779145"/>
            <a:ext cx="6349365" cy="1769745"/>
          </a:xfrm>
        </p:spPr>
        <p:txBody>
          <a:bodyPr>
            <a:normAutofit fontScale="90000"/>
          </a:bodyPr>
          <a:p>
            <a:r>
              <a:rPr lang="zh-CN" altLang="en-US" b="1">
                <a:sym typeface="+mn-ea"/>
              </a:rPr>
              <a:t>曲轴位置传感器</a:t>
            </a:r>
            <a:br>
              <a:rPr lang="zh-CN" altLang="en-US" b="1">
                <a:sym typeface="+mn-ea"/>
              </a:rPr>
            </a:br>
            <a:r>
              <a:rPr lang="zh-CN" altLang="en-US" b="1">
                <a:sym typeface="+mn-ea"/>
              </a:rPr>
              <a:t>分类及原理</a:t>
            </a:r>
            <a:endParaRPr lang="zh-CN" altLang="en-US" b="1">
              <a:sym typeface="+mn-ea"/>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 name="圆角矩形 46"/>
          <p:cNvSpPr/>
          <p:nvPr/>
        </p:nvSpPr>
        <p:spPr>
          <a:xfrm>
            <a:off x="8961755" y="2796540"/>
            <a:ext cx="2767965" cy="2641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5400"/>
              <a:t>发动机</a:t>
            </a:r>
            <a:endParaRPr lang="zh-CN" altLang="en-US" sz="5400"/>
          </a:p>
          <a:p>
            <a:pPr algn="ctr"/>
            <a:r>
              <a:rPr lang="zh-CN" altLang="en-US" sz="5400"/>
              <a:t>电脑</a:t>
            </a:r>
            <a:endParaRPr lang="zh-CN" altLang="en-US" sz="5400"/>
          </a:p>
        </p:txBody>
      </p:sp>
      <p:grpSp>
        <p:nvGrpSpPr>
          <p:cNvPr id="36" name="组合 35"/>
          <p:cNvGrpSpPr/>
          <p:nvPr/>
        </p:nvGrpSpPr>
        <p:grpSpPr>
          <a:xfrm>
            <a:off x="4763770" y="2797175"/>
            <a:ext cx="2311400" cy="2847340"/>
            <a:chOff x="7502" y="4405"/>
            <a:chExt cx="3640" cy="4484"/>
          </a:xfrm>
        </p:grpSpPr>
        <p:sp>
          <p:nvSpPr>
            <p:cNvPr id="3" name="圆角矩形 2"/>
            <p:cNvSpPr/>
            <p:nvPr/>
          </p:nvSpPr>
          <p:spPr>
            <a:xfrm>
              <a:off x="7596" y="4405"/>
              <a:ext cx="3546" cy="44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5" name="直接连接符 64"/>
            <p:cNvCxnSpPr/>
            <p:nvPr/>
          </p:nvCxnSpPr>
          <p:spPr>
            <a:xfrm flipV="1">
              <a:off x="8328" y="5650"/>
              <a:ext cx="1" cy="1989"/>
            </a:xfrm>
            <a:prstGeom prst="line">
              <a:avLst/>
            </a:prstGeom>
            <a:ln w="28575"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8311" y="7608"/>
              <a:ext cx="1287" cy="16"/>
            </a:xfrm>
            <a:prstGeom prst="line">
              <a:avLst/>
            </a:prstGeom>
            <a:ln w="28575"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311" y="5662"/>
              <a:ext cx="1117" cy="4"/>
            </a:xfrm>
            <a:prstGeom prst="line">
              <a:avLst/>
            </a:prstGeom>
            <a:ln w="28575"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56" name="圆角矩形 55"/>
            <p:cNvSpPr/>
            <p:nvPr/>
          </p:nvSpPr>
          <p:spPr>
            <a:xfrm>
              <a:off x="8967" y="4703"/>
              <a:ext cx="1354" cy="3992"/>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a:t>逻</a:t>
              </a:r>
              <a:endParaRPr lang="zh-CN" altLang="en-US" sz="4000"/>
            </a:p>
            <a:p>
              <a:pPr algn="ctr"/>
              <a:r>
                <a:rPr lang="zh-CN" altLang="en-US" sz="4000"/>
                <a:t>辑</a:t>
              </a:r>
              <a:endParaRPr lang="zh-CN" altLang="en-US" sz="4000"/>
            </a:p>
            <a:p>
              <a:pPr algn="ctr"/>
              <a:r>
                <a:rPr lang="zh-CN" altLang="en-US" sz="4000"/>
                <a:t>电</a:t>
              </a:r>
              <a:endParaRPr lang="zh-CN" altLang="en-US" sz="4000"/>
            </a:p>
            <a:p>
              <a:pPr algn="ctr"/>
              <a:r>
                <a:rPr lang="zh-CN" altLang="en-US" sz="4000"/>
                <a:t>路</a:t>
              </a:r>
              <a:endParaRPr lang="zh-CN" altLang="en-US" sz="4000"/>
            </a:p>
          </p:txBody>
        </p:sp>
        <p:sp>
          <p:nvSpPr>
            <p:cNvPr id="35" name="矩形 34"/>
            <p:cNvSpPr/>
            <p:nvPr>
              <p:custDataLst>
                <p:tags r:id="rId1"/>
              </p:custDataLst>
            </p:nvPr>
          </p:nvSpPr>
          <p:spPr>
            <a:xfrm>
              <a:off x="7502" y="6300"/>
              <a:ext cx="1205" cy="5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mongolianVert" lIns="0" rIns="504190" rtlCol="0" anchor="ctr"/>
            <a:p>
              <a:pPr algn="ctr"/>
              <a:r>
                <a:rPr lang="zh-CN" altLang="en-US" sz="1000"/>
                <a:t>铁芯</a:t>
              </a:r>
              <a:endParaRPr lang="zh-CN" altLang="en-US" sz="1000"/>
            </a:p>
          </p:txBody>
        </p:sp>
        <p:sp>
          <p:nvSpPr>
            <p:cNvPr id="89" name="矩形 88"/>
            <p:cNvSpPr/>
            <p:nvPr/>
          </p:nvSpPr>
          <p:spPr>
            <a:xfrm>
              <a:off x="7942" y="5799"/>
              <a:ext cx="765" cy="1603"/>
            </a:xfrm>
            <a:prstGeom prst="rect">
              <a:avLst/>
            </a:prstGeom>
            <a:solidFill>
              <a:schemeClr val="accent4">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90000"/>
                </a:lnSpc>
              </a:pPr>
              <a:r>
                <a:rPr lang="en-US" altLang="zh-CN" sz="1400">
                  <a:solidFill>
                    <a:srgbClr val="FF0000"/>
                  </a:solidFill>
                </a:rPr>
                <a:t>M</a:t>
              </a:r>
              <a:endParaRPr lang="en-US" altLang="zh-CN" sz="1400">
                <a:solidFill>
                  <a:srgbClr val="FF0000"/>
                </a:solidFill>
              </a:endParaRPr>
            </a:p>
            <a:p>
              <a:pPr algn="ctr">
                <a:lnSpc>
                  <a:spcPct val="90000"/>
                </a:lnSpc>
              </a:pPr>
              <a:r>
                <a:rPr lang="en-US" altLang="zh-CN" sz="1600">
                  <a:solidFill>
                    <a:srgbClr val="FF0000"/>
                  </a:solidFill>
                </a:rPr>
                <a:t>R</a:t>
              </a:r>
              <a:endParaRPr lang="en-US" altLang="zh-CN" sz="1600">
                <a:solidFill>
                  <a:srgbClr val="FF0000"/>
                </a:solidFill>
              </a:endParaRPr>
            </a:p>
            <a:p>
              <a:pPr algn="ctr">
                <a:lnSpc>
                  <a:spcPct val="90000"/>
                </a:lnSpc>
              </a:pPr>
              <a:r>
                <a:rPr lang="en-US" altLang="zh-CN" sz="1400">
                  <a:solidFill>
                    <a:srgbClr val="FF0000"/>
                  </a:solidFill>
                </a:rPr>
                <a:t>E</a:t>
              </a:r>
              <a:endParaRPr lang="en-US" altLang="zh-CN" sz="1400">
                <a:solidFill>
                  <a:srgbClr val="FF0000"/>
                </a:solidFill>
              </a:endParaRPr>
            </a:p>
          </p:txBody>
        </p:sp>
      </p:grpSp>
      <p:cxnSp>
        <p:nvCxnSpPr>
          <p:cNvPr id="103" name="直接连接符 102"/>
          <p:cNvCxnSpPr/>
          <p:nvPr/>
        </p:nvCxnSpPr>
        <p:spPr>
          <a:xfrm>
            <a:off x="10333990" y="975995"/>
            <a:ext cx="0" cy="1820545"/>
          </a:xfrm>
          <a:prstGeom prst="line">
            <a:avLst/>
          </a:prstGeom>
          <a:ln w="28575" cmpd="sng">
            <a:solidFill>
              <a:srgbClr val="E40D08"/>
            </a:solidFill>
            <a:prstDash val="soli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0226675" y="6537960"/>
            <a:ext cx="267335" cy="952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10274300" y="6604635"/>
            <a:ext cx="172085" cy="762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0293350" y="6678930"/>
            <a:ext cx="133985" cy="190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0357485" y="5438140"/>
            <a:ext cx="0" cy="109982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6487795" y="5125085"/>
            <a:ext cx="2570480" cy="1206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10333990" y="1154430"/>
            <a:ext cx="595630" cy="368300"/>
          </a:xfrm>
          <a:prstGeom prst="rect">
            <a:avLst/>
          </a:prstGeom>
          <a:noFill/>
        </p:spPr>
        <p:txBody>
          <a:bodyPr wrap="none" rtlCol="0">
            <a:spAutoFit/>
          </a:bodyPr>
          <a:p>
            <a:r>
              <a:rPr lang="en-US" altLang="zh-CN">
                <a:solidFill>
                  <a:srgbClr val="FF0000"/>
                </a:solidFill>
              </a:rPr>
              <a:t>+5V</a:t>
            </a:r>
            <a:endParaRPr lang="en-US" altLang="zh-CN">
              <a:solidFill>
                <a:srgbClr val="FF0000"/>
              </a:solidFill>
            </a:endParaRPr>
          </a:p>
        </p:txBody>
      </p:sp>
      <p:cxnSp>
        <p:nvCxnSpPr>
          <p:cNvPr id="55" name="直接连接符 54"/>
          <p:cNvCxnSpPr/>
          <p:nvPr/>
        </p:nvCxnSpPr>
        <p:spPr>
          <a:xfrm flipV="1">
            <a:off x="6553835" y="4261485"/>
            <a:ext cx="2387600" cy="3810"/>
          </a:xfrm>
          <a:prstGeom prst="line">
            <a:avLst/>
          </a:prstGeom>
          <a:ln w="28575" cmpd="sng">
            <a:solidFill>
              <a:schemeClr val="accent1"/>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7158990" y="3877945"/>
            <a:ext cx="1097280" cy="368300"/>
          </a:xfrm>
          <a:prstGeom prst="rect">
            <a:avLst/>
          </a:prstGeom>
          <a:noFill/>
        </p:spPr>
        <p:txBody>
          <a:bodyPr wrap="none" rtlCol="0">
            <a:spAutoFit/>
          </a:bodyPr>
          <a:p>
            <a:r>
              <a:rPr lang="zh-CN" altLang="en-US"/>
              <a:t>信号输出</a:t>
            </a:r>
            <a:endParaRPr lang="zh-CN" altLang="en-US"/>
          </a:p>
        </p:txBody>
      </p:sp>
      <p:cxnSp>
        <p:nvCxnSpPr>
          <p:cNvPr id="62" name="直接连接符 61"/>
          <p:cNvCxnSpPr/>
          <p:nvPr/>
        </p:nvCxnSpPr>
        <p:spPr>
          <a:xfrm>
            <a:off x="6487795" y="3255010"/>
            <a:ext cx="2472690" cy="1905"/>
          </a:xfrm>
          <a:prstGeom prst="line">
            <a:avLst/>
          </a:prstGeom>
          <a:ln w="28575" cmpd="sng">
            <a:solidFill>
              <a:srgbClr val="E40D08"/>
            </a:solidFill>
            <a:prstDash val="solid"/>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7158990" y="2886710"/>
            <a:ext cx="595630" cy="368300"/>
          </a:xfrm>
          <a:prstGeom prst="rect">
            <a:avLst/>
          </a:prstGeom>
          <a:noFill/>
        </p:spPr>
        <p:txBody>
          <a:bodyPr wrap="none" rtlCol="0">
            <a:spAutoFit/>
          </a:bodyPr>
          <a:p>
            <a:pPr algn="l"/>
            <a:r>
              <a:rPr lang="en-US" altLang="zh-CN">
                <a:solidFill>
                  <a:srgbClr val="FF0000"/>
                </a:solidFill>
                <a:sym typeface="+mn-ea"/>
              </a:rPr>
              <a:t>+5V</a:t>
            </a:r>
            <a:endParaRPr lang="en-US" altLang="zh-CN">
              <a:solidFill>
                <a:srgbClr val="FF0000"/>
              </a:solidFill>
              <a:sym typeface="+mn-ea"/>
            </a:endParaRPr>
          </a:p>
        </p:txBody>
      </p:sp>
      <p:cxnSp>
        <p:nvCxnSpPr>
          <p:cNvPr id="69" name="直接连接符 68"/>
          <p:cNvCxnSpPr/>
          <p:nvPr/>
        </p:nvCxnSpPr>
        <p:spPr>
          <a:xfrm>
            <a:off x="6553835" y="4267200"/>
            <a:ext cx="2406650" cy="1270"/>
          </a:xfrm>
          <a:prstGeom prst="line">
            <a:avLst/>
          </a:prstGeom>
          <a:ln w="57150" cmpd="sng">
            <a:solidFill>
              <a:schemeClr val="accent1"/>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pic>
        <p:nvPicPr>
          <p:cNvPr id="2" name="图片 1" descr="8efe748250c401d5418310a00b0fe92"/>
          <p:cNvPicPr>
            <a:picLocks noChangeAspect="1"/>
          </p:cNvPicPr>
          <p:nvPr/>
        </p:nvPicPr>
        <p:blipFill>
          <a:blip r:embed="rId2"/>
          <a:stretch>
            <a:fillRect/>
          </a:stretch>
        </p:blipFill>
        <p:spPr>
          <a:xfrm>
            <a:off x="97155" y="1798320"/>
            <a:ext cx="4726940" cy="4756785"/>
          </a:xfrm>
          <a:prstGeom prst="rect">
            <a:avLst/>
          </a:prstGeom>
        </p:spPr>
      </p:pic>
      <p:grpSp>
        <p:nvGrpSpPr>
          <p:cNvPr id="71" name="组合 70"/>
          <p:cNvGrpSpPr/>
          <p:nvPr/>
        </p:nvGrpSpPr>
        <p:grpSpPr>
          <a:xfrm>
            <a:off x="4925695" y="594360"/>
            <a:ext cx="4826000" cy="1776730"/>
            <a:chOff x="7757" y="546"/>
            <a:chExt cx="7600" cy="2798"/>
          </a:xfrm>
        </p:grpSpPr>
        <p:grpSp>
          <p:nvGrpSpPr>
            <p:cNvPr id="15" name="组合 14"/>
            <p:cNvGrpSpPr/>
            <p:nvPr/>
          </p:nvGrpSpPr>
          <p:grpSpPr>
            <a:xfrm>
              <a:off x="11813" y="546"/>
              <a:ext cx="3545" cy="2770"/>
              <a:chOff x="10461" y="812"/>
              <a:chExt cx="3545" cy="2770"/>
            </a:xfrm>
          </p:grpSpPr>
          <p:grpSp>
            <p:nvGrpSpPr>
              <p:cNvPr id="43" name="组合 42"/>
              <p:cNvGrpSpPr/>
              <p:nvPr/>
            </p:nvGrpSpPr>
            <p:grpSpPr>
              <a:xfrm rot="0">
                <a:off x="12180" y="812"/>
                <a:ext cx="1826" cy="2752"/>
                <a:chOff x="3986" y="2921"/>
                <a:chExt cx="2173" cy="3584"/>
              </a:xfrm>
            </p:grpSpPr>
            <p:cxnSp>
              <p:nvCxnSpPr>
                <p:cNvPr id="18" name="直接连接符 17"/>
                <p:cNvCxnSpPr/>
                <p:nvPr/>
              </p:nvCxnSpPr>
              <p:spPr>
                <a:xfrm>
                  <a:off x="3986" y="2921"/>
                  <a:ext cx="595" cy="1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016"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50" y="6468"/>
                  <a:ext cx="521" cy="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455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041" y="2942"/>
                  <a:ext cx="534" cy="12"/>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5061"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560" y="6468"/>
                  <a:ext cx="599" cy="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556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rot="0">
                <a:off x="10461" y="830"/>
                <a:ext cx="1766" cy="2752"/>
                <a:chOff x="3986" y="2921"/>
                <a:chExt cx="2101" cy="3584"/>
              </a:xfrm>
            </p:grpSpPr>
            <p:cxnSp>
              <p:nvCxnSpPr>
                <p:cNvPr id="7" name="直接连接符 6"/>
                <p:cNvCxnSpPr/>
                <p:nvPr/>
              </p:nvCxnSpPr>
              <p:spPr>
                <a:xfrm>
                  <a:off x="3986" y="2921"/>
                  <a:ext cx="595" cy="1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016"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550" y="6468"/>
                  <a:ext cx="521" cy="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55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041" y="2942"/>
                  <a:ext cx="534" cy="12"/>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061"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518" y="6472"/>
                  <a:ext cx="569" cy="7"/>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56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p:cNvGrpSpPr/>
            <p:nvPr/>
          </p:nvGrpSpPr>
          <p:grpSpPr>
            <a:xfrm>
              <a:off x="7757" y="574"/>
              <a:ext cx="4116" cy="2770"/>
              <a:chOff x="9890" y="812"/>
              <a:chExt cx="4116" cy="2770"/>
            </a:xfrm>
          </p:grpSpPr>
          <p:grpSp>
            <p:nvGrpSpPr>
              <p:cNvPr id="24" name="组合 23"/>
              <p:cNvGrpSpPr/>
              <p:nvPr/>
            </p:nvGrpSpPr>
            <p:grpSpPr>
              <a:xfrm rot="0">
                <a:off x="12180" y="812"/>
                <a:ext cx="1826" cy="2752"/>
                <a:chOff x="3986" y="2921"/>
                <a:chExt cx="2173" cy="3584"/>
              </a:xfrm>
            </p:grpSpPr>
            <p:cxnSp>
              <p:nvCxnSpPr>
                <p:cNvPr id="25" name="直接连接符 24"/>
                <p:cNvCxnSpPr/>
                <p:nvPr/>
              </p:nvCxnSpPr>
              <p:spPr>
                <a:xfrm>
                  <a:off x="3986" y="2921"/>
                  <a:ext cx="595" cy="1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016"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50" y="6468"/>
                  <a:ext cx="521" cy="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55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041" y="2942"/>
                  <a:ext cx="534" cy="12"/>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061"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0" y="6468"/>
                  <a:ext cx="599" cy="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56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rot="0">
                <a:off x="9890" y="830"/>
                <a:ext cx="2336" cy="2752"/>
                <a:chOff x="3307" y="2921"/>
                <a:chExt cx="2780" cy="3584"/>
              </a:xfrm>
            </p:grpSpPr>
            <p:cxnSp>
              <p:nvCxnSpPr>
                <p:cNvPr id="34" name="直接连接符 33"/>
                <p:cNvCxnSpPr/>
                <p:nvPr/>
              </p:nvCxnSpPr>
              <p:spPr>
                <a:xfrm>
                  <a:off x="3307" y="6473"/>
                  <a:ext cx="710" cy="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986" y="2921"/>
                  <a:ext cx="595" cy="1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016"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550" y="6468"/>
                  <a:ext cx="521" cy="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455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041" y="2942"/>
                  <a:ext cx="534" cy="12"/>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5061"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5518" y="6472"/>
                  <a:ext cx="569" cy="7"/>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556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grpSp>
      </p:grpSp>
      <p:pic>
        <p:nvPicPr>
          <p:cNvPr id="6" name="图片 5" descr="b497e2af0e2d78a921db70c05691b6e"/>
          <p:cNvPicPr>
            <a:picLocks noChangeAspect="1"/>
          </p:cNvPicPr>
          <p:nvPr>
            <p:custDataLst>
              <p:tags r:id="rId3"/>
            </p:custDataLst>
          </p:nvPr>
        </p:nvPicPr>
        <p:blipFill>
          <a:blip r:embed="rId4"/>
          <a:stretch>
            <a:fillRect/>
          </a:stretch>
        </p:blipFill>
        <p:spPr>
          <a:xfrm>
            <a:off x="3206238" y="461645"/>
            <a:ext cx="1727200" cy="1727200"/>
          </a:xfrm>
          <a:prstGeom prst="rect">
            <a:avLst/>
          </a:prstGeom>
        </p:spPr>
      </p:pic>
      <p:grpSp>
        <p:nvGrpSpPr>
          <p:cNvPr id="16" name="组合 15"/>
          <p:cNvGrpSpPr/>
          <p:nvPr/>
        </p:nvGrpSpPr>
        <p:grpSpPr>
          <a:xfrm rot="2700000">
            <a:off x="3587873" y="843280"/>
            <a:ext cx="963930" cy="963930"/>
            <a:chOff x="11029" y="3955"/>
            <a:chExt cx="3201" cy="3221"/>
          </a:xfrm>
        </p:grpSpPr>
        <p:pic>
          <p:nvPicPr>
            <p:cNvPr id="21" name="图片 20" descr="7ecd01c0ed4a0a5cd5df5b7df198e8e"/>
            <p:cNvPicPr>
              <a:picLocks noChangeAspect="1"/>
            </p:cNvPicPr>
            <p:nvPr>
              <p:custDataLst>
                <p:tags r:id="rId5"/>
              </p:custDataLst>
            </p:nvPr>
          </p:nvPicPr>
          <p:blipFill>
            <a:blip r:embed="rId6"/>
            <a:stretch>
              <a:fillRect/>
            </a:stretch>
          </p:blipFill>
          <p:spPr>
            <a:xfrm>
              <a:off x="11029" y="5190"/>
              <a:ext cx="2089" cy="1987"/>
            </a:xfrm>
            <a:prstGeom prst="rect">
              <a:avLst/>
            </a:prstGeom>
          </p:spPr>
        </p:pic>
        <p:pic>
          <p:nvPicPr>
            <p:cNvPr id="22" name="图片 21" descr="7ecd01c0ed4a0a5cd5df5b7df198e8e"/>
            <p:cNvPicPr>
              <a:picLocks noChangeAspect="1"/>
            </p:cNvPicPr>
            <p:nvPr>
              <p:custDataLst>
                <p:tags r:id="rId7"/>
              </p:custDataLst>
            </p:nvPr>
          </p:nvPicPr>
          <p:blipFill>
            <a:blip r:embed="rId6">
              <a:alphaModFix amt="0"/>
            </a:blip>
            <a:stretch>
              <a:fillRect/>
            </a:stretch>
          </p:blipFill>
          <p:spPr>
            <a:xfrm flipH="1" flipV="1">
              <a:off x="12142" y="3955"/>
              <a:ext cx="2089" cy="1987"/>
            </a:xfrm>
            <a:prstGeom prst="rect">
              <a:avLst/>
            </a:prstGeom>
          </p:spPr>
        </p:pic>
      </p:grpSp>
      <p:sp>
        <p:nvSpPr>
          <p:cNvPr id="23" name="文本框 22"/>
          <p:cNvSpPr txBox="1"/>
          <p:nvPr/>
        </p:nvSpPr>
        <p:spPr>
          <a:xfrm>
            <a:off x="1510348" y="3823335"/>
            <a:ext cx="1900555" cy="706755"/>
          </a:xfrm>
          <a:prstGeom prst="rect">
            <a:avLst/>
          </a:prstGeom>
          <a:noFill/>
        </p:spPr>
        <p:txBody>
          <a:bodyPr wrap="square" rtlCol="0">
            <a:spAutoFit/>
          </a:bodyPr>
          <a:p>
            <a:r>
              <a:rPr lang="zh-CN" altLang="en-US" sz="4000"/>
              <a:t>信号轮</a:t>
            </a:r>
            <a:endParaRPr lang="zh-CN" altLang="en-US" sz="4000"/>
          </a:p>
        </p:txBody>
      </p:sp>
      <p:grpSp>
        <p:nvGrpSpPr>
          <p:cNvPr id="39" name="组合 38"/>
          <p:cNvGrpSpPr/>
          <p:nvPr/>
        </p:nvGrpSpPr>
        <p:grpSpPr>
          <a:xfrm rot="0">
            <a:off x="9357360" y="5050790"/>
            <a:ext cx="371475" cy="148590"/>
            <a:chOff x="14867" y="8170"/>
            <a:chExt cx="585" cy="234"/>
          </a:xfrm>
        </p:grpSpPr>
        <p:grpSp>
          <p:nvGrpSpPr>
            <p:cNvPr id="40" name="组合 39"/>
            <p:cNvGrpSpPr/>
            <p:nvPr/>
          </p:nvGrpSpPr>
          <p:grpSpPr>
            <a:xfrm>
              <a:off x="15322" y="8170"/>
              <a:ext cx="130" cy="234"/>
              <a:chOff x="15446" y="8251"/>
              <a:chExt cx="130" cy="234"/>
            </a:xfrm>
          </p:grpSpPr>
          <p:cxnSp>
            <p:nvCxnSpPr>
              <p:cNvPr id="46" name="直接连接符 45"/>
              <p:cNvCxnSpPr/>
              <p:nvPr>
                <p:custDataLst>
                  <p:tags r:id="rId8"/>
                </p:custDataLst>
              </p:nvPr>
            </p:nvCxnSpPr>
            <p:spPr>
              <a:xfrm rot="16200000">
                <a:off x="15329" y="8368"/>
                <a:ext cx="234"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custDataLst>
                  <p:tags r:id="rId9"/>
                </p:custDataLst>
              </p:nvPr>
            </p:nvCxnSpPr>
            <p:spPr>
              <a:xfrm rot="16200000" flipV="1">
                <a:off x="15435" y="8368"/>
                <a:ext cx="15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custDataLst>
                  <p:tags r:id="rId10"/>
                </p:custDataLst>
              </p:nvPr>
            </p:nvCxnSpPr>
            <p:spPr>
              <a:xfrm rot="16200000">
                <a:off x="15517" y="8367"/>
                <a:ext cx="117" cy="2"/>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72" name="直接连接符 71"/>
            <p:cNvCxnSpPr/>
            <p:nvPr>
              <p:custDataLst>
                <p:tags r:id="rId11"/>
              </p:custDataLst>
            </p:nvPr>
          </p:nvCxnSpPr>
          <p:spPr>
            <a:xfrm flipV="1">
              <a:off x="14867" y="8287"/>
              <a:ext cx="44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73" name="直接连接符 72"/>
          <p:cNvCxnSpPr/>
          <p:nvPr>
            <p:custDataLst>
              <p:tags r:id="rId12"/>
            </p:custDataLst>
          </p:nvPr>
        </p:nvCxnSpPr>
        <p:spPr>
          <a:xfrm flipV="1">
            <a:off x="9086215" y="5125085"/>
            <a:ext cx="288000" cy="0"/>
          </a:xfrm>
          <a:prstGeom prst="line">
            <a:avLst/>
          </a:prstGeom>
          <a:ln w="28575" cmpd="sng">
            <a:solidFill>
              <a:schemeClr val="tx1"/>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500" fill="hold"/>
                                        <p:tgtEl>
                                          <p:spTgt spid="2"/>
                                        </p:tgtEl>
                                        <p:attrNameLst>
                                          <p:attrName>r</p:attrName>
                                        </p:attrNameLst>
                                      </p:cBhvr>
                                    </p:animRot>
                                  </p:childTnLst>
                                </p:cTn>
                              </p:par>
                              <p:par>
                                <p:cTn id="7" presetID="22" presetClass="entr" presetSubtype="8" repeatCount="indefinite" fill="hold" nodeType="withEffect">
                                  <p:stCondLst>
                                    <p:cond delay="0"/>
                                  </p:stCondLst>
                                  <p:childTnLst>
                                    <p:set>
                                      <p:cBhvr>
                                        <p:cTn id="8" dur="2500" fill="hold">
                                          <p:stCondLst>
                                            <p:cond delay="0"/>
                                          </p:stCondLst>
                                        </p:cTn>
                                        <p:tgtEl>
                                          <p:spTgt spid="71"/>
                                        </p:tgtEl>
                                        <p:attrNameLst>
                                          <p:attrName>style.visibility</p:attrName>
                                        </p:attrNameLst>
                                      </p:cBhvr>
                                      <p:to>
                                        <p:strVal val="visible"/>
                                      </p:to>
                                    </p:set>
                                    <p:animEffect transition="in" filter="wipe(left)">
                                      <p:cBhvr>
                                        <p:cTn id="9" dur="2500"/>
                                        <p:tgtEl>
                                          <p:spTgt spid="71"/>
                                        </p:tgtEl>
                                      </p:cBhvr>
                                    </p:animEffect>
                                  </p:childTnLst>
                                </p:cTn>
                              </p:par>
                              <p:par>
                                <p:cTn id="10" presetID="22" presetClass="entr" presetSubtype="8" repeatCount="indefinite"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blinds(horizontal)">
                                      <p:cBhvr>
                                        <p:cTn id="15" dur="5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par>
                          <p:cTn id="24" fill="hold">
                            <p:stCondLst>
                              <p:cond delay="500"/>
                            </p:stCondLst>
                            <p:childTnLst>
                              <p:par>
                                <p:cTn id="25" presetID="8" presetClass="emph" presetSubtype="0" repeatCount="indefinite" fill="hold" nodeType="afterEffect">
                                  <p:stCondLst>
                                    <p:cond delay="0"/>
                                  </p:stCondLst>
                                  <p:childTnLst>
                                    <p:animRot by="9600000">
                                      <p:cBhvr>
                                        <p:cTn id="26"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 name="圆角矩形 46"/>
          <p:cNvSpPr/>
          <p:nvPr/>
        </p:nvSpPr>
        <p:spPr>
          <a:xfrm>
            <a:off x="8961755" y="2910840"/>
            <a:ext cx="2767965" cy="2641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5400"/>
              <a:t>发动机</a:t>
            </a:r>
            <a:endParaRPr lang="zh-CN" altLang="en-US" sz="5400"/>
          </a:p>
          <a:p>
            <a:pPr algn="ctr"/>
            <a:r>
              <a:rPr lang="zh-CN" altLang="en-US" sz="5400"/>
              <a:t>电脑</a:t>
            </a:r>
            <a:endParaRPr lang="zh-CN" altLang="en-US" sz="5400"/>
          </a:p>
        </p:txBody>
      </p:sp>
      <p:grpSp>
        <p:nvGrpSpPr>
          <p:cNvPr id="13" name="组合 12"/>
          <p:cNvGrpSpPr/>
          <p:nvPr/>
        </p:nvGrpSpPr>
        <p:grpSpPr>
          <a:xfrm>
            <a:off x="4618355" y="2911475"/>
            <a:ext cx="2456815" cy="2847975"/>
            <a:chOff x="7273" y="4585"/>
            <a:chExt cx="3869" cy="4485"/>
          </a:xfrm>
        </p:grpSpPr>
        <p:sp>
          <p:nvSpPr>
            <p:cNvPr id="4" name="圆角矩形 3"/>
            <p:cNvSpPr/>
            <p:nvPr/>
          </p:nvSpPr>
          <p:spPr>
            <a:xfrm>
              <a:off x="7396" y="4585"/>
              <a:ext cx="3746" cy="44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5" name="直接连接符 64"/>
            <p:cNvCxnSpPr/>
            <p:nvPr/>
          </p:nvCxnSpPr>
          <p:spPr>
            <a:xfrm flipV="1">
              <a:off x="8013" y="5830"/>
              <a:ext cx="1" cy="1989"/>
            </a:xfrm>
            <a:prstGeom prst="line">
              <a:avLst/>
            </a:prstGeom>
            <a:ln w="28575"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7997" y="7788"/>
              <a:ext cx="1287" cy="16"/>
            </a:xfrm>
            <a:prstGeom prst="line">
              <a:avLst/>
            </a:prstGeom>
            <a:ln w="28575"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8030" y="5842"/>
              <a:ext cx="1117" cy="4"/>
            </a:xfrm>
            <a:prstGeom prst="line">
              <a:avLst/>
            </a:prstGeom>
            <a:ln w="28575"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56" name="圆角矩形 55"/>
            <p:cNvSpPr/>
            <p:nvPr/>
          </p:nvSpPr>
          <p:spPr>
            <a:xfrm>
              <a:off x="8967" y="4883"/>
              <a:ext cx="1354" cy="3992"/>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a:t>逻</a:t>
              </a:r>
              <a:endParaRPr lang="zh-CN" altLang="en-US" sz="4000"/>
            </a:p>
            <a:p>
              <a:pPr algn="ctr"/>
              <a:r>
                <a:rPr lang="zh-CN" altLang="en-US" sz="4000"/>
                <a:t>辑</a:t>
              </a:r>
              <a:endParaRPr lang="zh-CN" altLang="en-US" sz="4000"/>
            </a:p>
            <a:p>
              <a:pPr algn="ctr"/>
              <a:r>
                <a:rPr lang="zh-CN" altLang="en-US" sz="4000"/>
                <a:t>电</a:t>
              </a:r>
              <a:endParaRPr lang="zh-CN" altLang="en-US" sz="4000"/>
            </a:p>
            <a:p>
              <a:pPr algn="ctr"/>
              <a:r>
                <a:rPr lang="zh-CN" altLang="en-US" sz="4000"/>
                <a:t>路</a:t>
              </a:r>
              <a:endParaRPr lang="zh-CN" altLang="en-US" sz="4000"/>
            </a:p>
          </p:txBody>
        </p:sp>
        <p:sp>
          <p:nvSpPr>
            <p:cNvPr id="9" name="矩形 8"/>
            <p:cNvSpPr/>
            <p:nvPr>
              <p:custDataLst>
                <p:tags r:id="rId1"/>
              </p:custDataLst>
            </p:nvPr>
          </p:nvSpPr>
          <p:spPr>
            <a:xfrm>
              <a:off x="7273" y="6482"/>
              <a:ext cx="1412" cy="55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mongolianVert" lIns="0" rIns="612140" rtlCol="0" anchor="ctr"/>
            <a:p>
              <a:pPr algn="l">
                <a:lnSpc>
                  <a:spcPct val="110000"/>
                </a:lnSpc>
              </a:pPr>
              <a:r>
                <a:rPr lang="zh-CN" altLang="en-US" sz="1000"/>
                <a:t>铁芯</a:t>
              </a:r>
              <a:endParaRPr lang="zh-CN" altLang="en-US" sz="1000"/>
            </a:p>
          </p:txBody>
        </p:sp>
        <p:sp>
          <p:nvSpPr>
            <p:cNvPr id="89" name="矩形 88"/>
            <p:cNvSpPr/>
            <p:nvPr/>
          </p:nvSpPr>
          <p:spPr>
            <a:xfrm>
              <a:off x="7747" y="6287"/>
              <a:ext cx="525" cy="941"/>
            </a:xfrm>
            <a:prstGeom prst="rect">
              <a:avLst/>
            </a:prstGeom>
            <a:solidFill>
              <a:schemeClr val="accent4">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90000"/>
                </a:lnSpc>
              </a:pPr>
              <a:r>
                <a:rPr lang="en-US" altLang="zh-CN" sz="1400">
                  <a:solidFill>
                    <a:srgbClr val="FF0000"/>
                  </a:solidFill>
                </a:rPr>
                <a:t>M</a:t>
              </a:r>
              <a:r>
                <a:rPr lang="en-US" altLang="zh-CN" sz="1600">
                  <a:solidFill>
                    <a:srgbClr val="FF0000"/>
                  </a:solidFill>
                </a:rPr>
                <a:t>R</a:t>
              </a:r>
              <a:r>
                <a:rPr lang="en-US" altLang="zh-CN" sz="1400">
                  <a:solidFill>
                    <a:srgbClr val="FF0000"/>
                  </a:solidFill>
                </a:rPr>
                <a:t>E</a:t>
              </a:r>
              <a:endParaRPr lang="en-US" altLang="zh-CN" sz="1400">
                <a:solidFill>
                  <a:srgbClr val="FF0000"/>
                </a:solidFill>
              </a:endParaRPr>
            </a:p>
          </p:txBody>
        </p:sp>
        <p:grpSp>
          <p:nvGrpSpPr>
            <p:cNvPr id="17" name="组合 16"/>
            <p:cNvGrpSpPr/>
            <p:nvPr/>
          </p:nvGrpSpPr>
          <p:grpSpPr>
            <a:xfrm>
              <a:off x="8403" y="6017"/>
              <a:ext cx="416" cy="1330"/>
              <a:chOff x="7918822" y="2914353"/>
              <a:chExt cx="5256584" cy="2592288"/>
            </a:xfrm>
          </p:grpSpPr>
          <p:sp>
            <p:nvSpPr>
              <p:cNvPr id="11" name="立方体 10"/>
              <p:cNvSpPr/>
              <p:nvPr/>
            </p:nvSpPr>
            <p:spPr>
              <a:xfrm>
                <a:off x="7918822" y="3850457"/>
                <a:ext cx="5256584" cy="1656184"/>
              </a:xfrm>
              <a:prstGeom prst="cube">
                <a:avLst>
                  <a:gd name="adj" fmla="val 42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N</a:t>
                </a:r>
                <a:endParaRPr lang="en-US" altLang="zh-CN" dirty="0" smtClean="0"/>
              </a:p>
            </p:txBody>
          </p:sp>
          <p:sp>
            <p:nvSpPr>
              <p:cNvPr id="12" name="立方体 11"/>
              <p:cNvSpPr/>
              <p:nvPr/>
            </p:nvSpPr>
            <p:spPr>
              <a:xfrm>
                <a:off x="7918822" y="2914353"/>
                <a:ext cx="5256584" cy="1656184"/>
              </a:xfrm>
              <a:prstGeom prst="cube">
                <a:avLst>
                  <a:gd name="adj" fmla="val 4254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S</a:t>
                </a:r>
                <a:endParaRPr lang="en-US" altLang="zh-CN" dirty="0" smtClean="0"/>
              </a:p>
            </p:txBody>
          </p:sp>
        </p:grpSp>
      </p:grpSp>
      <p:cxnSp>
        <p:nvCxnSpPr>
          <p:cNvPr id="103" name="直接连接符 102"/>
          <p:cNvCxnSpPr/>
          <p:nvPr/>
        </p:nvCxnSpPr>
        <p:spPr>
          <a:xfrm>
            <a:off x="10357485" y="1090295"/>
            <a:ext cx="0" cy="1820545"/>
          </a:xfrm>
          <a:prstGeom prst="line">
            <a:avLst/>
          </a:prstGeom>
          <a:ln w="28575" cmpd="sng">
            <a:solidFill>
              <a:srgbClr val="E40D08"/>
            </a:solidFill>
            <a:prstDash val="solid"/>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10224135" y="6652260"/>
            <a:ext cx="266700" cy="142875"/>
            <a:chOff x="16101" y="10476"/>
            <a:chExt cx="420" cy="225"/>
          </a:xfrm>
        </p:grpSpPr>
        <p:cxnSp>
          <p:nvCxnSpPr>
            <p:cNvPr id="49" name="直接连接符 48"/>
            <p:cNvCxnSpPr/>
            <p:nvPr/>
          </p:nvCxnSpPr>
          <p:spPr>
            <a:xfrm>
              <a:off x="16101" y="10476"/>
              <a:ext cx="421" cy="1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16176" y="10589"/>
              <a:ext cx="271" cy="12"/>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6206" y="10699"/>
              <a:ext cx="211" cy="3"/>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52" name="直接连接符 51"/>
          <p:cNvCxnSpPr/>
          <p:nvPr/>
        </p:nvCxnSpPr>
        <p:spPr>
          <a:xfrm flipH="1">
            <a:off x="10357485" y="5552440"/>
            <a:ext cx="0" cy="109982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6544945" y="5239385"/>
            <a:ext cx="257048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10357485" y="1090295"/>
            <a:ext cx="595630" cy="368300"/>
          </a:xfrm>
          <a:prstGeom prst="rect">
            <a:avLst/>
          </a:prstGeom>
          <a:noFill/>
        </p:spPr>
        <p:txBody>
          <a:bodyPr wrap="none" rtlCol="0">
            <a:spAutoFit/>
          </a:bodyPr>
          <a:p>
            <a:r>
              <a:rPr lang="en-US" altLang="zh-CN">
                <a:solidFill>
                  <a:srgbClr val="FF0000"/>
                </a:solidFill>
              </a:rPr>
              <a:t>+5V</a:t>
            </a:r>
            <a:endParaRPr lang="en-US" altLang="zh-CN">
              <a:solidFill>
                <a:srgbClr val="FF0000"/>
              </a:solidFill>
            </a:endParaRPr>
          </a:p>
        </p:txBody>
      </p:sp>
      <p:cxnSp>
        <p:nvCxnSpPr>
          <p:cNvPr id="55" name="直接连接符 54"/>
          <p:cNvCxnSpPr/>
          <p:nvPr/>
        </p:nvCxnSpPr>
        <p:spPr>
          <a:xfrm flipV="1">
            <a:off x="6553835" y="4375785"/>
            <a:ext cx="2387600" cy="3810"/>
          </a:xfrm>
          <a:prstGeom prst="line">
            <a:avLst/>
          </a:prstGeom>
          <a:ln w="28575" cmpd="sng">
            <a:solidFill>
              <a:schemeClr val="accent1"/>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7158990" y="3992245"/>
            <a:ext cx="1097280" cy="368300"/>
          </a:xfrm>
          <a:prstGeom prst="rect">
            <a:avLst/>
          </a:prstGeom>
          <a:noFill/>
        </p:spPr>
        <p:txBody>
          <a:bodyPr wrap="none" rtlCol="0">
            <a:spAutoFit/>
          </a:bodyPr>
          <a:p>
            <a:r>
              <a:rPr lang="zh-CN" altLang="en-US"/>
              <a:t>信号输出</a:t>
            </a:r>
            <a:endParaRPr lang="zh-CN" altLang="en-US"/>
          </a:p>
        </p:txBody>
      </p:sp>
      <p:cxnSp>
        <p:nvCxnSpPr>
          <p:cNvPr id="62" name="直接连接符 61"/>
          <p:cNvCxnSpPr/>
          <p:nvPr/>
        </p:nvCxnSpPr>
        <p:spPr>
          <a:xfrm>
            <a:off x="6544945" y="3369310"/>
            <a:ext cx="2472690" cy="0"/>
          </a:xfrm>
          <a:prstGeom prst="line">
            <a:avLst/>
          </a:prstGeom>
          <a:ln w="28575" cmpd="sng">
            <a:solidFill>
              <a:srgbClr val="E40D08"/>
            </a:solidFill>
            <a:prstDash val="solid"/>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7158990" y="3001010"/>
            <a:ext cx="595630" cy="368300"/>
          </a:xfrm>
          <a:prstGeom prst="rect">
            <a:avLst/>
          </a:prstGeom>
          <a:noFill/>
        </p:spPr>
        <p:txBody>
          <a:bodyPr wrap="none" rtlCol="0">
            <a:spAutoFit/>
          </a:bodyPr>
          <a:p>
            <a:r>
              <a:rPr lang="en-US" altLang="zh-CN">
                <a:solidFill>
                  <a:srgbClr val="FF0000"/>
                </a:solidFill>
              </a:rPr>
              <a:t>+5V</a:t>
            </a:r>
            <a:endParaRPr lang="en-US" altLang="zh-CN">
              <a:solidFill>
                <a:srgbClr val="FF0000"/>
              </a:solidFill>
            </a:endParaRPr>
          </a:p>
        </p:txBody>
      </p:sp>
      <p:cxnSp>
        <p:nvCxnSpPr>
          <p:cNvPr id="69" name="直接连接符 68"/>
          <p:cNvCxnSpPr/>
          <p:nvPr/>
        </p:nvCxnSpPr>
        <p:spPr>
          <a:xfrm>
            <a:off x="6544945" y="4381500"/>
            <a:ext cx="2406650" cy="1270"/>
          </a:xfrm>
          <a:prstGeom prst="line">
            <a:avLst/>
          </a:prstGeom>
          <a:ln w="57150" cmpd="sng">
            <a:solidFill>
              <a:schemeClr val="accent1"/>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pic>
        <p:nvPicPr>
          <p:cNvPr id="10" name="图片 9" descr="8b13d88314fae25da502544053b5ffb"/>
          <p:cNvPicPr>
            <a:picLocks noChangeAspect="1"/>
          </p:cNvPicPr>
          <p:nvPr/>
        </p:nvPicPr>
        <p:blipFill>
          <a:blip r:embed="rId2"/>
          <a:stretch>
            <a:fillRect/>
          </a:stretch>
        </p:blipFill>
        <p:spPr>
          <a:xfrm rot="14520000">
            <a:off x="1524000" y="2811780"/>
            <a:ext cx="2949575" cy="2957830"/>
          </a:xfrm>
          <a:prstGeom prst="rect">
            <a:avLst/>
          </a:prstGeom>
        </p:spPr>
      </p:pic>
      <p:cxnSp>
        <p:nvCxnSpPr>
          <p:cNvPr id="14" name="直接连接符 13"/>
          <p:cNvCxnSpPr/>
          <p:nvPr/>
        </p:nvCxnSpPr>
        <p:spPr>
          <a:xfrm flipV="1">
            <a:off x="5114290" y="428625"/>
            <a:ext cx="601980" cy="635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783455" y="2683510"/>
            <a:ext cx="330835" cy="1905"/>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772660" y="434975"/>
            <a:ext cx="3483610" cy="2276475"/>
            <a:chOff x="5309" y="6925"/>
            <a:chExt cx="5486" cy="3585"/>
          </a:xfrm>
        </p:grpSpPr>
        <p:grpSp>
          <p:nvGrpSpPr>
            <p:cNvPr id="35" name="组合 34"/>
            <p:cNvGrpSpPr/>
            <p:nvPr/>
          </p:nvGrpSpPr>
          <p:grpSpPr>
            <a:xfrm>
              <a:off x="6718" y="6925"/>
              <a:ext cx="1229" cy="3584"/>
              <a:chOff x="2082" y="2921"/>
              <a:chExt cx="1229" cy="3584"/>
            </a:xfrm>
          </p:grpSpPr>
          <p:cxnSp>
            <p:nvCxnSpPr>
              <p:cNvPr id="36" name="直接连接符 35"/>
              <p:cNvCxnSpPr/>
              <p:nvPr/>
            </p:nvCxnSpPr>
            <p:spPr>
              <a:xfrm flipV="1">
                <a:off x="2082" y="6470"/>
                <a:ext cx="721" cy="16"/>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777" y="2935"/>
                <a:ext cx="534" cy="12"/>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80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281"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943" y="6925"/>
              <a:ext cx="2852" cy="3584"/>
              <a:chOff x="3307" y="2921"/>
              <a:chExt cx="2852" cy="3584"/>
            </a:xfrm>
          </p:grpSpPr>
          <p:cxnSp>
            <p:nvCxnSpPr>
              <p:cNvPr id="46" name="直接连接符 45"/>
              <p:cNvCxnSpPr/>
              <p:nvPr/>
            </p:nvCxnSpPr>
            <p:spPr>
              <a:xfrm>
                <a:off x="3307" y="6473"/>
                <a:ext cx="710" cy="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986" y="2921"/>
                <a:ext cx="595" cy="1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016"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50" y="6468"/>
                <a:ext cx="521" cy="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455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041" y="2942"/>
                <a:ext cx="534" cy="12"/>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5061"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560" y="6468"/>
                <a:ext cx="599" cy="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556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5830" y="6925"/>
              <a:ext cx="948" cy="3585"/>
              <a:chOff x="729" y="2516"/>
              <a:chExt cx="948" cy="3585"/>
            </a:xfrm>
          </p:grpSpPr>
          <p:cxnSp>
            <p:nvCxnSpPr>
              <p:cNvPr id="63" name="直接连接符 62"/>
              <p:cNvCxnSpPr/>
              <p:nvPr/>
            </p:nvCxnSpPr>
            <p:spPr>
              <a:xfrm flipV="1">
                <a:off x="729" y="2516"/>
                <a:ext cx="948" cy="1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758" y="2516"/>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652" y="2517"/>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3" name="直接连接符 22"/>
            <p:cNvCxnSpPr/>
            <p:nvPr/>
          </p:nvCxnSpPr>
          <p:spPr>
            <a:xfrm>
              <a:off x="5309" y="10476"/>
              <a:ext cx="521" cy="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 name="图片 1" descr="b497e2af0e2d78a921db70c05691b6e"/>
          <p:cNvPicPr>
            <a:picLocks noChangeAspect="1"/>
          </p:cNvPicPr>
          <p:nvPr>
            <p:custDataLst>
              <p:tags r:id="rId3"/>
            </p:custDataLst>
          </p:nvPr>
        </p:nvPicPr>
        <p:blipFill>
          <a:blip r:embed="rId4"/>
          <a:stretch>
            <a:fillRect/>
          </a:stretch>
        </p:blipFill>
        <p:spPr>
          <a:xfrm>
            <a:off x="158115" y="706582"/>
            <a:ext cx="2393950" cy="2393950"/>
          </a:xfrm>
          <a:prstGeom prst="rect">
            <a:avLst/>
          </a:prstGeom>
        </p:spPr>
      </p:pic>
      <p:grpSp>
        <p:nvGrpSpPr>
          <p:cNvPr id="3" name="组合 2"/>
          <p:cNvGrpSpPr/>
          <p:nvPr/>
        </p:nvGrpSpPr>
        <p:grpSpPr>
          <a:xfrm rot="2700000">
            <a:off x="687388" y="1235854"/>
            <a:ext cx="1335405" cy="1335405"/>
            <a:chOff x="11029" y="3955"/>
            <a:chExt cx="3201" cy="3221"/>
          </a:xfrm>
        </p:grpSpPr>
        <p:pic>
          <p:nvPicPr>
            <p:cNvPr id="7" name="图片 6" descr="7ecd01c0ed4a0a5cd5df5b7df198e8e"/>
            <p:cNvPicPr>
              <a:picLocks noChangeAspect="1"/>
            </p:cNvPicPr>
            <p:nvPr>
              <p:custDataLst>
                <p:tags r:id="rId5"/>
              </p:custDataLst>
            </p:nvPr>
          </p:nvPicPr>
          <p:blipFill>
            <a:blip r:embed="rId6"/>
            <a:stretch>
              <a:fillRect/>
            </a:stretch>
          </p:blipFill>
          <p:spPr>
            <a:xfrm>
              <a:off x="11029" y="5190"/>
              <a:ext cx="2089" cy="1987"/>
            </a:xfrm>
            <a:prstGeom prst="rect">
              <a:avLst/>
            </a:prstGeom>
          </p:spPr>
        </p:pic>
        <p:pic>
          <p:nvPicPr>
            <p:cNvPr id="8" name="图片 7" descr="7ecd01c0ed4a0a5cd5df5b7df198e8e"/>
            <p:cNvPicPr>
              <a:picLocks noChangeAspect="1"/>
            </p:cNvPicPr>
            <p:nvPr>
              <p:custDataLst>
                <p:tags r:id="rId7"/>
              </p:custDataLst>
            </p:nvPr>
          </p:nvPicPr>
          <p:blipFill>
            <a:blip r:embed="rId6">
              <a:alphaModFix amt="0"/>
            </a:blip>
            <a:stretch>
              <a:fillRect/>
            </a:stretch>
          </p:blipFill>
          <p:spPr>
            <a:xfrm flipH="1" flipV="1">
              <a:off x="12142" y="3955"/>
              <a:ext cx="2089" cy="1987"/>
            </a:xfrm>
            <a:prstGeom prst="rect">
              <a:avLst/>
            </a:prstGeom>
          </p:spPr>
        </p:pic>
      </p:grpSp>
      <p:sp>
        <p:nvSpPr>
          <p:cNvPr id="6" name="文本框 5"/>
          <p:cNvSpPr txBox="1"/>
          <p:nvPr>
            <p:custDataLst>
              <p:tags r:id="rId8"/>
            </p:custDataLst>
          </p:nvPr>
        </p:nvSpPr>
        <p:spPr>
          <a:xfrm>
            <a:off x="1316355" y="5725795"/>
            <a:ext cx="3115945" cy="770255"/>
          </a:xfrm>
          <a:prstGeom prst="rect">
            <a:avLst/>
          </a:prstGeom>
          <a:noFill/>
        </p:spPr>
        <p:txBody>
          <a:bodyPr wrap="square" rtlCol="0">
            <a:noAutofit/>
          </a:bodyPr>
          <a:p>
            <a:r>
              <a:rPr lang="zh-CN" altLang="en-US" sz="4000"/>
              <a:t>信号发生</a:t>
            </a:r>
            <a:r>
              <a:rPr lang="zh-CN" altLang="en-US" sz="4000"/>
              <a:t>齿</a:t>
            </a:r>
            <a:endParaRPr lang="zh-CN" altLang="en-US" sz="4000"/>
          </a:p>
        </p:txBody>
      </p:sp>
      <p:grpSp>
        <p:nvGrpSpPr>
          <p:cNvPr id="33" name="组合 32"/>
          <p:cNvGrpSpPr/>
          <p:nvPr/>
        </p:nvGrpSpPr>
        <p:grpSpPr>
          <a:xfrm>
            <a:off x="9086215" y="5160010"/>
            <a:ext cx="641985" cy="153670"/>
            <a:chOff x="14309" y="8126"/>
            <a:chExt cx="1011" cy="242"/>
          </a:xfrm>
        </p:grpSpPr>
        <p:grpSp>
          <p:nvGrpSpPr>
            <p:cNvPr id="32" name="组合 31"/>
            <p:cNvGrpSpPr/>
            <p:nvPr/>
          </p:nvGrpSpPr>
          <p:grpSpPr>
            <a:xfrm>
              <a:off x="14736" y="8134"/>
              <a:ext cx="585" cy="234"/>
              <a:chOff x="14867" y="8170"/>
              <a:chExt cx="585" cy="234"/>
            </a:xfrm>
          </p:grpSpPr>
          <p:grpSp>
            <p:nvGrpSpPr>
              <p:cNvPr id="30" name="组合 29"/>
              <p:cNvGrpSpPr/>
              <p:nvPr/>
            </p:nvGrpSpPr>
            <p:grpSpPr>
              <a:xfrm>
                <a:off x="15322" y="8170"/>
                <a:ext cx="130" cy="234"/>
                <a:chOff x="15446" y="8251"/>
                <a:chExt cx="130" cy="234"/>
              </a:xfrm>
            </p:grpSpPr>
            <p:cxnSp>
              <p:nvCxnSpPr>
                <p:cNvPr id="26" name="直接连接符 25"/>
                <p:cNvCxnSpPr/>
                <p:nvPr/>
              </p:nvCxnSpPr>
              <p:spPr>
                <a:xfrm rot="16200000">
                  <a:off x="15329" y="8368"/>
                  <a:ext cx="234"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6200000" flipV="1">
                  <a:off x="15435" y="8368"/>
                  <a:ext cx="15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16200000">
                  <a:off x="15517" y="8367"/>
                  <a:ext cx="117" cy="2"/>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flipV="1">
                <a:off x="14867" y="8287"/>
                <a:ext cx="44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flipV="1">
              <a:off x="14309" y="8126"/>
              <a:ext cx="427" cy="125"/>
            </a:xfrm>
            <a:prstGeom prst="line">
              <a:avLst/>
            </a:prstGeom>
            <a:ln w="28575" cmpd="sng">
              <a:solidFill>
                <a:schemeClr val="tx1"/>
              </a:solidFill>
              <a:prstDash val="solid"/>
              <a:headEnd type="ova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3600000">
                                      <p:cBhvr>
                                        <p:cTn id="11" dur="2000" fill="hold"/>
                                        <p:tgtEl>
                                          <p:spTgt spid="10"/>
                                        </p:tgtEl>
                                        <p:attrNameLst>
                                          <p:attrName>r</p:attrName>
                                        </p:attrNameLst>
                                      </p:cBhvr>
                                    </p:animRot>
                                  </p:childTnLst>
                                </p:cTn>
                              </p:par>
                              <p:par>
                                <p:cTn id="12" presetID="22" presetClass="entr" presetSubtype="8" fill="hold" nodeType="withEffect">
                                  <p:stCondLst>
                                    <p:cond delay="0"/>
                                  </p:stCondLst>
                                  <p:childTnLst>
                                    <p:set>
                                      <p:cBhvr>
                                        <p:cTn id="13" dur="2000" fill="hold">
                                          <p:stCondLst>
                                            <p:cond delay="0"/>
                                          </p:stCondLst>
                                        </p:cTn>
                                        <p:tgtEl>
                                          <p:spTgt spid="14"/>
                                        </p:tgtEl>
                                        <p:attrNameLst>
                                          <p:attrName>style.visibility</p:attrName>
                                        </p:attrNameLst>
                                      </p:cBhvr>
                                      <p:to>
                                        <p:strVal val="visible"/>
                                      </p:to>
                                    </p:set>
                                    <p:animEffect transition="in" filter="wipe(left)">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repeatCount="indefinite" fill="hold" nodeType="clickEffect">
                                  <p:stCondLst>
                                    <p:cond delay="0"/>
                                  </p:stCondLst>
                                  <p:childTnLst>
                                    <p:animRot by="21600000">
                                      <p:cBhvr>
                                        <p:cTn id="18" dur="1000" fill="hold"/>
                                        <p:tgtEl>
                                          <p:spTgt spid="10"/>
                                        </p:tgtEl>
                                        <p:attrNameLst>
                                          <p:attrName>r</p:attrName>
                                        </p:attrNameLst>
                                      </p:cBhvr>
                                    </p:animRot>
                                  </p:childTnLst>
                                </p:cTn>
                              </p:par>
                              <p:par>
                                <p:cTn id="19" presetID="22" presetClass="entr" presetSubtype="8" repeatCount="indefinite" fill="hold" nodeType="withEffect">
                                  <p:stCondLst>
                                    <p:cond delay="0"/>
                                  </p:stCondLst>
                                  <p:childTnLst>
                                    <p:set>
                                      <p:cBhvr>
                                        <p:cTn id="20" dur="900" fill="hold">
                                          <p:stCondLst>
                                            <p:cond delay="0"/>
                                          </p:stCondLst>
                                        </p:cTn>
                                        <p:tgtEl>
                                          <p:spTgt spid="16"/>
                                        </p:tgtEl>
                                        <p:attrNameLst>
                                          <p:attrName>style.visibility</p:attrName>
                                        </p:attrNameLst>
                                      </p:cBhvr>
                                      <p:to>
                                        <p:strVal val="visible"/>
                                      </p:to>
                                    </p:set>
                                    <p:animEffect transition="in" filter="wipe(left)">
                                      <p:cBhvr>
                                        <p:cTn id="21" dur="900"/>
                                        <p:tgtEl>
                                          <p:spTgt spid="16"/>
                                        </p:tgtEl>
                                      </p:cBhvr>
                                    </p:animEffect>
                                  </p:childTnLst>
                                </p:cTn>
                              </p:par>
                              <p:par>
                                <p:cTn id="22" presetID="22" presetClass="entr" presetSubtype="8" repeatCount="indefinite" fill="hold" nodeType="withEffect">
                                  <p:stCondLst>
                                    <p:cond delay="0"/>
                                  </p:stCondLst>
                                  <p:childTnLst>
                                    <p:set>
                                      <p:cBhvr>
                                        <p:cTn id="23" dur="1000" fill="hold">
                                          <p:stCondLst>
                                            <p:cond delay="0"/>
                                          </p:stCondLst>
                                        </p:cTn>
                                        <p:tgtEl>
                                          <p:spTgt spid="69"/>
                                        </p:tgtEl>
                                        <p:attrNameLst>
                                          <p:attrName>style.visibility</p:attrName>
                                        </p:attrNameLst>
                                      </p:cBhvr>
                                      <p:to>
                                        <p:strVal val="visible"/>
                                      </p:to>
                                    </p:set>
                                    <p:animEffect transition="in" filter="wipe(left)">
                                      <p:cBhvr>
                                        <p:cTn id="24" dur="1000"/>
                                        <p:tgtEl>
                                          <p:spTgt spid="6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blinds(horizontal)">
                                      <p:cBhvr>
                                        <p:cTn id="27" dur="500"/>
                                        <p:tgtEl>
                                          <p:spTgt spid="115"/>
                                        </p:tgtEl>
                                      </p:cBhvr>
                                    </p:animEffect>
                                  </p:childTnLst>
                                </p:cTn>
                              </p:par>
                              <p:par>
                                <p:cTn id="28" presetID="1" presetClass="exit" presetSubtype="0" fill="hold" nodeType="withEffect">
                                  <p:stCondLst>
                                    <p:cond delay="0"/>
                                  </p:stCondLst>
                                  <p:childTnLst>
                                    <p:set>
                                      <p:cBhvr>
                                        <p:cTn id="29" dur="1" fill="hold">
                                          <p:stCondLst>
                                            <p:cond delay="0"/>
                                          </p:stCondLst>
                                        </p:cTn>
                                        <p:tgtEl>
                                          <p:spTgt spid="15"/>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dissolve">
                                      <p:cBhvr>
                                        <p:cTn id="36" dur="500"/>
                                        <p:tgtEl>
                                          <p:spTgt spid="2"/>
                                        </p:tgtEl>
                                      </p:cBhvr>
                                    </p:animEffect>
                                  </p:childTnLst>
                                </p:cTn>
                              </p:par>
                              <p:par>
                                <p:cTn id="37" presetID="9"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dissolve">
                                      <p:cBhvr>
                                        <p:cTn id="39" dur="500"/>
                                        <p:tgtEl>
                                          <p:spTgt spid="3"/>
                                        </p:tgtEl>
                                      </p:cBhvr>
                                    </p:animEffect>
                                  </p:childTnLst>
                                </p:cTn>
                              </p:par>
                            </p:childTnLst>
                          </p:cTn>
                        </p:par>
                        <p:par>
                          <p:cTn id="40" fill="hold">
                            <p:stCondLst>
                              <p:cond delay="500"/>
                            </p:stCondLst>
                            <p:childTnLst>
                              <p:par>
                                <p:cTn id="41" presetID="8" presetClass="emph" presetSubtype="0" repeatCount="indefinite" fill="hold" nodeType="afterEffect">
                                  <p:stCondLst>
                                    <p:cond delay="0"/>
                                  </p:stCondLst>
                                  <p:childTnLst>
                                    <p:animRot by="9600000">
                                      <p:cBhvr>
                                        <p:cTn id="42"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45745" y="1225550"/>
            <a:ext cx="11831955" cy="4759325"/>
          </a:xfrm>
        </p:spPr>
        <p:txBody>
          <a:bodyPr/>
          <a:p>
            <a:pPr marL="0" indent="0">
              <a:buNone/>
            </a:pPr>
            <a:r>
              <a:rPr lang="zh-CN" altLang="en-US">
                <a:solidFill>
                  <a:schemeClr val="tx1"/>
                </a:solidFill>
              </a:rPr>
              <a:t>曲轴位置传感器是电</a:t>
            </a:r>
            <a:r>
              <a:rPr lang="zh-CN" altLang="en-US">
                <a:solidFill>
                  <a:schemeClr val="tx1"/>
                </a:solidFill>
              </a:rPr>
              <a:t>控发动机控制系统中最重要的传感器，也是点火系统和燃油喷射系统共用的传感器。其功能是检测发动机曲轴转角和活塞上止点，并将检测信号及时送至发动机电脑，用以控制点火时刻(点火提前角)和喷油正时。同时，曲轴位置传感器亦是测量发动机转速的信号源。因此，曲轴位置传感器又称发动机转速与曲轴位置传感器，或称曲轴位置/判缸/转速传感</a:t>
            </a:r>
            <a:r>
              <a:rPr lang="zh-CN" altLang="en-US">
                <a:solidFill>
                  <a:schemeClr val="tx1"/>
                </a:solidFill>
              </a:rPr>
              <a:t>器。</a:t>
            </a:r>
            <a:endParaRPr lang="zh-CN" altLang="en-US">
              <a:solidFill>
                <a:schemeClr val="tx1"/>
              </a:solidFill>
            </a:endParaRPr>
          </a:p>
          <a:p>
            <a:pPr marL="0" indent="0">
              <a:buNone/>
            </a:pPr>
            <a:r>
              <a:rPr lang="zh-CN" altLang="en-US">
                <a:solidFill>
                  <a:schemeClr val="tx1"/>
                </a:solidFill>
              </a:rPr>
              <a:t>分类：</a:t>
            </a:r>
            <a:endParaRPr lang="zh-CN" altLang="en-US">
              <a:solidFill>
                <a:schemeClr val="tx1"/>
              </a:solidFill>
            </a:endParaRPr>
          </a:p>
          <a:p>
            <a:pPr marL="0" indent="0">
              <a:buNone/>
            </a:pPr>
            <a:r>
              <a:rPr lang="en-US" altLang="zh-CN">
                <a:solidFill>
                  <a:schemeClr val="tx1"/>
                </a:solidFill>
              </a:rPr>
              <a:t>       1.</a:t>
            </a:r>
            <a:r>
              <a:rPr lang="zh-CN" altLang="en-US">
                <a:solidFill>
                  <a:schemeClr val="tx1"/>
                </a:solidFill>
              </a:rPr>
              <a:t>磁电式</a:t>
            </a:r>
            <a:r>
              <a:rPr lang="zh-CN" altLang="en-US">
                <a:solidFill>
                  <a:schemeClr val="tx1"/>
                </a:solidFill>
              </a:rPr>
              <a:t>传感器</a:t>
            </a:r>
            <a:endParaRPr lang="zh-CN" altLang="en-US">
              <a:solidFill>
                <a:schemeClr val="tx1"/>
              </a:solidFill>
            </a:endParaRPr>
          </a:p>
          <a:p>
            <a:pPr marL="0" indent="0">
              <a:buNone/>
            </a:pPr>
            <a:r>
              <a:rPr lang="en-US" altLang="zh-CN">
                <a:solidFill>
                  <a:schemeClr val="tx1"/>
                </a:solidFill>
              </a:rPr>
              <a:t>       2.</a:t>
            </a:r>
            <a:r>
              <a:rPr lang="zh-CN" altLang="en-US">
                <a:solidFill>
                  <a:schemeClr val="tx1"/>
                </a:solidFill>
              </a:rPr>
              <a:t>霍尔式</a:t>
            </a:r>
            <a:r>
              <a:rPr lang="zh-CN" altLang="en-US">
                <a:solidFill>
                  <a:schemeClr val="tx1"/>
                </a:solidFill>
              </a:rPr>
              <a:t>传感器</a:t>
            </a:r>
            <a:endParaRPr lang="zh-CN" altLang="en-US">
              <a:solidFill>
                <a:schemeClr val="tx1"/>
              </a:solidFill>
            </a:endParaRPr>
          </a:p>
          <a:p>
            <a:pPr marL="0" indent="0">
              <a:buNone/>
            </a:pPr>
            <a:r>
              <a:rPr lang="en-US" altLang="zh-CN">
                <a:solidFill>
                  <a:schemeClr val="tx1"/>
                </a:solidFill>
              </a:rPr>
              <a:t>       3.</a:t>
            </a:r>
            <a:r>
              <a:rPr lang="zh-CN" altLang="en-US">
                <a:solidFill>
                  <a:schemeClr val="tx1"/>
                </a:solidFill>
              </a:rPr>
              <a:t>磁阻式</a:t>
            </a:r>
            <a:r>
              <a:rPr lang="zh-CN" altLang="en-US">
                <a:solidFill>
                  <a:schemeClr val="tx1"/>
                </a:solidFill>
              </a:rPr>
              <a:t>传感器</a:t>
            </a:r>
            <a:endParaRPr lang="zh-CN" altLang="en-US">
              <a:solidFill>
                <a:schemeClr val="tx1"/>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35" y="775335"/>
            <a:ext cx="12191365" cy="5563870"/>
          </a:xfrm>
        </p:spPr>
        <p:txBody>
          <a:bodyPr>
            <a:normAutofit/>
          </a:bodyPr>
          <a:p>
            <a:pPr marL="0" indent="0">
              <a:buNone/>
            </a:pPr>
            <a:r>
              <a:rPr lang="zh-CN" altLang="en-US">
                <a:solidFill>
                  <a:schemeClr val="tx1"/>
                </a:solidFill>
              </a:rPr>
              <a:t>下面我们以曲轴传感器介绍一下电磁式脉冲传感器的功能。</a:t>
            </a:r>
            <a:endParaRPr lang="zh-CN" altLang="en-US">
              <a:solidFill>
                <a:schemeClr val="tx1"/>
              </a:solidFill>
            </a:endParaRPr>
          </a:p>
          <a:p>
            <a:pPr marL="0" indent="0">
              <a:buNone/>
            </a:pPr>
            <a:r>
              <a:rPr lang="zh-CN" altLang="en-US">
                <a:solidFill>
                  <a:schemeClr val="tx1"/>
                </a:solidFill>
              </a:rPr>
              <a:t>曲轴传感器是测量发动机转速。它由一个永久磁体和一个带有软铁芯的感应线圈构成。飞轮上装有一个齿圈作为脉冲传感器的信号发生</a:t>
            </a:r>
            <a:r>
              <a:rPr lang="zh-CN" altLang="en-US">
                <a:solidFill>
                  <a:schemeClr val="tx1"/>
                </a:solidFill>
              </a:rPr>
              <a:t>齿。</a:t>
            </a:r>
            <a:endParaRPr lang="zh-CN" altLang="en-US">
              <a:solidFill>
                <a:schemeClr val="tx1"/>
              </a:solidFill>
            </a:endParaRPr>
          </a:p>
          <a:p>
            <a:pPr marL="0" indent="0">
              <a:buNone/>
            </a:pPr>
            <a:r>
              <a:rPr lang="zh-CN" altLang="en-US">
                <a:solidFill>
                  <a:schemeClr val="tx1"/>
                </a:solidFill>
              </a:rPr>
              <a:t>在电磁感应式传感器与齿圈之间只有一个很小的间隙。 经过线圈的磁流情况取决于传感器对面是间隙还是轮齿。轮齿将散乱的磁流集中起来，而间隙则会削弱磁流。飞轮及 齿圈转动时，就会通过各个轮齿使磁场产生变化。</a:t>
            </a:r>
            <a:endParaRPr lang="zh-CN" altLang="en-US">
              <a:solidFill>
                <a:schemeClr val="tx1"/>
              </a:solidFill>
            </a:endParaRPr>
          </a:p>
          <a:p>
            <a:pPr marL="0" indent="0">
              <a:buNone/>
            </a:pPr>
            <a:r>
              <a:rPr lang="zh-CN" altLang="en-US">
                <a:solidFill>
                  <a:schemeClr val="tx1"/>
                </a:solidFill>
              </a:rPr>
              <a:t>磁场变化时在线圈内产生感应电压。每个单位时间内的脉冲数量是衡量飞轮转速的标准。控制单元也可以通过已知的齿圈齿隙确定发动机的当前位置。通常使用60齿距的脉冲信号轮,缺少-或两个轮齿的部位定为基准标记。发动机转速是计算空燃混合气和进行点火调节的主要控制参数。同理在很多车的凸轮轴传感器及轮速传感器都用电磁式传感器，了解了他的原理后我们就可以用万用表去检测的的电阻来衡量他的性能了。</a:t>
            </a:r>
            <a:endParaRPr lang="zh-CN" altLang="en-US">
              <a:solidFill>
                <a:schemeClr val="tx1"/>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07bbbd03fa020a5259885b17331142a"/>
          <p:cNvPicPr>
            <a:picLocks noChangeAspect="1"/>
          </p:cNvPicPr>
          <p:nvPr/>
        </p:nvPicPr>
        <p:blipFill>
          <a:blip r:embed="rId1"/>
          <a:stretch>
            <a:fillRect/>
          </a:stretch>
        </p:blipFill>
        <p:spPr>
          <a:xfrm>
            <a:off x="4682490" y="2916555"/>
            <a:ext cx="3540760" cy="1758315"/>
          </a:xfrm>
          <a:prstGeom prst="rect">
            <a:avLst/>
          </a:prstGeom>
        </p:spPr>
      </p:pic>
      <p:pic>
        <p:nvPicPr>
          <p:cNvPr id="4" name="图片 3" descr="b497e2af0e2d78a921db70c05691b6e"/>
          <p:cNvPicPr>
            <a:picLocks noChangeAspect="1"/>
          </p:cNvPicPr>
          <p:nvPr/>
        </p:nvPicPr>
        <p:blipFill>
          <a:blip r:embed="rId2"/>
          <a:stretch>
            <a:fillRect/>
          </a:stretch>
        </p:blipFill>
        <p:spPr>
          <a:xfrm>
            <a:off x="828040" y="941070"/>
            <a:ext cx="2748280" cy="2748280"/>
          </a:xfrm>
          <a:prstGeom prst="rect">
            <a:avLst/>
          </a:prstGeom>
        </p:spPr>
      </p:pic>
      <p:grpSp>
        <p:nvGrpSpPr>
          <p:cNvPr id="37" name="组合 36"/>
          <p:cNvGrpSpPr/>
          <p:nvPr/>
        </p:nvGrpSpPr>
        <p:grpSpPr>
          <a:xfrm rot="2700000">
            <a:off x="1436053" y="1549083"/>
            <a:ext cx="1532255" cy="1532255"/>
            <a:chOff x="11029" y="3955"/>
            <a:chExt cx="3201" cy="3221"/>
          </a:xfrm>
        </p:grpSpPr>
        <p:pic>
          <p:nvPicPr>
            <p:cNvPr id="42" name="图片 41" descr="7ecd01c0ed4a0a5cd5df5b7df198e8e"/>
            <p:cNvPicPr>
              <a:picLocks noChangeAspect="1"/>
            </p:cNvPicPr>
            <p:nvPr>
              <p:custDataLst>
                <p:tags r:id="rId3"/>
              </p:custDataLst>
            </p:nvPr>
          </p:nvPicPr>
          <p:blipFill>
            <a:blip r:embed="rId4"/>
            <a:stretch>
              <a:fillRect/>
            </a:stretch>
          </p:blipFill>
          <p:spPr>
            <a:xfrm>
              <a:off x="11029" y="5190"/>
              <a:ext cx="2089" cy="1987"/>
            </a:xfrm>
            <a:prstGeom prst="rect">
              <a:avLst/>
            </a:prstGeom>
          </p:spPr>
        </p:pic>
        <p:pic>
          <p:nvPicPr>
            <p:cNvPr id="44" name="图片 43" descr="7ecd01c0ed4a0a5cd5df5b7df198e8e"/>
            <p:cNvPicPr>
              <a:picLocks noChangeAspect="1"/>
            </p:cNvPicPr>
            <p:nvPr>
              <p:custDataLst>
                <p:tags r:id="rId5"/>
              </p:custDataLst>
            </p:nvPr>
          </p:nvPicPr>
          <p:blipFill>
            <a:blip r:embed="rId4">
              <a:alphaModFix amt="0"/>
            </a:blip>
            <a:stretch>
              <a:fillRect/>
            </a:stretch>
          </p:blipFill>
          <p:spPr>
            <a:xfrm flipH="1" flipV="1">
              <a:off x="12142" y="3955"/>
              <a:ext cx="2089" cy="1987"/>
            </a:xfrm>
            <a:prstGeom prst="rect">
              <a:avLst/>
            </a:prstGeom>
          </p:spPr>
        </p:pic>
      </p:grpSp>
      <p:sp>
        <p:nvSpPr>
          <p:cNvPr id="6" name="矩形 5"/>
          <p:cNvSpPr/>
          <p:nvPr/>
        </p:nvSpPr>
        <p:spPr>
          <a:xfrm>
            <a:off x="8766810" y="6140450"/>
            <a:ext cx="2619375" cy="138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341995" y="6025515"/>
            <a:ext cx="424815" cy="368300"/>
          </a:xfrm>
          <a:prstGeom prst="rect">
            <a:avLst/>
          </a:prstGeom>
          <a:noFill/>
        </p:spPr>
        <p:txBody>
          <a:bodyPr wrap="square" rtlCol="0">
            <a:spAutoFit/>
          </a:bodyPr>
          <a:p>
            <a:r>
              <a:rPr lang="zh-CN" altLang="en-US"/>
              <a:t>慢</a:t>
            </a:r>
            <a:endParaRPr lang="zh-CN" altLang="en-US"/>
          </a:p>
        </p:txBody>
      </p:sp>
      <p:sp>
        <p:nvSpPr>
          <p:cNvPr id="8" name="文本框 7"/>
          <p:cNvSpPr txBox="1"/>
          <p:nvPr/>
        </p:nvSpPr>
        <p:spPr>
          <a:xfrm>
            <a:off x="11386185" y="6025515"/>
            <a:ext cx="424815" cy="368300"/>
          </a:xfrm>
          <a:prstGeom prst="rect">
            <a:avLst/>
          </a:prstGeom>
          <a:noFill/>
        </p:spPr>
        <p:txBody>
          <a:bodyPr wrap="square" rtlCol="0">
            <a:spAutoFit/>
          </a:bodyPr>
          <a:p>
            <a:r>
              <a:rPr lang="zh-CN" altLang="en-US"/>
              <a:t>快</a:t>
            </a:r>
            <a:endParaRPr lang="zh-CN" altLang="en-US"/>
          </a:p>
        </p:txBody>
      </p:sp>
      <p:pic>
        <p:nvPicPr>
          <p:cNvPr id="9" name="图片 8" descr="4ff2fa3d909442f997821fb09ade8dc"/>
          <p:cNvPicPr>
            <a:picLocks noChangeAspect="1"/>
          </p:cNvPicPr>
          <p:nvPr/>
        </p:nvPicPr>
        <p:blipFill>
          <a:blip r:embed="rId6"/>
          <a:stretch>
            <a:fillRect/>
          </a:stretch>
        </p:blipFill>
        <p:spPr>
          <a:xfrm rot="14280000">
            <a:off x="7900035" y="1938020"/>
            <a:ext cx="4029075" cy="4029075"/>
          </a:xfrm>
          <a:prstGeom prst="rect">
            <a:avLst/>
          </a:prstGeom>
        </p:spPr>
      </p:pic>
      <p:sp>
        <p:nvSpPr>
          <p:cNvPr id="10" name="燕尾形箭头 9"/>
          <p:cNvSpPr/>
          <p:nvPr/>
        </p:nvSpPr>
        <p:spPr>
          <a:xfrm rot="16200000">
            <a:off x="8794115" y="6195695"/>
            <a:ext cx="342900" cy="259715"/>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5" name="图片 14" descr="96bb6379a470450f4156b0327f3e03f"/>
          <p:cNvPicPr>
            <a:picLocks noChangeAspect="1"/>
          </p:cNvPicPr>
          <p:nvPr/>
        </p:nvPicPr>
        <p:blipFill>
          <a:blip r:embed="rId7"/>
          <a:stretch>
            <a:fillRect/>
          </a:stretch>
        </p:blipFill>
        <p:spPr>
          <a:xfrm>
            <a:off x="6442075" y="3012440"/>
            <a:ext cx="1433195" cy="704850"/>
          </a:xfrm>
          <a:prstGeom prst="rect">
            <a:avLst/>
          </a:prstGeom>
          <a:effectLst>
            <a:innerShdw blurRad="63500" dist="50800" dir="8100000">
              <a:srgbClr val="FFC000">
                <a:alpha val="100000"/>
              </a:srgbClr>
            </a:innerShdw>
          </a:effectLst>
        </p:spPr>
      </p:pic>
      <p:pic>
        <p:nvPicPr>
          <p:cNvPr id="16" name="图片 15" descr="96bb6379a470450f4156b0327f3e03f"/>
          <p:cNvPicPr>
            <a:picLocks noChangeAspect="1"/>
          </p:cNvPicPr>
          <p:nvPr/>
        </p:nvPicPr>
        <p:blipFill>
          <a:blip r:embed="rId7">
            <a:lum bright="12000" contrast="36000"/>
          </a:blip>
          <a:stretch>
            <a:fillRect/>
          </a:stretch>
        </p:blipFill>
        <p:spPr>
          <a:xfrm flipV="1">
            <a:off x="6442075" y="3881120"/>
            <a:ext cx="1433195" cy="704850"/>
          </a:xfrm>
          <a:prstGeom prst="rect">
            <a:avLst/>
          </a:prstGeom>
          <a:effectLst>
            <a:innerShdw dist="50800" dir="8100000">
              <a:schemeClr val="accent4">
                <a:alpha val="100000"/>
              </a:schemeClr>
            </a:innerShdw>
          </a:effectLst>
        </p:spPr>
      </p:pic>
      <p:pic>
        <p:nvPicPr>
          <p:cNvPr id="101" name="F35B0BEE-F18A-47BB-8FCB-E00DA2F2635D-1" descr="C:/Users/admin/AppData/Local/Temp/wpp.mrFvLSwpp"/>
          <p:cNvPicPr/>
          <p:nvPr/>
        </p:nvPicPr>
        <p:blipFill>
          <a:blip r:embed="rId8"/>
          <a:stretch>
            <a:fillRect/>
          </a:stretch>
        </p:blipFill>
        <p:spPr>
          <a:xfrm>
            <a:off x="1159193" y="4643120"/>
            <a:ext cx="2122805" cy="2122805"/>
          </a:xfrm>
          <a:prstGeom prst="rect">
            <a:avLst/>
          </a:prstGeom>
          <a:noFill/>
          <a:ln w="9525">
            <a:noFill/>
          </a:ln>
        </p:spPr>
      </p:pic>
      <p:cxnSp>
        <p:nvCxnSpPr>
          <p:cNvPr id="18" name="肘形连接符 17"/>
          <p:cNvCxnSpPr/>
          <p:nvPr/>
        </p:nvCxnSpPr>
        <p:spPr>
          <a:xfrm rot="10800000" flipV="1">
            <a:off x="2626995" y="3781425"/>
            <a:ext cx="2453640" cy="2221230"/>
          </a:xfrm>
          <a:prstGeom prst="bentConnector3">
            <a:avLst>
              <a:gd name="adj1" fmla="val 49974"/>
            </a:avLst>
          </a:prstGeom>
          <a:ln w="5080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206625" y="3629025"/>
            <a:ext cx="0" cy="145859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3465195" y="1824990"/>
            <a:ext cx="5266690" cy="12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弧形 45"/>
          <p:cNvSpPr/>
          <p:nvPr/>
        </p:nvSpPr>
        <p:spPr>
          <a:xfrm>
            <a:off x="5159375" y="824230"/>
            <a:ext cx="933450" cy="2184400"/>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7" name="弧形 46"/>
          <p:cNvSpPr/>
          <p:nvPr/>
        </p:nvSpPr>
        <p:spPr>
          <a:xfrm rot="10800000">
            <a:off x="6092825" y="659765"/>
            <a:ext cx="933450" cy="2184400"/>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68" name="组合 67"/>
          <p:cNvGrpSpPr/>
          <p:nvPr/>
        </p:nvGrpSpPr>
        <p:grpSpPr>
          <a:xfrm rot="0">
            <a:off x="3656965" y="1330960"/>
            <a:ext cx="4716145" cy="995680"/>
            <a:chOff x="5692" y="2573"/>
            <a:chExt cx="3608" cy="1573"/>
          </a:xfrm>
        </p:grpSpPr>
        <p:grpSp>
          <p:nvGrpSpPr>
            <p:cNvPr id="69" name="组合 68"/>
            <p:cNvGrpSpPr/>
            <p:nvPr/>
          </p:nvGrpSpPr>
          <p:grpSpPr>
            <a:xfrm>
              <a:off x="5692" y="2573"/>
              <a:ext cx="784" cy="1573"/>
              <a:chOff x="8670" y="2517"/>
              <a:chExt cx="2091" cy="1573"/>
            </a:xfrm>
          </p:grpSpPr>
          <p:sp>
            <p:nvSpPr>
              <p:cNvPr id="70" name="弧形 69"/>
              <p:cNvSpPr/>
              <p:nvPr>
                <p:custDataLst>
                  <p:tags r:id="rId9"/>
                </p:custDataLst>
              </p:nvPr>
            </p:nvSpPr>
            <p:spPr>
              <a:xfrm>
                <a:off x="8670" y="2627"/>
                <a:ext cx="1437" cy="1463"/>
              </a:xfrm>
              <a:prstGeom prst="arc">
                <a:avLst>
                  <a:gd name="adj1" fmla="val 11320649"/>
                  <a:gd name="adj2" fmla="val 21568789"/>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1" name="弧形 70"/>
              <p:cNvSpPr/>
              <p:nvPr>
                <p:custDataLst>
                  <p:tags r:id="rId10"/>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72" name="组合 71"/>
            <p:cNvGrpSpPr/>
            <p:nvPr/>
          </p:nvGrpSpPr>
          <p:grpSpPr>
            <a:xfrm>
              <a:off x="6472" y="2573"/>
              <a:ext cx="491" cy="1572"/>
              <a:chOff x="9451" y="2517"/>
              <a:chExt cx="1309" cy="1572"/>
            </a:xfrm>
          </p:grpSpPr>
          <p:sp>
            <p:nvSpPr>
              <p:cNvPr id="73" name="弧形 72"/>
              <p:cNvSpPr/>
              <p:nvPr>
                <p:custDataLst>
                  <p:tags r:id="rId11"/>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4" name="弧形 73"/>
              <p:cNvSpPr/>
              <p:nvPr>
                <p:custDataLst>
                  <p:tags r:id="rId12"/>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75" name="组合 74"/>
            <p:cNvGrpSpPr/>
            <p:nvPr/>
          </p:nvGrpSpPr>
          <p:grpSpPr>
            <a:xfrm>
              <a:off x="6959" y="2573"/>
              <a:ext cx="491" cy="1572"/>
              <a:chOff x="9451" y="2517"/>
              <a:chExt cx="1309" cy="1572"/>
            </a:xfrm>
          </p:grpSpPr>
          <p:sp>
            <p:nvSpPr>
              <p:cNvPr id="76" name="弧形 75"/>
              <p:cNvSpPr/>
              <p:nvPr>
                <p:custDataLst>
                  <p:tags r:id="rId13"/>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7" name="弧形 76"/>
              <p:cNvSpPr/>
              <p:nvPr>
                <p:custDataLst>
                  <p:tags r:id="rId14"/>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78" name="组合 77"/>
            <p:cNvGrpSpPr/>
            <p:nvPr/>
          </p:nvGrpSpPr>
          <p:grpSpPr>
            <a:xfrm>
              <a:off x="7449" y="2573"/>
              <a:ext cx="491" cy="1572"/>
              <a:chOff x="9451" y="2517"/>
              <a:chExt cx="1309" cy="1572"/>
            </a:xfrm>
          </p:grpSpPr>
          <p:sp>
            <p:nvSpPr>
              <p:cNvPr id="79" name="弧形 78"/>
              <p:cNvSpPr/>
              <p:nvPr>
                <p:custDataLst>
                  <p:tags r:id="rId15"/>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80" name="弧形 79"/>
              <p:cNvSpPr/>
              <p:nvPr>
                <p:custDataLst>
                  <p:tags r:id="rId16"/>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81" name="组合 80"/>
            <p:cNvGrpSpPr/>
            <p:nvPr/>
          </p:nvGrpSpPr>
          <p:grpSpPr>
            <a:xfrm>
              <a:off x="7950" y="2573"/>
              <a:ext cx="491" cy="1572"/>
              <a:chOff x="9451" y="2517"/>
              <a:chExt cx="1309" cy="1572"/>
            </a:xfrm>
          </p:grpSpPr>
          <p:sp>
            <p:nvSpPr>
              <p:cNvPr id="82" name="弧形 81"/>
              <p:cNvSpPr/>
              <p:nvPr>
                <p:custDataLst>
                  <p:tags r:id="rId17"/>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83" name="弧形 82"/>
              <p:cNvSpPr/>
              <p:nvPr>
                <p:custDataLst>
                  <p:tags r:id="rId18"/>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84" name="组合 83"/>
            <p:cNvGrpSpPr/>
            <p:nvPr/>
          </p:nvGrpSpPr>
          <p:grpSpPr>
            <a:xfrm>
              <a:off x="8437" y="2573"/>
              <a:ext cx="863" cy="1573"/>
              <a:chOff x="9451" y="2517"/>
              <a:chExt cx="2302" cy="1573"/>
            </a:xfrm>
          </p:grpSpPr>
          <p:sp>
            <p:nvSpPr>
              <p:cNvPr id="85" name="弧形 84"/>
              <p:cNvSpPr/>
              <p:nvPr>
                <p:custDataLst>
                  <p:tags r:id="rId19"/>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86" name="弧形 85"/>
              <p:cNvSpPr/>
              <p:nvPr>
                <p:custDataLst>
                  <p:tags r:id="rId20"/>
                </p:custDataLst>
              </p:nvPr>
            </p:nvSpPr>
            <p:spPr>
              <a:xfrm rot="10800000">
                <a:off x="10105" y="2517"/>
                <a:ext cx="1648"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grpSp>
        <p:nvGrpSpPr>
          <p:cNvPr id="87" name="组合 86"/>
          <p:cNvGrpSpPr/>
          <p:nvPr/>
        </p:nvGrpSpPr>
        <p:grpSpPr>
          <a:xfrm rot="0">
            <a:off x="3644265" y="804545"/>
            <a:ext cx="4716145" cy="1937385"/>
            <a:chOff x="5692" y="2573"/>
            <a:chExt cx="3608" cy="1573"/>
          </a:xfrm>
        </p:grpSpPr>
        <p:grpSp>
          <p:nvGrpSpPr>
            <p:cNvPr id="88" name="组合 87"/>
            <p:cNvGrpSpPr/>
            <p:nvPr/>
          </p:nvGrpSpPr>
          <p:grpSpPr>
            <a:xfrm>
              <a:off x="5692" y="2573"/>
              <a:ext cx="784" cy="1573"/>
              <a:chOff x="8670" y="2517"/>
              <a:chExt cx="2091" cy="1573"/>
            </a:xfrm>
          </p:grpSpPr>
          <p:sp>
            <p:nvSpPr>
              <p:cNvPr id="89" name="弧形 88"/>
              <p:cNvSpPr/>
              <p:nvPr>
                <p:custDataLst>
                  <p:tags r:id="rId21"/>
                </p:custDataLst>
              </p:nvPr>
            </p:nvSpPr>
            <p:spPr>
              <a:xfrm>
                <a:off x="8670" y="2627"/>
                <a:ext cx="1437"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90" name="弧形 89"/>
              <p:cNvSpPr/>
              <p:nvPr>
                <p:custDataLst>
                  <p:tags r:id="rId22"/>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91" name="组合 90"/>
            <p:cNvGrpSpPr/>
            <p:nvPr/>
          </p:nvGrpSpPr>
          <p:grpSpPr>
            <a:xfrm>
              <a:off x="6472" y="2573"/>
              <a:ext cx="491" cy="1572"/>
              <a:chOff x="9451" y="2517"/>
              <a:chExt cx="1309" cy="1572"/>
            </a:xfrm>
          </p:grpSpPr>
          <p:sp>
            <p:nvSpPr>
              <p:cNvPr id="92" name="弧形 91"/>
              <p:cNvSpPr/>
              <p:nvPr>
                <p:custDataLst>
                  <p:tags r:id="rId23"/>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93" name="弧形 92"/>
              <p:cNvSpPr/>
              <p:nvPr>
                <p:custDataLst>
                  <p:tags r:id="rId24"/>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94" name="组合 93"/>
            <p:cNvGrpSpPr/>
            <p:nvPr/>
          </p:nvGrpSpPr>
          <p:grpSpPr>
            <a:xfrm>
              <a:off x="6959" y="2573"/>
              <a:ext cx="491" cy="1572"/>
              <a:chOff x="9451" y="2517"/>
              <a:chExt cx="1309" cy="1572"/>
            </a:xfrm>
          </p:grpSpPr>
          <p:sp>
            <p:nvSpPr>
              <p:cNvPr id="95" name="弧形 94"/>
              <p:cNvSpPr/>
              <p:nvPr>
                <p:custDataLst>
                  <p:tags r:id="rId25"/>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96" name="弧形 95"/>
              <p:cNvSpPr/>
              <p:nvPr>
                <p:custDataLst>
                  <p:tags r:id="rId26"/>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97" name="组合 96"/>
            <p:cNvGrpSpPr/>
            <p:nvPr/>
          </p:nvGrpSpPr>
          <p:grpSpPr>
            <a:xfrm>
              <a:off x="7449" y="2573"/>
              <a:ext cx="491" cy="1572"/>
              <a:chOff x="9451" y="2517"/>
              <a:chExt cx="1309" cy="1572"/>
            </a:xfrm>
          </p:grpSpPr>
          <p:sp>
            <p:nvSpPr>
              <p:cNvPr id="98" name="弧形 97"/>
              <p:cNvSpPr/>
              <p:nvPr>
                <p:custDataLst>
                  <p:tags r:id="rId27"/>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99" name="弧形 98"/>
              <p:cNvSpPr/>
              <p:nvPr>
                <p:custDataLst>
                  <p:tags r:id="rId28"/>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102" name="组合 101"/>
            <p:cNvGrpSpPr/>
            <p:nvPr/>
          </p:nvGrpSpPr>
          <p:grpSpPr>
            <a:xfrm>
              <a:off x="7950" y="2573"/>
              <a:ext cx="491" cy="1572"/>
              <a:chOff x="9451" y="2517"/>
              <a:chExt cx="1309" cy="1572"/>
            </a:xfrm>
          </p:grpSpPr>
          <p:sp>
            <p:nvSpPr>
              <p:cNvPr id="103" name="弧形 102"/>
              <p:cNvSpPr/>
              <p:nvPr>
                <p:custDataLst>
                  <p:tags r:id="rId29"/>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4" name="弧形 103"/>
              <p:cNvSpPr/>
              <p:nvPr>
                <p:custDataLst>
                  <p:tags r:id="rId30"/>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105" name="组合 104"/>
            <p:cNvGrpSpPr/>
            <p:nvPr/>
          </p:nvGrpSpPr>
          <p:grpSpPr>
            <a:xfrm>
              <a:off x="8437" y="2573"/>
              <a:ext cx="863" cy="1573"/>
              <a:chOff x="9451" y="2517"/>
              <a:chExt cx="2302" cy="1573"/>
            </a:xfrm>
          </p:grpSpPr>
          <p:sp>
            <p:nvSpPr>
              <p:cNvPr id="106" name="弧形 105"/>
              <p:cNvSpPr/>
              <p:nvPr>
                <p:custDataLst>
                  <p:tags r:id="rId31"/>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7" name="弧形 106"/>
              <p:cNvSpPr/>
              <p:nvPr>
                <p:custDataLst>
                  <p:tags r:id="rId32"/>
                </p:custDataLst>
              </p:nvPr>
            </p:nvSpPr>
            <p:spPr>
              <a:xfrm rot="10800000">
                <a:off x="10105" y="2517"/>
                <a:ext cx="1648"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grpSp>
        <p:nvGrpSpPr>
          <p:cNvPr id="108" name="组合 107"/>
          <p:cNvGrpSpPr/>
          <p:nvPr/>
        </p:nvGrpSpPr>
        <p:grpSpPr>
          <a:xfrm rot="0">
            <a:off x="3638550" y="303530"/>
            <a:ext cx="4716145" cy="2908300"/>
            <a:chOff x="5692" y="2573"/>
            <a:chExt cx="3608" cy="1573"/>
          </a:xfrm>
        </p:grpSpPr>
        <p:grpSp>
          <p:nvGrpSpPr>
            <p:cNvPr id="109" name="组合 108"/>
            <p:cNvGrpSpPr/>
            <p:nvPr/>
          </p:nvGrpSpPr>
          <p:grpSpPr>
            <a:xfrm>
              <a:off x="5692" y="2573"/>
              <a:ext cx="784" cy="1573"/>
              <a:chOff x="8670" y="2517"/>
              <a:chExt cx="2091" cy="1573"/>
            </a:xfrm>
          </p:grpSpPr>
          <p:sp>
            <p:nvSpPr>
              <p:cNvPr id="110" name="弧形 109"/>
              <p:cNvSpPr/>
              <p:nvPr>
                <p:custDataLst>
                  <p:tags r:id="rId33"/>
                </p:custDataLst>
              </p:nvPr>
            </p:nvSpPr>
            <p:spPr>
              <a:xfrm>
                <a:off x="8670" y="2627"/>
                <a:ext cx="1437"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11" name="弧形 110"/>
              <p:cNvSpPr/>
              <p:nvPr>
                <p:custDataLst>
                  <p:tags r:id="rId34"/>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112" name="组合 111"/>
            <p:cNvGrpSpPr/>
            <p:nvPr/>
          </p:nvGrpSpPr>
          <p:grpSpPr>
            <a:xfrm>
              <a:off x="6472" y="2573"/>
              <a:ext cx="491" cy="1572"/>
              <a:chOff x="9451" y="2517"/>
              <a:chExt cx="1309" cy="1572"/>
            </a:xfrm>
          </p:grpSpPr>
          <p:sp>
            <p:nvSpPr>
              <p:cNvPr id="113" name="弧形 112"/>
              <p:cNvSpPr/>
              <p:nvPr>
                <p:custDataLst>
                  <p:tags r:id="rId35"/>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14" name="弧形 113"/>
              <p:cNvSpPr/>
              <p:nvPr>
                <p:custDataLst>
                  <p:tags r:id="rId36"/>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115" name="组合 114"/>
            <p:cNvGrpSpPr/>
            <p:nvPr/>
          </p:nvGrpSpPr>
          <p:grpSpPr>
            <a:xfrm>
              <a:off x="6959" y="2573"/>
              <a:ext cx="491" cy="1572"/>
              <a:chOff x="9451" y="2517"/>
              <a:chExt cx="1309" cy="1572"/>
            </a:xfrm>
          </p:grpSpPr>
          <p:sp>
            <p:nvSpPr>
              <p:cNvPr id="116" name="弧形 115"/>
              <p:cNvSpPr/>
              <p:nvPr>
                <p:custDataLst>
                  <p:tags r:id="rId37"/>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17" name="弧形 116"/>
              <p:cNvSpPr/>
              <p:nvPr>
                <p:custDataLst>
                  <p:tags r:id="rId38"/>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118" name="组合 117"/>
            <p:cNvGrpSpPr/>
            <p:nvPr/>
          </p:nvGrpSpPr>
          <p:grpSpPr>
            <a:xfrm>
              <a:off x="7449" y="2573"/>
              <a:ext cx="491" cy="1572"/>
              <a:chOff x="9451" y="2517"/>
              <a:chExt cx="1309" cy="1572"/>
            </a:xfrm>
          </p:grpSpPr>
          <p:sp>
            <p:nvSpPr>
              <p:cNvPr id="119" name="弧形 118"/>
              <p:cNvSpPr/>
              <p:nvPr>
                <p:custDataLst>
                  <p:tags r:id="rId39"/>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20" name="弧形 119"/>
              <p:cNvSpPr/>
              <p:nvPr>
                <p:custDataLst>
                  <p:tags r:id="rId40"/>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121" name="组合 120"/>
            <p:cNvGrpSpPr/>
            <p:nvPr/>
          </p:nvGrpSpPr>
          <p:grpSpPr>
            <a:xfrm>
              <a:off x="7950" y="2573"/>
              <a:ext cx="491" cy="1572"/>
              <a:chOff x="9451" y="2517"/>
              <a:chExt cx="1309" cy="1572"/>
            </a:xfrm>
          </p:grpSpPr>
          <p:sp>
            <p:nvSpPr>
              <p:cNvPr id="122" name="弧形 121"/>
              <p:cNvSpPr/>
              <p:nvPr>
                <p:custDataLst>
                  <p:tags r:id="rId41"/>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23" name="弧形 122"/>
              <p:cNvSpPr/>
              <p:nvPr>
                <p:custDataLst>
                  <p:tags r:id="rId42"/>
                </p:custDataLst>
              </p:nvPr>
            </p:nvSpPr>
            <p:spPr>
              <a:xfrm rot="10800000">
                <a:off x="10106" y="2517"/>
                <a:ext cx="655"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nvGrpSpPr>
            <p:cNvPr id="124" name="组合 123"/>
            <p:cNvGrpSpPr/>
            <p:nvPr/>
          </p:nvGrpSpPr>
          <p:grpSpPr>
            <a:xfrm>
              <a:off x="8437" y="2573"/>
              <a:ext cx="863" cy="1573"/>
              <a:chOff x="9451" y="2517"/>
              <a:chExt cx="2302" cy="1573"/>
            </a:xfrm>
          </p:grpSpPr>
          <p:sp>
            <p:nvSpPr>
              <p:cNvPr id="125" name="弧形 124"/>
              <p:cNvSpPr/>
              <p:nvPr>
                <p:custDataLst>
                  <p:tags r:id="rId43"/>
                </p:custDataLst>
              </p:nvPr>
            </p:nvSpPr>
            <p:spPr>
              <a:xfrm>
                <a:off x="9451" y="2627"/>
                <a:ext cx="655" cy="1463"/>
              </a:xfrm>
              <a:prstGeom prst="arc">
                <a:avLst>
                  <a:gd name="adj1" fmla="val 11320649"/>
                  <a:gd name="adj2" fmla="val 20894960"/>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26" name="弧形 125"/>
              <p:cNvSpPr/>
              <p:nvPr>
                <p:custDataLst>
                  <p:tags r:id="rId44"/>
                </p:custDataLst>
              </p:nvPr>
            </p:nvSpPr>
            <p:spPr>
              <a:xfrm rot="10800000">
                <a:off x="10105" y="2517"/>
                <a:ext cx="1648" cy="1463"/>
              </a:xfrm>
              <a:prstGeom prst="arc">
                <a:avLst>
                  <a:gd name="adj1" fmla="val 11320649"/>
                  <a:gd name="adj2" fmla="val 21299007"/>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grpSp>
      <p:sp>
        <p:nvSpPr>
          <p:cNvPr id="127" name="闪电形 126"/>
          <p:cNvSpPr/>
          <p:nvPr/>
        </p:nvSpPr>
        <p:spPr>
          <a:xfrm>
            <a:off x="6520180" y="3530600"/>
            <a:ext cx="360680" cy="522605"/>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8" name="燕尾形箭头 127"/>
          <p:cNvSpPr/>
          <p:nvPr/>
        </p:nvSpPr>
        <p:spPr>
          <a:xfrm rot="16200000">
            <a:off x="2001520" y="4685665"/>
            <a:ext cx="410210" cy="325120"/>
          </a:xfrm>
          <a:prstGeom prst="notched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9" name="文本框 128"/>
          <p:cNvSpPr txBox="1"/>
          <p:nvPr/>
        </p:nvSpPr>
        <p:spPr>
          <a:xfrm>
            <a:off x="8750935" y="1447165"/>
            <a:ext cx="524510" cy="368300"/>
          </a:xfrm>
          <a:prstGeom prst="rect">
            <a:avLst/>
          </a:prstGeom>
          <a:noFill/>
        </p:spPr>
        <p:txBody>
          <a:bodyPr wrap="square" rtlCol="0">
            <a:spAutoFit/>
          </a:bodyPr>
          <a:p>
            <a:r>
              <a:rPr lang="en-US" altLang="zh-CN"/>
              <a:t>0v</a:t>
            </a:r>
            <a:endParaRPr lang="en-US" altLang="zh-CN"/>
          </a:p>
        </p:txBody>
      </p:sp>
      <p:sp>
        <p:nvSpPr>
          <p:cNvPr id="130" name="文本框 129"/>
          <p:cNvSpPr txBox="1"/>
          <p:nvPr>
            <p:custDataLst>
              <p:tags r:id="rId45"/>
            </p:custDataLst>
          </p:nvPr>
        </p:nvSpPr>
        <p:spPr>
          <a:xfrm>
            <a:off x="9084310" y="4196080"/>
            <a:ext cx="1900555" cy="706755"/>
          </a:xfrm>
          <a:prstGeom prst="rect">
            <a:avLst/>
          </a:prstGeom>
          <a:noFill/>
        </p:spPr>
        <p:txBody>
          <a:bodyPr wrap="square" rtlCol="0">
            <a:spAutoFit/>
          </a:bodyPr>
          <a:p>
            <a:r>
              <a:rPr lang="zh-CN" altLang="en-US" sz="4000"/>
              <a:t>信号轮</a:t>
            </a:r>
            <a:endParaRPr lang="zh-CN" alt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repeatCount="indefinite"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1" repeatCount="indefinite"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1200000">
                                      <p:cBhvr>
                                        <p:cTn id="19" dur="2000" fill="hold"/>
                                        <p:tgtEl>
                                          <p:spTgt spid="9"/>
                                        </p:tgtEl>
                                        <p:attrNameLst>
                                          <p:attrName>r</p:attrName>
                                        </p:attrNameLst>
                                      </p:cBhvr>
                                    </p:animRot>
                                  </p:childTnLst>
                                </p:cTn>
                              </p:par>
                              <p:par>
                                <p:cTn id="20" presetID="22" presetClass="entr" presetSubtype="8" fill="hold" grpId="0" nodeType="withEffect">
                                  <p:stCondLst>
                                    <p:cond delay="0"/>
                                  </p:stCondLst>
                                  <p:childTnLst>
                                    <p:set>
                                      <p:cBhvr>
                                        <p:cTn id="21" dur="2000" fill="hold">
                                          <p:stCondLst>
                                            <p:cond delay="0"/>
                                          </p:stCondLst>
                                        </p:cTn>
                                        <p:tgtEl>
                                          <p:spTgt spid="46"/>
                                        </p:tgtEl>
                                        <p:attrNameLst>
                                          <p:attrName>style.visibility</p:attrName>
                                        </p:attrNameLst>
                                      </p:cBhvr>
                                      <p:to>
                                        <p:strVal val="visible"/>
                                      </p:to>
                                    </p:set>
                                    <p:animEffect transition="in" filter="wipe(left)">
                                      <p:cBhvr>
                                        <p:cTn id="22" dur="2000"/>
                                        <p:tgtEl>
                                          <p:spTgt spid="46"/>
                                        </p:tgtEl>
                                      </p:cBhvr>
                                    </p:animEffect>
                                  </p:childTnLst>
                                </p:cTn>
                              </p:par>
                              <p:par>
                                <p:cTn id="23" presetID="9"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dissolve">
                                      <p:cBhvr>
                                        <p:cTn id="25" dur="500"/>
                                        <p:tgtEl>
                                          <p:spTgt spid="4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9"/>
                                        </p:tgtEl>
                                        <p:attrNameLst>
                                          <p:attrName>style.visibility</p:attrName>
                                        </p:attrNameLst>
                                      </p:cBhvr>
                                      <p:to>
                                        <p:strVal val="visible"/>
                                      </p:to>
                                    </p:set>
                                    <p:animEffect transition="in" filter="dissolve">
                                      <p:cBhvr>
                                        <p:cTn id="28" dur="500"/>
                                        <p:tgtEl>
                                          <p:spTgt spid="129"/>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1500000">
                                      <p:cBhvr>
                                        <p:cTn id="32" dur="2000" fill="hold"/>
                                        <p:tgtEl>
                                          <p:spTgt spid="9"/>
                                        </p:tgtEl>
                                        <p:attrNameLst>
                                          <p:attrName>r</p:attrName>
                                        </p:attrNameLst>
                                      </p:cBhvr>
                                    </p:animRot>
                                  </p:childTnLst>
                                </p:cTn>
                              </p:par>
                              <p:par>
                                <p:cTn id="33" presetID="22" presetClass="entr" presetSubtype="8" fill="hold" grpId="0" nodeType="withEffect">
                                  <p:stCondLst>
                                    <p:cond delay="0"/>
                                  </p:stCondLst>
                                  <p:childTnLst>
                                    <p:set>
                                      <p:cBhvr>
                                        <p:cTn id="34" dur="2000" fill="hold">
                                          <p:stCondLst>
                                            <p:cond delay="0"/>
                                          </p:stCondLst>
                                        </p:cTn>
                                        <p:tgtEl>
                                          <p:spTgt spid="47"/>
                                        </p:tgtEl>
                                        <p:attrNameLst>
                                          <p:attrName>style.visibility</p:attrName>
                                        </p:attrNameLst>
                                      </p:cBhvr>
                                      <p:to>
                                        <p:strVal val="visible"/>
                                      </p:to>
                                    </p:set>
                                    <p:animEffect transition="in" filter="wipe(left)">
                                      <p:cBhvr>
                                        <p:cTn id="35" dur="20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dissolve">
                                      <p:cBhvr>
                                        <p:cTn id="40" dur="500"/>
                                        <p:tgtEl>
                                          <p:spTgt spid="101"/>
                                        </p:tgtEl>
                                      </p:cBhvr>
                                    </p:animEffect>
                                  </p:childTnLst>
                                </p:cTn>
                              </p:par>
                              <p:par>
                                <p:cTn id="41" presetID="9"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par>
                                <p:cTn id="44" presetID="9"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500"/>
                                        <p:tgtEl>
                                          <p:spTgt spid="37"/>
                                        </p:tgtEl>
                                      </p:cBhvr>
                                    </p:animEffect>
                                  </p:childTnLst>
                                </p:cTn>
                              </p:par>
                            </p:childTnLst>
                          </p:cTn>
                        </p:par>
                        <p:par>
                          <p:cTn id="47" fill="hold">
                            <p:stCondLst>
                              <p:cond delay="500"/>
                            </p:stCondLst>
                            <p:childTnLst>
                              <p:par>
                                <p:cTn id="48" presetID="9"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dissolve">
                                      <p:cBhvr>
                                        <p:cTn id="50" dur="500"/>
                                        <p:tgtEl>
                                          <p:spTgt spid="18"/>
                                        </p:tgtEl>
                                      </p:cBhvr>
                                    </p:animEffect>
                                  </p:childTnLst>
                                </p:cTn>
                              </p:par>
                              <p:par>
                                <p:cTn id="51" presetID="9"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dissolve">
                                      <p:cBhvr>
                                        <p:cTn id="53" dur="500"/>
                                        <p:tgtEl>
                                          <p:spTgt spid="19"/>
                                        </p:tgtEl>
                                      </p:cBhvr>
                                    </p:animEffect>
                                  </p:childTnLst>
                                </p:cTn>
                              </p:par>
                            </p:childTnLst>
                          </p:cTn>
                        </p:par>
                        <p:par>
                          <p:cTn id="54" fill="hold">
                            <p:stCondLst>
                              <p:cond delay="1000"/>
                            </p:stCondLst>
                            <p:childTnLst>
                              <p:par>
                                <p:cTn id="55" presetID="9" presetClass="entr" presetSubtype="0" fill="hold" grpId="0" nodeType="afterEffect">
                                  <p:stCondLst>
                                    <p:cond delay="0"/>
                                  </p:stCondLst>
                                  <p:childTnLst>
                                    <p:set>
                                      <p:cBhvr>
                                        <p:cTn id="56" dur="1" fill="hold">
                                          <p:stCondLst>
                                            <p:cond delay="0"/>
                                          </p:stCondLst>
                                        </p:cTn>
                                        <p:tgtEl>
                                          <p:spTgt spid="127"/>
                                        </p:tgtEl>
                                        <p:attrNameLst>
                                          <p:attrName>style.visibility</p:attrName>
                                        </p:attrNameLst>
                                      </p:cBhvr>
                                      <p:to>
                                        <p:strVal val="visible"/>
                                      </p:to>
                                    </p:set>
                                    <p:animEffect transition="in" filter="dissolve">
                                      <p:cBhvr>
                                        <p:cTn id="57" dur="500"/>
                                        <p:tgtEl>
                                          <p:spTgt spid="127"/>
                                        </p:tgtEl>
                                      </p:cBhvr>
                                    </p:animEffect>
                                  </p:childTnLst>
                                </p:cTn>
                              </p:par>
                              <p:par>
                                <p:cTn id="58" presetID="26" presetClass="emph" presetSubtype="0" repeatCount="indefinite" fill="hold" grpId="1" nodeType="withEffect">
                                  <p:stCondLst>
                                    <p:cond delay="0"/>
                                  </p:stCondLst>
                                  <p:childTnLst>
                                    <p:animEffect transition="out" filter="fade">
                                      <p:cBhvr>
                                        <p:cTn id="59" dur="500" tmFilter="0, 0; .2, .5; .8, .5; 1, 0"/>
                                        <p:tgtEl>
                                          <p:spTgt spid="127"/>
                                        </p:tgtEl>
                                      </p:cBhvr>
                                    </p:animEffect>
                                    <p:animScale>
                                      <p:cBhvr>
                                        <p:cTn id="60" dur="250" autoRev="1" fill="hold"/>
                                        <p:tgtEl>
                                          <p:spTgt spid="127"/>
                                        </p:tgtEl>
                                      </p:cBhvr>
                                      <p:by x="105000" y="105000"/>
                                    </p:animScale>
                                  </p:childTnLst>
                                </p:cTn>
                              </p:par>
                              <p:par>
                                <p:cTn id="61" presetID="0" presetClass="path" presetSubtype="0" repeatCount="indefinite" accel="50000" decel="50000" fill="hold" grpId="2" nodeType="withEffect">
                                  <p:stCondLst>
                                    <p:cond delay="0"/>
                                  </p:stCondLst>
                                  <p:childTnLst>
                                    <p:animMotion origin="layout" path="M 0 0 L -0.005625 -0.00425926 L -0.01125 -0.00712963 L -0.0177083 -0.00712963 L -0.0233333 -0.00851852 L -0.0297917 -0.00851852 L -0.0354167 -0.01 L -0.0410417 -0.01 L -0.0466667 -0.0113889 L -0.053125 -0.0113889 L -0.05875 -0.01 L -0.064375 -0.00564815 L -0.07 -0.00564815 L -0.075625 -0.00564815 L -0.0820833 -0.00564815 L -0.0877083 -0.00712963 L -0.0933333 -0.00712963 L -0.0989583 -0.00712963 L -0.104583 -0.00712963 L -0.110208 -0.00425926 L -0.115833 -0.00138889 L -0.122292 0 L -0.12875 0.00148148 L -0.134375 0.00287037 L -0.14 0.00148148 L -0.145625 0 L -0.15125 -0.00425926 L -0.156875 -0.00564815 L -0.1625 -0.00138889 L -0.168125 -0.00138889 L -0.173802 0 L -0.179427 0 L -0.185052 0 L -0.190677 0 L -0.196302 0 L -0.201927 0.00435185 L -0.207552 0.00435185 L -0.213177 0.00435185 L -0.218854 0 L -0.224479 0 L -0.230885 -0.00138889 L -0.234948 0.00861111 L -0.235729 0.0200926 L -0.235729 0.0300926 L -0.23651 0.0414815 L -0.23651 0.052963 L -0.238958 0.062963 L -0.238958 0.072963 L -0.238958 0.082963 L -0.238958 0.092963 L -0.238958 0.102963 L -0.238958 0.114444 L -0.238958 0.124444 L -0.237344 0.134444 L -0.237344 0.144444 L -0.235729 0.154537 L -0.235729 0.164537 L -0.235729 0.174537 L -0.235729 0.184537 L -0.235729 0.194537 L -0.237344 0.204537 L -0.238958 0.214537 L -0.238958 0.224537 L -0.238958 0.23463 L -0.238958 0.24463 L -0.238125 0.25463 L -0.238125 0.266019 L -0.238125 0.276019 L -0.238125 0.286111 L -0.238125 0.296111 L -0.238125 0.306111 L -0.23974 0.316111 L -0.245365 0.32037 L -0.251823 0.321852 L -0.257448 0.321852 L -0.263073 0.321852 L -0.268698 0.32037 L -0.274323 0.3175 L -0.280781 0.3175 L -0.286406 0.3175 L -0.292031 0.3175 L -0.297656 0.32037 L -0.303281 0.321852 L -0.308958 0.321852 L -0.314583 0.32037 L -0.320208 0.318981 L -0.325833 0.318981 L -0.332292 0.318981 L -0.339531 0.321852 L -0.345937 0.326111 " pathEditMode="fixed" ptsTypes="">
                                      <p:cBhvr>
                                        <p:cTn id="62" dur="3000" fill="hold"/>
                                        <p:tgtEl>
                                          <p:spTgt spid="127"/>
                                        </p:tgtEl>
                                        <p:attrNameLst>
                                          <p:attrName>ppt_x</p:attrName>
                                          <p:attrName>ppt_y</p:attrName>
                                        </p:attrNameLst>
                                      </p:cBhvr>
                                    </p:animMotion>
                                  </p:childTnLst>
                                </p:cTn>
                              </p:par>
                            </p:childTnLst>
                          </p:cTn>
                        </p:par>
                        <p:par>
                          <p:cTn id="63" fill="hold">
                            <p:stCondLst>
                              <p:cond delay="1500"/>
                            </p:stCondLst>
                            <p:childTnLst>
                              <p:par>
                                <p:cTn id="64" presetID="26" presetClass="emph" presetSubtype="0" repeatCount="3000" fill="hold" nodeType="afterEffect">
                                  <p:stCondLst>
                                    <p:cond delay="0"/>
                                  </p:stCondLst>
                                  <p:childTnLst>
                                    <p:animEffect transition="out" filter="fade">
                                      <p:cBhvr>
                                        <p:cTn id="65" dur="500" tmFilter="0, 0; .2, .5; .8, .5; 1, 0"/>
                                        <p:tgtEl>
                                          <p:spTgt spid="101"/>
                                        </p:tgtEl>
                                      </p:cBhvr>
                                    </p:animEffect>
                                    <p:animScale>
                                      <p:cBhvr>
                                        <p:cTn id="66" dur="250" autoRev="1" fill="hold"/>
                                        <p:tgtEl>
                                          <p:spTgt spid="101"/>
                                        </p:tgtEl>
                                      </p:cBhvr>
                                      <p:by x="105000" y="105000"/>
                                    </p:animScale>
                                  </p:childTnLst>
                                </p:cTn>
                              </p:par>
                            </p:childTnLst>
                          </p:cTn>
                        </p:par>
                        <p:par>
                          <p:cTn id="67" fill="hold">
                            <p:stCondLst>
                              <p:cond delay="2000"/>
                            </p:stCondLst>
                            <p:childTnLst>
                              <p:par>
                                <p:cTn id="68" presetID="9" presetClass="entr" presetSubtype="0" fill="hold" grpId="0" nodeType="afterEffect">
                                  <p:stCondLst>
                                    <p:cond delay="0"/>
                                  </p:stCondLst>
                                  <p:childTnLst>
                                    <p:set>
                                      <p:cBhvr>
                                        <p:cTn id="69" dur="1" fill="hold">
                                          <p:stCondLst>
                                            <p:cond delay="0"/>
                                          </p:stCondLst>
                                        </p:cTn>
                                        <p:tgtEl>
                                          <p:spTgt spid="128"/>
                                        </p:tgtEl>
                                        <p:attrNameLst>
                                          <p:attrName>style.visibility</p:attrName>
                                        </p:attrNameLst>
                                      </p:cBhvr>
                                      <p:to>
                                        <p:strVal val="visible"/>
                                      </p:to>
                                    </p:set>
                                    <p:animEffect transition="in" filter="dissolve">
                                      <p:cBhvr>
                                        <p:cTn id="70" dur="500"/>
                                        <p:tgtEl>
                                          <p:spTgt spid="128"/>
                                        </p:tgtEl>
                                      </p:cBhvr>
                                    </p:animEffect>
                                  </p:childTnLst>
                                </p:cTn>
                              </p:par>
                              <p:par>
                                <p:cTn id="71" presetID="26" presetClass="emph" presetSubtype="0" repeatCount="indefinite" fill="hold" grpId="1" nodeType="withEffect">
                                  <p:stCondLst>
                                    <p:cond delay="0"/>
                                  </p:stCondLst>
                                  <p:childTnLst>
                                    <p:animEffect transition="out" filter="fade">
                                      <p:cBhvr>
                                        <p:cTn id="72" dur="500" tmFilter="0, 0; .2, .5; .8, .5; 1, 0"/>
                                        <p:tgtEl>
                                          <p:spTgt spid="128"/>
                                        </p:tgtEl>
                                      </p:cBhvr>
                                    </p:animEffect>
                                    <p:animScale>
                                      <p:cBhvr>
                                        <p:cTn id="73" dur="250" autoRev="1" fill="hold"/>
                                        <p:tgtEl>
                                          <p:spTgt spid="128"/>
                                        </p:tgtEl>
                                      </p:cBhvr>
                                      <p:by x="105000" y="105000"/>
                                    </p:animScale>
                                  </p:childTnLst>
                                </p:cTn>
                              </p:par>
                              <p:par>
                                <p:cTn id="74" presetID="64" presetClass="path" presetSubtype="0" repeatCount="indefinite" accel="50000" decel="50000" fill="hold" grpId="2" nodeType="withEffect">
                                  <p:stCondLst>
                                    <p:cond delay="0"/>
                                  </p:stCondLst>
                                  <p:childTnLst>
                                    <p:animMotion origin="layout" path="M 0 0  L 0 -0.25  E" pathEditMode="relative" ptsTypes="">
                                      <p:cBhvr>
                                        <p:cTn id="75" dur="2000" fill="hold"/>
                                        <p:tgtEl>
                                          <p:spTgt spid="128"/>
                                        </p:tgtEl>
                                        <p:attrNameLst>
                                          <p:attrName>ppt_x</p:attrName>
                                          <p:attrName>ppt_y</p:attrName>
                                        </p:attrNameLst>
                                      </p:cBhvr>
                                    </p:animMotion>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dissolve">
                                      <p:cBhvr>
                                        <p:cTn id="80" dur="500"/>
                                        <p:tgtEl>
                                          <p:spTgt spid="6"/>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dissolve">
                                      <p:cBhvr>
                                        <p:cTn id="83" dur="500"/>
                                        <p:tgtEl>
                                          <p:spTgt spid="7"/>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dissolve">
                                      <p:cBhvr>
                                        <p:cTn id="86" dur="500"/>
                                        <p:tgtEl>
                                          <p:spTgt spid="8"/>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dissolve">
                                      <p:cBhvr>
                                        <p:cTn id="89" dur="500"/>
                                        <p:tgtEl>
                                          <p:spTgt spid="10"/>
                                        </p:tgtEl>
                                      </p:cBhvr>
                                    </p:animEffect>
                                  </p:childTnLst>
                                </p:cTn>
                              </p:par>
                              <p:par>
                                <p:cTn id="90" presetID="8" presetClass="emph" presetSubtype="0" repeatCount="indefinite" fill="hold" nodeType="withEffect">
                                  <p:stCondLst>
                                    <p:cond delay="0"/>
                                  </p:stCondLst>
                                  <p:childTnLst>
                                    <p:animRot by="21600000">
                                      <p:cBhvr>
                                        <p:cTn id="91" dur="3000" fill="hold"/>
                                        <p:tgtEl>
                                          <p:spTgt spid="9"/>
                                        </p:tgtEl>
                                        <p:attrNameLst>
                                          <p:attrName>r</p:attrName>
                                        </p:attrNameLst>
                                      </p:cBhvr>
                                    </p:animRot>
                                  </p:childTnLst>
                                </p:cTn>
                              </p:par>
                              <p:par>
                                <p:cTn id="92" presetID="22" presetClass="entr" presetSubtype="8" repeatCount="indefinite" fill="hold" nodeType="withEffect">
                                  <p:stCondLst>
                                    <p:cond delay="0"/>
                                  </p:stCondLst>
                                  <p:childTnLst>
                                    <p:set>
                                      <p:cBhvr>
                                        <p:cTn id="93" dur="3000" fill="hold">
                                          <p:stCondLst>
                                            <p:cond delay="0"/>
                                          </p:stCondLst>
                                        </p:cTn>
                                        <p:tgtEl>
                                          <p:spTgt spid="68"/>
                                        </p:tgtEl>
                                        <p:attrNameLst>
                                          <p:attrName>style.visibility</p:attrName>
                                        </p:attrNameLst>
                                      </p:cBhvr>
                                      <p:to>
                                        <p:strVal val="visible"/>
                                      </p:to>
                                    </p:set>
                                    <p:animEffect transition="in" filter="wipe(left)">
                                      <p:cBhvr>
                                        <p:cTn id="94" dur="3000"/>
                                        <p:tgtEl>
                                          <p:spTgt spid="68"/>
                                        </p:tgtEl>
                                      </p:cBhvr>
                                    </p:animEffect>
                                  </p:childTnLst>
                                </p:cTn>
                              </p:par>
                              <p:par>
                                <p:cTn id="95" presetID="9" presetClass="exit" presetSubtype="0" fill="hold" grpId="1" nodeType="withEffect">
                                  <p:stCondLst>
                                    <p:cond delay="0"/>
                                  </p:stCondLst>
                                  <p:childTnLst>
                                    <p:animEffect transition="out" filter="dissolve">
                                      <p:cBhvr>
                                        <p:cTn id="96" dur="500"/>
                                        <p:tgtEl>
                                          <p:spTgt spid="47"/>
                                        </p:tgtEl>
                                      </p:cBhvr>
                                    </p:animEffect>
                                    <p:set>
                                      <p:cBhvr>
                                        <p:cTn id="97" dur="1" fill="hold">
                                          <p:stCondLst>
                                            <p:cond delay="499"/>
                                          </p:stCondLst>
                                        </p:cTn>
                                        <p:tgtEl>
                                          <p:spTgt spid="47"/>
                                        </p:tgtEl>
                                        <p:attrNameLst>
                                          <p:attrName>style.visibility</p:attrName>
                                        </p:attrNameLst>
                                      </p:cBhvr>
                                      <p:to>
                                        <p:strVal val="hidden"/>
                                      </p:to>
                                    </p:set>
                                  </p:childTnLst>
                                </p:cTn>
                              </p:par>
                              <p:par>
                                <p:cTn id="98" presetID="9" presetClass="exit" presetSubtype="0" fill="hold" grpId="1" nodeType="withEffect">
                                  <p:stCondLst>
                                    <p:cond delay="0"/>
                                  </p:stCondLst>
                                  <p:childTnLst>
                                    <p:animEffect transition="out" filter="dissolve">
                                      <p:cBhvr>
                                        <p:cTn id="99" dur="500"/>
                                        <p:tgtEl>
                                          <p:spTgt spid="46"/>
                                        </p:tgtEl>
                                      </p:cBhvr>
                                    </p:animEffect>
                                    <p:set>
                                      <p:cBhvr>
                                        <p:cTn id="100" dur="1" fill="hold">
                                          <p:stCondLst>
                                            <p:cond delay="499"/>
                                          </p:stCondLst>
                                        </p:cTn>
                                        <p:tgtEl>
                                          <p:spTgt spid="46"/>
                                        </p:tgtEl>
                                        <p:attrNameLst>
                                          <p:attrName>style.visibility</p:attrName>
                                        </p:attrNameLst>
                                      </p:cBhvr>
                                      <p:to>
                                        <p:strVal val="hidden"/>
                                      </p:to>
                                    </p:set>
                                  </p:childTnLst>
                                </p:cTn>
                              </p:par>
                              <p:par>
                                <p:cTn id="101" presetID="8" presetClass="emph" presetSubtype="0" fill="hold" nodeType="withEffect">
                                  <p:stCondLst>
                                    <p:cond delay="0"/>
                                  </p:stCondLst>
                                  <p:childTnLst>
                                    <p:animRot by="2400000">
                                      <p:cBhvr>
                                        <p:cTn id="102" dur="2000" fill="hold"/>
                                        <p:tgtEl>
                                          <p:spTgt spid="37"/>
                                        </p:tgtEl>
                                        <p:attrNameLst>
                                          <p:attrName>r</p:attrName>
                                        </p:attrNameLst>
                                      </p:cBhvr>
                                    </p:animRot>
                                  </p:childTnLst>
                                </p:cTn>
                              </p:par>
                            </p:childTnLst>
                          </p:cTn>
                        </p:par>
                      </p:childTnLst>
                    </p:cTn>
                  </p:par>
                  <p:par>
                    <p:cTn id="103" fill="hold">
                      <p:stCondLst>
                        <p:cond delay="indefinite"/>
                      </p:stCondLst>
                      <p:childTnLst>
                        <p:par>
                          <p:cTn id="104" fill="hold">
                            <p:stCondLst>
                              <p:cond delay="0"/>
                            </p:stCondLst>
                            <p:childTnLst>
                              <p:par>
                                <p:cTn id="105" presetID="63" presetClass="path" presetSubtype="0" accel="50000" decel="50000" fill="hold" grpId="1" nodeType="clickEffect">
                                  <p:stCondLst>
                                    <p:cond delay="0"/>
                                  </p:stCondLst>
                                  <p:childTnLst>
                                    <p:animMotion origin="layout" path="M 0 0 L 0.0804167 -0.000740741 " pathEditMode="relative" rAng="0" ptsTypes="">
                                      <p:cBhvr>
                                        <p:cTn id="106" dur="2000" fill="hold"/>
                                        <p:tgtEl>
                                          <p:spTgt spid="10"/>
                                        </p:tgtEl>
                                        <p:attrNameLst>
                                          <p:attrName>ppt_x</p:attrName>
                                          <p:attrName>ppt_y</p:attrName>
                                        </p:attrNameLst>
                                      </p:cBhvr>
                                      <p:rCtr x="125" y="0"/>
                                    </p:animMotion>
                                  </p:childTnLst>
                                </p:cTn>
                              </p:par>
                              <p:par>
                                <p:cTn id="107" presetID="8" presetClass="emph" presetSubtype="0" repeatCount="indefinite" fill="hold" nodeType="withEffect">
                                  <p:stCondLst>
                                    <p:cond delay="0"/>
                                  </p:stCondLst>
                                  <p:childTnLst>
                                    <p:animRot by="21600000">
                                      <p:cBhvr>
                                        <p:cTn id="108" dur="1000" fill="hold"/>
                                        <p:tgtEl>
                                          <p:spTgt spid="9"/>
                                        </p:tgtEl>
                                        <p:attrNameLst>
                                          <p:attrName>r</p:attrName>
                                        </p:attrNameLst>
                                      </p:cBhvr>
                                    </p:animRot>
                                  </p:childTnLst>
                                </p:cTn>
                              </p:par>
                              <p:par>
                                <p:cTn id="109" presetID="22" presetClass="exit" presetSubtype="8" fill="hold" nodeType="withEffect">
                                  <p:stCondLst>
                                    <p:cond delay="0"/>
                                  </p:stCondLst>
                                  <p:childTnLst>
                                    <p:animEffect transition="out" filter="wipe(left)">
                                      <p:cBhvr>
                                        <p:cTn id="110" dur="500"/>
                                        <p:tgtEl>
                                          <p:spTgt spid="68"/>
                                        </p:tgtEl>
                                      </p:cBhvr>
                                    </p:animEffect>
                                    <p:set>
                                      <p:cBhvr>
                                        <p:cTn id="111" dur="1" fill="hold">
                                          <p:stCondLst>
                                            <p:cond delay="499"/>
                                          </p:stCondLst>
                                        </p:cTn>
                                        <p:tgtEl>
                                          <p:spTgt spid="68"/>
                                        </p:tgtEl>
                                        <p:attrNameLst>
                                          <p:attrName>style.visibility</p:attrName>
                                        </p:attrNameLst>
                                      </p:cBhvr>
                                      <p:to>
                                        <p:strVal val="hidden"/>
                                      </p:to>
                                    </p:set>
                                  </p:childTnLst>
                                </p:cTn>
                              </p:par>
                              <p:par>
                                <p:cTn id="112" presetID="22" presetClass="entr" presetSubtype="8" repeatCount="indefinite" fill="hold" nodeType="withEffect">
                                  <p:stCondLst>
                                    <p:cond delay="0"/>
                                  </p:stCondLst>
                                  <p:childTnLst>
                                    <p:set>
                                      <p:cBhvr>
                                        <p:cTn id="113" dur="1000" fill="hold">
                                          <p:stCondLst>
                                            <p:cond delay="0"/>
                                          </p:stCondLst>
                                        </p:cTn>
                                        <p:tgtEl>
                                          <p:spTgt spid="87"/>
                                        </p:tgtEl>
                                        <p:attrNameLst>
                                          <p:attrName>style.visibility</p:attrName>
                                        </p:attrNameLst>
                                      </p:cBhvr>
                                      <p:to>
                                        <p:strVal val="visible"/>
                                      </p:to>
                                    </p:set>
                                    <p:animEffect transition="in" filter="wipe(left)">
                                      <p:cBhvr>
                                        <p:cTn id="114" dur="1000"/>
                                        <p:tgtEl>
                                          <p:spTgt spid="87"/>
                                        </p:tgtEl>
                                      </p:cBhvr>
                                    </p:animEffect>
                                  </p:childTnLst>
                                </p:cTn>
                              </p:par>
                              <p:par>
                                <p:cTn id="115" presetID="8" presetClass="emph" presetSubtype="0" fill="hold" nodeType="withEffect">
                                  <p:stCondLst>
                                    <p:cond delay="0"/>
                                  </p:stCondLst>
                                  <p:childTnLst>
                                    <p:animRot by="2700000">
                                      <p:cBhvr>
                                        <p:cTn id="116" dur="2000" fill="hold"/>
                                        <p:tgtEl>
                                          <p:spTgt spid="37"/>
                                        </p:tgtEl>
                                        <p:attrNameLst>
                                          <p:attrName>r</p:attrName>
                                        </p:attrNameLst>
                                      </p:cBhvr>
                                    </p:animRot>
                                  </p:childTnLst>
                                </p:cTn>
                              </p:par>
                            </p:childTnLst>
                          </p:cTn>
                        </p:par>
                      </p:childTnLst>
                    </p:cTn>
                  </p:par>
                  <p:par>
                    <p:cTn id="117" fill="hold">
                      <p:stCondLst>
                        <p:cond delay="indefinite"/>
                      </p:stCondLst>
                      <p:childTnLst>
                        <p:par>
                          <p:cTn id="118" fill="hold">
                            <p:stCondLst>
                              <p:cond delay="0"/>
                            </p:stCondLst>
                            <p:childTnLst>
                              <p:par>
                                <p:cTn id="119" presetID="63" presetClass="path" presetSubtype="0" accel="50000" decel="50000" fill="hold" grpId="2" nodeType="clickEffect">
                                  <p:stCondLst>
                                    <p:cond delay="0"/>
                                  </p:stCondLst>
                                  <p:childTnLst>
                                    <p:animMotion origin="layout" path="M 0.0801563 -0.000833333 L 0.173125 -0.00259259 " pathEditMode="relative" rAng="0" ptsTypes="">
                                      <p:cBhvr>
                                        <p:cTn id="120" dur="2000" fill="hold"/>
                                        <p:tgtEl>
                                          <p:spTgt spid="10"/>
                                        </p:tgtEl>
                                        <p:attrNameLst>
                                          <p:attrName>ppt_x</p:attrName>
                                          <p:attrName>ppt_y</p:attrName>
                                        </p:attrNameLst>
                                      </p:cBhvr>
                                      <p:rCtr x="46" y="-1"/>
                                    </p:animMotion>
                                  </p:childTnLst>
                                </p:cTn>
                              </p:par>
                              <p:par>
                                <p:cTn id="121" presetID="8" presetClass="emph" presetSubtype="0" repeatCount="indefinite" fill="hold" nodeType="withEffect">
                                  <p:stCondLst>
                                    <p:cond delay="0"/>
                                  </p:stCondLst>
                                  <p:childTnLst>
                                    <p:animRot by="21600000">
                                      <p:cBhvr>
                                        <p:cTn id="122" dur="500" fill="hold"/>
                                        <p:tgtEl>
                                          <p:spTgt spid="9"/>
                                        </p:tgtEl>
                                        <p:attrNameLst>
                                          <p:attrName>r</p:attrName>
                                        </p:attrNameLst>
                                      </p:cBhvr>
                                    </p:animRot>
                                  </p:childTnLst>
                                </p:cTn>
                              </p:par>
                              <p:par>
                                <p:cTn id="123" presetID="22" presetClass="exit" presetSubtype="8" fill="hold" nodeType="withEffect">
                                  <p:stCondLst>
                                    <p:cond delay="0"/>
                                  </p:stCondLst>
                                  <p:childTnLst>
                                    <p:animEffect transition="out" filter="wipe(left)">
                                      <p:cBhvr>
                                        <p:cTn id="124" dur="500"/>
                                        <p:tgtEl>
                                          <p:spTgt spid="87"/>
                                        </p:tgtEl>
                                      </p:cBhvr>
                                    </p:animEffect>
                                    <p:set>
                                      <p:cBhvr>
                                        <p:cTn id="125" dur="1" fill="hold">
                                          <p:stCondLst>
                                            <p:cond delay="499"/>
                                          </p:stCondLst>
                                        </p:cTn>
                                        <p:tgtEl>
                                          <p:spTgt spid="87"/>
                                        </p:tgtEl>
                                        <p:attrNameLst>
                                          <p:attrName>style.visibility</p:attrName>
                                        </p:attrNameLst>
                                      </p:cBhvr>
                                      <p:to>
                                        <p:strVal val="hidden"/>
                                      </p:to>
                                    </p:set>
                                  </p:childTnLst>
                                </p:cTn>
                              </p:par>
                              <p:par>
                                <p:cTn id="126" presetID="22" presetClass="entr" presetSubtype="8" repeatCount="indefinite" fill="hold" nodeType="withEffect">
                                  <p:stCondLst>
                                    <p:cond delay="0"/>
                                  </p:stCondLst>
                                  <p:childTnLst>
                                    <p:set>
                                      <p:cBhvr>
                                        <p:cTn id="127" dur="500" fill="hold">
                                          <p:stCondLst>
                                            <p:cond delay="0"/>
                                          </p:stCondLst>
                                        </p:cTn>
                                        <p:tgtEl>
                                          <p:spTgt spid="108"/>
                                        </p:tgtEl>
                                        <p:attrNameLst>
                                          <p:attrName>style.visibility</p:attrName>
                                        </p:attrNameLst>
                                      </p:cBhvr>
                                      <p:to>
                                        <p:strVal val="visible"/>
                                      </p:to>
                                    </p:set>
                                    <p:animEffect transition="in" filter="wipe(left)">
                                      <p:cBhvr>
                                        <p:cTn id="128" dur="500"/>
                                        <p:tgtEl>
                                          <p:spTgt spid="108"/>
                                        </p:tgtEl>
                                      </p:cBhvr>
                                    </p:animEffect>
                                  </p:childTnLst>
                                </p:cTn>
                              </p:par>
                              <p:par>
                                <p:cTn id="129" presetID="8" presetClass="emph" presetSubtype="0" fill="hold" nodeType="withEffect">
                                  <p:stCondLst>
                                    <p:cond delay="0"/>
                                  </p:stCondLst>
                                  <p:childTnLst>
                                    <p:animRot by="2700000">
                                      <p:cBhvr>
                                        <p:cTn id="130" dur="2000" fill="hold"/>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7" grpId="0" bldLvl="0" animBg="1"/>
      <p:bldP spid="6" grpId="0" bldLvl="0" animBg="1"/>
      <p:bldP spid="7" grpId="0"/>
      <p:bldP spid="8" grpId="0"/>
      <p:bldP spid="10" grpId="0" bldLvl="0" animBg="1"/>
      <p:bldP spid="10" grpId="1" bldLvl="0" animBg="1"/>
      <p:bldP spid="47" grpId="1" bldLvl="0" animBg="1"/>
      <p:bldP spid="46" grpId="1" bldLvl="0" animBg="1"/>
      <p:bldP spid="10" grpId="2" bldLvl="0" animBg="1"/>
      <p:bldP spid="127" grpId="0" bldLvl="0" animBg="1"/>
      <p:bldP spid="127" grpId="1" bldLvl="0" animBg="1"/>
      <p:bldP spid="127" grpId="2" bldLvl="0" animBg="1"/>
      <p:bldP spid="128" grpId="0" bldLvl="0" animBg="1"/>
      <p:bldP spid="128" grpId="1" bldLvl="0" animBg="1"/>
      <p:bldP spid="128" grpId="2" bldLvl="0" animBg="1"/>
      <p:bldP spid="1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1049020"/>
            <a:ext cx="12192000" cy="4759325"/>
          </a:xfrm>
        </p:spPr>
        <p:txBody>
          <a:bodyPr/>
          <a:p>
            <a:pPr marL="0" indent="0">
              <a:buNone/>
            </a:pPr>
            <a:r>
              <a:rPr lang="zh-CN" altLang="en-US">
                <a:solidFill>
                  <a:schemeClr val="tx1"/>
                </a:solidFill>
              </a:rPr>
              <a:t>工作原理</a:t>
            </a:r>
            <a:endParaRPr lang="zh-CN" altLang="en-US">
              <a:solidFill>
                <a:schemeClr val="tx1"/>
              </a:solidFill>
            </a:endParaRPr>
          </a:p>
          <a:p>
            <a:pPr marL="0" indent="0">
              <a:buNone/>
            </a:pPr>
            <a:r>
              <a:rPr lang="zh-CN" altLang="en-US">
                <a:solidFill>
                  <a:schemeClr val="tx1"/>
                </a:solidFill>
              </a:rPr>
              <a:t>霍尔电压随磁场强度的变化而变化，磁场越强，电压越高，磁场越弱，电压越低。霍尔电压值很小，通常只有几个毫伏，但经集成电路中的放大器放大，就能使该电压放大到足以输出较强的信号。若使霍尔集成电路起传感作用，需要用机械的方法来改变磁场强度。方法是用一个转动的叶轮作为控制磁通量的开关，当叶轮叶片处于磁铁和霍尔集成电路之间的气隙中时，磁场偏离集成片，霍尔电压消失。这样，霍尔集成电路的输出电压的变化，就能表示出叶轮驱动轴的某一位置，利用这一工作原理，可将霍尔集成电路片用作用点火正时传感器。霍尔效应传感器属于被动型传感器，它要有外加电源才能工作，这一特点使它能检测转速低的运转情况</a:t>
            </a:r>
            <a:endParaRPr lang="zh-CN"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直接连接符 81"/>
          <p:cNvCxnSpPr/>
          <p:nvPr/>
        </p:nvCxnSpPr>
        <p:spPr>
          <a:xfrm>
            <a:off x="2252946" y="3935267"/>
            <a:ext cx="1182459" cy="0"/>
          </a:xfrm>
          <a:prstGeom prst="line">
            <a:avLst/>
          </a:prstGeom>
          <a:ln w="177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0980" y="746125"/>
            <a:ext cx="2687320" cy="660400"/>
          </a:xfrm>
          <a:prstGeom prst="rect">
            <a:avLst/>
          </a:prstGeom>
          <a:noFill/>
        </p:spPr>
        <p:txBody>
          <a:bodyPr wrap="square" rtlCol="0">
            <a:spAutoFit/>
          </a:bodyPr>
          <a:lstStyle/>
          <a:p>
            <a:r>
              <a:rPr lang="zh-CN" altLang="en-US" sz="3695" b="1" dirty="0">
                <a:solidFill>
                  <a:srgbClr val="FF0000"/>
                </a:solidFill>
              </a:rPr>
              <a:t>霍</a:t>
            </a:r>
            <a:r>
              <a:rPr lang="zh-CN" altLang="en-US" sz="3695" b="1" dirty="0" smtClean="0">
                <a:solidFill>
                  <a:srgbClr val="FF0000"/>
                </a:solidFill>
              </a:rPr>
              <a:t>尔现象</a:t>
            </a:r>
            <a:endParaRPr lang="zh-CN" altLang="en-US" sz="3695" b="1" dirty="0">
              <a:solidFill>
                <a:srgbClr val="FF0000"/>
              </a:solidFill>
            </a:endParaRPr>
          </a:p>
        </p:txBody>
      </p:sp>
      <p:cxnSp>
        <p:nvCxnSpPr>
          <p:cNvPr id="8" name="直接箭头连接符 7"/>
          <p:cNvCxnSpPr/>
          <p:nvPr/>
        </p:nvCxnSpPr>
        <p:spPr>
          <a:xfrm>
            <a:off x="4359263" y="2837852"/>
            <a:ext cx="0" cy="25866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876589" y="2837852"/>
            <a:ext cx="0" cy="25866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5412390" y="2837852"/>
            <a:ext cx="0" cy="25866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5948192" y="2837852"/>
            <a:ext cx="0" cy="25866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6243807" y="2172719"/>
            <a:ext cx="0" cy="2697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5615626" y="2172719"/>
            <a:ext cx="0" cy="2697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5098300" y="2172719"/>
            <a:ext cx="0" cy="2697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4617926" y="2172719"/>
            <a:ext cx="0" cy="2697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rot="0">
            <a:off x="4063648" y="1507585"/>
            <a:ext cx="2697485" cy="1330267"/>
            <a:chOff x="7918822" y="2914353"/>
            <a:chExt cx="5256584" cy="2592288"/>
          </a:xfrm>
        </p:grpSpPr>
        <p:sp>
          <p:nvSpPr>
            <p:cNvPr id="5" name="立方体 4"/>
            <p:cNvSpPr/>
            <p:nvPr/>
          </p:nvSpPr>
          <p:spPr>
            <a:xfrm>
              <a:off x="7918822" y="3850457"/>
              <a:ext cx="5256584" cy="1656184"/>
            </a:xfrm>
            <a:prstGeom prst="cube">
              <a:avLst>
                <a:gd name="adj" fmla="val 42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95" dirty="0" smtClean="0"/>
                <a:t>N</a:t>
              </a:r>
              <a:endParaRPr lang="zh-CN" altLang="en-US" sz="3695" dirty="0"/>
            </a:p>
          </p:txBody>
        </p:sp>
        <p:sp>
          <p:nvSpPr>
            <p:cNvPr id="6" name="立方体 5"/>
            <p:cNvSpPr/>
            <p:nvPr/>
          </p:nvSpPr>
          <p:spPr>
            <a:xfrm>
              <a:off x="7918822" y="2914353"/>
              <a:ext cx="5256584" cy="1656184"/>
            </a:xfrm>
            <a:prstGeom prst="cube">
              <a:avLst>
                <a:gd name="adj" fmla="val 4254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95" dirty="0" smtClean="0"/>
                <a:t>S</a:t>
              </a:r>
              <a:endParaRPr lang="zh-CN" altLang="en-US" sz="3695" dirty="0"/>
            </a:p>
          </p:txBody>
        </p:sp>
      </p:grpSp>
      <p:sp>
        <p:nvSpPr>
          <p:cNvPr id="83" name="TextBox 82"/>
          <p:cNvSpPr txBox="1"/>
          <p:nvPr/>
        </p:nvSpPr>
        <p:spPr>
          <a:xfrm>
            <a:off x="8367753" y="3608878"/>
            <a:ext cx="258663" cy="565150"/>
          </a:xfrm>
          <a:prstGeom prst="rect">
            <a:avLst/>
          </a:prstGeom>
          <a:noFill/>
        </p:spPr>
        <p:txBody>
          <a:bodyPr wrap="square" rtlCol="0">
            <a:spAutoFit/>
          </a:bodyPr>
          <a:lstStyle/>
          <a:p>
            <a:r>
              <a:rPr lang="en-US" altLang="zh-CN" sz="3080" b="1" dirty="0">
                <a:solidFill>
                  <a:srgbClr val="FF0000"/>
                </a:solidFill>
              </a:rPr>
              <a:t>+</a:t>
            </a:r>
            <a:endParaRPr lang="zh-CN" altLang="en-US" sz="3080" b="1" dirty="0">
              <a:solidFill>
                <a:srgbClr val="FF0000"/>
              </a:solidFill>
            </a:endParaRPr>
          </a:p>
        </p:txBody>
      </p:sp>
      <p:sp>
        <p:nvSpPr>
          <p:cNvPr id="84" name="TextBox 83"/>
          <p:cNvSpPr txBox="1"/>
          <p:nvPr/>
        </p:nvSpPr>
        <p:spPr>
          <a:xfrm>
            <a:off x="1819544" y="3652209"/>
            <a:ext cx="258663" cy="565150"/>
          </a:xfrm>
          <a:prstGeom prst="rect">
            <a:avLst/>
          </a:prstGeom>
          <a:noFill/>
        </p:spPr>
        <p:txBody>
          <a:bodyPr wrap="square" rtlCol="0">
            <a:spAutoFit/>
          </a:bodyPr>
          <a:lstStyle/>
          <a:p>
            <a:r>
              <a:rPr lang="en-US" altLang="zh-CN" sz="3080" b="1" dirty="0" smtClean="0"/>
              <a:t>-</a:t>
            </a:r>
            <a:endParaRPr lang="zh-CN" altLang="en-US" sz="3080" b="1" dirty="0"/>
          </a:p>
        </p:txBody>
      </p:sp>
      <p:cxnSp>
        <p:nvCxnSpPr>
          <p:cNvPr id="87" name="直接箭头连接符 86"/>
          <p:cNvCxnSpPr/>
          <p:nvPr/>
        </p:nvCxnSpPr>
        <p:spPr>
          <a:xfrm flipH="1">
            <a:off x="3361557" y="3613762"/>
            <a:ext cx="447110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5698419" y="3016938"/>
            <a:ext cx="258663" cy="33824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4174503" y="4561609"/>
            <a:ext cx="572754" cy="71506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5948192" y="3021504"/>
            <a:ext cx="4323367"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4173339" y="5250004"/>
            <a:ext cx="441198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8576438" y="4463733"/>
            <a:ext cx="623517" cy="78594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9616708" y="3011851"/>
            <a:ext cx="665133" cy="84785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9255791" y="3935130"/>
            <a:ext cx="720154" cy="565150"/>
          </a:xfrm>
          <a:prstGeom prst="rect">
            <a:avLst/>
          </a:prstGeom>
          <a:noFill/>
        </p:spPr>
        <p:txBody>
          <a:bodyPr wrap="square" rtlCol="0">
            <a:spAutoFit/>
          </a:bodyPr>
          <a:lstStyle/>
          <a:p>
            <a:r>
              <a:rPr lang="en-US" altLang="zh-CN" sz="3080" b="1" dirty="0" smtClean="0">
                <a:solidFill>
                  <a:srgbClr val="FF0000"/>
                </a:solidFill>
              </a:rPr>
              <a:t>V</a:t>
            </a:r>
            <a:r>
              <a:rPr lang="en-US" altLang="zh-CN" sz="1845" b="1" dirty="0" smtClean="0">
                <a:solidFill>
                  <a:srgbClr val="FF0000"/>
                </a:solidFill>
              </a:rPr>
              <a:t>H</a:t>
            </a:r>
            <a:endParaRPr lang="zh-CN" altLang="en-US" sz="1845" b="1" dirty="0">
              <a:solidFill>
                <a:srgbClr val="FF0000"/>
              </a:solidFill>
            </a:endParaRPr>
          </a:p>
        </p:txBody>
      </p:sp>
      <p:cxnSp>
        <p:nvCxnSpPr>
          <p:cNvPr id="3" name="直接连接符 2"/>
          <p:cNvCxnSpPr/>
          <p:nvPr/>
        </p:nvCxnSpPr>
        <p:spPr>
          <a:xfrm>
            <a:off x="7074067" y="3905647"/>
            <a:ext cx="1182459" cy="0"/>
          </a:xfrm>
          <a:prstGeom prst="line">
            <a:avLst/>
          </a:prstGeom>
          <a:ln w="1778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立方体 1"/>
          <p:cNvSpPr/>
          <p:nvPr/>
        </p:nvSpPr>
        <p:spPr>
          <a:xfrm>
            <a:off x="2908086" y="3359744"/>
            <a:ext cx="4629219" cy="1370985"/>
          </a:xfrm>
          <a:prstGeom prst="cube">
            <a:avLst>
              <a:gd name="adj" fmla="val 76858"/>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solidFill>
                  <a:schemeClr val="tx1"/>
                </a:solidFill>
                <a:effectLst>
                  <a:outerShdw blurRad="38100" dist="19050" dir="2700000" algn="tl" rotWithShape="0">
                    <a:schemeClr val="dk1">
                      <a:alpha val="40000"/>
                    </a:schemeClr>
                  </a:outerShdw>
                </a:effectLst>
              </a:rPr>
              <a:t>导体（霍尔元</a:t>
            </a:r>
            <a:r>
              <a:rPr lang="zh-CN" altLang="en-US">
                <a:solidFill>
                  <a:schemeClr val="tx1"/>
                </a:solidFill>
                <a:effectLst>
                  <a:outerShdw blurRad="38100" dist="19050" dir="2700000" algn="tl" rotWithShape="0">
                    <a:schemeClr val="dk1">
                      <a:alpha val="40000"/>
                    </a:schemeClr>
                  </a:outerShdw>
                </a:effectLst>
              </a:rPr>
              <a:t>件）</a:t>
            </a:r>
            <a:endParaRPr lang="zh-CN" altLang="en-US">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22" presetClass="entr" presetSubtype="2"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wipe(right)">
                                      <p:cBhvr>
                                        <p:cTn id="13" dur="500"/>
                                        <p:tgtEl>
                                          <p:spTgt spid="8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par>
                                <p:cTn id="30" presetID="22" presetClass="entr" presetSubtype="1"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par>
                                <p:cTn id="33" presetID="22" presetClass="entr" presetSubtype="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par>
                                <p:cTn id="36" presetID="22" presetClass="entr" presetSubtype="1"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par>
                                <p:cTn id="39" presetID="22" presetClass="entr" presetSubtype="1"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par>
                                <p:cTn id="45" presetID="22" presetClass="entr" presetSubtype="1"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par>
                                <p:cTn id="48" presetID="22" presetClass="entr" presetSubtype="1"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wipe(down)">
                                      <p:cBhvr>
                                        <p:cTn id="55" dur="500"/>
                                        <p:tgtEl>
                                          <p:spTgt spid="91"/>
                                        </p:tgtEl>
                                      </p:cBhvr>
                                    </p:animEffect>
                                  </p:childTnLst>
                                </p:cTn>
                              </p:par>
                              <p:par>
                                <p:cTn id="56" presetID="22" presetClass="entr" presetSubtype="1" fill="hold" nodeType="with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wipe(up)">
                                      <p:cBhvr>
                                        <p:cTn id="58" dur="500"/>
                                        <p:tgtEl>
                                          <p:spTgt spid="92"/>
                                        </p:tgtEl>
                                      </p:cBhvr>
                                    </p:animEffect>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wipe(down)">
                                      <p:cBhvr>
                                        <p:cTn id="62" dur="500"/>
                                        <p:tgtEl>
                                          <p:spTgt spid="98"/>
                                        </p:tgtEl>
                                      </p:cBhvr>
                                    </p:animEffect>
                                  </p:childTnLst>
                                </p:cTn>
                              </p:par>
                              <p:par>
                                <p:cTn id="63" presetID="22" presetClass="entr" presetSubtype="4" fill="hold" nodeType="with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down)">
                                      <p:cBhvr>
                                        <p:cTn id="65" dur="500"/>
                                        <p:tgtEl>
                                          <p:spTgt spid="94"/>
                                        </p:tgtEl>
                                      </p:cBhvr>
                                    </p:animEffect>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Effect transition="in" filter="wipe(up)">
                                      <p:cBhvr>
                                        <p:cTn id="69" dur="500"/>
                                        <p:tgtEl>
                                          <p:spTgt spid="101"/>
                                        </p:tgtEl>
                                      </p:cBhvr>
                                    </p:animEffect>
                                  </p:childTnLst>
                                </p:cTn>
                              </p:par>
                              <p:par>
                                <p:cTn id="70" presetID="22" presetClass="entr" presetSubtype="4" fill="hold" nodeType="with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wipe(down)">
                                      <p:cBhvr>
                                        <p:cTn id="72" dur="500"/>
                                        <p:tgtEl>
                                          <p:spTgt spid="100"/>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Effect transition="in" filter="fade">
                                      <p:cBhvr>
                                        <p:cTn id="76"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descr="24ca124615ff2878c30e1fc72539cd4"/>
          <p:cNvPicPr>
            <a:picLocks noChangeAspect="1"/>
          </p:cNvPicPr>
          <p:nvPr/>
        </p:nvPicPr>
        <p:blipFill>
          <a:blip r:embed="rId1"/>
          <a:stretch>
            <a:fillRect/>
          </a:stretch>
        </p:blipFill>
        <p:spPr>
          <a:xfrm rot="19740000">
            <a:off x="8704580" y="1636395"/>
            <a:ext cx="2928620" cy="2934970"/>
          </a:xfrm>
          <a:prstGeom prst="rect">
            <a:avLst/>
          </a:prstGeom>
        </p:spPr>
      </p:pic>
      <p:cxnSp>
        <p:nvCxnSpPr>
          <p:cNvPr id="89" name="直接连接符 88"/>
          <p:cNvCxnSpPr/>
          <p:nvPr/>
        </p:nvCxnSpPr>
        <p:spPr>
          <a:xfrm flipV="1">
            <a:off x="462915" y="1283335"/>
            <a:ext cx="601980" cy="635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32080" y="3538220"/>
            <a:ext cx="330835" cy="1905"/>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27635" y="1289685"/>
            <a:ext cx="3483610" cy="2276475"/>
            <a:chOff x="5309" y="6925"/>
            <a:chExt cx="5486" cy="3585"/>
          </a:xfrm>
        </p:grpSpPr>
        <p:grpSp>
          <p:nvGrpSpPr>
            <p:cNvPr id="35" name="组合 34"/>
            <p:cNvGrpSpPr/>
            <p:nvPr/>
          </p:nvGrpSpPr>
          <p:grpSpPr>
            <a:xfrm>
              <a:off x="6718" y="6925"/>
              <a:ext cx="1229" cy="3584"/>
              <a:chOff x="2082" y="2921"/>
              <a:chExt cx="1229" cy="3584"/>
            </a:xfrm>
          </p:grpSpPr>
          <p:cxnSp>
            <p:nvCxnSpPr>
              <p:cNvPr id="36" name="直接连接符 35"/>
              <p:cNvCxnSpPr/>
              <p:nvPr/>
            </p:nvCxnSpPr>
            <p:spPr>
              <a:xfrm flipV="1">
                <a:off x="2082" y="6470"/>
                <a:ext cx="721" cy="16"/>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777" y="2935"/>
                <a:ext cx="534" cy="12"/>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80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281"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943" y="6925"/>
              <a:ext cx="2852" cy="3584"/>
              <a:chOff x="3307" y="2921"/>
              <a:chExt cx="2852" cy="3584"/>
            </a:xfrm>
          </p:grpSpPr>
          <p:cxnSp>
            <p:nvCxnSpPr>
              <p:cNvPr id="46" name="直接连接符 45"/>
              <p:cNvCxnSpPr/>
              <p:nvPr/>
            </p:nvCxnSpPr>
            <p:spPr>
              <a:xfrm>
                <a:off x="3307" y="6473"/>
                <a:ext cx="710" cy="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986" y="2921"/>
                <a:ext cx="595" cy="1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016"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550" y="6468"/>
                <a:ext cx="521" cy="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455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041" y="2942"/>
                <a:ext cx="534" cy="12"/>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5061"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560" y="6468"/>
                <a:ext cx="599" cy="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556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5830" y="6925"/>
              <a:ext cx="948" cy="3585"/>
              <a:chOff x="729" y="2516"/>
              <a:chExt cx="948" cy="3585"/>
            </a:xfrm>
          </p:grpSpPr>
          <p:cxnSp>
            <p:nvCxnSpPr>
              <p:cNvPr id="63" name="直接连接符 62"/>
              <p:cNvCxnSpPr/>
              <p:nvPr/>
            </p:nvCxnSpPr>
            <p:spPr>
              <a:xfrm flipV="1">
                <a:off x="729" y="2516"/>
                <a:ext cx="948" cy="1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758" y="2516"/>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1652" y="2517"/>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66" name="直接连接符 65"/>
            <p:cNvCxnSpPr/>
            <p:nvPr/>
          </p:nvCxnSpPr>
          <p:spPr>
            <a:xfrm>
              <a:off x="5309" y="10476"/>
              <a:ext cx="521" cy="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67945" y="3547110"/>
            <a:ext cx="366776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图片 1" descr="b497e2af0e2d78a921db70c05691b6e"/>
          <p:cNvPicPr>
            <a:picLocks noChangeAspect="1"/>
          </p:cNvPicPr>
          <p:nvPr>
            <p:custDataLst>
              <p:tags r:id="rId2"/>
            </p:custDataLst>
          </p:nvPr>
        </p:nvPicPr>
        <p:blipFill>
          <a:blip r:embed="rId3"/>
          <a:stretch>
            <a:fillRect/>
          </a:stretch>
        </p:blipFill>
        <p:spPr>
          <a:xfrm>
            <a:off x="577338" y="4340225"/>
            <a:ext cx="1727200" cy="1727200"/>
          </a:xfrm>
          <a:prstGeom prst="rect">
            <a:avLst/>
          </a:prstGeom>
        </p:spPr>
      </p:pic>
      <p:grpSp>
        <p:nvGrpSpPr>
          <p:cNvPr id="3" name="组合 2"/>
          <p:cNvGrpSpPr/>
          <p:nvPr/>
        </p:nvGrpSpPr>
        <p:grpSpPr>
          <a:xfrm rot="2700000">
            <a:off x="958973" y="4721860"/>
            <a:ext cx="963930" cy="963930"/>
            <a:chOff x="11029" y="3955"/>
            <a:chExt cx="3201" cy="3221"/>
          </a:xfrm>
        </p:grpSpPr>
        <p:pic>
          <p:nvPicPr>
            <p:cNvPr id="4" name="图片 3" descr="7ecd01c0ed4a0a5cd5df5b7df198e8e"/>
            <p:cNvPicPr>
              <a:picLocks noChangeAspect="1"/>
            </p:cNvPicPr>
            <p:nvPr>
              <p:custDataLst>
                <p:tags r:id="rId4"/>
              </p:custDataLst>
            </p:nvPr>
          </p:nvPicPr>
          <p:blipFill>
            <a:blip r:embed="rId5"/>
            <a:stretch>
              <a:fillRect/>
            </a:stretch>
          </p:blipFill>
          <p:spPr>
            <a:xfrm>
              <a:off x="11029" y="5190"/>
              <a:ext cx="2089" cy="1987"/>
            </a:xfrm>
            <a:prstGeom prst="rect">
              <a:avLst/>
            </a:prstGeom>
          </p:spPr>
        </p:pic>
        <p:pic>
          <p:nvPicPr>
            <p:cNvPr id="6" name="图片 5" descr="7ecd01c0ed4a0a5cd5df5b7df198e8e"/>
            <p:cNvPicPr>
              <a:picLocks noChangeAspect="1"/>
            </p:cNvPicPr>
            <p:nvPr>
              <p:custDataLst>
                <p:tags r:id="rId6"/>
              </p:custDataLst>
            </p:nvPr>
          </p:nvPicPr>
          <p:blipFill>
            <a:blip r:embed="rId5">
              <a:alphaModFix amt="0"/>
            </a:blip>
            <a:stretch>
              <a:fillRect/>
            </a:stretch>
          </p:blipFill>
          <p:spPr>
            <a:xfrm flipH="1" flipV="1">
              <a:off x="12142" y="3955"/>
              <a:ext cx="2089" cy="1987"/>
            </a:xfrm>
            <a:prstGeom prst="rect">
              <a:avLst/>
            </a:prstGeom>
          </p:spPr>
        </p:pic>
      </p:grpSp>
      <p:sp>
        <p:nvSpPr>
          <p:cNvPr id="10" name="文本框 9"/>
          <p:cNvSpPr txBox="1"/>
          <p:nvPr>
            <p:custDataLst>
              <p:tags r:id="rId7"/>
            </p:custDataLst>
          </p:nvPr>
        </p:nvSpPr>
        <p:spPr>
          <a:xfrm>
            <a:off x="67945" y="3684905"/>
            <a:ext cx="887730" cy="243840"/>
          </a:xfrm>
          <a:prstGeom prst="rect">
            <a:avLst/>
          </a:prstGeom>
          <a:noFill/>
        </p:spPr>
        <p:txBody>
          <a:bodyPr wrap="square" rtlCol="0">
            <a:noAutofit/>
          </a:bodyPr>
          <a:p>
            <a:r>
              <a:rPr lang="zh-CN" altLang="en-US" sz="1400"/>
              <a:t>低电平</a:t>
            </a:r>
            <a:endParaRPr lang="zh-CN" altLang="en-US" sz="1400"/>
          </a:p>
        </p:txBody>
      </p:sp>
      <p:sp>
        <p:nvSpPr>
          <p:cNvPr id="11" name="文本框 10"/>
          <p:cNvSpPr txBox="1"/>
          <p:nvPr>
            <p:custDataLst>
              <p:tags r:id="rId8"/>
            </p:custDataLst>
          </p:nvPr>
        </p:nvSpPr>
        <p:spPr>
          <a:xfrm>
            <a:off x="9274175" y="4759325"/>
            <a:ext cx="2009140" cy="528320"/>
          </a:xfrm>
          <a:prstGeom prst="rect">
            <a:avLst/>
          </a:prstGeom>
          <a:noFill/>
        </p:spPr>
        <p:txBody>
          <a:bodyPr wrap="square" rtlCol="0">
            <a:noAutofit/>
          </a:bodyPr>
          <a:p>
            <a:r>
              <a:rPr lang="zh-CN" altLang="en-US" sz="2800">
                <a:solidFill>
                  <a:schemeClr val="tx1"/>
                </a:solidFill>
              </a:rPr>
              <a:t>信号发生齿</a:t>
            </a:r>
            <a:endParaRPr lang="zh-CN" altLang="en-US" sz="2800">
              <a:solidFill>
                <a:schemeClr val="tx1"/>
              </a:solidFill>
            </a:endParaRPr>
          </a:p>
        </p:txBody>
      </p:sp>
      <p:grpSp>
        <p:nvGrpSpPr>
          <p:cNvPr id="5" name="组合 4"/>
          <p:cNvGrpSpPr/>
          <p:nvPr/>
        </p:nvGrpSpPr>
        <p:grpSpPr>
          <a:xfrm>
            <a:off x="3784600" y="849630"/>
            <a:ext cx="4678680" cy="4407535"/>
            <a:chOff x="6140" y="1310"/>
            <a:chExt cx="7263" cy="6842"/>
          </a:xfrm>
        </p:grpSpPr>
        <p:sp>
          <p:nvSpPr>
            <p:cNvPr id="7" name="矩形 6"/>
            <p:cNvSpPr/>
            <p:nvPr>
              <p:custDataLst>
                <p:tags r:id="rId9"/>
              </p:custDataLst>
            </p:nvPr>
          </p:nvSpPr>
          <p:spPr>
            <a:xfrm>
              <a:off x="9825" y="3869"/>
              <a:ext cx="3578" cy="1911"/>
            </a:xfrm>
            <a:prstGeom prst="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6" name="组合 15"/>
            <p:cNvGrpSpPr/>
            <p:nvPr/>
          </p:nvGrpSpPr>
          <p:grpSpPr>
            <a:xfrm rot="0">
              <a:off x="6140" y="1996"/>
              <a:ext cx="1902" cy="3580"/>
              <a:chOff x="6335" y="1531"/>
              <a:chExt cx="1902" cy="3580"/>
            </a:xfrm>
          </p:grpSpPr>
          <p:sp>
            <p:nvSpPr>
              <p:cNvPr id="13" name="矩形 12"/>
              <p:cNvSpPr/>
              <p:nvPr>
                <p:custDataLst>
                  <p:tags r:id="rId10"/>
                </p:custDataLst>
              </p:nvPr>
            </p:nvSpPr>
            <p:spPr>
              <a:xfrm>
                <a:off x="6335" y="1531"/>
                <a:ext cx="1903" cy="3581"/>
              </a:xfrm>
              <a:prstGeom prst="rect">
                <a:avLst/>
              </a:prstGeom>
              <a:solidFill>
                <a:schemeClr val="accent3">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7" name="直接连接符 16"/>
              <p:cNvCxnSpPr/>
              <p:nvPr>
                <p:custDataLst>
                  <p:tags r:id="rId11"/>
                </p:custDataLst>
              </p:nvPr>
            </p:nvCxnSpPr>
            <p:spPr>
              <a:xfrm flipH="1" flipV="1">
                <a:off x="7439" y="2427"/>
                <a:ext cx="2" cy="158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8" name="矩形 37"/>
              <p:cNvSpPr/>
              <p:nvPr>
                <p:custDataLst>
                  <p:tags r:id="rId12"/>
                </p:custDataLst>
              </p:nvPr>
            </p:nvSpPr>
            <p:spPr>
              <a:xfrm>
                <a:off x="7309" y="2857"/>
                <a:ext cx="261" cy="7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1" name="文本框 40"/>
            <p:cNvSpPr txBox="1"/>
            <p:nvPr>
              <p:custDataLst>
                <p:tags r:id="rId13"/>
              </p:custDataLst>
            </p:nvPr>
          </p:nvSpPr>
          <p:spPr>
            <a:xfrm>
              <a:off x="6638" y="2041"/>
              <a:ext cx="1009" cy="572"/>
            </a:xfrm>
            <a:prstGeom prst="rect">
              <a:avLst/>
            </a:prstGeom>
            <a:noFill/>
          </p:spPr>
          <p:txBody>
            <a:bodyPr wrap="square" rtlCol="0">
              <a:spAutoFit/>
            </a:bodyPr>
            <a:p>
              <a:r>
                <a:rPr lang="en-US" altLang="zh-CN" b="1">
                  <a:solidFill>
                    <a:srgbClr val="FF0000"/>
                  </a:solidFill>
                  <a:latin typeface="黑体" panose="02010609060101010101" charset="-122"/>
                  <a:ea typeface="黑体" panose="02010609060101010101" charset="-122"/>
                </a:rPr>
                <a:t>+5V</a:t>
              </a:r>
              <a:endParaRPr lang="en-US" altLang="zh-CN" b="1">
                <a:solidFill>
                  <a:srgbClr val="FF0000"/>
                </a:solidFill>
                <a:latin typeface="黑体" panose="02010609060101010101" charset="-122"/>
                <a:ea typeface="黑体" panose="02010609060101010101" charset="-122"/>
              </a:endParaRPr>
            </a:p>
          </p:txBody>
        </p:sp>
        <p:cxnSp>
          <p:nvCxnSpPr>
            <p:cNvPr id="42" name="直接连接符 41"/>
            <p:cNvCxnSpPr/>
            <p:nvPr>
              <p:custDataLst>
                <p:tags r:id="rId14"/>
              </p:custDataLst>
            </p:nvPr>
          </p:nvCxnSpPr>
          <p:spPr>
            <a:xfrm flipV="1">
              <a:off x="9340" y="5243"/>
              <a:ext cx="300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custDataLst>
                <p:tags r:id="rId15"/>
              </p:custDataLst>
            </p:nvPr>
          </p:nvCxnSpPr>
          <p:spPr>
            <a:xfrm flipH="1" flipV="1">
              <a:off x="8997" y="4462"/>
              <a:ext cx="351" cy="504"/>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custDataLst>
                <p:tags r:id="rId16"/>
              </p:custDataLst>
            </p:nvPr>
          </p:nvCxnSpPr>
          <p:spPr>
            <a:xfrm flipV="1">
              <a:off x="9330" y="4470"/>
              <a:ext cx="0" cy="13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custDataLst>
                <p:tags r:id="rId17"/>
              </p:custDataLst>
            </p:nvPr>
          </p:nvCxnSpPr>
          <p:spPr>
            <a:xfrm flipV="1">
              <a:off x="8954" y="5435"/>
              <a:ext cx="387" cy="484"/>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custDataLst>
                <p:tags r:id="rId18"/>
              </p:custDataLst>
            </p:nvPr>
          </p:nvCxnSpPr>
          <p:spPr>
            <a:xfrm flipV="1">
              <a:off x="6639" y="4472"/>
              <a:ext cx="2371" cy="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custDataLst>
                <p:tags r:id="rId19"/>
              </p:custDataLst>
            </p:nvPr>
          </p:nvCxnSpPr>
          <p:spPr>
            <a:xfrm flipV="1">
              <a:off x="8970" y="5901"/>
              <a:ext cx="0" cy="4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rot="0">
              <a:off x="10040" y="4362"/>
              <a:ext cx="1987" cy="757"/>
              <a:chOff x="8694" y="4086"/>
              <a:chExt cx="1110" cy="639"/>
            </a:xfrm>
          </p:grpSpPr>
          <p:sp>
            <p:nvSpPr>
              <p:cNvPr id="52" name="矩形 51"/>
              <p:cNvSpPr/>
              <p:nvPr>
                <p:custDataLst>
                  <p:tags r:id="rId20"/>
                </p:custDataLst>
              </p:nvPr>
            </p:nvSpPr>
            <p:spPr>
              <a:xfrm>
                <a:off x="8694" y="4086"/>
                <a:ext cx="555" cy="639"/>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800"/>
                  <a:t>N</a:t>
                </a:r>
                <a:endParaRPr lang="en-US" altLang="zh-CN" sz="4800"/>
              </a:p>
            </p:txBody>
          </p:sp>
          <p:sp>
            <p:nvSpPr>
              <p:cNvPr id="53" name="矩形 52"/>
              <p:cNvSpPr/>
              <p:nvPr>
                <p:custDataLst>
                  <p:tags r:id="rId21"/>
                </p:custDataLst>
              </p:nvPr>
            </p:nvSpPr>
            <p:spPr>
              <a:xfrm>
                <a:off x="9249" y="4086"/>
                <a:ext cx="555" cy="63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800"/>
                  <a:t>S</a:t>
                </a:r>
                <a:endParaRPr lang="en-US" altLang="zh-CN" sz="4800"/>
              </a:p>
            </p:txBody>
          </p:sp>
        </p:grpSp>
        <p:sp>
          <p:nvSpPr>
            <p:cNvPr id="54" name="文本框 53"/>
            <p:cNvSpPr txBox="1"/>
            <p:nvPr>
              <p:custDataLst>
                <p:tags r:id="rId22"/>
              </p:custDataLst>
            </p:nvPr>
          </p:nvSpPr>
          <p:spPr>
            <a:xfrm>
              <a:off x="8402" y="1310"/>
              <a:ext cx="891" cy="572"/>
            </a:xfrm>
            <a:prstGeom prst="rect">
              <a:avLst/>
            </a:prstGeom>
            <a:noFill/>
          </p:spPr>
          <p:txBody>
            <a:bodyPr wrap="square" rtlCol="0">
              <a:spAutoFit/>
            </a:bodyPr>
            <a:p>
              <a:r>
                <a:rPr lang="en-US" altLang="zh-CN" b="1">
                  <a:solidFill>
                    <a:srgbClr val="FF0000"/>
                  </a:solidFill>
                  <a:latin typeface="黑体" panose="02010609060101010101" charset="-122"/>
                  <a:ea typeface="黑体" panose="02010609060101010101" charset="-122"/>
                </a:rPr>
                <a:t>+5V</a:t>
              </a:r>
              <a:endParaRPr lang="en-US" altLang="zh-CN" b="1">
                <a:solidFill>
                  <a:srgbClr val="FF0000"/>
                </a:solidFill>
                <a:latin typeface="黑体" panose="02010609060101010101" charset="-122"/>
                <a:ea typeface="黑体" panose="02010609060101010101" charset="-122"/>
              </a:endParaRPr>
            </a:p>
          </p:txBody>
        </p:sp>
        <p:cxnSp>
          <p:nvCxnSpPr>
            <p:cNvPr id="72" name="直接连接符 71"/>
            <p:cNvCxnSpPr/>
            <p:nvPr>
              <p:custDataLst>
                <p:tags r:id="rId23"/>
              </p:custDataLst>
            </p:nvPr>
          </p:nvCxnSpPr>
          <p:spPr>
            <a:xfrm flipV="1">
              <a:off x="8324" y="1530"/>
              <a:ext cx="0" cy="2033"/>
            </a:xfrm>
            <a:prstGeom prst="line">
              <a:avLst/>
            </a:prstGeom>
            <a:ln w="25400">
              <a:solidFill>
                <a:srgbClr val="E40D08"/>
              </a:solidFill>
              <a:tail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custDataLst>
                <p:tags r:id="rId24"/>
              </p:custDataLst>
            </p:nvPr>
          </p:nvCxnSpPr>
          <p:spPr>
            <a:xfrm flipV="1">
              <a:off x="8345" y="3544"/>
              <a:ext cx="4444" cy="0"/>
            </a:xfrm>
            <a:prstGeom prst="line">
              <a:avLst/>
            </a:prstGeom>
            <a:ln w="25400">
              <a:solidFill>
                <a:srgbClr val="E40D08"/>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custDataLst>
                <p:tags r:id="rId25"/>
              </p:custDataLst>
            </p:nvPr>
          </p:nvCxnSpPr>
          <p:spPr>
            <a:xfrm flipV="1">
              <a:off x="7819" y="6359"/>
              <a:ext cx="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custDataLst>
                <p:tags r:id="rId26"/>
              </p:custDataLst>
            </p:nvPr>
          </p:nvCxnSpPr>
          <p:spPr>
            <a:xfrm flipV="1">
              <a:off x="7834" y="6352"/>
              <a:ext cx="0" cy="13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custDataLst>
                <p:tags r:id="rId27"/>
              </p:custDataLst>
            </p:nvPr>
          </p:nvCxnSpPr>
          <p:spPr>
            <a:xfrm flipH="1">
              <a:off x="7323" y="7690"/>
              <a:ext cx="102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custDataLst>
                <p:tags r:id="rId28"/>
              </p:custDataLst>
            </p:nvPr>
          </p:nvCxnSpPr>
          <p:spPr>
            <a:xfrm flipH="1">
              <a:off x="7504" y="7921"/>
              <a:ext cx="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29"/>
              </p:custDataLst>
            </p:nvPr>
          </p:nvCxnSpPr>
          <p:spPr>
            <a:xfrm flipH="1">
              <a:off x="7564" y="8152"/>
              <a:ext cx="54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rot="0">
              <a:off x="12301" y="3514"/>
              <a:ext cx="993" cy="2860"/>
              <a:chOff x="12331" y="3469"/>
              <a:chExt cx="993" cy="2860"/>
            </a:xfrm>
          </p:grpSpPr>
          <p:cxnSp>
            <p:nvCxnSpPr>
              <p:cNvPr id="81" name="直接连接符 80"/>
              <p:cNvCxnSpPr/>
              <p:nvPr>
                <p:custDataLst>
                  <p:tags r:id="rId30"/>
                </p:custDataLst>
              </p:nvPr>
            </p:nvCxnSpPr>
            <p:spPr>
              <a:xfrm>
                <a:off x="12822" y="5418"/>
                <a:ext cx="0" cy="9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矩形 81"/>
              <p:cNvSpPr/>
              <p:nvPr>
                <p:custDataLst>
                  <p:tags r:id="rId31"/>
                </p:custDataLst>
              </p:nvPr>
            </p:nvSpPr>
            <p:spPr>
              <a:xfrm>
                <a:off x="12331" y="4036"/>
                <a:ext cx="993" cy="1382"/>
              </a:xfrm>
              <a:prstGeom prst="rect">
                <a:avLst/>
              </a:prstGeom>
              <a:solidFill>
                <a:schemeClr val="tx2">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霍尔</a:t>
                </a:r>
                <a:r>
                  <a:rPr lang="zh-CN" altLang="en-US" sz="1600"/>
                  <a:t>元件</a:t>
                </a:r>
                <a:endParaRPr lang="zh-CN" altLang="en-US" sz="1600"/>
              </a:p>
            </p:txBody>
          </p:sp>
          <p:cxnSp>
            <p:nvCxnSpPr>
              <p:cNvPr id="83" name="直接连接符 82"/>
              <p:cNvCxnSpPr/>
              <p:nvPr>
                <p:custDataLst>
                  <p:tags r:id="rId32"/>
                </p:custDataLst>
              </p:nvPr>
            </p:nvCxnSpPr>
            <p:spPr>
              <a:xfrm>
                <a:off x="12828" y="3469"/>
                <a:ext cx="0" cy="567"/>
              </a:xfrm>
              <a:prstGeom prst="line">
                <a:avLst/>
              </a:prstGeom>
              <a:ln w="25400">
                <a:solidFill>
                  <a:srgbClr val="E40D08"/>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3000000">
                                      <p:cBhvr>
                                        <p:cTn id="6" dur="2000" fill="hold"/>
                                        <p:tgtEl>
                                          <p:spTgt spid="1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600000">
                                      <p:cBhvr>
                                        <p:cTn id="10" dur="2000" fill="hold"/>
                                        <p:tgtEl>
                                          <p:spTgt spid="18"/>
                                        </p:tgtEl>
                                        <p:attrNameLst>
                                          <p:attrName>r</p:attrName>
                                        </p:attrNameLst>
                                      </p:cBhvr>
                                    </p:animRo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400000">
                                      <p:cBhvr>
                                        <p:cTn id="17" dur="2000" fill="hold"/>
                                        <p:tgtEl>
                                          <p:spTgt spid="18"/>
                                        </p:tgtEl>
                                        <p:attrNameLst>
                                          <p:attrName>r</p:attrName>
                                        </p:attrNameLst>
                                      </p:cBhvr>
                                    </p:animRot>
                                  </p:childTnLst>
                                </p:cTn>
                              </p:par>
                              <p:par>
                                <p:cTn id="18" presetID="22" presetClass="entr" presetSubtype="8" fill="hold" nodeType="withEffect">
                                  <p:stCondLst>
                                    <p:cond delay="0"/>
                                  </p:stCondLst>
                                  <p:childTnLst>
                                    <p:set>
                                      <p:cBhvr>
                                        <p:cTn id="19" dur="2200" fill="hold">
                                          <p:stCondLst>
                                            <p:cond delay="0"/>
                                          </p:stCondLst>
                                        </p:cTn>
                                        <p:tgtEl>
                                          <p:spTgt spid="89"/>
                                        </p:tgtEl>
                                        <p:attrNameLst>
                                          <p:attrName>style.visibility</p:attrName>
                                        </p:attrNameLst>
                                      </p:cBhvr>
                                      <p:to>
                                        <p:strVal val="visible"/>
                                      </p:to>
                                    </p:set>
                                    <p:animEffect transition="in" filter="wipe(left)">
                                      <p:cBhvr>
                                        <p:cTn id="20" dur="22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repeatCount="indefinite" fill="hold" nodeType="clickEffect">
                                  <p:stCondLst>
                                    <p:cond delay="0"/>
                                  </p:stCondLst>
                                  <p:childTnLst>
                                    <p:animRot by="-21600000">
                                      <p:cBhvr>
                                        <p:cTn id="24" dur="900" fill="hold"/>
                                        <p:tgtEl>
                                          <p:spTgt spid="18"/>
                                        </p:tgtEl>
                                        <p:attrNameLst>
                                          <p:attrName>r</p:attrName>
                                        </p:attrNameLst>
                                      </p:cBhvr>
                                    </p:animRo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89"/>
                                        </p:tgtEl>
                                        <p:attrNameLst>
                                          <p:attrName>style.visibility</p:attrName>
                                        </p:attrNameLst>
                                      </p:cBhvr>
                                      <p:to>
                                        <p:strVal val="hidden"/>
                                      </p:to>
                                    </p:set>
                                  </p:childTnLst>
                                </p:cTn>
                              </p:par>
                              <p:par>
                                <p:cTn id="29" presetID="22" presetClass="entr" presetSubtype="8" repeatCount="indefinite" fill="hold" nodeType="withEffect">
                                  <p:stCondLst>
                                    <p:cond delay="0"/>
                                  </p:stCondLst>
                                  <p:childTnLst>
                                    <p:set>
                                      <p:cBhvr>
                                        <p:cTn id="30" dur="900" fill="hold">
                                          <p:stCondLst>
                                            <p:cond delay="0"/>
                                          </p:stCondLst>
                                        </p:cTn>
                                        <p:tgtEl>
                                          <p:spTgt spid="67"/>
                                        </p:tgtEl>
                                        <p:attrNameLst>
                                          <p:attrName>style.visibility</p:attrName>
                                        </p:attrNameLst>
                                      </p:cBhvr>
                                      <p:to>
                                        <p:strVal val="visible"/>
                                      </p:to>
                                    </p:set>
                                    <p:animEffect transition="in" filter="wipe(left)">
                                      <p:cBhvr>
                                        <p:cTn id="31" dur="9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dissolve">
                                      <p:cBhvr>
                                        <p:cTn id="36" dur="500"/>
                                        <p:tgtEl>
                                          <p:spTgt spid="2"/>
                                        </p:tgtEl>
                                      </p:cBhvr>
                                    </p:animEffect>
                                  </p:childTnLst>
                                </p:cTn>
                              </p:par>
                              <p:par>
                                <p:cTn id="37" presetID="9"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dissolve">
                                      <p:cBhvr>
                                        <p:cTn id="39" dur="500"/>
                                        <p:tgtEl>
                                          <p:spTgt spid="3"/>
                                        </p:tgtEl>
                                      </p:cBhvr>
                                    </p:animEffect>
                                  </p:childTnLst>
                                </p:cTn>
                              </p:par>
                            </p:childTnLst>
                          </p:cTn>
                        </p:par>
                        <p:par>
                          <p:cTn id="40" fill="hold">
                            <p:stCondLst>
                              <p:cond delay="500"/>
                            </p:stCondLst>
                            <p:childTnLst>
                              <p:par>
                                <p:cTn id="41" presetID="8" presetClass="emph" presetSubtype="0" repeatCount="indefinite" fill="hold" nodeType="afterEffect">
                                  <p:stCondLst>
                                    <p:cond delay="0"/>
                                  </p:stCondLst>
                                  <p:childTnLst>
                                    <p:animRot by="9600000">
                                      <p:cBhvr>
                                        <p:cTn id="42"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9" name="直接连接符 88"/>
          <p:cNvCxnSpPr/>
          <p:nvPr/>
        </p:nvCxnSpPr>
        <p:spPr>
          <a:xfrm flipV="1">
            <a:off x="462915" y="1283335"/>
            <a:ext cx="601980" cy="635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32080" y="3538220"/>
            <a:ext cx="330835" cy="1905"/>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27635" y="1289685"/>
            <a:ext cx="3483610" cy="2276475"/>
            <a:chOff x="5309" y="6925"/>
            <a:chExt cx="5486" cy="3585"/>
          </a:xfrm>
        </p:grpSpPr>
        <p:grpSp>
          <p:nvGrpSpPr>
            <p:cNvPr id="35" name="组合 34"/>
            <p:cNvGrpSpPr/>
            <p:nvPr/>
          </p:nvGrpSpPr>
          <p:grpSpPr>
            <a:xfrm>
              <a:off x="6718" y="6925"/>
              <a:ext cx="1229" cy="3584"/>
              <a:chOff x="2082" y="2921"/>
              <a:chExt cx="1229" cy="3584"/>
            </a:xfrm>
          </p:grpSpPr>
          <p:cxnSp>
            <p:nvCxnSpPr>
              <p:cNvPr id="36" name="直接连接符 35"/>
              <p:cNvCxnSpPr/>
              <p:nvPr/>
            </p:nvCxnSpPr>
            <p:spPr>
              <a:xfrm flipV="1">
                <a:off x="2082" y="6470"/>
                <a:ext cx="721" cy="16"/>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777" y="2935"/>
                <a:ext cx="534" cy="12"/>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80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281"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7943" y="6925"/>
              <a:ext cx="2852" cy="3584"/>
              <a:chOff x="3307" y="2921"/>
              <a:chExt cx="2852" cy="3584"/>
            </a:xfrm>
          </p:grpSpPr>
          <p:cxnSp>
            <p:nvCxnSpPr>
              <p:cNvPr id="46" name="直接连接符 45"/>
              <p:cNvCxnSpPr/>
              <p:nvPr/>
            </p:nvCxnSpPr>
            <p:spPr>
              <a:xfrm>
                <a:off x="3307" y="6473"/>
                <a:ext cx="710" cy="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986" y="2921"/>
                <a:ext cx="595" cy="1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016"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550" y="6468"/>
                <a:ext cx="521" cy="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455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041" y="2942"/>
                <a:ext cx="534" cy="12"/>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5061"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560" y="6468"/>
                <a:ext cx="599" cy="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5560" y="2921"/>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5830" y="6925"/>
              <a:ext cx="948" cy="3585"/>
              <a:chOff x="729" y="2516"/>
              <a:chExt cx="948" cy="3585"/>
            </a:xfrm>
          </p:grpSpPr>
          <p:cxnSp>
            <p:nvCxnSpPr>
              <p:cNvPr id="63" name="直接连接符 62"/>
              <p:cNvCxnSpPr/>
              <p:nvPr/>
            </p:nvCxnSpPr>
            <p:spPr>
              <a:xfrm flipV="1">
                <a:off x="729" y="2516"/>
                <a:ext cx="948" cy="1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758" y="2516"/>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1652" y="2517"/>
                <a:ext cx="0" cy="358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66" name="直接连接符 65"/>
            <p:cNvCxnSpPr/>
            <p:nvPr/>
          </p:nvCxnSpPr>
          <p:spPr>
            <a:xfrm>
              <a:off x="5309" y="10476"/>
              <a:ext cx="521" cy="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67945" y="3547110"/>
            <a:ext cx="366776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图片 1" descr="b497e2af0e2d78a921db70c05691b6e"/>
          <p:cNvPicPr>
            <a:picLocks noChangeAspect="1"/>
          </p:cNvPicPr>
          <p:nvPr>
            <p:custDataLst>
              <p:tags r:id="rId1"/>
            </p:custDataLst>
          </p:nvPr>
        </p:nvPicPr>
        <p:blipFill>
          <a:blip r:embed="rId2"/>
          <a:stretch>
            <a:fillRect/>
          </a:stretch>
        </p:blipFill>
        <p:spPr>
          <a:xfrm>
            <a:off x="577338" y="4340225"/>
            <a:ext cx="1727200" cy="1727200"/>
          </a:xfrm>
          <a:prstGeom prst="rect">
            <a:avLst/>
          </a:prstGeom>
        </p:spPr>
      </p:pic>
      <p:grpSp>
        <p:nvGrpSpPr>
          <p:cNvPr id="3" name="组合 2"/>
          <p:cNvGrpSpPr/>
          <p:nvPr/>
        </p:nvGrpSpPr>
        <p:grpSpPr>
          <a:xfrm rot="2700000">
            <a:off x="958973" y="4721860"/>
            <a:ext cx="963930" cy="963930"/>
            <a:chOff x="11029" y="3955"/>
            <a:chExt cx="3201" cy="3221"/>
          </a:xfrm>
        </p:grpSpPr>
        <p:pic>
          <p:nvPicPr>
            <p:cNvPr id="4" name="图片 3" descr="7ecd01c0ed4a0a5cd5df5b7df198e8e"/>
            <p:cNvPicPr>
              <a:picLocks noChangeAspect="1"/>
            </p:cNvPicPr>
            <p:nvPr>
              <p:custDataLst>
                <p:tags r:id="rId3"/>
              </p:custDataLst>
            </p:nvPr>
          </p:nvPicPr>
          <p:blipFill>
            <a:blip r:embed="rId4"/>
            <a:stretch>
              <a:fillRect/>
            </a:stretch>
          </p:blipFill>
          <p:spPr>
            <a:xfrm>
              <a:off x="11029" y="5190"/>
              <a:ext cx="2089" cy="1987"/>
            </a:xfrm>
            <a:prstGeom prst="rect">
              <a:avLst/>
            </a:prstGeom>
          </p:spPr>
        </p:pic>
        <p:pic>
          <p:nvPicPr>
            <p:cNvPr id="6" name="图片 5" descr="7ecd01c0ed4a0a5cd5df5b7df198e8e"/>
            <p:cNvPicPr>
              <a:picLocks noChangeAspect="1"/>
            </p:cNvPicPr>
            <p:nvPr>
              <p:custDataLst>
                <p:tags r:id="rId5"/>
              </p:custDataLst>
            </p:nvPr>
          </p:nvPicPr>
          <p:blipFill>
            <a:blip r:embed="rId4">
              <a:alphaModFix amt="0"/>
            </a:blip>
            <a:stretch>
              <a:fillRect/>
            </a:stretch>
          </p:blipFill>
          <p:spPr>
            <a:xfrm flipH="1" flipV="1">
              <a:off x="12142" y="3955"/>
              <a:ext cx="2089" cy="1987"/>
            </a:xfrm>
            <a:prstGeom prst="rect">
              <a:avLst/>
            </a:prstGeom>
          </p:spPr>
        </p:pic>
      </p:grpSp>
      <p:sp>
        <p:nvSpPr>
          <p:cNvPr id="10" name="文本框 9"/>
          <p:cNvSpPr txBox="1"/>
          <p:nvPr>
            <p:custDataLst>
              <p:tags r:id="rId6"/>
            </p:custDataLst>
          </p:nvPr>
        </p:nvSpPr>
        <p:spPr>
          <a:xfrm>
            <a:off x="67945" y="3684905"/>
            <a:ext cx="887730" cy="243840"/>
          </a:xfrm>
          <a:prstGeom prst="rect">
            <a:avLst/>
          </a:prstGeom>
          <a:noFill/>
        </p:spPr>
        <p:txBody>
          <a:bodyPr wrap="square" rtlCol="0">
            <a:noAutofit/>
          </a:bodyPr>
          <a:p>
            <a:r>
              <a:rPr lang="zh-CN" altLang="en-US" sz="1400"/>
              <a:t>低电平</a:t>
            </a:r>
            <a:endParaRPr lang="zh-CN" altLang="en-US" sz="1400"/>
          </a:p>
        </p:txBody>
      </p:sp>
      <p:sp>
        <p:nvSpPr>
          <p:cNvPr id="11" name="文本框 10"/>
          <p:cNvSpPr txBox="1"/>
          <p:nvPr>
            <p:custDataLst>
              <p:tags r:id="rId7"/>
            </p:custDataLst>
          </p:nvPr>
        </p:nvSpPr>
        <p:spPr>
          <a:xfrm>
            <a:off x="9370060" y="4688840"/>
            <a:ext cx="2009140" cy="528320"/>
          </a:xfrm>
          <a:prstGeom prst="rect">
            <a:avLst/>
          </a:prstGeom>
          <a:noFill/>
        </p:spPr>
        <p:txBody>
          <a:bodyPr wrap="square" rtlCol="0">
            <a:noAutofit/>
          </a:bodyPr>
          <a:p>
            <a:r>
              <a:rPr lang="zh-CN" altLang="en-US" sz="2800">
                <a:solidFill>
                  <a:schemeClr val="tx1"/>
                </a:solidFill>
              </a:rPr>
              <a:t>信号发生齿</a:t>
            </a:r>
            <a:endParaRPr lang="zh-CN" altLang="en-US" sz="2800">
              <a:solidFill>
                <a:schemeClr val="tx1"/>
              </a:solidFill>
            </a:endParaRPr>
          </a:p>
        </p:txBody>
      </p:sp>
      <p:pic>
        <p:nvPicPr>
          <p:cNvPr id="8" name="图片 7" descr="6f523fad18610e8941f47d43117a20b"/>
          <p:cNvPicPr>
            <a:picLocks noChangeAspect="1"/>
          </p:cNvPicPr>
          <p:nvPr/>
        </p:nvPicPr>
        <p:blipFill>
          <a:blip r:embed="rId8"/>
          <a:stretch>
            <a:fillRect/>
          </a:stretch>
        </p:blipFill>
        <p:spPr>
          <a:xfrm rot="15840000">
            <a:off x="9067165" y="1943735"/>
            <a:ext cx="2615565" cy="2615565"/>
          </a:xfrm>
          <a:prstGeom prst="rect">
            <a:avLst/>
          </a:prstGeom>
        </p:spPr>
      </p:pic>
      <p:grpSp>
        <p:nvGrpSpPr>
          <p:cNvPr id="15" name="组合 14"/>
          <p:cNvGrpSpPr/>
          <p:nvPr/>
        </p:nvGrpSpPr>
        <p:grpSpPr>
          <a:xfrm>
            <a:off x="3898900" y="708025"/>
            <a:ext cx="4897755" cy="4613910"/>
            <a:chOff x="6140" y="1310"/>
            <a:chExt cx="7263" cy="6842"/>
          </a:xfrm>
        </p:grpSpPr>
        <p:sp>
          <p:nvSpPr>
            <p:cNvPr id="27" name="矩形 26"/>
            <p:cNvSpPr/>
            <p:nvPr>
              <p:custDataLst>
                <p:tags r:id="rId9"/>
              </p:custDataLst>
            </p:nvPr>
          </p:nvSpPr>
          <p:spPr>
            <a:xfrm>
              <a:off x="9825" y="3869"/>
              <a:ext cx="3578" cy="1911"/>
            </a:xfrm>
            <a:prstGeom prst="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6" name="组合 15"/>
            <p:cNvGrpSpPr/>
            <p:nvPr/>
          </p:nvGrpSpPr>
          <p:grpSpPr>
            <a:xfrm rot="0">
              <a:off x="6140" y="1996"/>
              <a:ext cx="1902" cy="3580"/>
              <a:chOff x="6335" y="1531"/>
              <a:chExt cx="1902" cy="3580"/>
            </a:xfrm>
          </p:grpSpPr>
          <p:sp>
            <p:nvSpPr>
              <p:cNvPr id="18" name="矩形 17"/>
              <p:cNvSpPr/>
              <p:nvPr>
                <p:custDataLst>
                  <p:tags r:id="rId10"/>
                </p:custDataLst>
              </p:nvPr>
            </p:nvSpPr>
            <p:spPr>
              <a:xfrm>
                <a:off x="6335" y="1531"/>
                <a:ext cx="1903" cy="3581"/>
              </a:xfrm>
              <a:prstGeom prst="rect">
                <a:avLst/>
              </a:prstGeom>
              <a:solidFill>
                <a:schemeClr val="accent3">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9" name="直接连接符 18"/>
              <p:cNvCxnSpPr/>
              <p:nvPr>
                <p:custDataLst>
                  <p:tags r:id="rId11"/>
                </p:custDataLst>
              </p:nvPr>
            </p:nvCxnSpPr>
            <p:spPr>
              <a:xfrm flipH="1" flipV="1">
                <a:off x="7439" y="2427"/>
                <a:ext cx="2" cy="158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0" name="矩形 19"/>
              <p:cNvSpPr/>
              <p:nvPr>
                <p:custDataLst>
                  <p:tags r:id="rId12"/>
                </p:custDataLst>
              </p:nvPr>
            </p:nvSpPr>
            <p:spPr>
              <a:xfrm>
                <a:off x="7309" y="2857"/>
                <a:ext cx="261" cy="7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1" name="文本框 20"/>
            <p:cNvSpPr txBox="1"/>
            <p:nvPr>
              <p:custDataLst>
                <p:tags r:id="rId13"/>
              </p:custDataLst>
            </p:nvPr>
          </p:nvSpPr>
          <p:spPr>
            <a:xfrm>
              <a:off x="6638" y="2041"/>
              <a:ext cx="1009" cy="546"/>
            </a:xfrm>
            <a:prstGeom prst="rect">
              <a:avLst/>
            </a:prstGeom>
            <a:noFill/>
          </p:spPr>
          <p:txBody>
            <a:bodyPr wrap="square" rtlCol="0">
              <a:spAutoFit/>
            </a:bodyPr>
            <a:p>
              <a:r>
                <a:rPr lang="en-US" altLang="zh-CN" b="1">
                  <a:solidFill>
                    <a:srgbClr val="FF0000"/>
                  </a:solidFill>
                  <a:latin typeface="黑体" panose="02010609060101010101" charset="-122"/>
                  <a:ea typeface="黑体" panose="02010609060101010101" charset="-122"/>
                </a:rPr>
                <a:t>+5V</a:t>
              </a:r>
              <a:endParaRPr lang="en-US" altLang="zh-CN" b="1">
                <a:solidFill>
                  <a:srgbClr val="FF0000"/>
                </a:solidFill>
                <a:latin typeface="黑体" panose="02010609060101010101" charset="-122"/>
                <a:ea typeface="黑体" panose="02010609060101010101" charset="-122"/>
              </a:endParaRPr>
            </a:p>
          </p:txBody>
        </p:sp>
        <p:cxnSp>
          <p:nvCxnSpPr>
            <p:cNvPr id="22" name="直接连接符 21"/>
            <p:cNvCxnSpPr/>
            <p:nvPr>
              <p:custDataLst>
                <p:tags r:id="rId14"/>
              </p:custDataLst>
            </p:nvPr>
          </p:nvCxnSpPr>
          <p:spPr>
            <a:xfrm flipV="1">
              <a:off x="9340" y="5243"/>
              <a:ext cx="300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5"/>
              </p:custDataLst>
            </p:nvPr>
          </p:nvCxnSpPr>
          <p:spPr>
            <a:xfrm flipH="1" flipV="1">
              <a:off x="8997" y="4462"/>
              <a:ext cx="351" cy="504"/>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6"/>
              </p:custDataLst>
            </p:nvPr>
          </p:nvCxnSpPr>
          <p:spPr>
            <a:xfrm flipV="1">
              <a:off x="9330" y="4470"/>
              <a:ext cx="0" cy="13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7"/>
              </p:custDataLst>
            </p:nvPr>
          </p:nvCxnSpPr>
          <p:spPr>
            <a:xfrm flipV="1">
              <a:off x="8954" y="5435"/>
              <a:ext cx="387" cy="484"/>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18"/>
              </p:custDataLst>
            </p:nvPr>
          </p:nvCxnSpPr>
          <p:spPr>
            <a:xfrm flipV="1">
              <a:off x="6639" y="4472"/>
              <a:ext cx="2371" cy="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9"/>
              </p:custDataLst>
            </p:nvPr>
          </p:nvCxnSpPr>
          <p:spPr>
            <a:xfrm flipV="1">
              <a:off x="8970" y="5901"/>
              <a:ext cx="0" cy="4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0">
              <a:off x="10040" y="4362"/>
              <a:ext cx="1987" cy="757"/>
              <a:chOff x="8694" y="4086"/>
              <a:chExt cx="1110" cy="639"/>
            </a:xfrm>
          </p:grpSpPr>
          <p:sp>
            <p:nvSpPr>
              <p:cNvPr id="30" name="矩形 29"/>
              <p:cNvSpPr/>
              <p:nvPr>
                <p:custDataLst>
                  <p:tags r:id="rId20"/>
                </p:custDataLst>
              </p:nvPr>
            </p:nvSpPr>
            <p:spPr>
              <a:xfrm>
                <a:off x="8694" y="4086"/>
                <a:ext cx="555" cy="639"/>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800"/>
                  <a:t>N</a:t>
                </a:r>
                <a:endParaRPr lang="en-US" altLang="zh-CN" sz="4800"/>
              </a:p>
            </p:txBody>
          </p:sp>
          <p:sp>
            <p:nvSpPr>
              <p:cNvPr id="31" name="矩形 30"/>
              <p:cNvSpPr/>
              <p:nvPr>
                <p:custDataLst>
                  <p:tags r:id="rId21"/>
                </p:custDataLst>
              </p:nvPr>
            </p:nvSpPr>
            <p:spPr>
              <a:xfrm>
                <a:off x="9249" y="4086"/>
                <a:ext cx="555" cy="63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800"/>
                  <a:t>S</a:t>
                </a:r>
                <a:endParaRPr lang="en-US" altLang="zh-CN" sz="4800"/>
              </a:p>
            </p:txBody>
          </p:sp>
        </p:grpSp>
        <p:sp>
          <p:nvSpPr>
            <p:cNvPr id="32" name="文本框 31"/>
            <p:cNvSpPr txBox="1"/>
            <p:nvPr>
              <p:custDataLst>
                <p:tags r:id="rId22"/>
              </p:custDataLst>
            </p:nvPr>
          </p:nvSpPr>
          <p:spPr>
            <a:xfrm>
              <a:off x="8402" y="1310"/>
              <a:ext cx="891" cy="546"/>
            </a:xfrm>
            <a:prstGeom prst="rect">
              <a:avLst/>
            </a:prstGeom>
            <a:noFill/>
          </p:spPr>
          <p:txBody>
            <a:bodyPr wrap="square" rtlCol="0">
              <a:spAutoFit/>
            </a:bodyPr>
            <a:p>
              <a:r>
                <a:rPr lang="en-US" altLang="zh-CN" b="1">
                  <a:solidFill>
                    <a:srgbClr val="FF0000"/>
                  </a:solidFill>
                  <a:latin typeface="黑体" panose="02010609060101010101" charset="-122"/>
                  <a:ea typeface="黑体" panose="02010609060101010101" charset="-122"/>
                </a:rPr>
                <a:t>+5V</a:t>
              </a:r>
              <a:endParaRPr lang="en-US" altLang="zh-CN" b="1">
                <a:solidFill>
                  <a:srgbClr val="FF0000"/>
                </a:solidFill>
                <a:latin typeface="黑体" panose="02010609060101010101" charset="-122"/>
                <a:ea typeface="黑体" panose="02010609060101010101" charset="-122"/>
              </a:endParaRPr>
            </a:p>
          </p:txBody>
        </p:sp>
        <p:cxnSp>
          <p:nvCxnSpPr>
            <p:cNvPr id="34" name="直接连接符 33"/>
            <p:cNvCxnSpPr/>
            <p:nvPr>
              <p:custDataLst>
                <p:tags r:id="rId23"/>
              </p:custDataLst>
            </p:nvPr>
          </p:nvCxnSpPr>
          <p:spPr>
            <a:xfrm flipV="1">
              <a:off x="8324" y="1530"/>
              <a:ext cx="0" cy="2033"/>
            </a:xfrm>
            <a:prstGeom prst="line">
              <a:avLst/>
            </a:prstGeom>
            <a:ln w="25400">
              <a:solidFill>
                <a:srgbClr val="E40D08"/>
              </a:solidFill>
              <a:tailEnd type="ova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custDataLst>
                <p:tags r:id="rId24"/>
              </p:custDataLst>
            </p:nvPr>
          </p:nvCxnSpPr>
          <p:spPr>
            <a:xfrm flipV="1">
              <a:off x="8345" y="3544"/>
              <a:ext cx="4444" cy="0"/>
            </a:xfrm>
            <a:prstGeom prst="line">
              <a:avLst/>
            </a:prstGeom>
            <a:ln w="25400">
              <a:solidFill>
                <a:srgbClr val="E40D08"/>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custDataLst>
                <p:tags r:id="rId25"/>
              </p:custDataLst>
            </p:nvPr>
          </p:nvCxnSpPr>
          <p:spPr>
            <a:xfrm flipV="1">
              <a:off x="7819" y="6359"/>
              <a:ext cx="5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custDataLst>
                <p:tags r:id="rId26"/>
              </p:custDataLst>
            </p:nvPr>
          </p:nvCxnSpPr>
          <p:spPr>
            <a:xfrm flipV="1">
              <a:off x="7834" y="6352"/>
              <a:ext cx="0" cy="13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custDataLst>
                <p:tags r:id="rId27"/>
              </p:custDataLst>
            </p:nvPr>
          </p:nvCxnSpPr>
          <p:spPr>
            <a:xfrm flipH="1">
              <a:off x="7323" y="7690"/>
              <a:ext cx="102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custDataLst>
                <p:tags r:id="rId28"/>
              </p:custDataLst>
            </p:nvPr>
          </p:nvCxnSpPr>
          <p:spPr>
            <a:xfrm flipH="1">
              <a:off x="7504" y="7921"/>
              <a:ext cx="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custDataLst>
                <p:tags r:id="rId29"/>
              </p:custDataLst>
            </p:nvPr>
          </p:nvCxnSpPr>
          <p:spPr>
            <a:xfrm flipH="1">
              <a:off x="7564" y="8152"/>
              <a:ext cx="54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rot="0">
              <a:off x="12301" y="3514"/>
              <a:ext cx="993" cy="2860"/>
              <a:chOff x="12331" y="3469"/>
              <a:chExt cx="993" cy="2860"/>
            </a:xfrm>
          </p:grpSpPr>
          <p:cxnSp>
            <p:nvCxnSpPr>
              <p:cNvPr id="70" name="直接连接符 69"/>
              <p:cNvCxnSpPr/>
              <p:nvPr>
                <p:custDataLst>
                  <p:tags r:id="rId30"/>
                </p:custDataLst>
              </p:nvPr>
            </p:nvCxnSpPr>
            <p:spPr>
              <a:xfrm>
                <a:off x="12822" y="5418"/>
                <a:ext cx="0" cy="9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矩形 87"/>
              <p:cNvSpPr/>
              <p:nvPr>
                <p:custDataLst>
                  <p:tags r:id="rId31"/>
                </p:custDataLst>
              </p:nvPr>
            </p:nvSpPr>
            <p:spPr>
              <a:xfrm>
                <a:off x="12331" y="4036"/>
                <a:ext cx="993" cy="1382"/>
              </a:xfrm>
              <a:prstGeom prst="rect">
                <a:avLst/>
              </a:prstGeom>
              <a:solidFill>
                <a:schemeClr val="tx2">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霍尔</a:t>
                </a:r>
                <a:r>
                  <a:rPr lang="zh-CN" altLang="en-US" sz="1600"/>
                  <a:t>元件</a:t>
                </a:r>
                <a:endParaRPr lang="zh-CN" altLang="en-US" sz="1600"/>
              </a:p>
            </p:txBody>
          </p:sp>
          <p:cxnSp>
            <p:nvCxnSpPr>
              <p:cNvPr id="90" name="直接连接符 89"/>
              <p:cNvCxnSpPr/>
              <p:nvPr>
                <p:custDataLst>
                  <p:tags r:id="rId32"/>
                </p:custDataLst>
              </p:nvPr>
            </p:nvCxnSpPr>
            <p:spPr>
              <a:xfrm>
                <a:off x="12828" y="3469"/>
                <a:ext cx="0" cy="567"/>
              </a:xfrm>
              <a:prstGeom prst="line">
                <a:avLst/>
              </a:prstGeom>
              <a:ln w="25400">
                <a:solidFill>
                  <a:srgbClr val="E40D08"/>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2200" fill="hold">
                                          <p:stCondLst>
                                            <p:cond delay="0"/>
                                          </p:stCondLst>
                                        </p:cTn>
                                        <p:tgtEl>
                                          <p:spTgt spid="89"/>
                                        </p:tgtEl>
                                        <p:attrNameLst>
                                          <p:attrName>style.visibility</p:attrName>
                                        </p:attrNameLst>
                                      </p:cBhvr>
                                      <p:to>
                                        <p:strVal val="visible"/>
                                      </p:to>
                                    </p:set>
                                    <p:animEffect transition="in" filter="wipe(left)">
                                      <p:cBhvr>
                                        <p:cTn id="10" dur="2200"/>
                                        <p:tgtEl>
                                          <p:spTgt spid="89"/>
                                        </p:tgtEl>
                                      </p:cBhvr>
                                    </p:animEffec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9"/>
                                        </p:tgtEl>
                                        <p:attrNameLst>
                                          <p:attrName>style.visibility</p:attrName>
                                        </p:attrNameLst>
                                      </p:cBhvr>
                                      <p:to>
                                        <p:strVal val="hidden"/>
                                      </p:to>
                                    </p:set>
                                  </p:childTnLst>
                                </p:cTn>
                              </p:par>
                              <p:par>
                                <p:cTn id="15" presetID="22" presetClass="entr" presetSubtype="8" repeatCount="indefinite" fill="hold" nodeType="withEffect">
                                  <p:stCondLst>
                                    <p:cond delay="0"/>
                                  </p:stCondLst>
                                  <p:childTnLst>
                                    <p:set>
                                      <p:cBhvr>
                                        <p:cTn id="16" dur="900" fill="hold">
                                          <p:stCondLst>
                                            <p:cond delay="0"/>
                                          </p:stCondLst>
                                        </p:cTn>
                                        <p:tgtEl>
                                          <p:spTgt spid="67"/>
                                        </p:tgtEl>
                                        <p:attrNameLst>
                                          <p:attrName>style.visibility</p:attrName>
                                        </p:attrNameLst>
                                      </p:cBhvr>
                                      <p:to>
                                        <p:strVal val="visible"/>
                                      </p:to>
                                    </p:set>
                                    <p:animEffect transition="in" filter="wipe(left)">
                                      <p:cBhvr>
                                        <p:cTn id="17" dur="9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par>
                                <p:cTn id="23" presetID="9"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par>
                          <p:cTn id="26" fill="hold">
                            <p:stCondLst>
                              <p:cond delay="500"/>
                            </p:stCondLst>
                            <p:childTnLst>
                              <p:par>
                                <p:cTn id="27" presetID="8" presetClass="emph" presetSubtype="0" repeatCount="indefinite" fill="hold" nodeType="afterEffect">
                                  <p:stCondLst>
                                    <p:cond delay="0"/>
                                  </p:stCondLst>
                                  <p:childTnLst>
                                    <p:animRot by="9600000">
                                      <p:cBhvr>
                                        <p:cTn id="28"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 y="971550"/>
            <a:ext cx="2599690" cy="660400"/>
          </a:xfrm>
          <a:prstGeom prst="rect">
            <a:avLst/>
          </a:prstGeom>
          <a:noFill/>
        </p:spPr>
        <p:txBody>
          <a:bodyPr wrap="square" rtlCol="0">
            <a:spAutoFit/>
          </a:bodyPr>
          <a:lstStyle/>
          <a:p>
            <a:r>
              <a:rPr lang="zh-CN" altLang="en-US" sz="3695" b="1" dirty="0" smtClean="0">
                <a:solidFill>
                  <a:srgbClr val="FF0000"/>
                </a:solidFill>
              </a:rPr>
              <a:t>磁阻效应</a:t>
            </a:r>
            <a:endParaRPr lang="zh-CN" altLang="en-US" sz="3695" b="1" dirty="0">
              <a:solidFill>
                <a:srgbClr val="FF0000"/>
              </a:solidFill>
            </a:endParaRPr>
          </a:p>
        </p:txBody>
      </p:sp>
      <p:grpSp>
        <p:nvGrpSpPr>
          <p:cNvPr id="2" name="组合 1"/>
          <p:cNvGrpSpPr/>
          <p:nvPr/>
        </p:nvGrpSpPr>
        <p:grpSpPr>
          <a:xfrm>
            <a:off x="4063648" y="1507585"/>
            <a:ext cx="2697485" cy="3140908"/>
            <a:chOff x="7918822" y="2914353"/>
            <a:chExt cx="5256584" cy="6120680"/>
          </a:xfrm>
        </p:grpSpPr>
        <p:cxnSp>
          <p:nvCxnSpPr>
            <p:cNvPr id="8" name="直接箭头连接符 7"/>
            <p:cNvCxnSpPr/>
            <p:nvPr/>
          </p:nvCxnSpPr>
          <p:spPr>
            <a:xfrm>
              <a:off x="8494886" y="5506641"/>
              <a:ext cx="0" cy="3528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9502998" y="5506641"/>
              <a:ext cx="0" cy="3528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10547114" y="5506641"/>
              <a:ext cx="0" cy="3528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1591230" y="5506641"/>
              <a:ext cx="0" cy="3528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12167294" y="4210497"/>
              <a:ext cx="0" cy="3528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11087174" y="4210497"/>
              <a:ext cx="0" cy="3528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9935046" y="4210497"/>
              <a:ext cx="0" cy="3528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8998942" y="4210497"/>
              <a:ext cx="0" cy="3528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918822" y="2914353"/>
              <a:ext cx="5256584" cy="2592288"/>
              <a:chOff x="7918822" y="2914353"/>
              <a:chExt cx="5256584" cy="2592288"/>
            </a:xfrm>
          </p:grpSpPr>
          <p:sp>
            <p:nvSpPr>
              <p:cNvPr id="5" name="立方体 4"/>
              <p:cNvSpPr/>
              <p:nvPr/>
            </p:nvSpPr>
            <p:spPr>
              <a:xfrm>
                <a:off x="7918822" y="3850457"/>
                <a:ext cx="5256584" cy="1656184"/>
              </a:xfrm>
              <a:prstGeom prst="cube">
                <a:avLst>
                  <a:gd name="adj" fmla="val 42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95" dirty="0" smtClean="0"/>
                  <a:t>N</a:t>
                </a:r>
                <a:endParaRPr lang="zh-CN" altLang="en-US" sz="3695" dirty="0"/>
              </a:p>
            </p:txBody>
          </p:sp>
          <p:sp>
            <p:nvSpPr>
              <p:cNvPr id="6" name="立方体 5"/>
              <p:cNvSpPr/>
              <p:nvPr/>
            </p:nvSpPr>
            <p:spPr>
              <a:xfrm>
                <a:off x="7918822" y="2914353"/>
                <a:ext cx="5256584" cy="1656184"/>
              </a:xfrm>
              <a:prstGeom prst="cube">
                <a:avLst>
                  <a:gd name="adj" fmla="val 4254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95" dirty="0" smtClean="0"/>
                  <a:t>S</a:t>
                </a:r>
                <a:endParaRPr lang="zh-CN" altLang="en-US" sz="3695" dirty="0"/>
              </a:p>
            </p:txBody>
          </p:sp>
        </p:grpSp>
      </p:grpSp>
      <p:sp>
        <p:nvSpPr>
          <p:cNvPr id="19" name="立方体 18"/>
          <p:cNvSpPr/>
          <p:nvPr/>
        </p:nvSpPr>
        <p:spPr>
          <a:xfrm>
            <a:off x="3097781" y="3750021"/>
            <a:ext cx="4629219" cy="1370985"/>
          </a:xfrm>
          <a:prstGeom prst="cube">
            <a:avLst>
              <a:gd name="adj" fmla="val 76858"/>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25" dirty="0" smtClean="0"/>
              <a:t>MRE</a:t>
            </a:r>
            <a:r>
              <a:rPr lang="zh-CN" altLang="en-US" sz="925" dirty="0" smtClean="0"/>
              <a:t>（磁阻元件）</a:t>
            </a:r>
            <a:endParaRPr lang="zh-CN" altLang="en-US" sz="925" dirty="0"/>
          </a:p>
        </p:txBody>
      </p:sp>
      <p:sp>
        <p:nvSpPr>
          <p:cNvPr id="20" name="TextBox 19"/>
          <p:cNvSpPr txBox="1"/>
          <p:nvPr/>
        </p:nvSpPr>
        <p:spPr>
          <a:xfrm>
            <a:off x="7735316" y="3266365"/>
            <a:ext cx="4027752" cy="565150"/>
          </a:xfrm>
          <a:prstGeom prst="rect">
            <a:avLst/>
          </a:prstGeom>
          <a:noFill/>
        </p:spPr>
        <p:txBody>
          <a:bodyPr wrap="square" rtlCol="0">
            <a:spAutoFit/>
          </a:bodyPr>
          <a:lstStyle/>
          <a:p>
            <a:r>
              <a:rPr lang="en-US" altLang="zh-CN" sz="3080" b="1" dirty="0" smtClean="0">
                <a:solidFill>
                  <a:srgbClr val="FF0000"/>
                </a:solidFill>
              </a:rPr>
              <a:t>R</a:t>
            </a:r>
            <a:r>
              <a:rPr lang="en-US" altLang="zh-CN" sz="1845" b="1" dirty="0" smtClean="0">
                <a:solidFill>
                  <a:srgbClr val="FF0000"/>
                </a:solidFill>
              </a:rPr>
              <a:t>MER</a:t>
            </a:r>
            <a:r>
              <a:rPr lang="zh-CN" altLang="en-US" sz="3080" b="1" dirty="0" smtClean="0">
                <a:solidFill>
                  <a:srgbClr val="FF0000"/>
                </a:solidFill>
              </a:rPr>
              <a:t>随磁场强度变化</a:t>
            </a:r>
            <a:endParaRPr lang="zh-CN" altLang="en-US" sz="1845"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p:bldLst>
  </p:timing>
</p:sld>
</file>

<file path=ppt/tags/tag1.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7.xml><?xml version="1.0" encoding="utf-8"?>
<p:tagLst xmlns:p="http://schemas.openxmlformats.org/presentationml/2006/main">
  <p:tag name="COMMONDATA" val="eyJoZGlkIjoiZTM3MjIwNWFkOTIwYTliYmJmMGNhMjFlM2JhZDhkYTAifQ=="/>
  <p:tag name="KSO_WPP_MARK_KEY" val="7cd87d6e-bfab-4a75-9ef7-ec01ac492c0d"/>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wm#"/>
  <p:tag name="KSO_WM_TEMPLATE_CATEGORY" val="custom"/>
  <p:tag name="KSO_WM_TEMPLATE_INDEX" val="20205176"/>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wm#"/>
  <p:tag name="KSO_WM_TEMPLATE_CATEGORY" val="custom"/>
  <p:tag name="KSO_WM_TEMPLATE_INDEX" val="20205176"/>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JiOTMxMGQ4YS1hZjY3LTQ5ZDItOTNkOC0xOTFkOWJlOTgwMTMiCn0K"/>
    </extobj>
  </extobjs>
</s:customData>
</file>

<file path=customXml/itemProps116.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1042</Words>
  <Application>WPS 演示</Application>
  <PresentationFormat>宽屏</PresentationFormat>
  <Paragraphs>122</Paragraphs>
  <Slides>11</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Arial</vt:lpstr>
      <vt:lpstr>宋体</vt:lpstr>
      <vt:lpstr>Wingdings</vt:lpstr>
      <vt:lpstr>黑体</vt:lpstr>
      <vt:lpstr>微软雅黑</vt:lpstr>
      <vt:lpstr>Calibri</vt:lpstr>
      <vt:lpstr>Arial Unicode MS</vt:lpstr>
      <vt:lpstr>Office 主题</vt:lpstr>
      <vt:lpstr>配套课程1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宋叔叔～～～</cp:lastModifiedBy>
  <cp:revision>190</cp:revision>
  <dcterms:created xsi:type="dcterms:W3CDTF">2019-06-19T02:08:00Z</dcterms:created>
  <dcterms:modified xsi:type="dcterms:W3CDTF">2023-06-15T12:11:54Z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730F673313C54057B223EAD0B1FADFEF_11</vt:lpwstr>
  </property>
</Properties>
</file>