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69" r:id="rId12"/>
    <p:sldId id="271" r:id="rId13"/>
    <p:sldId id="272" r:id="rId14"/>
    <p:sldId id="274" r:id="rId15"/>
    <p:sldId id="275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16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.xml"/><Relationship Id="rId5" Type="http://schemas.openxmlformats.org/officeDocument/2006/relationships/image" Target="../media/image7.jpe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6.jpeg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4" Type="http://schemas.openxmlformats.org/officeDocument/2006/relationships/image" Target="../media/image8.png"/><Relationship Id="rId3" Type="http://schemas.openxmlformats.org/officeDocument/2006/relationships/tags" Target="../tags/tag1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配套课件</a:t>
            </a:r>
            <a:endParaRPr lang="en-US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二极管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1"/>
          <p:cNvSpPr>
            <a:spLocks noGrp="1"/>
          </p:cNvSpPr>
          <p:nvPr>
            <p:ph type="title"/>
          </p:nvPr>
        </p:nvSpPr>
        <p:spPr>
          <a:xfrm>
            <a:off x="1039495" y="1108393"/>
            <a:ext cx="8229600" cy="688975"/>
          </a:xfrm>
        </p:spPr>
        <p:txBody>
          <a:bodyPr anchor="ctr" anchorCtr="0"/>
          <a:p>
            <a:r>
              <a:rPr lang="zh-CN" altLang="en-US" sz="3600"/>
              <a:t>晶体二极管的结构、表示符号和分类</a:t>
            </a:r>
            <a:endParaRPr lang="zh-CN" altLang="en-US" sz="3600"/>
          </a:p>
        </p:txBody>
      </p:sp>
      <p:sp>
        <p:nvSpPr>
          <p:cNvPr id="13314" name="内容占位符 2"/>
          <p:cNvSpPr>
            <a:spLocks noGrp="1"/>
          </p:cNvSpPr>
          <p:nvPr>
            <p:ph idx="1"/>
          </p:nvPr>
        </p:nvSpPr>
        <p:spPr>
          <a:xfrm>
            <a:off x="0" y="2017395"/>
            <a:ext cx="12192000" cy="4241165"/>
          </a:xfrm>
        </p:spPr>
        <p:txBody>
          <a:bodyPr anchor="t" anchorCtr="0"/>
          <a:p>
            <a:r>
              <a:rPr lang="zh-CN" altLang="en-US"/>
              <a:t>具有一个PN结的半导体器件称为半导体二极管，简称二极管。晶体二极管是由一个PN结加上接触电极、引线和管壳构成的，从P区引出的线为正极或称阳极，从N区引出的线为负极或称阴极，用字母“D”表示。</a:t>
            </a:r>
            <a:endParaRPr lang="zh-CN" altLang="en-US"/>
          </a:p>
        </p:txBody>
      </p:sp>
      <p:pic>
        <p:nvPicPr>
          <p:cNvPr id="13315" name="内容占位符 -2147482387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3963" y="3230880"/>
            <a:ext cx="4559300" cy="302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380" y="3832543"/>
            <a:ext cx="3592513" cy="2425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415925" y="499745"/>
            <a:ext cx="10515600" cy="1325563"/>
          </a:xfrm>
        </p:spPr>
        <p:txBody>
          <a:bodyPr anchor="ctr" anchorCtr="0"/>
          <a:p>
            <a:r>
              <a:rPr lang="zh-CN" altLang="en-US"/>
              <a:t>二极管的分类</a:t>
            </a:r>
            <a:endParaRPr lang="zh-CN" altLang="en-US"/>
          </a:p>
        </p:txBody>
      </p:sp>
      <p:sp>
        <p:nvSpPr>
          <p:cNvPr id="15362" name="内容占位符 2"/>
          <p:cNvSpPr>
            <a:spLocks noGrp="1"/>
          </p:cNvSpPr>
          <p:nvPr>
            <p:ph idx="1"/>
          </p:nvPr>
        </p:nvSpPr>
        <p:spPr>
          <a:xfrm>
            <a:off x="201295" y="1825625"/>
            <a:ext cx="11838305" cy="1419860"/>
          </a:xfrm>
        </p:spPr>
        <p:txBody>
          <a:bodyPr anchor="t" anchorCtr="0">
            <a:normAutofit lnSpcReduction="10000"/>
          </a:bodyPr>
          <a:p>
            <a:r>
              <a:rPr lang="zh-CN" altLang="en-US"/>
              <a:t>根据所用半导体材料不同可分：锗型二极管和硅型二极管两大类。</a:t>
            </a:r>
            <a:endParaRPr lang="zh-CN" altLang="en-US"/>
          </a:p>
          <a:p>
            <a:r>
              <a:rPr lang="zh-CN" altLang="en-US"/>
              <a:t>依据用途不同可分：整流二极管、开关二极管和稳压二极管，还有光电二极管，发光二极管等。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标题 1"/>
          <p:cNvSpPr>
            <a:spLocks noGrp="1"/>
          </p:cNvSpPr>
          <p:nvPr>
            <p:ph type="title"/>
          </p:nvPr>
        </p:nvSpPr>
        <p:spPr>
          <a:xfrm>
            <a:off x="186055" y="1157288"/>
            <a:ext cx="8229600" cy="688975"/>
          </a:xfrm>
        </p:spPr>
        <p:txBody>
          <a:bodyPr anchor="ctr" anchorCtr="0">
            <a:normAutofit fontScale="90000"/>
          </a:bodyPr>
          <a:p>
            <a:r>
              <a:rPr lang="zh-CN" altLang="en-US"/>
              <a:t>二极管的检测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950" y="2219325"/>
            <a:ext cx="4876165" cy="4171950"/>
          </a:xfrm>
        </p:spPr>
        <p:txBody>
          <a:bodyPr>
            <a:normAutofit fontScale="60000"/>
          </a:bodyPr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1、判断二极管的极性</a:t>
            </a:r>
            <a:endParaRPr kumimoji="0" lang="zh-CN" altLang="en-US" sz="24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（1）、从外观上识别二极管的极性</a:t>
            </a:r>
            <a:endParaRPr kumimoji="0" lang="zh-CN" altLang="en-US" sz="24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二极管的极性，有的可以从外观上进行识别，有一种透明外壳的二极管，有晶片的一边为负极，另一端为正极。大部分二极管上面有符号标志，有的画有色环，那么标有色环的一端就为负极，另一端为正极。</a:t>
            </a:r>
            <a:endParaRPr kumimoji="0" lang="zh-CN" altLang="en-US" sz="24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（2）、用万用表来识别二极管的极性</a:t>
            </a:r>
            <a:endParaRPr kumimoji="0" lang="zh-CN" altLang="en-US" sz="24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如果二极管上没有以上所述标志时，二极管的极性可以用万用表来检测识别。</a:t>
            </a:r>
            <a:endParaRPr kumimoji="0" lang="zh-CN" altLang="en-US" sz="24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把数字万用表打到二极管档，两表笔分别接触二极管的两个引脚，必然有一次有数字显示，一次没有，那么显示数字时，红表笔接的一端为正极，另一端为负极，显示的数字则为该二极管的电压降{起始电压}，通常情况下，硅管的压降为0.6V—0.7V，锗管的压降为0.2V—0.3V,[稳压管除外]，测试时，如果二极管的压降超过了规定值管子就不合格。</a:t>
            </a:r>
            <a:endParaRPr kumimoji="0" lang="zh-CN" altLang="en-US" sz="24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410" name="内容占位符 -2147482438" descr="PC180001"/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83810" y="1846580"/>
            <a:ext cx="3470910" cy="2605405"/>
          </a:xfrm>
          <a:prstGeom prst="rect">
            <a:avLst/>
          </a:prstGeom>
        </p:spPr>
      </p:pic>
      <p:sp>
        <p:nvSpPr>
          <p:cNvPr id="17412" name="文本框 99"/>
          <p:cNvSpPr txBox="1"/>
          <p:nvPr>
            <p:custDataLst>
              <p:tags r:id="rId3"/>
            </p:custDataLst>
          </p:nvPr>
        </p:nvSpPr>
        <p:spPr>
          <a:xfrm>
            <a:off x="5832475" y="4621530"/>
            <a:ext cx="2583180" cy="396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r>
              <a:rPr lang="zh-CN" altLang="zh-CN" sz="2800" b="1">
                <a:latin typeface="Arial" panose="020B0604020202020204" pitchFamily="34" charset="0"/>
                <a:ea typeface="新宋体" panose="02010609030101010101" charset="-122"/>
              </a:rPr>
              <a:t>有数值显示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7411" name="图片 -2147482437" descr="PC18000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755380" y="1826260"/>
            <a:ext cx="2934335" cy="2625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3" name="文本框 3"/>
          <p:cNvSpPr txBox="1"/>
          <p:nvPr>
            <p:custDataLst>
              <p:tags r:id="rId6"/>
            </p:custDataLst>
          </p:nvPr>
        </p:nvSpPr>
        <p:spPr>
          <a:xfrm>
            <a:off x="9413875" y="4701540"/>
            <a:ext cx="2161540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r>
              <a:rPr lang="zh-CN" altLang="zh-CN" sz="2800" b="1">
                <a:latin typeface="Arial" panose="020B0604020202020204" pitchFamily="34" charset="0"/>
                <a:ea typeface="新宋体" panose="02010609030101010101" charset="-122"/>
              </a:rPr>
              <a:t>无数值显示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判断二极管的好坏</a:t>
            </a:r>
            <a:endParaRPr lang="zh-CN" altLang="en-US"/>
          </a:p>
        </p:txBody>
      </p:sp>
      <p:sp>
        <p:nvSpPr>
          <p:cNvPr id="18434" name="内容占位符 2"/>
          <p:cNvSpPr>
            <a:spLocks noGrp="1"/>
          </p:cNvSpPr>
          <p:nvPr>
            <p:ph idx="1"/>
          </p:nvPr>
        </p:nvSpPr>
        <p:spPr>
          <a:xfrm>
            <a:off x="131445" y="1825625"/>
            <a:ext cx="11819890" cy="1233170"/>
          </a:xfrm>
        </p:spPr>
        <p:txBody>
          <a:bodyPr anchor="t" anchorCtr="0">
            <a:normAutofit lnSpcReduction="10000"/>
          </a:bodyPr>
          <a:p>
            <a:r>
              <a:rPr lang="zh-CN" altLang="en-US"/>
              <a:t>在判断二极管极性时，若两次测得数值显示均很小，则二极管内部短路；若两次测得的数值均为无穷大，则说明二极管内部断路，若两次测得的数值差别甚大，则说明二极管很好。</a:t>
            </a: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3D动画演示二极管的工作原理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66750"/>
            <a:ext cx="10515600" cy="979170"/>
          </a:xfrm>
        </p:spPr>
        <p:txBody>
          <a:bodyPr anchor="ctr" anchorCtr="0"/>
          <a:p>
            <a:r>
              <a:rPr lang="zh-CN" altLang="en-US"/>
              <a:t>物体的分类</a:t>
            </a:r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2127250"/>
            <a:ext cx="10515600" cy="3213100"/>
          </a:xfrm>
        </p:spPr>
        <p:txBody>
          <a:bodyPr anchor="t" anchorCtr="0"/>
          <a:p>
            <a:r>
              <a:rPr lang="zh-CN" altLang="en-US"/>
              <a:t>自然界中的物质,按照它们的导电能力可分为导体、绝缘体和半导体三大类。</a:t>
            </a:r>
            <a:endParaRPr lang="zh-CN" altLang="en-US"/>
          </a:p>
          <a:p>
            <a:r>
              <a:rPr lang="zh-CN" altLang="en-US"/>
              <a:t>容易导电的物体称为导体。如：银，铜；铝；铁等金属。</a:t>
            </a:r>
            <a:endParaRPr lang="zh-CN" altLang="en-US"/>
          </a:p>
          <a:p>
            <a:r>
              <a:rPr lang="zh-CN" altLang="en-US"/>
              <a:t>不容易导电的物体为绝缘体。；如：塑料；橡胶；陶瓷等。</a:t>
            </a:r>
            <a:endParaRPr lang="zh-CN" altLang="en-US"/>
          </a:p>
          <a:p>
            <a:r>
              <a:rPr lang="zh-CN" altLang="en-US"/>
              <a:t>介于导体与绝缘体之间的物体称为半导体。如：硅；锗；硒等。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标题 1"/>
          <p:cNvSpPr>
            <a:spLocks noGrp="1"/>
          </p:cNvSpPr>
          <p:nvPr>
            <p:ph type="title"/>
          </p:nvPr>
        </p:nvSpPr>
        <p:spPr>
          <a:xfrm>
            <a:off x="862965" y="949008"/>
            <a:ext cx="8229600" cy="674687"/>
          </a:xfrm>
        </p:spPr>
        <p:txBody>
          <a:bodyPr anchor="ctr" anchorCtr="0">
            <a:normAutofit fontScale="90000"/>
          </a:bodyPr>
          <a:p>
            <a:r>
              <a:rPr lang="zh-CN" altLang="en-US"/>
              <a:t>1、本征半导体</a:t>
            </a:r>
            <a:endParaRPr lang="zh-CN" altLang="en-US"/>
          </a:p>
        </p:txBody>
      </p:sp>
      <p:sp>
        <p:nvSpPr>
          <p:cNvPr id="4098" name="内容占位符 2"/>
          <p:cNvSpPr>
            <a:spLocks noGrp="1"/>
          </p:cNvSpPr>
          <p:nvPr>
            <p:ph idx="1"/>
          </p:nvPr>
        </p:nvSpPr>
        <p:spPr>
          <a:xfrm>
            <a:off x="347980" y="1882775"/>
            <a:ext cx="11496040" cy="4361815"/>
          </a:xfrm>
        </p:spPr>
        <p:txBody>
          <a:bodyPr anchor="t" anchorCtr="0">
            <a:normAutofit lnSpcReduction="10000"/>
          </a:bodyPr>
          <a:p>
            <a:r>
              <a:rPr lang="zh-CN" altLang="en-US" sz="2800" b="1">
                <a:solidFill>
                  <a:srgbClr val="FF0000"/>
                </a:solidFill>
              </a:rPr>
              <a:t>纯净的不含任何杂质的半导体称为本征半导体。常用的半导体材料有硅和锗。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/>
              <a:t>它们都是四价元素，即每个原子的最外层有四价电子，这四个价电子除了受本核的吸引外，同时还受相邻原子核的吸引。因每个原子核都想让自己的最外层有8个电子而形成稳定结构，不想导电。</a:t>
            </a:r>
            <a:endParaRPr lang="zh-CN" altLang="en-US" sz="2800"/>
          </a:p>
          <a:p>
            <a:r>
              <a:rPr lang="zh-CN" altLang="en-US" sz="2800"/>
              <a:t>这跟绝缘体的原子结构相似。所以纯净的半导体在通常情况下不容易导电。</a:t>
            </a:r>
            <a:endParaRPr lang="zh-CN" altLang="en-US" sz="2800"/>
          </a:p>
          <a:p>
            <a:r>
              <a:rPr lang="zh-CN" altLang="en-US" sz="2800"/>
              <a:t>在半导体内掺入某些杂质后，对导电性会有显著影响，即在纯净的半导体内掺入微量的杂质时，导电能力会成百万倍的增加，利用这一特性可以制成各种半导体二极管、三极管、可控硅等。</a:t>
            </a:r>
            <a:endParaRPr lang="zh-CN" altLang="en-US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838200" y="737870"/>
            <a:ext cx="10515600" cy="1325563"/>
          </a:xfrm>
        </p:spPr>
        <p:txBody>
          <a:bodyPr anchor="ctr" anchorCtr="0"/>
          <a:p>
            <a:r>
              <a:rPr lang="zh-CN" altLang="en-US"/>
              <a:t>N型半导体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46150" y="2777490"/>
            <a:ext cx="10515600" cy="2703830"/>
          </a:xfrm>
        </p:spPr>
        <p:txBody>
          <a:bodyPr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32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在本征半导体中掺入微量的5价元素，</a:t>
            </a:r>
            <a:endParaRPr kumimoji="0" lang="zh-CN" altLang="en-US" sz="3200" b="1" i="0" u="none" strike="noStrike" kern="1200" cap="none" spc="0" normalizeH="0" baseline="0" noProof="1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32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这样4价同5价元素的价电子结合就多余一电子，而形成自由电子，它称为N型半导体</a:t>
            </a:r>
            <a:endParaRPr kumimoji="0" lang="zh-CN" altLang="en-US" sz="3200" b="0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32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由于</a:t>
            </a:r>
            <a:r>
              <a:rPr kumimoji="0" lang="en-US" altLang="zh-CN" sz="32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N</a:t>
            </a:r>
            <a:r>
              <a:rPr kumimoji="0" lang="zh-CN" altLang="en-US" sz="32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型半导体是失去了电子，所以带有正电荷</a:t>
            </a:r>
            <a:endParaRPr kumimoji="0" lang="zh-CN" altLang="en-US" sz="3200" b="0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标题 1"/>
          <p:cNvSpPr>
            <a:spLocks noGrp="1"/>
          </p:cNvSpPr>
          <p:nvPr>
            <p:ph type="title"/>
          </p:nvPr>
        </p:nvSpPr>
        <p:spPr>
          <a:xfrm>
            <a:off x="1029970" y="1304608"/>
            <a:ext cx="8229600" cy="585787"/>
          </a:xfrm>
        </p:spPr>
        <p:txBody>
          <a:bodyPr anchor="ctr" anchorCtr="0">
            <a:normAutofit fontScale="90000"/>
          </a:bodyPr>
          <a:p>
            <a:r>
              <a:rPr lang="zh-CN" altLang="en-US"/>
              <a:t>P型半导体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6750" y="2421255"/>
            <a:ext cx="11083290" cy="3734435"/>
          </a:xfrm>
        </p:spPr>
        <p:txBody>
          <a:bodyPr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32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在本征半导体中掺入微量的3价元素</a:t>
            </a:r>
            <a:endParaRPr kumimoji="0" lang="zh-CN" altLang="en-US" sz="3200" b="1" i="0" u="none" strike="noStrike" kern="1200" cap="none" spc="0" normalizeH="0" baseline="0" noProof="1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32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这样4价同3价元素的价电子结合就缺少一个电子，即形成一个空穴。这个空穴也被称为载流子。这种主要</a:t>
            </a:r>
            <a:r>
              <a:rPr kumimoji="0" lang="zh-CN" altLang="en-US" sz="3200" b="0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靠空穴载流导电的称为P型半导体。</a:t>
            </a:r>
            <a:endParaRPr kumimoji="0" lang="zh-CN" altLang="en-US" sz="32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32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由于</a:t>
            </a:r>
            <a:r>
              <a:rPr kumimoji="0" lang="en-US" altLang="zh-CN" sz="32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P</a:t>
            </a:r>
            <a:r>
              <a:rPr kumimoji="0" lang="zh-CN" altLang="en-US" sz="32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型半导体是得到了电子，所以带负电荷</a:t>
            </a:r>
            <a:endParaRPr kumimoji="0" lang="zh-CN" altLang="en-US" sz="3200" b="0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标题 1"/>
          <p:cNvSpPr>
            <a:spLocks noGrp="1"/>
          </p:cNvSpPr>
          <p:nvPr>
            <p:ph type="title"/>
          </p:nvPr>
        </p:nvSpPr>
        <p:spPr>
          <a:xfrm>
            <a:off x="627380" y="1186498"/>
            <a:ext cx="8229600" cy="703262"/>
          </a:xfrm>
        </p:spPr>
        <p:txBody>
          <a:bodyPr anchor="ctr" anchorCtr="0">
            <a:normAutofit fontScale="90000"/>
          </a:bodyPr>
          <a:p>
            <a:r>
              <a:rPr lang="zh-CN" altLang="en-US"/>
              <a:t>PN结的形成</a:t>
            </a:r>
            <a:endParaRPr lang="zh-CN" altLang="en-US"/>
          </a:p>
        </p:txBody>
      </p:sp>
      <p:sp>
        <p:nvSpPr>
          <p:cNvPr id="7170" name="内容占位符 2"/>
          <p:cNvSpPr>
            <a:spLocks noGrp="1"/>
          </p:cNvSpPr>
          <p:nvPr>
            <p:ph idx="1"/>
          </p:nvPr>
        </p:nvSpPr>
        <p:spPr>
          <a:xfrm>
            <a:off x="353695" y="2219960"/>
            <a:ext cx="11612245" cy="3906520"/>
          </a:xfrm>
        </p:spPr>
        <p:txBody>
          <a:bodyPr anchor="t" anchorCtr="0"/>
          <a:p>
            <a:r>
              <a:rPr lang="zh-CN" altLang="en-US" b="1">
                <a:solidFill>
                  <a:srgbClr val="FF0000"/>
                </a:solidFill>
              </a:rPr>
              <a:t>当把P型半导体和N型半导体用一定工艺结合在一起时，在它们的交界面处形成一空间电荷区，称为PN结。</a:t>
            </a:r>
            <a:r>
              <a:rPr lang="zh-CN" altLang="en-US"/>
              <a:t>PN结是组成半导体二极管、三极管和其他半导体器件的基础。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7171" name="图片 -21474824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18380" y="3013075"/>
            <a:ext cx="5988050" cy="3454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1"/>
          <p:cNvSpPr>
            <a:spLocks noGrp="1"/>
          </p:cNvSpPr>
          <p:nvPr>
            <p:ph type="title"/>
          </p:nvPr>
        </p:nvSpPr>
        <p:spPr>
          <a:xfrm>
            <a:off x="520065" y="804863"/>
            <a:ext cx="8229600" cy="850900"/>
          </a:xfrm>
        </p:spPr>
        <p:txBody>
          <a:bodyPr anchor="ctr" anchorCtr="0"/>
          <a:p>
            <a:r>
              <a:rPr lang="zh-CN" altLang="en-US"/>
              <a:t>二、PN结的单向导电特性</a:t>
            </a:r>
            <a:endParaRPr lang="zh-CN" altLang="en-US"/>
          </a:p>
        </p:txBody>
      </p:sp>
      <p:sp>
        <p:nvSpPr>
          <p:cNvPr id="8194" name="内容占位符 2"/>
          <p:cNvSpPr>
            <a:spLocks noGrp="1"/>
          </p:cNvSpPr>
          <p:nvPr>
            <p:ph idx="1"/>
          </p:nvPr>
        </p:nvSpPr>
        <p:spPr>
          <a:xfrm>
            <a:off x="117475" y="1929765"/>
            <a:ext cx="5140325" cy="4294505"/>
          </a:xfrm>
        </p:spPr>
        <p:txBody>
          <a:bodyPr anchor="t" anchorCtr="0">
            <a:normAutofit/>
          </a:bodyPr>
          <a:p>
            <a:r>
              <a:rPr lang="zh-CN" altLang="en-US"/>
              <a:t>1、正向导通特性</a:t>
            </a:r>
            <a:endParaRPr lang="zh-CN" altLang="en-US"/>
          </a:p>
          <a:p>
            <a:r>
              <a:rPr lang="zh-CN" altLang="en-US"/>
              <a:t>在PN结两端加上不同极性的外加电压时，PN结呈现不同的导电性，如果将PN结的P区接电源正极，N区接电源负极，称为给PN结加上正向电压，即单向导通。（或称为正向偏置）</a:t>
            </a:r>
            <a:endParaRPr lang="zh-CN" altLang="en-US"/>
          </a:p>
        </p:txBody>
      </p:sp>
      <p:pic>
        <p:nvPicPr>
          <p:cNvPr id="9218" name="内容占位符 -2147482387"/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34480" y="1995805"/>
            <a:ext cx="5332730" cy="35401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1"/>
          <p:cNvSpPr>
            <a:spLocks noGrp="1"/>
          </p:cNvSpPr>
          <p:nvPr>
            <p:ph type="title"/>
          </p:nvPr>
        </p:nvSpPr>
        <p:spPr>
          <a:xfrm>
            <a:off x="607695" y="745808"/>
            <a:ext cx="8229600" cy="703262"/>
          </a:xfrm>
        </p:spPr>
        <p:txBody>
          <a:bodyPr anchor="ctr" anchorCtr="0">
            <a:normAutofit fontScale="90000"/>
          </a:bodyPr>
          <a:p>
            <a:r>
              <a:rPr lang="zh-CN" altLang="en-US"/>
              <a:t>2、PN结反向截止特性</a:t>
            </a:r>
            <a:endParaRPr lang="zh-CN" altLang="en-US"/>
          </a:p>
        </p:txBody>
      </p:sp>
      <p:sp>
        <p:nvSpPr>
          <p:cNvPr id="10242" name="内容占位符 2"/>
          <p:cNvSpPr>
            <a:spLocks noGrp="1"/>
          </p:cNvSpPr>
          <p:nvPr>
            <p:ph idx="1"/>
          </p:nvPr>
        </p:nvSpPr>
        <p:spPr>
          <a:xfrm>
            <a:off x="69215" y="2145665"/>
            <a:ext cx="4227195" cy="3775075"/>
          </a:xfrm>
        </p:spPr>
        <p:txBody>
          <a:bodyPr anchor="t" anchorCtr="0">
            <a:normAutofit/>
          </a:bodyPr>
          <a:p>
            <a:r>
              <a:rPr lang="zh-CN" altLang="en-US"/>
              <a:t>如果将PN结的N区接在电源的正极，P区接在电源的负极称为给PN结加上反向电压（或称反向偏置），这叫二极管的反向截止。如图所示</a:t>
            </a:r>
            <a:endParaRPr lang="zh-CN" altLang="en-US"/>
          </a:p>
        </p:txBody>
      </p:sp>
      <p:pic>
        <p:nvPicPr>
          <p:cNvPr id="11266" name="内容占位符 -2147482445"/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29605" y="1660525"/>
            <a:ext cx="6010910" cy="45993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标题 1"/>
          <p:cNvSpPr>
            <a:spLocks noGrp="1"/>
          </p:cNvSpPr>
          <p:nvPr>
            <p:ph type="title"/>
          </p:nvPr>
        </p:nvSpPr>
        <p:spPr>
          <a:xfrm>
            <a:off x="1442085" y="1246188"/>
            <a:ext cx="8229600" cy="674687"/>
          </a:xfrm>
        </p:spPr>
        <p:txBody>
          <a:bodyPr anchor="ctr" anchorCtr="0">
            <a:normAutofit fontScale="90000"/>
          </a:bodyPr>
          <a:p>
            <a:r>
              <a:rPr lang="zh-CN" altLang="en-US"/>
              <a:t>单向导电特性</a:t>
            </a:r>
            <a:endParaRPr lang="zh-CN" altLang="en-US"/>
          </a:p>
        </p:txBody>
      </p:sp>
      <p:sp>
        <p:nvSpPr>
          <p:cNvPr id="12290" name="内容占位符 2"/>
          <p:cNvSpPr>
            <a:spLocks noGrp="1"/>
          </p:cNvSpPr>
          <p:nvPr>
            <p:ph idx="1"/>
          </p:nvPr>
        </p:nvSpPr>
        <p:spPr>
          <a:xfrm>
            <a:off x="165735" y="3180715"/>
            <a:ext cx="12026265" cy="2691765"/>
          </a:xfrm>
        </p:spPr>
        <p:txBody>
          <a:bodyPr anchor="t" anchorCtr="0"/>
          <a:p>
            <a:r>
              <a:rPr lang="zh-CN" altLang="en-US"/>
              <a:t>上述所讲的PN结加正向电压是电阻小，加反向电压是电阻很大。也就是说电流向一个方向能流通，而向相反的方向不流通，这就是PN结的单向导电特性，但是，反向电压不能加的过大，如反向电压超过一定数值时将破坏共价健，是PN结损坏无法工作，这就是通常说击穿。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44*5044*710*71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COMMONDATA" val="eyJoZGlkIjoiODFhOWVkNWZiYzQxY2ZjOWUyZDczNGM2NWU4MjdmOWEifQ=="/>
  <p:tag name="KSO_WPP_MARK_KEY" val="62664eac-7aa4-4a4b-bbeb-4c2d6a17cda4"/>
</p:tagLst>
</file>

<file path=ppt/tags/tag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REFSHAPE" val="136024860"/>
  <p:tag name="KSO_WM_UNIT_PLACING_PICTURE_USER_VIEWPORT" val="{&quot;height&quot;:3045,&quot;width&quot;:5279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1562</Words>
  <Application>WPS 演示</Application>
  <PresentationFormat>宽屏</PresentationFormat>
  <Paragraphs>76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Arial</vt:lpstr>
      <vt:lpstr>宋体</vt:lpstr>
      <vt:lpstr>Wingdings</vt:lpstr>
      <vt:lpstr>新宋体</vt:lpstr>
      <vt:lpstr>微软雅黑</vt:lpstr>
      <vt:lpstr>Calibri</vt:lpstr>
      <vt:lpstr>Arial Unicode MS</vt:lpstr>
      <vt:lpstr>Office 主题</vt:lpstr>
      <vt:lpstr>配套课件</vt:lpstr>
      <vt:lpstr>物体的分类</vt:lpstr>
      <vt:lpstr>1、本征半导体</vt:lpstr>
      <vt:lpstr>N型半导体</vt:lpstr>
      <vt:lpstr>P型半导体</vt:lpstr>
      <vt:lpstr>PN结的形成</vt:lpstr>
      <vt:lpstr>二、PN结的单向导电特性</vt:lpstr>
      <vt:lpstr>2、PN结反向截止特性</vt:lpstr>
      <vt:lpstr>单向导电特性</vt:lpstr>
      <vt:lpstr>晶体二极管的结构、表示符号和分类</vt:lpstr>
      <vt:lpstr>二极管的分类</vt:lpstr>
      <vt:lpstr>二极管的检测 </vt:lpstr>
      <vt:lpstr>判断二极管的好坏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  &amp;小微&amp;</cp:lastModifiedBy>
  <cp:revision>181</cp:revision>
  <dcterms:created xsi:type="dcterms:W3CDTF">2019-06-19T02:08:00Z</dcterms:created>
  <dcterms:modified xsi:type="dcterms:W3CDTF">2023-06-16T10:43:05Z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89BD4CFE8FE04122A93F019776405E30_11</vt:lpwstr>
  </property>
</Properties>
</file>