
<file path=[Content_Types].xml><?xml version="1.0" encoding="utf-8"?>
<Types xmlns="http://schemas.openxmlformats.org/package/2006/content-types">
  <Default Extension="xml" ContentType="application/xml"/>
  <Default Extension="vml" ContentType="application/vnd.openxmlformats-officedocument.vmlDrawing"/>
  <Default Extension="bin" ContentType="application/vnd.openxmlformats-officedocument.oleObject"/>
  <Default Extension="jpeg" ContentType="image/jpeg"/>
  <Default Extension="JPG" ContentType="image/.jpg"/>
  <Default Extension="emf" ContentType="image/x-emf"/>
  <Default Extension="png" ContentType="image/png"/>
  <Default Extension="rels" ContentType="application/vnd.openxmlformats-package.relationships+xml"/>
  <Override PartName="/customXml/itemProps156.xml" ContentType="application/vnd.openxmlformats-officedocument.customXmlPropertie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7.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8" r:id="rId4"/>
    <p:sldId id="276"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Lst>
  <p:sldSz cx="12192000" cy="6858000"/>
  <p:notesSz cx="6858000" cy="9144000"/>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4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145"/>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 Type="http://schemas.openxmlformats.org/officeDocument/2006/relationships/slide" Target="slides/slide3.xml"/><Relationship Id="rId4" Type="http://schemas.openxmlformats.org/officeDocument/2006/relationships/slide" Target="slides/slide2.xml"/><Relationship Id="rId3" Type="http://schemas.openxmlformats.org/officeDocument/2006/relationships/slide" Target="slides/slide1.xml"/><Relationship Id="rId27" Type="http://schemas.openxmlformats.org/officeDocument/2006/relationships/tags" Target="tags/tag157.xml"/><Relationship Id="rId26" Type="http://schemas.openxmlformats.org/officeDocument/2006/relationships/customXml" Target="../customXml/item1.xml"/><Relationship Id="rId25" Type="http://schemas.openxmlformats.org/officeDocument/2006/relationships/customXmlProps" Target="../customXml/itemProps156.xml"/><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image" Target="../media/image1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2.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1.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8.xml"/><Relationship Id="rId3" Type="http://schemas.openxmlformats.org/officeDocument/2006/relationships/image" Target="../media/image20.png"/><Relationship Id="rId2" Type="http://schemas.openxmlformats.org/officeDocument/2006/relationships/tags" Target="../tags/tag57.xml"/><Relationship Id="rId1" Type="http://schemas.openxmlformats.org/officeDocument/2006/relationships/tags" Target="../tags/tag56.xml"/></Relationships>
</file>

<file path=ppt/slides/_rels/slide11.xml.rels><?xml version="1.0" encoding="UTF-8" standalone="yes"?>
<Relationships xmlns="http://schemas.openxmlformats.org/package/2006/relationships"><Relationship Id="rId9" Type="http://schemas.openxmlformats.org/officeDocument/2006/relationships/tags" Target="../tags/tag64.xml"/><Relationship Id="rId8" Type="http://schemas.openxmlformats.org/officeDocument/2006/relationships/tags" Target="../tags/tag63.xml"/><Relationship Id="rId7" Type="http://schemas.openxmlformats.org/officeDocument/2006/relationships/image" Target="../media/image22.png"/><Relationship Id="rId6" Type="http://schemas.openxmlformats.org/officeDocument/2006/relationships/tags" Target="../tags/tag62.xml"/><Relationship Id="rId5" Type="http://schemas.openxmlformats.org/officeDocument/2006/relationships/image" Target="../media/image21.emf"/><Relationship Id="rId4" Type="http://schemas.openxmlformats.org/officeDocument/2006/relationships/oleObject" Target="../embeddings/oleObject4.bin"/><Relationship Id="rId3" Type="http://schemas.openxmlformats.org/officeDocument/2006/relationships/tags" Target="../tags/tag61.xml"/><Relationship Id="rId26" Type="http://schemas.openxmlformats.org/officeDocument/2006/relationships/vmlDrawing" Target="../drawings/vmlDrawing3.vml"/><Relationship Id="rId25" Type="http://schemas.openxmlformats.org/officeDocument/2006/relationships/slideLayout" Target="../slideLayouts/slideLayout2.xml"/><Relationship Id="rId24" Type="http://schemas.openxmlformats.org/officeDocument/2006/relationships/tags" Target="../tags/tag78.xml"/><Relationship Id="rId23" Type="http://schemas.openxmlformats.org/officeDocument/2006/relationships/image" Target="../media/image23.png"/><Relationship Id="rId22" Type="http://schemas.openxmlformats.org/officeDocument/2006/relationships/tags" Target="../tags/tag77.xml"/><Relationship Id="rId21" Type="http://schemas.openxmlformats.org/officeDocument/2006/relationships/tags" Target="../tags/tag76.xml"/><Relationship Id="rId20" Type="http://schemas.openxmlformats.org/officeDocument/2006/relationships/tags" Target="../tags/tag75.xml"/><Relationship Id="rId2" Type="http://schemas.openxmlformats.org/officeDocument/2006/relationships/tags" Target="../tags/tag60.xml"/><Relationship Id="rId19" Type="http://schemas.openxmlformats.org/officeDocument/2006/relationships/tags" Target="../tags/tag74.xml"/><Relationship Id="rId18" Type="http://schemas.openxmlformats.org/officeDocument/2006/relationships/tags" Target="../tags/tag73.xml"/><Relationship Id="rId17" Type="http://schemas.openxmlformats.org/officeDocument/2006/relationships/tags" Target="../tags/tag72.xml"/><Relationship Id="rId16" Type="http://schemas.openxmlformats.org/officeDocument/2006/relationships/tags" Target="../tags/tag71.xml"/><Relationship Id="rId15" Type="http://schemas.openxmlformats.org/officeDocument/2006/relationships/tags" Target="../tags/tag70.xml"/><Relationship Id="rId14" Type="http://schemas.openxmlformats.org/officeDocument/2006/relationships/tags" Target="../tags/tag69.xml"/><Relationship Id="rId13" Type="http://schemas.openxmlformats.org/officeDocument/2006/relationships/tags" Target="../tags/tag68.xml"/><Relationship Id="rId12" Type="http://schemas.openxmlformats.org/officeDocument/2006/relationships/tags" Target="../tags/tag67.xml"/><Relationship Id="rId11" Type="http://schemas.openxmlformats.org/officeDocument/2006/relationships/tags" Target="../tags/tag66.xml"/><Relationship Id="rId10" Type="http://schemas.openxmlformats.org/officeDocument/2006/relationships/tags" Target="../tags/tag65.xml"/><Relationship Id="rId1" Type="http://schemas.openxmlformats.org/officeDocument/2006/relationships/tags" Target="../tags/tag59.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82.xml"/><Relationship Id="rId5" Type="http://schemas.openxmlformats.org/officeDocument/2006/relationships/image" Target="../media/image23.png"/><Relationship Id="rId4" Type="http://schemas.openxmlformats.org/officeDocument/2006/relationships/tags" Target="../tags/tag81.xml"/><Relationship Id="rId3" Type="http://schemas.openxmlformats.org/officeDocument/2006/relationships/image" Target="../media/image24.png"/><Relationship Id="rId2" Type="http://schemas.openxmlformats.org/officeDocument/2006/relationships/tags" Target="../tags/tag80.xml"/><Relationship Id="rId1" Type="http://schemas.openxmlformats.org/officeDocument/2006/relationships/tags" Target="../tags/tag79.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tags" Target="../tags/tag86.xml"/><Relationship Id="rId5" Type="http://schemas.openxmlformats.org/officeDocument/2006/relationships/image" Target="../media/image26.png"/><Relationship Id="rId4" Type="http://schemas.openxmlformats.org/officeDocument/2006/relationships/tags" Target="../tags/tag85.xml"/><Relationship Id="rId3" Type="http://schemas.openxmlformats.org/officeDocument/2006/relationships/image" Target="../media/image25.png"/><Relationship Id="rId2" Type="http://schemas.openxmlformats.org/officeDocument/2006/relationships/tags" Target="../tags/tag84.xml"/><Relationship Id="rId1" Type="http://schemas.openxmlformats.org/officeDocument/2006/relationships/tags" Target="../tags/tag83.xml"/></Relationships>
</file>

<file path=ppt/slides/_rels/slide14.xml.rels><?xml version="1.0" encoding="UTF-8" standalone="yes"?>
<Relationships xmlns="http://schemas.openxmlformats.org/package/2006/relationships"><Relationship Id="rId4" Type="http://schemas.openxmlformats.org/officeDocument/2006/relationships/slideLayout" Target="../slideLayouts/slideLayout7.xml"/><Relationship Id="rId3" Type="http://schemas.openxmlformats.org/officeDocument/2006/relationships/tags" Target="../tags/tag89.xml"/><Relationship Id="rId2" Type="http://schemas.openxmlformats.org/officeDocument/2006/relationships/tags" Target="../tags/tag88.xml"/><Relationship Id="rId1" Type="http://schemas.openxmlformats.org/officeDocument/2006/relationships/tags" Target="../tags/tag87.xml"/></Relationships>
</file>

<file path=ppt/slides/_rels/slide15.xml.rels><?xml version="1.0" encoding="UTF-8" standalone="yes"?>
<Relationships xmlns="http://schemas.openxmlformats.org/package/2006/relationships"><Relationship Id="rId9" Type="http://schemas.openxmlformats.org/officeDocument/2006/relationships/tags" Target="../tags/tag97.xml"/><Relationship Id="rId8" Type="http://schemas.openxmlformats.org/officeDocument/2006/relationships/tags" Target="../tags/tag96.xml"/><Relationship Id="rId7" Type="http://schemas.openxmlformats.org/officeDocument/2006/relationships/tags" Target="../tags/tag95.xml"/><Relationship Id="rId6" Type="http://schemas.openxmlformats.org/officeDocument/2006/relationships/tags" Target="../tags/tag94.xml"/><Relationship Id="rId5" Type="http://schemas.openxmlformats.org/officeDocument/2006/relationships/tags" Target="../tags/tag93.xml"/><Relationship Id="rId4" Type="http://schemas.openxmlformats.org/officeDocument/2006/relationships/tags" Target="../tags/tag92.xml"/><Relationship Id="rId3" Type="http://schemas.openxmlformats.org/officeDocument/2006/relationships/image" Target="../media/image27.png"/><Relationship Id="rId21" Type="http://schemas.openxmlformats.org/officeDocument/2006/relationships/slideLayout" Target="../slideLayouts/slideLayout7.xml"/><Relationship Id="rId20" Type="http://schemas.openxmlformats.org/officeDocument/2006/relationships/tags" Target="../tags/tag108.xml"/><Relationship Id="rId2" Type="http://schemas.openxmlformats.org/officeDocument/2006/relationships/tags" Target="../tags/tag91.xml"/><Relationship Id="rId19" Type="http://schemas.openxmlformats.org/officeDocument/2006/relationships/tags" Target="../tags/tag107.xml"/><Relationship Id="rId18" Type="http://schemas.openxmlformats.org/officeDocument/2006/relationships/tags" Target="../tags/tag106.xml"/><Relationship Id="rId17" Type="http://schemas.openxmlformats.org/officeDocument/2006/relationships/tags" Target="../tags/tag105.xml"/><Relationship Id="rId16" Type="http://schemas.openxmlformats.org/officeDocument/2006/relationships/tags" Target="../tags/tag104.xml"/><Relationship Id="rId15" Type="http://schemas.openxmlformats.org/officeDocument/2006/relationships/tags" Target="../tags/tag103.xml"/><Relationship Id="rId14" Type="http://schemas.openxmlformats.org/officeDocument/2006/relationships/tags" Target="../tags/tag102.xml"/><Relationship Id="rId13" Type="http://schemas.openxmlformats.org/officeDocument/2006/relationships/tags" Target="../tags/tag101.xml"/><Relationship Id="rId12" Type="http://schemas.openxmlformats.org/officeDocument/2006/relationships/tags" Target="../tags/tag100.xml"/><Relationship Id="rId11" Type="http://schemas.openxmlformats.org/officeDocument/2006/relationships/tags" Target="../tags/tag99.xml"/><Relationship Id="rId10" Type="http://schemas.openxmlformats.org/officeDocument/2006/relationships/tags" Target="../tags/tag98.xml"/><Relationship Id="rId1" Type="http://schemas.openxmlformats.org/officeDocument/2006/relationships/tags" Target="../tags/tag90.xml"/></Relationships>
</file>

<file path=ppt/slides/_rels/slide16.xml.rels><?xml version="1.0" encoding="UTF-8" standalone="yes"?>
<Relationships xmlns="http://schemas.openxmlformats.org/package/2006/relationships"><Relationship Id="rId9" Type="http://schemas.openxmlformats.org/officeDocument/2006/relationships/tags" Target="../tags/tag116.xml"/><Relationship Id="rId8" Type="http://schemas.openxmlformats.org/officeDocument/2006/relationships/tags" Target="../tags/tag115.xml"/><Relationship Id="rId7" Type="http://schemas.openxmlformats.org/officeDocument/2006/relationships/tags" Target="../tags/tag114.xml"/><Relationship Id="rId6" Type="http://schemas.openxmlformats.org/officeDocument/2006/relationships/tags" Target="../tags/tag113.xml"/><Relationship Id="rId5" Type="http://schemas.openxmlformats.org/officeDocument/2006/relationships/tags" Target="../tags/tag112.xml"/><Relationship Id="rId4" Type="http://schemas.openxmlformats.org/officeDocument/2006/relationships/tags" Target="../tags/tag111.xml"/><Relationship Id="rId38" Type="http://schemas.openxmlformats.org/officeDocument/2006/relationships/slideLayout" Target="../slideLayouts/slideLayout7.xml"/><Relationship Id="rId37" Type="http://schemas.openxmlformats.org/officeDocument/2006/relationships/tags" Target="../tags/tag144.xml"/><Relationship Id="rId36" Type="http://schemas.openxmlformats.org/officeDocument/2006/relationships/tags" Target="../tags/tag143.xml"/><Relationship Id="rId35" Type="http://schemas.openxmlformats.org/officeDocument/2006/relationships/tags" Target="../tags/tag142.xml"/><Relationship Id="rId34" Type="http://schemas.openxmlformats.org/officeDocument/2006/relationships/tags" Target="../tags/tag141.xml"/><Relationship Id="rId33" Type="http://schemas.openxmlformats.org/officeDocument/2006/relationships/tags" Target="../tags/tag140.xml"/><Relationship Id="rId32" Type="http://schemas.openxmlformats.org/officeDocument/2006/relationships/tags" Target="../tags/tag139.xml"/><Relationship Id="rId31" Type="http://schemas.openxmlformats.org/officeDocument/2006/relationships/tags" Target="../tags/tag138.xml"/><Relationship Id="rId30" Type="http://schemas.openxmlformats.org/officeDocument/2006/relationships/tags" Target="../tags/tag137.xml"/><Relationship Id="rId3" Type="http://schemas.openxmlformats.org/officeDocument/2006/relationships/image" Target="../media/image28.png"/><Relationship Id="rId29" Type="http://schemas.openxmlformats.org/officeDocument/2006/relationships/tags" Target="../tags/tag136.xml"/><Relationship Id="rId28" Type="http://schemas.openxmlformats.org/officeDocument/2006/relationships/tags" Target="../tags/tag135.xml"/><Relationship Id="rId27" Type="http://schemas.openxmlformats.org/officeDocument/2006/relationships/tags" Target="../tags/tag134.xml"/><Relationship Id="rId26" Type="http://schemas.openxmlformats.org/officeDocument/2006/relationships/tags" Target="../tags/tag133.xml"/><Relationship Id="rId25" Type="http://schemas.openxmlformats.org/officeDocument/2006/relationships/tags" Target="../tags/tag132.xml"/><Relationship Id="rId24" Type="http://schemas.openxmlformats.org/officeDocument/2006/relationships/tags" Target="../tags/tag131.xml"/><Relationship Id="rId23" Type="http://schemas.openxmlformats.org/officeDocument/2006/relationships/tags" Target="../tags/tag130.xml"/><Relationship Id="rId22" Type="http://schemas.openxmlformats.org/officeDocument/2006/relationships/tags" Target="../tags/tag129.xml"/><Relationship Id="rId21" Type="http://schemas.openxmlformats.org/officeDocument/2006/relationships/tags" Target="../tags/tag128.xml"/><Relationship Id="rId20" Type="http://schemas.openxmlformats.org/officeDocument/2006/relationships/tags" Target="../tags/tag127.xml"/><Relationship Id="rId2" Type="http://schemas.openxmlformats.org/officeDocument/2006/relationships/tags" Target="../tags/tag110.xml"/><Relationship Id="rId19" Type="http://schemas.openxmlformats.org/officeDocument/2006/relationships/tags" Target="../tags/tag126.xml"/><Relationship Id="rId18" Type="http://schemas.openxmlformats.org/officeDocument/2006/relationships/tags" Target="../tags/tag125.xml"/><Relationship Id="rId17" Type="http://schemas.openxmlformats.org/officeDocument/2006/relationships/tags" Target="../tags/tag124.xml"/><Relationship Id="rId16" Type="http://schemas.openxmlformats.org/officeDocument/2006/relationships/tags" Target="../tags/tag123.xml"/><Relationship Id="rId15" Type="http://schemas.openxmlformats.org/officeDocument/2006/relationships/tags" Target="../tags/tag122.xml"/><Relationship Id="rId14" Type="http://schemas.openxmlformats.org/officeDocument/2006/relationships/tags" Target="../tags/tag121.xml"/><Relationship Id="rId13" Type="http://schemas.openxmlformats.org/officeDocument/2006/relationships/tags" Target="../tags/tag120.xml"/><Relationship Id="rId12" Type="http://schemas.openxmlformats.org/officeDocument/2006/relationships/tags" Target="../tags/tag119.xml"/><Relationship Id="rId11" Type="http://schemas.openxmlformats.org/officeDocument/2006/relationships/tags" Target="../tags/tag118.xml"/><Relationship Id="rId10" Type="http://schemas.openxmlformats.org/officeDocument/2006/relationships/tags" Target="../tags/tag117.xml"/><Relationship Id="rId1" Type="http://schemas.openxmlformats.org/officeDocument/2006/relationships/tags" Target="../tags/tag109.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49.xml"/><Relationship Id="rId6" Type="http://schemas.openxmlformats.org/officeDocument/2006/relationships/image" Target="../media/image27.png"/><Relationship Id="rId5" Type="http://schemas.openxmlformats.org/officeDocument/2006/relationships/tags" Target="../tags/tag148.xml"/><Relationship Id="rId4" Type="http://schemas.openxmlformats.org/officeDocument/2006/relationships/image" Target="../media/image24.png"/><Relationship Id="rId3" Type="http://schemas.openxmlformats.org/officeDocument/2006/relationships/tags" Target="../tags/tag147.xml"/><Relationship Id="rId2" Type="http://schemas.openxmlformats.org/officeDocument/2006/relationships/tags" Target="../tags/tag146.xml"/><Relationship Id="rId1" Type="http://schemas.openxmlformats.org/officeDocument/2006/relationships/tags" Target="../tags/tag145.xml"/></Relationships>
</file>

<file path=ppt/slides/_rels/slide18.xml.rels><?xml version="1.0" encoding="UTF-8" standalone="yes"?>
<Relationships xmlns="http://schemas.openxmlformats.org/package/2006/relationships"><Relationship Id="rId8" Type="http://schemas.openxmlformats.org/officeDocument/2006/relationships/slideLayout" Target="../slideLayouts/slideLayout7.xml"/><Relationship Id="rId7" Type="http://schemas.openxmlformats.org/officeDocument/2006/relationships/tags" Target="../tags/tag154.xml"/><Relationship Id="rId6" Type="http://schemas.openxmlformats.org/officeDocument/2006/relationships/image" Target="../media/image22.png"/><Relationship Id="rId5" Type="http://schemas.openxmlformats.org/officeDocument/2006/relationships/tags" Target="../tags/tag153.xml"/><Relationship Id="rId4" Type="http://schemas.openxmlformats.org/officeDocument/2006/relationships/image" Target="../media/image28.png"/><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1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tags" Target="../tags/tag155.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s>
</file>

<file path=ppt/slides/_rels/slide3.xml.rels><?xml version="1.0" encoding="UTF-8" standalone="yes"?>
<Relationships xmlns="http://schemas.openxmlformats.org/package/2006/relationships"><Relationship Id="rId9" Type="http://schemas.openxmlformats.org/officeDocument/2006/relationships/image" Target="../media/image5.png"/><Relationship Id="rId8" Type="http://schemas.openxmlformats.org/officeDocument/2006/relationships/tags" Target="../tags/tag15.xml"/><Relationship Id="rId7" Type="http://schemas.openxmlformats.org/officeDocument/2006/relationships/image" Target="../media/image4.png"/><Relationship Id="rId6" Type="http://schemas.openxmlformats.org/officeDocument/2006/relationships/tags" Target="../tags/tag14.xml"/><Relationship Id="rId5" Type="http://schemas.openxmlformats.org/officeDocument/2006/relationships/image" Target="../media/image3.png"/><Relationship Id="rId4" Type="http://schemas.openxmlformats.org/officeDocument/2006/relationships/tags" Target="../tags/tag13.xml"/><Relationship Id="rId3" Type="http://schemas.openxmlformats.org/officeDocument/2006/relationships/image" Target="../media/image2.png"/><Relationship Id="rId27" Type="http://schemas.openxmlformats.org/officeDocument/2006/relationships/slideLayout" Target="../slideLayouts/slideLayout2.xml"/><Relationship Id="rId26" Type="http://schemas.openxmlformats.org/officeDocument/2006/relationships/tags" Target="../tags/tag28.xml"/><Relationship Id="rId25" Type="http://schemas.openxmlformats.org/officeDocument/2006/relationships/tags" Target="../tags/tag27.xml"/><Relationship Id="rId24" Type="http://schemas.openxmlformats.org/officeDocument/2006/relationships/tags" Target="../tags/tag26.xml"/><Relationship Id="rId23" Type="http://schemas.openxmlformats.org/officeDocument/2006/relationships/tags" Target="../tags/tag25.xml"/><Relationship Id="rId22" Type="http://schemas.openxmlformats.org/officeDocument/2006/relationships/tags" Target="../tags/tag24.xml"/><Relationship Id="rId21" Type="http://schemas.openxmlformats.org/officeDocument/2006/relationships/tags" Target="../tags/tag23.xml"/><Relationship Id="rId20" Type="http://schemas.openxmlformats.org/officeDocument/2006/relationships/tags" Target="../tags/tag22.xml"/><Relationship Id="rId2" Type="http://schemas.openxmlformats.org/officeDocument/2006/relationships/tags" Target="../tags/tag12.xml"/><Relationship Id="rId19" Type="http://schemas.openxmlformats.org/officeDocument/2006/relationships/tags" Target="../tags/tag21.xml"/><Relationship Id="rId18" Type="http://schemas.openxmlformats.org/officeDocument/2006/relationships/tags" Target="../tags/tag20.xml"/><Relationship Id="rId17" Type="http://schemas.openxmlformats.org/officeDocument/2006/relationships/image" Target="../media/image9.png"/><Relationship Id="rId16" Type="http://schemas.openxmlformats.org/officeDocument/2006/relationships/tags" Target="../tags/tag19.xml"/><Relationship Id="rId15" Type="http://schemas.openxmlformats.org/officeDocument/2006/relationships/image" Target="../media/image8.png"/><Relationship Id="rId14" Type="http://schemas.openxmlformats.org/officeDocument/2006/relationships/tags" Target="../tags/tag18.xml"/><Relationship Id="rId13" Type="http://schemas.openxmlformats.org/officeDocument/2006/relationships/image" Target="../media/image7.png"/><Relationship Id="rId12" Type="http://schemas.openxmlformats.org/officeDocument/2006/relationships/tags" Target="../tags/tag17.xml"/><Relationship Id="rId11" Type="http://schemas.openxmlformats.org/officeDocument/2006/relationships/image" Target="../media/image6.png"/><Relationship Id="rId10" Type="http://schemas.openxmlformats.org/officeDocument/2006/relationships/tags" Target="../tags/tag16.xml"/><Relationship Id="rId1" Type="http://schemas.openxmlformats.org/officeDocument/2006/relationships/tags" Target="../tags/tag1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30.xml"/><Relationship Id="rId1" Type="http://schemas.openxmlformats.org/officeDocument/2006/relationships/tags" Target="../tags/tag29.xml"/></Relationships>
</file>

<file path=ppt/slides/_rels/slide5.xml.rels><?xml version="1.0" encoding="UTF-8" standalone="yes"?>
<Relationships xmlns="http://schemas.openxmlformats.org/package/2006/relationships"><Relationship Id="rId9" Type="http://schemas.openxmlformats.org/officeDocument/2006/relationships/image" Target="../media/image11.emf"/><Relationship Id="rId8" Type="http://schemas.openxmlformats.org/officeDocument/2006/relationships/oleObject" Target="../embeddings/oleObject2.bin"/><Relationship Id="rId7" Type="http://schemas.openxmlformats.org/officeDocument/2006/relationships/tags" Target="../tags/tag35.xml"/><Relationship Id="rId6" Type="http://schemas.openxmlformats.org/officeDocument/2006/relationships/tags" Target="../tags/tag34.xml"/><Relationship Id="rId5" Type="http://schemas.openxmlformats.org/officeDocument/2006/relationships/image" Target="../media/image10.emf"/><Relationship Id="rId4" Type="http://schemas.openxmlformats.org/officeDocument/2006/relationships/oleObject" Target="../embeddings/oleObject1.bin"/><Relationship Id="rId3" Type="http://schemas.openxmlformats.org/officeDocument/2006/relationships/tags" Target="../tags/tag33.xml"/><Relationship Id="rId2" Type="http://schemas.openxmlformats.org/officeDocument/2006/relationships/tags" Target="../tags/tag32.xml"/><Relationship Id="rId12" Type="http://schemas.openxmlformats.org/officeDocument/2006/relationships/vmlDrawing" Target="../drawings/vmlDrawing1.vml"/><Relationship Id="rId11" Type="http://schemas.openxmlformats.org/officeDocument/2006/relationships/slideLayout" Target="../slideLayouts/slideLayout2.xml"/><Relationship Id="rId10" Type="http://schemas.openxmlformats.org/officeDocument/2006/relationships/tags" Target="../tags/tag36.xml"/><Relationship Id="rId1" Type="http://schemas.openxmlformats.org/officeDocument/2006/relationships/tags" Target="../tags/tag31.xml"/></Relationships>
</file>

<file path=ppt/slides/_rels/slide6.xml.rels><?xml version="1.0" encoding="UTF-8" standalone="yes"?>
<Relationships xmlns="http://schemas.openxmlformats.org/package/2006/relationships"><Relationship Id="rId9" Type="http://schemas.openxmlformats.org/officeDocument/2006/relationships/image" Target="../media/image14.png"/><Relationship Id="rId8" Type="http://schemas.openxmlformats.org/officeDocument/2006/relationships/tags" Target="../tags/tag41.xml"/><Relationship Id="rId7" Type="http://schemas.openxmlformats.org/officeDocument/2006/relationships/image" Target="../media/image13.png"/><Relationship Id="rId6" Type="http://schemas.openxmlformats.org/officeDocument/2006/relationships/tags" Target="../tags/tag40.xml"/><Relationship Id="rId5" Type="http://schemas.openxmlformats.org/officeDocument/2006/relationships/tags" Target="../tags/tag39.xml"/><Relationship Id="rId4" Type="http://schemas.openxmlformats.org/officeDocument/2006/relationships/image" Target="../media/image12.emf"/><Relationship Id="rId3" Type="http://schemas.openxmlformats.org/officeDocument/2006/relationships/oleObject" Target="../embeddings/oleObject3.bin"/><Relationship Id="rId2" Type="http://schemas.openxmlformats.org/officeDocument/2006/relationships/tags" Target="../tags/tag38.xml"/><Relationship Id="rId12" Type="http://schemas.openxmlformats.org/officeDocument/2006/relationships/vmlDrawing" Target="../drawings/vmlDrawing2.vml"/><Relationship Id="rId11" Type="http://schemas.openxmlformats.org/officeDocument/2006/relationships/slideLayout" Target="../slideLayouts/slideLayout2.xml"/><Relationship Id="rId10" Type="http://schemas.openxmlformats.org/officeDocument/2006/relationships/tags" Target="../tags/tag42.xml"/><Relationship Id="rId1" Type="http://schemas.openxmlformats.org/officeDocument/2006/relationships/tags" Target="../tags/tag37.xml"/></Relationships>
</file>

<file path=ppt/slides/_rels/slide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47.xml"/><Relationship Id="rId6" Type="http://schemas.openxmlformats.org/officeDocument/2006/relationships/image" Target="../media/image16.png"/><Relationship Id="rId5" Type="http://schemas.openxmlformats.org/officeDocument/2006/relationships/tags" Target="../tags/tag46.xml"/><Relationship Id="rId4" Type="http://schemas.openxmlformats.org/officeDocument/2006/relationships/image" Target="../media/image15.jpeg"/><Relationship Id="rId3" Type="http://schemas.openxmlformats.org/officeDocument/2006/relationships/tags" Target="../tags/tag45.xml"/><Relationship Id="rId2" Type="http://schemas.openxmlformats.org/officeDocument/2006/relationships/tags" Target="../tags/tag44.xml"/><Relationship Id="rId1" Type="http://schemas.openxmlformats.org/officeDocument/2006/relationships/tags" Target="../tags/tag43.xml"/></Relationships>
</file>

<file path=ppt/slides/_rels/slide8.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52.xml"/><Relationship Id="rId6" Type="http://schemas.openxmlformats.org/officeDocument/2006/relationships/image" Target="../media/image18.png"/><Relationship Id="rId5" Type="http://schemas.openxmlformats.org/officeDocument/2006/relationships/tags" Target="../tags/tag51.xml"/><Relationship Id="rId4" Type="http://schemas.openxmlformats.org/officeDocument/2006/relationships/image" Target="../media/image17.png"/><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tags" Target="../tags/tag48.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tags" Target="../tags/tag55.xml"/><Relationship Id="rId3" Type="http://schemas.openxmlformats.org/officeDocument/2006/relationships/image" Target="../media/image19.jpeg"/><Relationship Id="rId2" Type="http://schemas.openxmlformats.org/officeDocument/2006/relationships/tags" Target="../tags/tag54.xml"/><Relationship Id="rId1" Type="http://schemas.openxmlformats.org/officeDocument/2006/relationships/tags" Target="../tags/tag5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custDataLst>
              <p:tags r:id="rId1"/>
            </p:custDataLst>
          </p:nvPr>
        </p:nvSpPr>
        <p:spPr/>
        <p:txBody>
          <a:bodyPr/>
          <a:p>
            <a:r>
              <a:rPr lang="zh-CN" altLang="zh-CN"/>
              <a:t>配套课件</a:t>
            </a:r>
            <a:endParaRPr lang="en-US" altLang="zh-CN"/>
          </a:p>
        </p:txBody>
      </p:sp>
      <p:sp>
        <p:nvSpPr>
          <p:cNvPr id="3" name="副标题 2"/>
          <p:cNvSpPr>
            <a:spLocks noGrp="1"/>
          </p:cNvSpPr>
          <p:nvPr>
            <p:ph type="subTitle" idx="1"/>
            <p:custDataLst>
              <p:tags r:id="rId2"/>
            </p:custDataLst>
          </p:nvPr>
        </p:nvSpPr>
        <p:spPr/>
        <p:txBody>
          <a:bodyPr/>
          <a:p>
            <a:r>
              <a:rPr lang="zh-CN" altLang="en-US"/>
              <a:t>电阻</a:t>
            </a:r>
            <a:endParaRPr lang="zh-CN" altLang="en-US"/>
          </a:p>
        </p:txBody>
      </p:sp>
    </p:spTree>
    <p:custDataLst>
      <p:tags r:id="rId3"/>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25120" y="705485"/>
            <a:ext cx="2926080" cy="368300"/>
          </a:xfrm>
          <a:prstGeom prst="rect">
            <a:avLst/>
          </a:prstGeom>
          <a:noFill/>
        </p:spPr>
        <p:txBody>
          <a:bodyPr wrap="none" rtlCol="0">
            <a:spAutoFit/>
          </a:bodyPr>
          <a:p>
            <a:r>
              <a:rPr lang="zh-CN" altLang="en-US"/>
              <a:t>四环电阻中颜色代表的含义</a:t>
            </a:r>
            <a:endParaRPr lang="zh-CN" altLang="en-US"/>
          </a:p>
        </p:txBody>
      </p:sp>
      <p:pic>
        <p:nvPicPr>
          <p:cNvPr id="19458" name="内容占位符 4"/>
          <p:cNvPicPr>
            <a:picLocks noGrp="1" noChangeAspect="1"/>
          </p:cNvPicPr>
          <p:nvPr>
            <p:ph idx="1"/>
            <p:custDataLst>
              <p:tags r:id="rId2"/>
            </p:custDataLst>
          </p:nvPr>
        </p:nvPicPr>
        <p:blipFill>
          <a:blip r:embed="rId3"/>
          <a:stretch>
            <a:fillRect/>
          </a:stretch>
        </p:blipFill>
        <p:spPr>
          <a:xfrm>
            <a:off x="2726055" y="1130935"/>
            <a:ext cx="7084695" cy="5179060"/>
          </a:xfrm>
        </p:spPr>
      </p:pic>
    </p:spTree>
    <p:custDataLst>
      <p:tags r:id="rId4"/>
    </p:custData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custDataLst>
              <p:tags r:id="rId1"/>
            </p:custDataLst>
          </p:nvPr>
        </p:nvSpPr>
        <p:spPr>
          <a:xfrm>
            <a:off x="335915" y="817245"/>
            <a:ext cx="2011680" cy="368300"/>
          </a:xfrm>
          <a:prstGeom prst="rect">
            <a:avLst/>
          </a:prstGeom>
          <a:noFill/>
        </p:spPr>
        <p:txBody>
          <a:bodyPr wrap="none" rtlCol="0" anchor="t">
            <a:spAutoFit/>
          </a:bodyPr>
          <a:p>
            <a:r>
              <a:rPr lang="zh-CN" altLang="en-US">
                <a:sym typeface="+mn-ea"/>
              </a:rPr>
              <a:t>四环电阻的表示法</a:t>
            </a:r>
            <a:endParaRPr lang="zh-CN" altLang="en-US"/>
          </a:p>
        </p:txBody>
      </p:sp>
      <p:sp>
        <p:nvSpPr>
          <p:cNvPr id="6" name="文本框 5"/>
          <p:cNvSpPr txBox="1"/>
          <p:nvPr>
            <p:custDataLst>
              <p:tags r:id="rId2"/>
            </p:custDataLst>
          </p:nvPr>
        </p:nvSpPr>
        <p:spPr>
          <a:xfrm>
            <a:off x="268605" y="1185545"/>
            <a:ext cx="11981180" cy="1696720"/>
          </a:xfrm>
          <a:prstGeom prst="rect">
            <a:avLst/>
          </a:prstGeom>
          <a:noFill/>
        </p:spPr>
        <p:txBody>
          <a:bodyPr wrap="square" rtlCol="0" anchor="t">
            <a:spAutoFit/>
          </a:bodyPr>
          <a:p>
            <a:pPr marL="342900" marR="0" indent="-342900" algn="l" defTabSz="914400" rtl="0" eaLnBrk="1" fontAlgn="base" latinLnBrk="0" hangingPunct="1">
              <a:lnSpc>
                <a:spcPct val="100000"/>
              </a:lnSpc>
              <a:spcBef>
                <a:spcPct val="20000"/>
              </a:spcBef>
              <a:spcAft>
                <a:spcPct val="0"/>
              </a:spcAft>
              <a:buClrTx/>
              <a:buSzTx/>
              <a:buFontTx/>
              <a:buChar char="•"/>
            </a:pPr>
            <a:r>
              <a:rPr lang="zh-CN" altLang="en-US">
                <a:sym typeface="+mn-ea"/>
              </a:rPr>
              <a:t>第一环表示有效数字【也就是该颜色所相对的数字】。</a:t>
            </a:r>
            <a:endParaRPr kumimoji="0" lang="zh-CN" altLang="en-US" b="0" i="0" u="none" strike="noStrike" kern="1200" cap="none" spc="0" normalizeH="0" baseline="0" noProof="1">
              <a:solidFill>
                <a:schemeClr val="tx1"/>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r>
              <a:rPr lang="zh-CN" altLang="en-US">
                <a:sym typeface="+mn-ea"/>
              </a:rPr>
              <a:t>第二环表示有效数字【也是该颜色所对应的数字】。</a:t>
            </a:r>
            <a:endParaRPr kumimoji="0" lang="zh-CN" altLang="en-US" b="0" i="0" u="none" strike="noStrike" kern="1200" cap="none" spc="0" normalizeH="0" baseline="0" noProof="1">
              <a:solidFill>
                <a:schemeClr val="tx1"/>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r>
              <a:rPr lang="zh-CN" altLang="en-US">
                <a:sym typeface="+mn-ea"/>
              </a:rPr>
              <a:t>第三环表示倍乘数【也就是说零的个数】。</a:t>
            </a:r>
            <a:endParaRPr kumimoji="0" lang="zh-CN" altLang="en-US" b="0" i="0" u="none" strike="noStrike" kern="1200" cap="none" spc="0" normalizeH="0" baseline="0" noProof="1">
              <a:solidFill>
                <a:schemeClr val="tx1"/>
              </a:solidFill>
              <a:latin typeface="+mn-lt"/>
              <a:ea typeface="+mn-ea"/>
              <a:cs typeface="+mn-cs"/>
            </a:endParaRPr>
          </a:p>
          <a:p>
            <a:pPr marL="342900" marR="0" indent="-342900" algn="l" defTabSz="914400" rtl="0" eaLnBrk="1" fontAlgn="base" latinLnBrk="0" hangingPunct="1">
              <a:lnSpc>
                <a:spcPct val="100000"/>
              </a:lnSpc>
              <a:spcBef>
                <a:spcPct val="20000"/>
              </a:spcBef>
              <a:spcAft>
                <a:spcPct val="0"/>
              </a:spcAft>
              <a:buClrTx/>
              <a:buSzTx/>
              <a:buFontTx/>
              <a:buChar char="•"/>
            </a:pPr>
            <a:r>
              <a:rPr lang="zh-CN" altLang="en-US">
                <a:sym typeface="+mn-ea"/>
              </a:rPr>
              <a:t>第四环表示误差【一般为金色和银色】。</a:t>
            </a:r>
            <a:endParaRPr kumimoji="0" lang="zh-CN" altLang="en-US" b="0" i="0" u="none" strike="noStrike" kern="1200" cap="none" spc="0" normalizeH="0" baseline="0" noProof="1">
              <a:solidFill>
                <a:schemeClr val="tx1"/>
              </a:solidFill>
              <a:latin typeface="+mn-lt"/>
              <a:ea typeface="+mn-ea"/>
              <a:cs typeface="+mn-cs"/>
            </a:endParaRPr>
          </a:p>
          <a:p>
            <a:pPr marL="0" marR="0" indent="0" algn="l" defTabSz="914400" rtl="0" eaLnBrk="1" fontAlgn="base" latinLnBrk="0" hangingPunct="1">
              <a:lnSpc>
                <a:spcPct val="100000"/>
              </a:lnSpc>
              <a:spcBef>
                <a:spcPct val="20000"/>
              </a:spcBef>
              <a:spcAft>
                <a:spcPct val="0"/>
              </a:spcAft>
              <a:buClrTx/>
              <a:buSzTx/>
              <a:buFontTx/>
              <a:buNone/>
            </a:pPr>
            <a:endParaRPr lang="zh-CN" altLang="en-US"/>
          </a:p>
        </p:txBody>
      </p:sp>
      <p:graphicFrame>
        <p:nvGraphicFramePr>
          <p:cNvPr id="8" name="对象 7"/>
          <p:cNvGraphicFramePr/>
          <p:nvPr>
            <p:custDataLst>
              <p:tags r:id="rId3"/>
            </p:custDataLst>
          </p:nvPr>
        </p:nvGraphicFramePr>
        <p:xfrm>
          <a:off x="6119495" y="1106805"/>
          <a:ext cx="5844540" cy="2328545"/>
        </p:xfrm>
        <a:graphic>
          <a:graphicData uri="http://schemas.openxmlformats.org/presentationml/2006/ole">
            <mc:AlternateContent xmlns:mc="http://schemas.openxmlformats.org/markup-compatibility/2006">
              <mc:Choice xmlns:v="urn:schemas-microsoft-com:vml" Requires="v">
                <p:oleObj spid="_x0000_s9" name="" r:id="rId4" imgW="4343400" imgH="1562100" progId="Visio.Drawing.15">
                  <p:embed/>
                </p:oleObj>
              </mc:Choice>
              <mc:Fallback>
                <p:oleObj name="" r:id="rId4" imgW="4343400" imgH="1562100" progId="Visio.Drawing.15">
                  <p:embed/>
                  <p:pic>
                    <p:nvPicPr>
                      <p:cNvPr id="0" name="图片 8"/>
                      <p:cNvPicPr/>
                      <p:nvPr/>
                    </p:nvPicPr>
                    <p:blipFill>
                      <a:blip r:embed="rId5"/>
                      <a:stretch>
                        <a:fillRect/>
                      </a:stretch>
                    </p:blipFill>
                    <p:spPr>
                      <a:xfrm>
                        <a:off x="6119495" y="1106805"/>
                        <a:ext cx="5844540" cy="2328545"/>
                      </a:xfrm>
                      <a:prstGeom prst="rect">
                        <a:avLst/>
                      </a:prstGeom>
                    </p:spPr>
                  </p:pic>
                </p:oleObj>
              </mc:Fallback>
            </mc:AlternateContent>
          </a:graphicData>
        </a:graphic>
      </p:graphicFrame>
      <p:pic>
        <p:nvPicPr>
          <p:cNvPr id="10" name="F35B0BEE-F18A-47BB-8FCB-E00DA2F2635D-12" descr="C:/Users/Administrator/AppData/Local/Temp/wpp.UYXMhNwpp"/>
          <p:cNvPicPr>
            <a:picLocks noChangeAspect="1"/>
          </p:cNvPicPr>
          <p:nvPr>
            <p:custDataLst>
              <p:tags r:id="rId6"/>
            </p:custDataLst>
          </p:nvPr>
        </p:nvPicPr>
        <p:blipFill>
          <a:blip r:embed="rId7"/>
          <a:stretch>
            <a:fillRect/>
          </a:stretch>
        </p:blipFill>
        <p:spPr>
          <a:xfrm>
            <a:off x="414020" y="2693035"/>
            <a:ext cx="4752975" cy="1486535"/>
          </a:xfrm>
          <a:prstGeom prst="rect">
            <a:avLst/>
          </a:prstGeom>
        </p:spPr>
      </p:pic>
      <p:cxnSp>
        <p:nvCxnSpPr>
          <p:cNvPr id="11" name="直接连接符 10"/>
          <p:cNvCxnSpPr/>
          <p:nvPr>
            <p:custDataLst>
              <p:tags r:id="rId8"/>
            </p:custDataLst>
          </p:nvPr>
        </p:nvCxnSpPr>
        <p:spPr>
          <a:xfrm>
            <a:off x="3414395" y="3817620"/>
            <a:ext cx="10160" cy="4495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9"/>
            </p:custDataLst>
          </p:nvPr>
        </p:nvCxnSpPr>
        <p:spPr>
          <a:xfrm flipV="1">
            <a:off x="3405505" y="4267200"/>
            <a:ext cx="699135"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0"/>
            </p:custDataLst>
          </p:nvPr>
        </p:nvCxnSpPr>
        <p:spPr>
          <a:xfrm>
            <a:off x="2665730" y="3797935"/>
            <a:ext cx="0" cy="87820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2646045" y="4686300"/>
            <a:ext cx="14478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2"/>
            </p:custDataLst>
          </p:nvPr>
        </p:nvCxnSpPr>
        <p:spPr>
          <a:xfrm>
            <a:off x="2326005" y="3847465"/>
            <a:ext cx="0" cy="144780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3"/>
            </p:custDataLst>
          </p:nvPr>
        </p:nvCxnSpPr>
        <p:spPr>
          <a:xfrm>
            <a:off x="2306320" y="5305425"/>
            <a:ext cx="17773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4"/>
            </p:custDataLst>
          </p:nvPr>
        </p:nvCxnSpPr>
        <p:spPr>
          <a:xfrm>
            <a:off x="2016760" y="3827780"/>
            <a:ext cx="19685" cy="20072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5"/>
            </p:custDataLst>
          </p:nvPr>
        </p:nvCxnSpPr>
        <p:spPr>
          <a:xfrm flipV="1">
            <a:off x="2026920" y="5824855"/>
            <a:ext cx="2146300" cy="10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6"/>
            </p:custDataLst>
          </p:nvPr>
        </p:nvSpPr>
        <p:spPr>
          <a:xfrm>
            <a:off x="4273550" y="5638800"/>
            <a:ext cx="3077845" cy="368300"/>
          </a:xfrm>
          <a:prstGeom prst="rect">
            <a:avLst/>
          </a:prstGeom>
          <a:noFill/>
        </p:spPr>
        <p:txBody>
          <a:bodyPr wrap="square" rtlCol="0">
            <a:spAutoFit/>
          </a:bodyPr>
          <a:p>
            <a:r>
              <a:rPr lang="zh-CN" altLang="en-US"/>
              <a:t>第一环、红色代表</a:t>
            </a:r>
            <a:r>
              <a:rPr lang="en-US" altLang="zh-CN"/>
              <a:t>2</a:t>
            </a:r>
            <a:endParaRPr lang="en-US" altLang="zh-CN"/>
          </a:p>
        </p:txBody>
      </p:sp>
      <p:sp>
        <p:nvSpPr>
          <p:cNvPr id="21" name="文本框 20"/>
          <p:cNvSpPr txBox="1"/>
          <p:nvPr>
            <p:custDataLst>
              <p:tags r:id="rId17"/>
            </p:custDataLst>
          </p:nvPr>
        </p:nvSpPr>
        <p:spPr>
          <a:xfrm>
            <a:off x="4273550" y="5117465"/>
            <a:ext cx="3077845" cy="368300"/>
          </a:xfrm>
          <a:prstGeom prst="rect">
            <a:avLst/>
          </a:prstGeom>
          <a:noFill/>
        </p:spPr>
        <p:txBody>
          <a:bodyPr wrap="square" rtlCol="0">
            <a:spAutoFit/>
          </a:bodyPr>
          <a:p>
            <a:r>
              <a:rPr lang="zh-CN" altLang="en-US"/>
              <a:t>第二环、红色代表</a:t>
            </a:r>
            <a:r>
              <a:rPr lang="en-US" altLang="zh-CN"/>
              <a:t>2</a:t>
            </a:r>
            <a:endParaRPr lang="en-US" altLang="zh-CN"/>
          </a:p>
        </p:txBody>
      </p:sp>
      <p:sp>
        <p:nvSpPr>
          <p:cNvPr id="22" name="文本框 21"/>
          <p:cNvSpPr txBox="1"/>
          <p:nvPr>
            <p:custDataLst>
              <p:tags r:id="rId18"/>
            </p:custDataLst>
          </p:nvPr>
        </p:nvSpPr>
        <p:spPr>
          <a:xfrm>
            <a:off x="4273550" y="4502150"/>
            <a:ext cx="3077845" cy="368300"/>
          </a:xfrm>
          <a:prstGeom prst="rect">
            <a:avLst/>
          </a:prstGeom>
          <a:noFill/>
        </p:spPr>
        <p:txBody>
          <a:bodyPr wrap="square" rtlCol="0">
            <a:spAutoFit/>
          </a:bodyPr>
          <a:p>
            <a:r>
              <a:rPr lang="zh-CN" altLang="en-US"/>
              <a:t>第三环、红色代表</a:t>
            </a:r>
            <a:r>
              <a:rPr lang="en-US" altLang="zh-CN"/>
              <a:t>2</a:t>
            </a:r>
            <a:r>
              <a:rPr lang="zh-CN" altLang="en-US"/>
              <a:t>个</a:t>
            </a:r>
            <a:r>
              <a:rPr lang="en-US" altLang="zh-CN"/>
              <a:t>0</a:t>
            </a:r>
            <a:endParaRPr lang="en-US" altLang="zh-CN"/>
          </a:p>
        </p:txBody>
      </p:sp>
      <p:sp>
        <p:nvSpPr>
          <p:cNvPr id="23" name="文本框 22"/>
          <p:cNvSpPr txBox="1"/>
          <p:nvPr>
            <p:custDataLst>
              <p:tags r:id="rId19"/>
            </p:custDataLst>
          </p:nvPr>
        </p:nvSpPr>
        <p:spPr>
          <a:xfrm>
            <a:off x="4273550" y="4052570"/>
            <a:ext cx="3077845" cy="368300"/>
          </a:xfrm>
          <a:prstGeom prst="rect">
            <a:avLst/>
          </a:prstGeom>
          <a:noFill/>
        </p:spPr>
        <p:txBody>
          <a:bodyPr wrap="square" rtlCol="0">
            <a:spAutoFit/>
          </a:bodyPr>
          <a:p>
            <a:r>
              <a:rPr lang="zh-CN" altLang="en-US"/>
              <a:t>第四环、金色代表误差</a:t>
            </a:r>
            <a:endParaRPr lang="en-US" altLang="zh-CN"/>
          </a:p>
        </p:txBody>
      </p:sp>
      <p:sp>
        <p:nvSpPr>
          <p:cNvPr id="24" name="文本框 23"/>
          <p:cNvSpPr txBox="1"/>
          <p:nvPr>
            <p:custDataLst>
              <p:tags r:id="rId20"/>
            </p:custDataLst>
          </p:nvPr>
        </p:nvSpPr>
        <p:spPr>
          <a:xfrm>
            <a:off x="2426335" y="6184265"/>
            <a:ext cx="2538730" cy="368300"/>
          </a:xfrm>
          <a:prstGeom prst="rect">
            <a:avLst/>
          </a:prstGeom>
          <a:noFill/>
        </p:spPr>
        <p:txBody>
          <a:bodyPr wrap="square" rtlCol="0">
            <a:spAutoFit/>
          </a:bodyPr>
          <a:p>
            <a:r>
              <a:rPr lang="en-US" altLang="zh-CN"/>
              <a:t>2200Ω  =  2.2KΩ</a:t>
            </a:r>
            <a:endParaRPr lang="en-US" altLang="zh-CN"/>
          </a:p>
        </p:txBody>
      </p:sp>
      <p:sp>
        <p:nvSpPr>
          <p:cNvPr id="33" name="文本框 32"/>
          <p:cNvSpPr txBox="1"/>
          <p:nvPr>
            <p:custDataLst>
              <p:tags r:id="rId21"/>
            </p:custDataLst>
          </p:nvPr>
        </p:nvSpPr>
        <p:spPr>
          <a:xfrm>
            <a:off x="10034905" y="5221605"/>
            <a:ext cx="2157095" cy="337185"/>
          </a:xfrm>
          <a:prstGeom prst="rect">
            <a:avLst/>
          </a:prstGeom>
          <a:noFill/>
        </p:spPr>
        <p:txBody>
          <a:bodyPr wrap="square" rtlCol="0">
            <a:spAutoFit/>
          </a:bodyPr>
          <a:p>
            <a:r>
              <a:rPr lang="en-US" altLang="zh-CN" sz="1600" b="1"/>
              <a:t> </a:t>
            </a:r>
            <a:endParaRPr lang="en-US" altLang="zh-CN" sz="1600" b="1"/>
          </a:p>
        </p:txBody>
      </p:sp>
      <p:pic>
        <p:nvPicPr>
          <p:cNvPr id="3" name="图片 2"/>
          <p:cNvPicPr>
            <a:picLocks noChangeAspect="1"/>
          </p:cNvPicPr>
          <p:nvPr>
            <p:custDataLst>
              <p:tags r:id="rId22"/>
            </p:custDataLst>
          </p:nvPr>
        </p:nvPicPr>
        <p:blipFill>
          <a:blip r:embed="rId23"/>
          <a:stretch>
            <a:fillRect/>
          </a:stretch>
        </p:blipFill>
        <p:spPr>
          <a:xfrm>
            <a:off x="7351395" y="4434840"/>
            <a:ext cx="3764280" cy="1400175"/>
          </a:xfrm>
          <a:prstGeom prst="rect">
            <a:avLst/>
          </a:prstGeom>
        </p:spPr>
      </p:pic>
    </p:spTree>
    <p:custDataLst>
      <p:tags r:id="rId24"/>
    </p:custData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custDataLst>
              <p:tags r:id="rId1"/>
            </p:custDataLst>
          </p:nvPr>
        </p:nvSpPr>
        <p:spPr>
          <a:xfrm>
            <a:off x="0" y="967105"/>
            <a:ext cx="12117070" cy="1753235"/>
          </a:xfrm>
          <a:prstGeom prst="rect">
            <a:avLst/>
          </a:prstGeom>
          <a:noFill/>
        </p:spPr>
        <p:txBody>
          <a:bodyPr wrap="square" rtlCol="0" anchor="t">
            <a:spAutoFit/>
          </a:bodyPr>
          <a:p>
            <a:pPr algn="l"/>
            <a:r>
              <a:rPr lang="en-US" altLang="zh-CN">
                <a:sym typeface="+mn-ea"/>
              </a:rPr>
              <a:t> </a:t>
            </a:r>
            <a:r>
              <a:rPr lang="zh-CN" altLang="en-US">
                <a:sym typeface="+mn-ea"/>
              </a:rPr>
              <a:t>如何确定四环电阻的第一环</a:t>
            </a:r>
            <a:endParaRPr lang="zh-CN" altLang="en-US">
              <a:sym typeface="+mn-ea"/>
            </a:endParaRPr>
          </a:p>
          <a:p>
            <a:pPr algn="l"/>
            <a:r>
              <a:rPr lang="en-US" altLang="zh-CN">
                <a:sym typeface="+mn-ea"/>
              </a:rPr>
              <a:t>    </a:t>
            </a:r>
            <a:r>
              <a:rPr lang="zh-CN" altLang="en-US">
                <a:sym typeface="+mn-ea"/>
              </a:rPr>
              <a:t>首先找出误差环，在四环电阻的表示法中，误差环的颜色一般为金色和银色，如果在四环电阻器上靠近断头的颜色为金色或银色那么该颜色环就是误差环，另一端则为第一环或首环。顺序排列第二环和第三环。</a:t>
            </a:r>
            <a:endParaRPr lang="zh-CN" altLang="en-US"/>
          </a:p>
          <a:p>
            <a:pPr algn="l"/>
            <a:r>
              <a:rPr lang="en-US" altLang="zh-CN">
                <a:sym typeface="+mn-ea"/>
              </a:rPr>
              <a:t>    </a:t>
            </a:r>
            <a:r>
              <a:rPr lang="zh-CN" altLang="en-US">
                <a:sym typeface="+mn-ea"/>
              </a:rPr>
              <a:t>在四环电阻器中，如果已经确认了第一环，那么前两环是有效数字，就是说前两环是什么颜色就对应什么数字，第三环是0的个数，如果是棕那就是1个0.是红色就是2个0，是橙就是3个0了。</a:t>
            </a:r>
            <a:endParaRPr lang="zh-CN" altLang="en-US"/>
          </a:p>
          <a:p>
            <a:endParaRPr lang="zh-CN" altLang="en-US"/>
          </a:p>
        </p:txBody>
      </p:sp>
      <p:pic>
        <p:nvPicPr>
          <p:cNvPr id="10" name="图片 9"/>
          <p:cNvPicPr>
            <a:picLocks noChangeAspect="1"/>
          </p:cNvPicPr>
          <p:nvPr>
            <p:custDataLst>
              <p:tags r:id="rId2"/>
            </p:custDataLst>
          </p:nvPr>
        </p:nvPicPr>
        <p:blipFill>
          <a:blip r:embed="rId3"/>
          <a:stretch>
            <a:fillRect/>
          </a:stretch>
        </p:blipFill>
        <p:spPr>
          <a:xfrm>
            <a:off x="414655" y="3726815"/>
            <a:ext cx="4752975" cy="1329690"/>
          </a:xfrm>
          <a:prstGeom prst="rect">
            <a:avLst/>
          </a:prstGeom>
        </p:spPr>
      </p:pic>
      <p:pic>
        <p:nvPicPr>
          <p:cNvPr id="11" name="图片 10"/>
          <p:cNvPicPr>
            <a:picLocks noChangeAspect="1"/>
          </p:cNvPicPr>
          <p:nvPr>
            <p:custDataLst>
              <p:tags r:id="rId4"/>
            </p:custDataLst>
          </p:nvPr>
        </p:nvPicPr>
        <p:blipFill>
          <a:blip r:embed="rId5"/>
          <a:stretch>
            <a:fillRect/>
          </a:stretch>
        </p:blipFill>
        <p:spPr>
          <a:xfrm>
            <a:off x="6544945" y="3726815"/>
            <a:ext cx="4752975" cy="1400175"/>
          </a:xfrm>
          <a:prstGeom prst="rect">
            <a:avLst/>
          </a:prstGeom>
        </p:spPr>
      </p:pic>
    </p:spTree>
    <p:custDataLst>
      <p:tags r:id="rId6"/>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138430" y="865505"/>
            <a:ext cx="8107680" cy="1198880"/>
          </a:xfrm>
          <a:prstGeom prst="rect">
            <a:avLst/>
          </a:prstGeom>
          <a:noFill/>
        </p:spPr>
        <p:txBody>
          <a:bodyPr wrap="none" rtlCol="0" anchor="t">
            <a:spAutoFit/>
          </a:bodyPr>
          <a:p>
            <a:r>
              <a:rPr lang="zh-CN" altLang="en-US" sz="2400">
                <a:sym typeface="+mn-ea"/>
              </a:rPr>
              <a:t>精密电阻（五环电阻）</a:t>
            </a:r>
            <a:endParaRPr lang="zh-CN" altLang="en-US" sz="2400">
              <a:sym typeface="+mn-ea"/>
            </a:endParaRPr>
          </a:p>
          <a:p>
            <a:endParaRPr lang="zh-CN" altLang="en-US" sz="2400"/>
          </a:p>
          <a:p>
            <a:r>
              <a:rPr lang="zh-CN" altLang="en-US" sz="2400"/>
              <a:t>如果发现在一个电阻体上有五条环的颜色，这就是五环电阻</a:t>
            </a:r>
            <a:endParaRPr lang="zh-CN" altLang="en-US" sz="2400"/>
          </a:p>
        </p:txBody>
      </p:sp>
      <p:pic>
        <p:nvPicPr>
          <p:cNvPr id="23555" name="F35B0BEE-F18A-47BB-8FCB-E00DA2F2635D-13" descr="C:/Users/Administrator/AppData/Local/Temp/wpp.jwbVlgwpp"/>
          <p:cNvPicPr>
            <a:picLocks noChangeAspect="1"/>
          </p:cNvPicPr>
          <p:nvPr>
            <p:custDataLst>
              <p:tags r:id="rId2"/>
            </p:custDataLst>
          </p:nvPr>
        </p:nvPicPr>
        <p:blipFill>
          <a:blip r:embed="rId3"/>
          <a:stretch>
            <a:fillRect/>
          </a:stretch>
        </p:blipFill>
        <p:spPr>
          <a:xfrm rot="13500000">
            <a:off x="6725920" y="1500505"/>
            <a:ext cx="4472940" cy="3730625"/>
          </a:xfrm>
          <a:prstGeom prst="rect">
            <a:avLst/>
          </a:prstGeom>
          <a:noFill/>
          <a:ln w="9525">
            <a:noFill/>
          </a:ln>
        </p:spPr>
      </p:pic>
      <p:pic>
        <p:nvPicPr>
          <p:cNvPr id="9" name="F35B0BEE-F18A-47BB-8FCB-E00DA2F2635D-14" descr="C:/Users/Administrator/AppData/Local/Temp/wpp.ApytJBwpp"/>
          <p:cNvPicPr>
            <a:picLocks noChangeAspect="1"/>
          </p:cNvPicPr>
          <p:nvPr>
            <p:custDataLst>
              <p:tags r:id="rId4"/>
            </p:custDataLst>
          </p:nvPr>
        </p:nvPicPr>
        <p:blipFill>
          <a:blip r:embed="rId5"/>
          <a:stretch>
            <a:fillRect/>
          </a:stretch>
        </p:blipFill>
        <p:spPr>
          <a:xfrm rot="2700000">
            <a:off x="1142365" y="1283970"/>
            <a:ext cx="4845685" cy="4846320"/>
          </a:xfrm>
          <a:prstGeom prst="rect">
            <a:avLst/>
          </a:prstGeom>
        </p:spPr>
      </p:pic>
    </p:spTree>
    <p:custDataLst>
      <p:tags r:id="rId6"/>
    </p:custData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aphicFrame>
        <p:nvGraphicFramePr>
          <p:cNvPr id="4" name="表格 3"/>
          <p:cNvGraphicFramePr/>
          <p:nvPr>
            <p:custDataLst>
              <p:tags r:id="rId1"/>
            </p:custDataLst>
          </p:nvPr>
        </p:nvGraphicFramePr>
        <p:xfrm>
          <a:off x="2418715" y="1155065"/>
          <a:ext cx="8225790" cy="5213985"/>
        </p:xfrm>
        <a:graphic>
          <a:graphicData uri="http://schemas.openxmlformats.org/drawingml/2006/table">
            <a:tbl>
              <a:tblPr firstRow="1" bandRow="1">
                <a:tableStyleId>{5940675A-B579-460E-94D1-54222C63F5DA}</a:tableStyleId>
              </a:tblPr>
              <a:tblGrid>
                <a:gridCol w="825500"/>
                <a:gridCol w="1470660"/>
                <a:gridCol w="1466215"/>
                <a:gridCol w="1468120"/>
                <a:gridCol w="1476375"/>
                <a:gridCol w="1518920"/>
              </a:tblGrid>
              <a:tr h="678180">
                <a:tc>
                  <a:txBody>
                    <a:bodyPr/>
                    <a:p>
                      <a:pPr algn="ctr">
                        <a:buNone/>
                      </a:pPr>
                      <a:r>
                        <a:rPr lang="en-US" sz="1400" b="1">
                          <a:latin typeface="新宋体" panose="02010609030101010101" charset="-122"/>
                          <a:ea typeface="新宋体" panose="02010609030101010101" charset="-122"/>
                          <a:cs typeface="新宋体" panose="02010609030101010101" charset="-122"/>
                        </a:rPr>
                        <a:t>颜 色</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第一环第一位数字</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第二环第二位数字</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第三环第三位数字</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第四色环乘数</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第五色环误差（1%）</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9095">
                <a:tc>
                  <a:txBody>
                    <a:bodyPr/>
                    <a:p>
                      <a:pPr algn="ctr">
                        <a:buNone/>
                      </a:pPr>
                      <a:r>
                        <a:rPr lang="en-US" sz="1400" b="1">
                          <a:latin typeface="新宋体" panose="02010609030101010101" charset="-122"/>
                          <a:ea typeface="新宋体" panose="02010609030101010101" charset="-122"/>
                          <a:cs typeface="新宋体" panose="02010609030101010101" charset="-122"/>
                        </a:rPr>
                        <a:t>棕</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1</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7825">
                <a:tc>
                  <a:txBody>
                    <a:bodyPr/>
                    <a:p>
                      <a:pPr algn="ctr">
                        <a:buNone/>
                      </a:pPr>
                      <a:r>
                        <a:rPr lang="en-US" sz="1400" b="1">
                          <a:latin typeface="新宋体" panose="02010609030101010101" charset="-122"/>
                          <a:ea typeface="新宋体" panose="02010609030101010101" charset="-122"/>
                          <a:cs typeface="新宋体" panose="02010609030101010101" charset="-122"/>
                        </a:rPr>
                        <a:t>红</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2</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2</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2</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2</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±2</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9095">
                <a:tc>
                  <a:txBody>
                    <a:bodyPr/>
                    <a:p>
                      <a:pPr algn="ctr">
                        <a:buNone/>
                      </a:pPr>
                      <a:r>
                        <a:rPr lang="en-US" sz="1400" b="1">
                          <a:latin typeface="新宋体" panose="02010609030101010101" charset="-122"/>
                          <a:ea typeface="新宋体" panose="02010609030101010101" charset="-122"/>
                          <a:cs typeface="新宋体" panose="02010609030101010101" charset="-122"/>
                        </a:rPr>
                        <a:t>橙</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3</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3</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3</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3</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408305">
                <a:tc>
                  <a:txBody>
                    <a:bodyPr/>
                    <a:p>
                      <a:pPr algn="ctr">
                        <a:buNone/>
                      </a:pPr>
                      <a:r>
                        <a:rPr lang="en-US" sz="1400" b="1">
                          <a:latin typeface="新宋体" panose="02010609030101010101" charset="-122"/>
                          <a:ea typeface="新宋体" panose="02010609030101010101" charset="-122"/>
                          <a:cs typeface="新宋体" panose="02010609030101010101" charset="-122"/>
                        </a:rPr>
                        <a:t>黄</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4</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4</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4</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4</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9095">
                <a:tc>
                  <a:txBody>
                    <a:bodyPr/>
                    <a:p>
                      <a:pPr algn="ctr">
                        <a:buNone/>
                      </a:pPr>
                      <a:r>
                        <a:rPr lang="en-US" sz="1400" b="1">
                          <a:latin typeface="新宋体" panose="02010609030101010101" charset="-122"/>
                          <a:ea typeface="新宋体" panose="02010609030101010101" charset="-122"/>
                          <a:cs typeface="新宋体" panose="02010609030101010101" charset="-122"/>
                        </a:rPr>
                        <a:t>绿</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5</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5</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5</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5</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±0.5</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9730">
                <a:tc>
                  <a:txBody>
                    <a:bodyPr/>
                    <a:p>
                      <a:pPr algn="ctr">
                        <a:buNone/>
                      </a:pPr>
                      <a:r>
                        <a:rPr lang="en-US" sz="1400" b="1">
                          <a:latin typeface="新宋体" panose="02010609030101010101" charset="-122"/>
                          <a:ea typeface="新宋体" panose="02010609030101010101" charset="-122"/>
                          <a:cs typeface="新宋体" panose="02010609030101010101" charset="-122"/>
                        </a:rPr>
                        <a:t>蓝</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6</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6</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6</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6</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±0.25</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58140">
                <a:tc>
                  <a:txBody>
                    <a:bodyPr/>
                    <a:p>
                      <a:pPr algn="ctr">
                        <a:buNone/>
                      </a:pPr>
                      <a:r>
                        <a:rPr lang="en-US" sz="1400" b="1">
                          <a:latin typeface="新宋体" panose="02010609030101010101" charset="-122"/>
                          <a:ea typeface="新宋体" panose="02010609030101010101" charset="-122"/>
                          <a:cs typeface="新宋体" panose="02010609030101010101" charset="-122"/>
                        </a:rPr>
                        <a:t>紫</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7</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7</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7</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7</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±0.1</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9730">
                <a:tc>
                  <a:txBody>
                    <a:bodyPr/>
                    <a:p>
                      <a:pPr algn="ctr">
                        <a:buNone/>
                      </a:pPr>
                      <a:r>
                        <a:rPr lang="en-US" sz="1400" b="1">
                          <a:latin typeface="新宋体" panose="02010609030101010101" charset="-122"/>
                          <a:ea typeface="新宋体" panose="02010609030101010101" charset="-122"/>
                          <a:cs typeface="新宋体" panose="02010609030101010101" charset="-122"/>
                        </a:rPr>
                        <a:t>灰</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8</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8</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8</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8</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7825">
                <a:tc>
                  <a:txBody>
                    <a:bodyPr/>
                    <a:p>
                      <a:pPr algn="ctr">
                        <a:buNone/>
                      </a:pPr>
                      <a:r>
                        <a:rPr lang="en-US" sz="1400" b="1">
                          <a:latin typeface="新宋体" panose="02010609030101010101" charset="-122"/>
                          <a:ea typeface="新宋体" panose="02010609030101010101" charset="-122"/>
                          <a:cs typeface="新宋体" panose="02010609030101010101" charset="-122"/>
                        </a:rPr>
                        <a:t>白</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9</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9</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9</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9</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60045">
                <a:tc>
                  <a:txBody>
                    <a:bodyPr/>
                    <a:p>
                      <a:pPr algn="ctr">
                        <a:buNone/>
                      </a:pPr>
                      <a:r>
                        <a:rPr lang="en-US" sz="1400" b="1">
                          <a:latin typeface="新宋体" panose="02010609030101010101" charset="-122"/>
                          <a:ea typeface="新宋体" panose="02010609030101010101" charset="-122"/>
                          <a:cs typeface="新宋体" panose="02010609030101010101" charset="-122"/>
                        </a:rPr>
                        <a:t>黑</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0</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0</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0</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7825">
                <a:tc>
                  <a:txBody>
                    <a:bodyPr/>
                    <a:p>
                      <a:pPr algn="ctr">
                        <a:buNone/>
                      </a:pPr>
                      <a:r>
                        <a:rPr lang="en-US" sz="1400" b="1">
                          <a:latin typeface="新宋体" panose="02010609030101010101" charset="-122"/>
                          <a:ea typeface="新宋体" panose="02010609030101010101" charset="-122"/>
                          <a:cs typeface="新宋体" panose="02010609030101010101" charset="-122"/>
                        </a:rPr>
                        <a:t>金</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-1</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±5</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79095">
                <a:tc>
                  <a:txBody>
                    <a:bodyPr/>
                    <a:p>
                      <a:pPr algn="ctr">
                        <a:buNone/>
                      </a:pPr>
                      <a:r>
                        <a:rPr lang="en-US" sz="1400" b="1">
                          <a:latin typeface="新宋体" panose="02010609030101010101" charset="-122"/>
                          <a:ea typeface="新宋体" panose="02010609030101010101" charset="-122"/>
                          <a:cs typeface="新宋体" panose="02010609030101010101" charset="-122"/>
                        </a:rPr>
                        <a:t>银</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Arial" panose="020B0604020202020204" pitchFamily="34" charset="0"/>
                          <a:ea typeface="新宋体" panose="02010609030101010101" charset="-122"/>
                          <a:cs typeface="新宋体" panose="02010609030101010101" charset="-122"/>
                        </a:rPr>
                        <a:t>—</a:t>
                      </a:r>
                      <a:endParaRPr lang="en-US" altLang="en-US" sz="1400" b="1">
                        <a:latin typeface="Arial" panose="020B0604020202020204" pitchFamily="34" charset="0"/>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r>
                        <a:rPr lang="en-US" sz="1400" b="1" baseline="30000">
                          <a:latin typeface="新宋体" panose="02010609030101010101" charset="-122"/>
                          <a:ea typeface="新宋体" panose="02010609030101010101" charset="-122"/>
                          <a:cs typeface="新宋体" panose="02010609030101010101" charset="-122"/>
                        </a:rPr>
                        <a:t>-2</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algn="ctr">
                        <a:buNone/>
                      </a:pPr>
                      <a:r>
                        <a:rPr lang="en-US" sz="1400" b="1">
                          <a:latin typeface="新宋体" panose="02010609030101010101" charset="-122"/>
                          <a:ea typeface="新宋体" panose="02010609030101010101" charset="-122"/>
                          <a:cs typeface="新宋体" panose="02010609030101010101" charset="-122"/>
                        </a:rPr>
                        <a:t>±10</a:t>
                      </a:r>
                      <a:endParaRPr lang="en-US" altLang="en-US" sz="1400" b="1">
                        <a:latin typeface="新宋体" panose="02010609030101010101" charset="-122"/>
                        <a:ea typeface="新宋体" panose="02010609030101010101" charset="-122"/>
                        <a:cs typeface="新宋体" panose="02010609030101010101" charset="-122"/>
                      </a:endParaRPr>
                    </a:p>
                  </a:txBody>
                  <a:tcPr marL="68580" marR="68580" marT="0" marB="0" vert="horz" anchor="ctr">
                    <a:lnL w="12700" cap="flat" cmpd="sng">
                      <a:solidFill>
                        <a:srgbClr val="080000"/>
                      </a:solidFill>
                      <a:prstDash val="solid"/>
                      <a:headEnd type="none" w="med" len="med"/>
                      <a:tailEnd type="none" w="med" len="med"/>
                    </a:lnL>
                    <a:lnR w="12700" cap="flat" cmpd="sng">
                      <a:solidFill>
                        <a:srgbClr val="080000"/>
                      </a:solidFill>
                      <a:prstDash val="solid"/>
                      <a:headEnd type="none" w="med" len="med"/>
                      <a:tailEnd type="none" w="med" len="med"/>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bl>
          </a:graphicData>
        </a:graphic>
      </p:graphicFrame>
      <p:sp>
        <p:nvSpPr>
          <p:cNvPr id="5" name="文本框 4"/>
          <p:cNvSpPr txBox="1"/>
          <p:nvPr>
            <p:custDataLst>
              <p:tags r:id="rId2"/>
            </p:custDataLst>
          </p:nvPr>
        </p:nvSpPr>
        <p:spPr>
          <a:xfrm>
            <a:off x="194945" y="812165"/>
            <a:ext cx="2697480" cy="368300"/>
          </a:xfrm>
          <a:prstGeom prst="rect">
            <a:avLst/>
          </a:prstGeom>
          <a:noFill/>
        </p:spPr>
        <p:txBody>
          <a:bodyPr wrap="none" rtlCol="0">
            <a:spAutoFit/>
          </a:bodyPr>
          <a:p>
            <a:r>
              <a:rPr lang="zh-CN" altLang="en-US"/>
              <a:t>五环电阻各环表示的意义</a:t>
            </a:r>
            <a:endParaRPr lang="en-US" altLang="zh-CN"/>
          </a:p>
        </p:txBody>
      </p:sp>
    </p:spTree>
    <p:custDataLst>
      <p:tags r:id="rId3"/>
    </p:custData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03505" y="826770"/>
            <a:ext cx="6840855" cy="1198880"/>
          </a:xfrm>
          <a:prstGeom prst="rect">
            <a:avLst/>
          </a:prstGeom>
          <a:noFill/>
        </p:spPr>
        <p:txBody>
          <a:bodyPr wrap="none" rtlCol="0" anchor="t">
            <a:spAutoFit/>
          </a:bodyPr>
          <a:p>
            <a:pPr algn="l"/>
            <a:r>
              <a:rPr lang="zh-CN" altLang="en-US">
                <a:sym typeface="+mn-ea"/>
              </a:rPr>
              <a:t>五环电阻的表示方法</a:t>
            </a:r>
            <a:endParaRPr lang="zh-CN" altLang="en-US">
              <a:sym typeface="+mn-ea"/>
            </a:endParaRPr>
          </a:p>
          <a:p>
            <a:pPr algn="l"/>
            <a:r>
              <a:rPr lang="en-US" altLang="zh-CN">
                <a:sym typeface="+mn-ea"/>
              </a:rPr>
              <a:t>     </a:t>
            </a:r>
            <a:r>
              <a:rPr lang="zh-CN" altLang="en-US">
                <a:sym typeface="+mn-ea"/>
              </a:rPr>
              <a:t>前三环表示有效数字。第四环表示零的个数。第五环表示误差。</a:t>
            </a:r>
            <a:endParaRPr lang="zh-CN" altLang="en-US"/>
          </a:p>
          <a:p>
            <a:pPr algn="l"/>
            <a:endParaRPr lang="zh-CN" altLang="en-US"/>
          </a:p>
          <a:p>
            <a:endParaRPr lang="zh-CN" altLang="en-US"/>
          </a:p>
        </p:txBody>
      </p:sp>
      <p:pic>
        <p:nvPicPr>
          <p:cNvPr id="5" name="图片 4"/>
          <p:cNvPicPr>
            <a:picLocks noChangeAspect="1"/>
          </p:cNvPicPr>
          <p:nvPr>
            <p:custDataLst>
              <p:tags r:id="rId2"/>
            </p:custDataLst>
          </p:nvPr>
        </p:nvPicPr>
        <p:blipFill>
          <a:blip r:embed="rId3"/>
          <a:stretch>
            <a:fillRect/>
          </a:stretch>
        </p:blipFill>
        <p:spPr>
          <a:xfrm>
            <a:off x="344805" y="1657350"/>
            <a:ext cx="5666105" cy="1793240"/>
          </a:xfrm>
          <a:prstGeom prst="rect">
            <a:avLst/>
          </a:prstGeom>
        </p:spPr>
      </p:pic>
      <p:cxnSp>
        <p:nvCxnSpPr>
          <p:cNvPr id="6" name="直接连接符 5"/>
          <p:cNvCxnSpPr/>
          <p:nvPr>
            <p:custDataLst>
              <p:tags r:id="rId4"/>
            </p:custDataLst>
          </p:nvPr>
        </p:nvCxnSpPr>
        <p:spPr>
          <a:xfrm flipH="1">
            <a:off x="3764280" y="3096895"/>
            <a:ext cx="9525" cy="44958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custDataLst>
              <p:tags r:id="rId5"/>
            </p:custDataLst>
          </p:nvPr>
        </p:nvCxnSpPr>
        <p:spPr>
          <a:xfrm>
            <a:off x="3773805" y="3546475"/>
            <a:ext cx="62928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custDataLst>
              <p:tags r:id="rId6"/>
            </p:custDataLst>
          </p:nvPr>
        </p:nvCxnSpPr>
        <p:spPr>
          <a:xfrm flipH="1">
            <a:off x="3394710" y="3027045"/>
            <a:ext cx="10160" cy="9188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custDataLst>
              <p:tags r:id="rId7"/>
            </p:custDataLst>
          </p:nvPr>
        </p:nvCxnSpPr>
        <p:spPr>
          <a:xfrm>
            <a:off x="3394710" y="3945890"/>
            <a:ext cx="988695"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8"/>
            </p:custDataLst>
          </p:nvPr>
        </p:nvCxnSpPr>
        <p:spPr>
          <a:xfrm>
            <a:off x="3084830" y="3056890"/>
            <a:ext cx="0" cy="133794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9"/>
            </p:custDataLst>
          </p:nvPr>
        </p:nvCxnSpPr>
        <p:spPr>
          <a:xfrm flipV="1">
            <a:off x="3075305" y="4385310"/>
            <a:ext cx="1317625"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0"/>
            </p:custDataLst>
          </p:nvPr>
        </p:nvCxnSpPr>
        <p:spPr>
          <a:xfrm>
            <a:off x="2765425" y="3056890"/>
            <a:ext cx="0" cy="17278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11"/>
            </p:custDataLst>
          </p:nvPr>
        </p:nvCxnSpPr>
        <p:spPr>
          <a:xfrm>
            <a:off x="2755265" y="4764405"/>
            <a:ext cx="163766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2"/>
            </p:custDataLst>
          </p:nvPr>
        </p:nvCxnSpPr>
        <p:spPr>
          <a:xfrm>
            <a:off x="2376170" y="3126740"/>
            <a:ext cx="10160" cy="211709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3"/>
            </p:custDataLst>
          </p:nvPr>
        </p:nvCxnSpPr>
        <p:spPr>
          <a:xfrm>
            <a:off x="2376170" y="5263515"/>
            <a:ext cx="1986915"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文本框 15"/>
          <p:cNvSpPr txBox="1"/>
          <p:nvPr>
            <p:custDataLst>
              <p:tags r:id="rId14"/>
            </p:custDataLst>
          </p:nvPr>
        </p:nvSpPr>
        <p:spPr>
          <a:xfrm>
            <a:off x="4542790" y="3362325"/>
            <a:ext cx="1783080" cy="368300"/>
          </a:xfrm>
          <a:prstGeom prst="rect">
            <a:avLst/>
          </a:prstGeom>
          <a:noFill/>
        </p:spPr>
        <p:txBody>
          <a:bodyPr wrap="none" rtlCol="0">
            <a:spAutoFit/>
          </a:bodyPr>
          <a:p>
            <a:r>
              <a:rPr lang="zh-CN" altLang="en-US"/>
              <a:t>第五环表示误差</a:t>
            </a:r>
            <a:endParaRPr lang="zh-CN" altLang="en-US"/>
          </a:p>
        </p:txBody>
      </p:sp>
      <p:sp>
        <p:nvSpPr>
          <p:cNvPr id="17" name="文本框 16"/>
          <p:cNvSpPr txBox="1"/>
          <p:nvPr>
            <p:custDataLst>
              <p:tags r:id="rId15"/>
            </p:custDataLst>
          </p:nvPr>
        </p:nvSpPr>
        <p:spPr>
          <a:xfrm>
            <a:off x="4542790" y="3730625"/>
            <a:ext cx="2240280" cy="368300"/>
          </a:xfrm>
          <a:prstGeom prst="rect">
            <a:avLst/>
          </a:prstGeom>
          <a:noFill/>
        </p:spPr>
        <p:txBody>
          <a:bodyPr wrap="none" rtlCol="0">
            <a:spAutoFit/>
          </a:bodyPr>
          <a:p>
            <a:r>
              <a:rPr lang="zh-CN" altLang="en-US"/>
              <a:t>第四环表示零的个数</a:t>
            </a:r>
            <a:endParaRPr lang="zh-CN" altLang="en-US"/>
          </a:p>
        </p:txBody>
      </p:sp>
      <p:sp>
        <p:nvSpPr>
          <p:cNvPr id="18" name="文本框 17"/>
          <p:cNvSpPr txBox="1"/>
          <p:nvPr>
            <p:custDataLst>
              <p:tags r:id="rId16"/>
            </p:custDataLst>
          </p:nvPr>
        </p:nvSpPr>
        <p:spPr>
          <a:xfrm>
            <a:off x="4542790" y="4137025"/>
            <a:ext cx="3154680" cy="368300"/>
          </a:xfrm>
          <a:prstGeom prst="rect">
            <a:avLst/>
          </a:prstGeom>
          <a:noFill/>
        </p:spPr>
        <p:txBody>
          <a:bodyPr wrap="none" rtlCol="0">
            <a:spAutoFit/>
          </a:bodyPr>
          <a:p>
            <a:r>
              <a:rPr lang="zh-CN" altLang="en-US"/>
              <a:t>第三环表示颜色所代表的数字</a:t>
            </a:r>
            <a:endParaRPr lang="zh-CN" altLang="en-US"/>
          </a:p>
        </p:txBody>
      </p:sp>
      <p:sp>
        <p:nvSpPr>
          <p:cNvPr id="19" name="文本框 18"/>
          <p:cNvSpPr txBox="1"/>
          <p:nvPr>
            <p:custDataLst>
              <p:tags r:id="rId17"/>
            </p:custDataLst>
          </p:nvPr>
        </p:nvSpPr>
        <p:spPr>
          <a:xfrm>
            <a:off x="4542790" y="4543425"/>
            <a:ext cx="3154680" cy="368300"/>
          </a:xfrm>
          <a:prstGeom prst="rect">
            <a:avLst/>
          </a:prstGeom>
          <a:noFill/>
        </p:spPr>
        <p:txBody>
          <a:bodyPr wrap="none" rtlCol="0">
            <a:spAutoFit/>
          </a:bodyPr>
          <a:p>
            <a:pPr algn="l"/>
            <a:r>
              <a:rPr lang="zh-CN" altLang="en-US">
                <a:sym typeface="+mn-ea"/>
              </a:rPr>
              <a:t>第二环表示颜色所代表的数字</a:t>
            </a:r>
            <a:endParaRPr lang="zh-CN" altLang="en-US"/>
          </a:p>
        </p:txBody>
      </p:sp>
      <p:sp>
        <p:nvSpPr>
          <p:cNvPr id="20" name="文本框 19"/>
          <p:cNvSpPr txBox="1"/>
          <p:nvPr>
            <p:custDataLst>
              <p:tags r:id="rId18"/>
            </p:custDataLst>
          </p:nvPr>
        </p:nvSpPr>
        <p:spPr>
          <a:xfrm>
            <a:off x="4518660" y="5067300"/>
            <a:ext cx="3154680" cy="368300"/>
          </a:xfrm>
          <a:prstGeom prst="rect">
            <a:avLst/>
          </a:prstGeom>
          <a:noFill/>
        </p:spPr>
        <p:txBody>
          <a:bodyPr wrap="none" rtlCol="0">
            <a:spAutoFit/>
          </a:bodyPr>
          <a:p>
            <a:pPr algn="l"/>
            <a:r>
              <a:rPr lang="zh-CN" altLang="en-US">
                <a:sym typeface="+mn-ea"/>
              </a:rPr>
              <a:t>第一环表示颜色所代表的数字</a:t>
            </a:r>
            <a:endParaRPr lang="zh-CN" altLang="en-US"/>
          </a:p>
        </p:txBody>
      </p:sp>
      <p:sp>
        <p:nvSpPr>
          <p:cNvPr id="21" name="文本框 20"/>
          <p:cNvSpPr txBox="1"/>
          <p:nvPr>
            <p:custDataLst>
              <p:tags r:id="rId19"/>
            </p:custDataLst>
          </p:nvPr>
        </p:nvSpPr>
        <p:spPr>
          <a:xfrm>
            <a:off x="2395855" y="5683250"/>
            <a:ext cx="1990725" cy="368300"/>
          </a:xfrm>
          <a:prstGeom prst="rect">
            <a:avLst/>
          </a:prstGeom>
          <a:noFill/>
        </p:spPr>
        <p:txBody>
          <a:bodyPr wrap="none" rtlCol="0">
            <a:spAutoFit/>
          </a:bodyPr>
          <a:p>
            <a:r>
              <a:rPr lang="en-US" altLang="zh-CN"/>
              <a:t>4 7 0 0 0 Ω = 47 KΩ </a:t>
            </a:r>
            <a:endParaRPr lang="en-US" altLang="zh-CN"/>
          </a:p>
        </p:txBody>
      </p:sp>
    </p:spTree>
    <p:custDataLst>
      <p:tags r:id="rId20"/>
    </p:custData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1770" y="942340"/>
            <a:ext cx="3840480" cy="368300"/>
          </a:xfrm>
          <a:prstGeom prst="rect">
            <a:avLst/>
          </a:prstGeom>
          <a:noFill/>
        </p:spPr>
        <p:txBody>
          <a:bodyPr wrap="none" rtlCol="0" anchor="t">
            <a:spAutoFit/>
          </a:bodyPr>
          <a:p>
            <a:r>
              <a:rPr lang="zh-CN" altLang="en-US">
                <a:sym typeface="+mn-ea"/>
              </a:rPr>
              <a:t>如何判断四环和五环电阻的第一环呢</a:t>
            </a:r>
            <a:endParaRPr lang="zh-CN" altLang="en-US"/>
          </a:p>
        </p:txBody>
      </p:sp>
      <p:pic>
        <p:nvPicPr>
          <p:cNvPr id="8" name="F35B0BEE-F18A-47BB-8FCB-E00DA2F2635D-15" descr="C:/Users/Administrator/AppData/Local/Temp/wpp.WroezMwpp"/>
          <p:cNvPicPr>
            <a:picLocks noChangeAspect="1"/>
          </p:cNvPicPr>
          <p:nvPr>
            <p:custDataLst>
              <p:tags r:id="rId2"/>
            </p:custDataLst>
          </p:nvPr>
        </p:nvPicPr>
        <p:blipFill>
          <a:blip r:embed="rId3"/>
          <a:stretch>
            <a:fillRect/>
          </a:stretch>
        </p:blipFill>
        <p:spPr>
          <a:xfrm rot="10800000">
            <a:off x="109220" y="1961515"/>
            <a:ext cx="5543550" cy="1485900"/>
          </a:xfrm>
          <a:prstGeom prst="rect">
            <a:avLst/>
          </a:prstGeom>
        </p:spPr>
      </p:pic>
      <p:cxnSp>
        <p:nvCxnSpPr>
          <p:cNvPr id="9" name="直接连接符 8"/>
          <p:cNvCxnSpPr/>
          <p:nvPr>
            <p:custDataLst>
              <p:tags r:id="rId4"/>
            </p:custDataLst>
          </p:nvPr>
        </p:nvCxnSpPr>
        <p:spPr>
          <a:xfrm>
            <a:off x="3754120" y="3252470"/>
            <a:ext cx="0" cy="359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custDataLst>
              <p:tags r:id="rId5"/>
            </p:custDataLst>
          </p:nvPr>
        </p:nvCxnSpPr>
        <p:spPr>
          <a:xfrm>
            <a:off x="3743960" y="3611880"/>
            <a:ext cx="4495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custDataLst>
              <p:tags r:id="rId6"/>
            </p:custDataLst>
          </p:nvPr>
        </p:nvCxnSpPr>
        <p:spPr>
          <a:xfrm>
            <a:off x="3234690" y="3222625"/>
            <a:ext cx="0" cy="79883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2" name="直接连接符 11"/>
          <p:cNvCxnSpPr/>
          <p:nvPr>
            <p:custDataLst>
              <p:tags r:id="rId7"/>
            </p:custDataLst>
          </p:nvPr>
        </p:nvCxnSpPr>
        <p:spPr>
          <a:xfrm>
            <a:off x="3235325" y="4031615"/>
            <a:ext cx="9588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custDataLst>
              <p:tags r:id="rId8"/>
            </p:custDataLst>
          </p:nvPr>
        </p:nvCxnSpPr>
        <p:spPr>
          <a:xfrm flipH="1">
            <a:off x="2845435" y="3122930"/>
            <a:ext cx="10160" cy="127762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14" name="直接连接符 13"/>
          <p:cNvCxnSpPr/>
          <p:nvPr>
            <p:custDataLst>
              <p:tags r:id="rId9"/>
            </p:custDataLst>
          </p:nvPr>
        </p:nvCxnSpPr>
        <p:spPr>
          <a:xfrm>
            <a:off x="2835275" y="4410710"/>
            <a:ext cx="13182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custDataLst>
              <p:tags r:id="rId10"/>
            </p:custDataLst>
          </p:nvPr>
        </p:nvCxnSpPr>
        <p:spPr>
          <a:xfrm>
            <a:off x="2465705" y="3142615"/>
            <a:ext cx="0" cy="16878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1"/>
            </p:custDataLst>
          </p:nvPr>
        </p:nvCxnSpPr>
        <p:spPr>
          <a:xfrm flipV="1">
            <a:off x="2446020" y="4820285"/>
            <a:ext cx="1637665" cy="10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custDataLst>
              <p:tags r:id="rId12"/>
            </p:custDataLst>
          </p:nvPr>
        </p:nvCxnSpPr>
        <p:spPr>
          <a:xfrm flipH="1">
            <a:off x="1966595" y="3172460"/>
            <a:ext cx="10160" cy="21469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custDataLst>
              <p:tags r:id="rId13"/>
            </p:custDataLst>
          </p:nvPr>
        </p:nvCxnSpPr>
        <p:spPr>
          <a:xfrm>
            <a:off x="1966595" y="5339715"/>
            <a:ext cx="2117090"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9" name="文本框 18"/>
          <p:cNvSpPr txBox="1"/>
          <p:nvPr>
            <p:custDataLst>
              <p:tags r:id="rId14"/>
            </p:custDataLst>
          </p:nvPr>
        </p:nvSpPr>
        <p:spPr>
          <a:xfrm>
            <a:off x="4225925" y="3427730"/>
            <a:ext cx="1325880" cy="368300"/>
          </a:xfrm>
          <a:prstGeom prst="rect">
            <a:avLst/>
          </a:prstGeom>
          <a:noFill/>
        </p:spPr>
        <p:txBody>
          <a:bodyPr wrap="none" rtlCol="0">
            <a:spAutoFit/>
          </a:bodyPr>
          <a:p>
            <a:r>
              <a:rPr lang="zh-CN" altLang="en-US"/>
              <a:t>第五环误差</a:t>
            </a:r>
            <a:endParaRPr lang="zh-CN" altLang="en-US"/>
          </a:p>
        </p:txBody>
      </p:sp>
      <p:sp>
        <p:nvSpPr>
          <p:cNvPr id="20" name="文本框 19"/>
          <p:cNvSpPr txBox="1"/>
          <p:nvPr>
            <p:custDataLst>
              <p:tags r:id="rId15"/>
            </p:custDataLst>
          </p:nvPr>
        </p:nvSpPr>
        <p:spPr>
          <a:xfrm>
            <a:off x="4215765" y="3847465"/>
            <a:ext cx="1670050" cy="368300"/>
          </a:xfrm>
          <a:prstGeom prst="rect">
            <a:avLst/>
          </a:prstGeom>
          <a:noFill/>
        </p:spPr>
        <p:txBody>
          <a:bodyPr wrap="none" rtlCol="0">
            <a:spAutoFit/>
          </a:bodyPr>
          <a:p>
            <a:r>
              <a:rPr lang="zh-CN" altLang="en-US"/>
              <a:t>第四环</a:t>
            </a:r>
            <a:r>
              <a:rPr lang="en-US" altLang="zh-CN"/>
              <a:t>0</a:t>
            </a:r>
            <a:r>
              <a:rPr lang="zh-CN" altLang="en-US"/>
              <a:t>的个数</a:t>
            </a:r>
            <a:endParaRPr lang="zh-CN" altLang="en-US"/>
          </a:p>
        </p:txBody>
      </p:sp>
      <p:sp>
        <p:nvSpPr>
          <p:cNvPr id="21" name="文本框 20"/>
          <p:cNvSpPr txBox="1"/>
          <p:nvPr>
            <p:custDataLst>
              <p:tags r:id="rId16"/>
            </p:custDataLst>
          </p:nvPr>
        </p:nvSpPr>
        <p:spPr>
          <a:xfrm>
            <a:off x="4225925" y="4286885"/>
            <a:ext cx="1898650" cy="368300"/>
          </a:xfrm>
          <a:prstGeom prst="rect">
            <a:avLst/>
          </a:prstGeom>
          <a:noFill/>
        </p:spPr>
        <p:txBody>
          <a:bodyPr wrap="none" rtlCol="0">
            <a:spAutoFit/>
          </a:bodyPr>
          <a:p>
            <a:r>
              <a:rPr lang="zh-CN" altLang="en-US"/>
              <a:t>第三环有效数字</a:t>
            </a:r>
            <a:r>
              <a:rPr lang="en-US" altLang="zh-CN"/>
              <a:t>0</a:t>
            </a:r>
            <a:endParaRPr lang="en-US" altLang="zh-CN"/>
          </a:p>
        </p:txBody>
      </p:sp>
      <p:sp>
        <p:nvSpPr>
          <p:cNvPr id="22" name="文本框 21"/>
          <p:cNvSpPr txBox="1"/>
          <p:nvPr>
            <p:custDataLst>
              <p:tags r:id="rId17"/>
            </p:custDataLst>
          </p:nvPr>
        </p:nvSpPr>
        <p:spPr>
          <a:xfrm>
            <a:off x="4206875" y="4615815"/>
            <a:ext cx="1898650" cy="368300"/>
          </a:xfrm>
          <a:prstGeom prst="rect">
            <a:avLst/>
          </a:prstGeom>
          <a:noFill/>
        </p:spPr>
        <p:txBody>
          <a:bodyPr wrap="none" rtlCol="0">
            <a:spAutoFit/>
          </a:bodyPr>
          <a:p>
            <a:r>
              <a:rPr lang="zh-CN" altLang="en-US"/>
              <a:t>第二环有效数字</a:t>
            </a:r>
            <a:r>
              <a:rPr lang="en-US" altLang="zh-CN"/>
              <a:t>2</a:t>
            </a:r>
            <a:endParaRPr lang="en-US" altLang="zh-CN"/>
          </a:p>
        </p:txBody>
      </p:sp>
      <p:sp>
        <p:nvSpPr>
          <p:cNvPr id="23" name="文本框 22"/>
          <p:cNvSpPr txBox="1"/>
          <p:nvPr>
            <p:custDataLst>
              <p:tags r:id="rId18"/>
            </p:custDataLst>
          </p:nvPr>
        </p:nvSpPr>
        <p:spPr>
          <a:xfrm>
            <a:off x="4193540" y="5146040"/>
            <a:ext cx="1898650" cy="368300"/>
          </a:xfrm>
          <a:prstGeom prst="rect">
            <a:avLst/>
          </a:prstGeom>
          <a:noFill/>
        </p:spPr>
        <p:txBody>
          <a:bodyPr wrap="none" rtlCol="0">
            <a:spAutoFit/>
          </a:bodyPr>
          <a:p>
            <a:r>
              <a:rPr lang="zh-CN" altLang="en-US"/>
              <a:t>第一环有效数字</a:t>
            </a:r>
            <a:r>
              <a:rPr lang="en-US" altLang="zh-CN"/>
              <a:t>1</a:t>
            </a:r>
            <a:endParaRPr lang="en-US" altLang="zh-CN"/>
          </a:p>
        </p:txBody>
      </p:sp>
      <p:sp>
        <p:nvSpPr>
          <p:cNvPr id="24" name="文本框 23"/>
          <p:cNvSpPr txBox="1"/>
          <p:nvPr>
            <p:custDataLst>
              <p:tags r:id="rId19"/>
            </p:custDataLst>
          </p:nvPr>
        </p:nvSpPr>
        <p:spPr>
          <a:xfrm>
            <a:off x="2208530" y="5676265"/>
            <a:ext cx="2336800" cy="368300"/>
          </a:xfrm>
          <a:prstGeom prst="rect">
            <a:avLst/>
          </a:prstGeom>
          <a:noFill/>
        </p:spPr>
        <p:txBody>
          <a:bodyPr wrap="none" rtlCol="0">
            <a:spAutoFit/>
          </a:bodyPr>
          <a:p>
            <a:r>
              <a:rPr lang="en-US" altLang="zh-CN"/>
              <a:t>120000000 Ω = 120MΩ</a:t>
            </a:r>
            <a:endParaRPr lang="zh-CN" altLang="en-US"/>
          </a:p>
        </p:txBody>
      </p:sp>
      <p:pic>
        <p:nvPicPr>
          <p:cNvPr id="25" name="F35B0BEE-F18A-47BB-8FCB-E00DA2F2635D-16" descr="C:/Users/Administrator/AppData/Local/Temp/wpp.WroezMwpp"/>
          <p:cNvPicPr>
            <a:picLocks noChangeAspect="1"/>
          </p:cNvPicPr>
          <p:nvPr>
            <p:custDataLst>
              <p:tags r:id="rId20"/>
            </p:custDataLst>
          </p:nvPr>
        </p:nvPicPr>
        <p:blipFill>
          <a:blip r:embed="rId3"/>
          <a:stretch>
            <a:fillRect/>
          </a:stretch>
        </p:blipFill>
        <p:spPr>
          <a:xfrm>
            <a:off x="5640705" y="1961515"/>
            <a:ext cx="5543550" cy="1485900"/>
          </a:xfrm>
          <a:prstGeom prst="rect">
            <a:avLst/>
          </a:prstGeom>
        </p:spPr>
      </p:pic>
      <p:cxnSp>
        <p:nvCxnSpPr>
          <p:cNvPr id="26" name="直接连接符 25"/>
          <p:cNvCxnSpPr/>
          <p:nvPr>
            <p:custDataLst>
              <p:tags r:id="rId21"/>
            </p:custDataLst>
          </p:nvPr>
        </p:nvCxnSpPr>
        <p:spPr>
          <a:xfrm>
            <a:off x="9335770" y="3252470"/>
            <a:ext cx="0" cy="35941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custDataLst>
              <p:tags r:id="rId22"/>
            </p:custDataLst>
          </p:nvPr>
        </p:nvCxnSpPr>
        <p:spPr>
          <a:xfrm>
            <a:off x="8825865" y="3212465"/>
            <a:ext cx="0" cy="79883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8" name="直接连接符 27"/>
          <p:cNvCxnSpPr/>
          <p:nvPr>
            <p:custDataLst>
              <p:tags r:id="rId23"/>
            </p:custDataLst>
          </p:nvPr>
        </p:nvCxnSpPr>
        <p:spPr>
          <a:xfrm flipH="1">
            <a:off x="8417560" y="3142615"/>
            <a:ext cx="10160" cy="1277620"/>
          </a:xfrm>
          <a:prstGeom prst="line">
            <a:avLst/>
          </a:prstGeom>
          <a:ln w="28575">
            <a:solidFill>
              <a:schemeClr val="tx1"/>
            </a:solidFill>
          </a:ln>
        </p:spPr>
        <p:style>
          <a:lnRef idx="1">
            <a:schemeClr val="dk1"/>
          </a:lnRef>
          <a:fillRef idx="0">
            <a:schemeClr val="dk1"/>
          </a:fillRef>
          <a:effectRef idx="0">
            <a:schemeClr val="dk1"/>
          </a:effectRef>
          <a:fontRef idx="minor">
            <a:schemeClr val="tx1"/>
          </a:fontRef>
        </p:style>
      </p:cxnSp>
      <p:cxnSp>
        <p:nvCxnSpPr>
          <p:cNvPr id="29" name="直接连接符 28"/>
          <p:cNvCxnSpPr/>
          <p:nvPr>
            <p:custDataLst>
              <p:tags r:id="rId24"/>
            </p:custDataLst>
          </p:nvPr>
        </p:nvCxnSpPr>
        <p:spPr>
          <a:xfrm>
            <a:off x="8019415" y="3142615"/>
            <a:ext cx="0" cy="168783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custDataLst>
              <p:tags r:id="rId25"/>
            </p:custDataLst>
          </p:nvPr>
        </p:nvCxnSpPr>
        <p:spPr>
          <a:xfrm flipH="1">
            <a:off x="7499350" y="3192780"/>
            <a:ext cx="10160" cy="214693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custDataLst>
              <p:tags r:id="rId26"/>
            </p:custDataLst>
          </p:nvPr>
        </p:nvCxnSpPr>
        <p:spPr>
          <a:xfrm>
            <a:off x="9335770" y="3612515"/>
            <a:ext cx="44958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custDataLst>
              <p:tags r:id="rId27"/>
            </p:custDataLst>
          </p:nvPr>
        </p:nvCxnSpPr>
        <p:spPr>
          <a:xfrm>
            <a:off x="8825865" y="4011295"/>
            <a:ext cx="95885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custDataLst>
              <p:tags r:id="rId28"/>
            </p:custDataLst>
          </p:nvPr>
        </p:nvCxnSpPr>
        <p:spPr>
          <a:xfrm>
            <a:off x="8427085" y="4410075"/>
            <a:ext cx="131826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custDataLst>
              <p:tags r:id="rId29"/>
            </p:custDataLst>
          </p:nvPr>
        </p:nvCxnSpPr>
        <p:spPr>
          <a:xfrm flipV="1">
            <a:off x="8006715" y="4808855"/>
            <a:ext cx="1637665" cy="101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custDataLst>
              <p:tags r:id="rId30"/>
            </p:custDataLst>
          </p:nvPr>
        </p:nvCxnSpPr>
        <p:spPr>
          <a:xfrm>
            <a:off x="7499350" y="5329555"/>
            <a:ext cx="2117090" cy="9525"/>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36" name="文本框 35"/>
          <p:cNvSpPr txBox="1"/>
          <p:nvPr>
            <p:custDataLst>
              <p:tags r:id="rId31"/>
            </p:custDataLst>
          </p:nvPr>
        </p:nvSpPr>
        <p:spPr>
          <a:xfrm>
            <a:off x="9750425" y="3447415"/>
            <a:ext cx="1325880" cy="368300"/>
          </a:xfrm>
          <a:prstGeom prst="rect">
            <a:avLst/>
          </a:prstGeom>
          <a:noFill/>
        </p:spPr>
        <p:txBody>
          <a:bodyPr wrap="none" rtlCol="0">
            <a:spAutoFit/>
          </a:bodyPr>
          <a:p>
            <a:r>
              <a:rPr lang="zh-CN" altLang="en-US"/>
              <a:t>第五环误差</a:t>
            </a:r>
            <a:endParaRPr lang="zh-CN" altLang="en-US"/>
          </a:p>
        </p:txBody>
      </p:sp>
      <p:sp>
        <p:nvSpPr>
          <p:cNvPr id="37" name="文本框 36"/>
          <p:cNvSpPr txBox="1"/>
          <p:nvPr>
            <p:custDataLst>
              <p:tags r:id="rId32"/>
            </p:custDataLst>
          </p:nvPr>
        </p:nvSpPr>
        <p:spPr>
          <a:xfrm>
            <a:off x="9740900" y="3867150"/>
            <a:ext cx="1901190" cy="368300"/>
          </a:xfrm>
          <a:prstGeom prst="rect">
            <a:avLst/>
          </a:prstGeom>
          <a:noFill/>
        </p:spPr>
        <p:txBody>
          <a:bodyPr wrap="none" rtlCol="0">
            <a:spAutoFit/>
          </a:bodyPr>
          <a:p>
            <a:r>
              <a:rPr lang="zh-CN" altLang="en-US"/>
              <a:t>第四环</a:t>
            </a:r>
            <a:r>
              <a:rPr lang="en-US" altLang="zh-CN"/>
              <a:t>0</a:t>
            </a:r>
            <a:r>
              <a:rPr lang="zh-CN" altLang="en-US"/>
              <a:t>的个数</a:t>
            </a:r>
            <a:r>
              <a:rPr lang="en-US" altLang="zh-CN"/>
              <a:t>00</a:t>
            </a:r>
            <a:endParaRPr lang="en-US" altLang="zh-CN"/>
          </a:p>
        </p:txBody>
      </p:sp>
      <p:sp>
        <p:nvSpPr>
          <p:cNvPr id="38" name="文本框 37"/>
          <p:cNvSpPr txBox="1"/>
          <p:nvPr>
            <p:custDataLst>
              <p:tags r:id="rId33"/>
            </p:custDataLst>
          </p:nvPr>
        </p:nvSpPr>
        <p:spPr>
          <a:xfrm>
            <a:off x="9731375" y="4286885"/>
            <a:ext cx="1898650" cy="368300"/>
          </a:xfrm>
          <a:prstGeom prst="rect">
            <a:avLst/>
          </a:prstGeom>
          <a:noFill/>
        </p:spPr>
        <p:txBody>
          <a:bodyPr wrap="none" rtlCol="0">
            <a:spAutoFit/>
          </a:bodyPr>
          <a:p>
            <a:r>
              <a:rPr lang="zh-CN" altLang="en-US"/>
              <a:t>第三环有效数字</a:t>
            </a:r>
            <a:r>
              <a:rPr lang="en-US" altLang="zh-CN"/>
              <a:t>0</a:t>
            </a:r>
            <a:endParaRPr lang="en-US" altLang="zh-CN"/>
          </a:p>
        </p:txBody>
      </p:sp>
      <p:sp>
        <p:nvSpPr>
          <p:cNvPr id="39" name="文本框 38"/>
          <p:cNvSpPr txBox="1"/>
          <p:nvPr>
            <p:custDataLst>
              <p:tags r:id="rId34"/>
            </p:custDataLst>
          </p:nvPr>
        </p:nvSpPr>
        <p:spPr>
          <a:xfrm>
            <a:off x="9721850" y="4615815"/>
            <a:ext cx="1898650" cy="368300"/>
          </a:xfrm>
          <a:prstGeom prst="rect">
            <a:avLst/>
          </a:prstGeom>
          <a:noFill/>
        </p:spPr>
        <p:txBody>
          <a:bodyPr wrap="none" rtlCol="0">
            <a:spAutoFit/>
          </a:bodyPr>
          <a:p>
            <a:r>
              <a:rPr lang="zh-CN" altLang="en-US"/>
              <a:t>第二环有效数字</a:t>
            </a:r>
            <a:r>
              <a:rPr lang="en-US" altLang="zh-CN"/>
              <a:t>7</a:t>
            </a:r>
            <a:endParaRPr lang="en-US" altLang="zh-CN"/>
          </a:p>
        </p:txBody>
      </p:sp>
      <p:sp>
        <p:nvSpPr>
          <p:cNvPr id="40" name="文本框 39"/>
          <p:cNvSpPr txBox="1"/>
          <p:nvPr>
            <p:custDataLst>
              <p:tags r:id="rId35"/>
            </p:custDataLst>
          </p:nvPr>
        </p:nvSpPr>
        <p:spPr>
          <a:xfrm>
            <a:off x="9735820" y="5126355"/>
            <a:ext cx="1898650" cy="368300"/>
          </a:xfrm>
          <a:prstGeom prst="rect">
            <a:avLst/>
          </a:prstGeom>
          <a:noFill/>
        </p:spPr>
        <p:txBody>
          <a:bodyPr wrap="none" rtlCol="0">
            <a:spAutoFit/>
          </a:bodyPr>
          <a:p>
            <a:r>
              <a:rPr lang="zh-CN" altLang="en-US"/>
              <a:t>第一环有效数字</a:t>
            </a:r>
            <a:r>
              <a:rPr lang="en-US" altLang="zh-CN"/>
              <a:t>4</a:t>
            </a:r>
            <a:endParaRPr lang="en-US" altLang="zh-CN"/>
          </a:p>
        </p:txBody>
      </p:sp>
      <p:sp>
        <p:nvSpPr>
          <p:cNvPr id="42" name="文本框 41"/>
          <p:cNvSpPr txBox="1"/>
          <p:nvPr>
            <p:custDataLst>
              <p:tags r:id="rId36"/>
            </p:custDataLst>
          </p:nvPr>
        </p:nvSpPr>
        <p:spPr>
          <a:xfrm>
            <a:off x="7657465" y="5706745"/>
            <a:ext cx="1682115" cy="368300"/>
          </a:xfrm>
          <a:prstGeom prst="rect">
            <a:avLst/>
          </a:prstGeom>
          <a:noFill/>
        </p:spPr>
        <p:txBody>
          <a:bodyPr wrap="none" rtlCol="0">
            <a:spAutoFit/>
          </a:bodyPr>
          <a:p>
            <a:r>
              <a:rPr lang="en-US" altLang="zh-CN"/>
              <a:t>47000 Ω = 47KΩ</a:t>
            </a:r>
            <a:endParaRPr lang="zh-CN" altLang="en-US"/>
          </a:p>
        </p:txBody>
      </p:sp>
    </p:spTree>
    <p:custDataLst>
      <p:tags r:id="rId37"/>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304165" y="963295"/>
            <a:ext cx="3359785" cy="398780"/>
          </a:xfrm>
          <a:prstGeom prst="rect">
            <a:avLst/>
          </a:prstGeom>
          <a:noFill/>
        </p:spPr>
        <p:txBody>
          <a:bodyPr wrap="none" rtlCol="0" anchor="t">
            <a:spAutoFit/>
          </a:bodyPr>
          <a:p>
            <a:r>
              <a:rPr lang="en-US" altLang="zh-CN" sz="2000">
                <a:sym typeface="+mn-ea"/>
              </a:rPr>
              <a:t>2</a:t>
            </a:r>
            <a:r>
              <a:rPr lang="zh-CN" altLang="en-US" sz="2000">
                <a:sym typeface="+mn-ea"/>
              </a:rPr>
              <a:t>）从误差环的颜色加以判别</a:t>
            </a:r>
            <a:endParaRPr lang="zh-CN" altLang="en-US" sz="2000"/>
          </a:p>
        </p:txBody>
      </p:sp>
      <p:sp>
        <p:nvSpPr>
          <p:cNvPr id="5" name="文本框 4"/>
          <p:cNvSpPr txBox="1"/>
          <p:nvPr>
            <p:custDataLst>
              <p:tags r:id="rId2"/>
            </p:custDataLst>
          </p:nvPr>
        </p:nvSpPr>
        <p:spPr>
          <a:xfrm>
            <a:off x="151765" y="1441450"/>
            <a:ext cx="11862435" cy="922020"/>
          </a:xfrm>
          <a:prstGeom prst="rect">
            <a:avLst/>
          </a:prstGeom>
          <a:noFill/>
        </p:spPr>
        <p:txBody>
          <a:bodyPr wrap="square" rtlCol="0" anchor="t">
            <a:spAutoFit/>
          </a:bodyPr>
          <a:p>
            <a:r>
              <a:rPr lang="zh-CN" altLang="en-US">
                <a:sym typeface="+mn-ea"/>
              </a:rPr>
              <a:t>在色环电阻的表示法中，表示误差环的颜色有七中，即；红±2％，绿±0.5％，蓝±0.25％，紫±0.1％，棕±1％，金±5％，银±10％。</a:t>
            </a:r>
            <a:endParaRPr lang="zh-CN" altLang="en-US"/>
          </a:p>
          <a:p>
            <a:r>
              <a:rPr lang="zh-CN" altLang="en-US">
                <a:solidFill>
                  <a:srgbClr val="FF0000"/>
                </a:solidFill>
                <a:sym typeface="+mn-ea"/>
              </a:rPr>
              <a:t>注；五环电阻中，表示误差环的颜色一般为棕色</a:t>
            </a:r>
            <a:endParaRPr lang="zh-CN" altLang="en-US"/>
          </a:p>
        </p:txBody>
      </p:sp>
      <p:pic>
        <p:nvPicPr>
          <p:cNvPr id="10" name="图片 9"/>
          <p:cNvPicPr>
            <a:picLocks noChangeAspect="1"/>
          </p:cNvPicPr>
          <p:nvPr>
            <p:custDataLst>
              <p:tags r:id="rId3"/>
            </p:custDataLst>
          </p:nvPr>
        </p:nvPicPr>
        <p:blipFill>
          <a:blip r:embed="rId4"/>
          <a:stretch>
            <a:fillRect/>
          </a:stretch>
        </p:blipFill>
        <p:spPr>
          <a:xfrm>
            <a:off x="457835" y="3524885"/>
            <a:ext cx="4752975" cy="1329690"/>
          </a:xfrm>
          <a:prstGeom prst="rect">
            <a:avLst/>
          </a:prstGeom>
        </p:spPr>
      </p:pic>
      <p:pic>
        <p:nvPicPr>
          <p:cNvPr id="6" name="图片 5"/>
          <p:cNvPicPr>
            <a:picLocks noChangeAspect="1"/>
          </p:cNvPicPr>
          <p:nvPr>
            <p:custDataLst>
              <p:tags r:id="rId5"/>
            </p:custDataLst>
          </p:nvPr>
        </p:nvPicPr>
        <p:blipFill>
          <a:blip r:embed="rId6"/>
          <a:stretch>
            <a:fillRect/>
          </a:stretch>
        </p:blipFill>
        <p:spPr>
          <a:xfrm>
            <a:off x="5672455" y="3216275"/>
            <a:ext cx="5666105" cy="1793240"/>
          </a:xfrm>
          <a:prstGeom prst="rect">
            <a:avLst/>
          </a:prstGeom>
        </p:spPr>
      </p:pic>
    </p:spTree>
    <p:custDataLst>
      <p:tags r:id="rId7"/>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94615" y="1099185"/>
            <a:ext cx="4641850" cy="368300"/>
          </a:xfrm>
          <a:prstGeom prst="rect">
            <a:avLst/>
          </a:prstGeom>
          <a:noFill/>
        </p:spPr>
        <p:txBody>
          <a:bodyPr wrap="none" rtlCol="0" anchor="t">
            <a:spAutoFit/>
          </a:bodyPr>
          <a:p>
            <a:r>
              <a:rPr lang="zh-CN" altLang="en-US">
                <a:sym typeface="+mn-ea"/>
              </a:rPr>
              <a:t>3）根据有效环与误差环之间的间距加以判别</a:t>
            </a:r>
            <a:endParaRPr lang="zh-CN" altLang="en-US"/>
          </a:p>
        </p:txBody>
      </p:sp>
      <p:sp>
        <p:nvSpPr>
          <p:cNvPr id="5" name="文本框 4"/>
          <p:cNvSpPr txBox="1"/>
          <p:nvPr>
            <p:custDataLst>
              <p:tags r:id="rId2"/>
            </p:custDataLst>
          </p:nvPr>
        </p:nvSpPr>
        <p:spPr>
          <a:xfrm>
            <a:off x="151130" y="1590040"/>
            <a:ext cx="11910060" cy="922020"/>
          </a:xfrm>
          <a:prstGeom prst="rect">
            <a:avLst/>
          </a:prstGeom>
          <a:noFill/>
        </p:spPr>
        <p:txBody>
          <a:bodyPr wrap="square" rtlCol="0" anchor="t">
            <a:spAutoFit/>
          </a:bodyPr>
          <a:p>
            <a:r>
              <a:rPr lang="en-US" altLang="zh-CN">
                <a:sym typeface="+mn-ea"/>
              </a:rPr>
              <a:t>     </a:t>
            </a:r>
            <a:r>
              <a:rPr lang="zh-CN" altLang="en-US">
                <a:sym typeface="+mn-ea"/>
              </a:rPr>
              <a:t>在这五道环中，其中有四道环是紧挨着的，总与另外的一道换有一点点的间距，且这条单环较宽，那么这条单环就是误差环，另一端则是首环。</a:t>
            </a:r>
            <a:endParaRPr lang="zh-CN" altLang="en-US">
              <a:sym typeface="+mn-ea"/>
            </a:endParaRPr>
          </a:p>
          <a:p>
            <a:r>
              <a:rPr lang="en-US" altLang="zh-CN"/>
              <a:t>    </a:t>
            </a:r>
            <a:r>
              <a:rPr lang="zh-CN" altLang="en-US"/>
              <a:t>注；贴片式电阻都是直标的。</a:t>
            </a:r>
            <a:endParaRPr lang="zh-CN" altLang="en-US"/>
          </a:p>
        </p:txBody>
      </p:sp>
      <p:pic>
        <p:nvPicPr>
          <p:cNvPr id="25" name="F35B0BEE-F18A-47BB-8FCB-E00DA2F2635D-17" descr="C:/Users/Administrator/AppData/Local/Temp/wpp.WroezMwpp"/>
          <p:cNvPicPr>
            <a:picLocks noChangeAspect="1"/>
          </p:cNvPicPr>
          <p:nvPr>
            <p:custDataLst>
              <p:tags r:id="rId3"/>
            </p:custDataLst>
          </p:nvPr>
        </p:nvPicPr>
        <p:blipFill>
          <a:blip r:embed="rId4"/>
          <a:stretch>
            <a:fillRect/>
          </a:stretch>
        </p:blipFill>
        <p:spPr>
          <a:xfrm>
            <a:off x="5855335" y="3419475"/>
            <a:ext cx="5543550" cy="1485900"/>
          </a:xfrm>
          <a:prstGeom prst="rect">
            <a:avLst/>
          </a:prstGeom>
        </p:spPr>
      </p:pic>
      <p:pic>
        <p:nvPicPr>
          <p:cNvPr id="10" name="F35B0BEE-F18A-47BB-8FCB-E00DA2F2635D-18" descr="C:/Users/Administrator/AppData/Local/Temp/wpp.UYXMhNwpp"/>
          <p:cNvPicPr>
            <a:picLocks noChangeAspect="1"/>
          </p:cNvPicPr>
          <p:nvPr>
            <p:custDataLst>
              <p:tags r:id="rId5"/>
            </p:custDataLst>
          </p:nvPr>
        </p:nvPicPr>
        <p:blipFill>
          <a:blip r:embed="rId6"/>
          <a:stretch>
            <a:fillRect/>
          </a:stretch>
        </p:blipFill>
        <p:spPr>
          <a:xfrm>
            <a:off x="440055" y="3418840"/>
            <a:ext cx="4752975" cy="1486535"/>
          </a:xfrm>
          <a:prstGeom prst="rect">
            <a:avLst/>
          </a:prstGeom>
        </p:spPr>
      </p:pic>
    </p:spTree>
    <p:custDataLst>
      <p:tags r:id="rId7"/>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982845" y="468630"/>
            <a:ext cx="1410970" cy="521970"/>
          </a:xfrm>
          <a:prstGeom prst="rect">
            <a:avLst/>
          </a:prstGeom>
          <a:noFill/>
        </p:spPr>
        <p:txBody>
          <a:bodyPr wrap="none" rtlCol="0" anchor="t">
            <a:spAutoFit/>
          </a:bodyPr>
          <a:p>
            <a:r>
              <a:rPr lang="zh-CN" altLang="en-US" sz="2800">
                <a:sym typeface="+mn-ea"/>
              </a:rPr>
              <a:t>电</a:t>
            </a:r>
            <a:r>
              <a:rPr lang="en-US" altLang="zh-CN" sz="2800">
                <a:sym typeface="+mn-ea"/>
              </a:rPr>
              <a:t> </a:t>
            </a:r>
            <a:r>
              <a:rPr lang="zh-CN" altLang="en-US" sz="2800">
                <a:sym typeface="+mn-ea"/>
              </a:rPr>
              <a:t>阻</a:t>
            </a:r>
            <a:r>
              <a:rPr lang="en-US" altLang="zh-CN" sz="2800">
                <a:sym typeface="+mn-ea"/>
              </a:rPr>
              <a:t> </a:t>
            </a:r>
            <a:r>
              <a:rPr lang="zh-CN" altLang="en-US" sz="2800">
                <a:sym typeface="+mn-ea"/>
              </a:rPr>
              <a:t>器</a:t>
            </a:r>
            <a:endParaRPr lang="zh-CN" altLang="en-US" sz="2800"/>
          </a:p>
        </p:txBody>
      </p:sp>
      <p:sp>
        <p:nvSpPr>
          <p:cNvPr id="3" name="文本框 2"/>
          <p:cNvSpPr txBox="1"/>
          <p:nvPr>
            <p:custDataLst>
              <p:tags r:id="rId2"/>
            </p:custDataLst>
          </p:nvPr>
        </p:nvSpPr>
        <p:spPr>
          <a:xfrm>
            <a:off x="206375" y="1078865"/>
            <a:ext cx="11858625" cy="1014730"/>
          </a:xfrm>
          <a:prstGeom prst="rect">
            <a:avLst/>
          </a:prstGeom>
          <a:noFill/>
        </p:spPr>
        <p:txBody>
          <a:bodyPr wrap="square" rtlCol="0" anchor="t">
            <a:spAutoFit/>
          </a:bodyPr>
          <a:p>
            <a:r>
              <a:rPr lang="zh-CN" altLang="zh-CN" sz="2000">
                <a:solidFill>
                  <a:schemeClr val="tx1"/>
                </a:solidFill>
                <a:effectLst>
                  <a:outerShdw blurRad="38100" dist="19050" dir="2700000" algn="tl" rotWithShape="0">
                    <a:schemeClr val="dk1">
                      <a:alpha val="40000"/>
                    </a:schemeClr>
                  </a:outerShdw>
                </a:effectLst>
                <a:sym typeface="+mn-ea"/>
              </a:rPr>
              <a:t>一、概念；能阻碍电流流动的物体就称为电阻。</a:t>
            </a:r>
            <a:endParaRPr lang="zh-CN" altLang="zh-CN" sz="2000">
              <a:solidFill>
                <a:schemeClr val="tx1"/>
              </a:solidFill>
              <a:effectLst>
                <a:outerShdw blurRad="38100" dist="19050" dir="2700000" algn="tl" rotWithShape="0">
                  <a:schemeClr val="dk1">
                    <a:alpha val="40000"/>
                  </a:schemeClr>
                </a:outerShdw>
              </a:effectLst>
              <a:sym typeface="+mn-ea"/>
            </a:endParaRPr>
          </a:p>
          <a:p>
            <a:endParaRPr lang="zh-CN" altLang="zh-CN" sz="2000">
              <a:solidFill>
                <a:schemeClr val="tx1"/>
              </a:solidFill>
              <a:effectLst>
                <a:outerShdw blurRad="38100" dist="19050" dir="2700000" algn="tl" rotWithShape="0">
                  <a:schemeClr val="dk1">
                    <a:alpha val="40000"/>
                  </a:schemeClr>
                </a:outerShdw>
              </a:effectLst>
              <a:sym typeface="+mn-ea"/>
            </a:endParaRPr>
          </a:p>
          <a:p>
            <a:r>
              <a:rPr lang="zh-CN" altLang="zh-CN" sz="2000">
                <a:solidFill>
                  <a:schemeClr val="tx1"/>
                </a:solidFill>
                <a:effectLst>
                  <a:outerShdw blurRad="38100" dist="19050" dir="2700000" algn="tl" rotWithShape="0">
                    <a:schemeClr val="dk1">
                      <a:alpha val="40000"/>
                    </a:schemeClr>
                  </a:outerShdw>
                </a:effectLst>
                <a:sym typeface="+mn-ea"/>
              </a:rPr>
              <a:t>二、电路符号；</a:t>
            </a:r>
            <a:endParaRPr lang="zh-CN" altLang="zh-CN" sz="2000">
              <a:solidFill>
                <a:schemeClr val="tx1"/>
              </a:solidFill>
              <a:effectLst>
                <a:outerShdw blurRad="38100" dist="19050" dir="2700000" algn="tl" rotWithShape="0">
                  <a:schemeClr val="dk1">
                    <a:alpha val="40000"/>
                  </a:schemeClr>
                </a:outerShdw>
              </a:effectLst>
              <a:sym typeface="+mn-ea"/>
            </a:endParaRPr>
          </a:p>
        </p:txBody>
      </p:sp>
      <p:grpSp>
        <p:nvGrpSpPr>
          <p:cNvPr id="7" name="组合 6"/>
          <p:cNvGrpSpPr/>
          <p:nvPr/>
        </p:nvGrpSpPr>
        <p:grpSpPr>
          <a:xfrm>
            <a:off x="1996440" y="2089150"/>
            <a:ext cx="2484120" cy="490220"/>
            <a:chOff x="5553" y="3680"/>
            <a:chExt cx="3912" cy="772"/>
          </a:xfrm>
        </p:grpSpPr>
        <p:sp>
          <p:nvSpPr>
            <p:cNvPr id="4" name="矩形 3"/>
            <p:cNvSpPr/>
            <p:nvPr>
              <p:custDataLst>
                <p:tags r:id="rId3"/>
              </p:custDataLst>
            </p:nvPr>
          </p:nvSpPr>
          <p:spPr>
            <a:xfrm>
              <a:off x="6325" y="3680"/>
              <a:ext cx="2382" cy="772"/>
            </a:xfrm>
            <a:prstGeom prst="rect">
              <a:avLst/>
            </a:prstGeom>
            <a:noFill/>
            <a:ln w="38100">
              <a:solidFill>
                <a:schemeClr val="tx1"/>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cxnSp>
          <p:nvCxnSpPr>
            <p:cNvPr id="5" name="直接连接符 4"/>
            <p:cNvCxnSpPr>
              <a:stCxn id="4" idx="3"/>
            </p:cNvCxnSpPr>
            <p:nvPr>
              <p:custDataLst>
                <p:tags r:id="rId4"/>
              </p:custDataLst>
            </p:nvPr>
          </p:nvCxnSpPr>
          <p:spPr>
            <a:xfrm flipV="1">
              <a:off x="8707" y="4059"/>
              <a:ext cx="758" cy="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直接连接符 5"/>
            <p:cNvCxnSpPr/>
            <p:nvPr>
              <p:custDataLst>
                <p:tags r:id="rId5"/>
              </p:custDataLst>
            </p:nvPr>
          </p:nvCxnSpPr>
          <p:spPr>
            <a:xfrm flipV="1">
              <a:off x="5553" y="4077"/>
              <a:ext cx="758" cy="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 name="文本框 7"/>
          <p:cNvSpPr txBox="1"/>
          <p:nvPr>
            <p:custDataLst>
              <p:tags r:id="rId6"/>
            </p:custDataLst>
          </p:nvPr>
        </p:nvSpPr>
        <p:spPr>
          <a:xfrm>
            <a:off x="206375" y="2927985"/>
            <a:ext cx="11646535" cy="3169285"/>
          </a:xfrm>
          <a:prstGeom prst="rect">
            <a:avLst/>
          </a:prstGeom>
          <a:noFill/>
        </p:spPr>
        <p:txBody>
          <a:bodyPr wrap="square" rtlCol="0" anchor="t">
            <a:spAutoFit/>
          </a:bodyPr>
          <a:p>
            <a:r>
              <a:rPr lang="zh-CN" altLang="zh-CN" sz="2000" b="1">
                <a:latin typeface="+mj-ea"/>
                <a:ea typeface="+mj-ea"/>
                <a:cs typeface="+mj-ea"/>
                <a:sym typeface="+mn-ea"/>
              </a:rPr>
              <a:t>三、电阻器的单位及换算关系；</a:t>
            </a:r>
            <a:endParaRPr lang="en-US" altLang="zh-CN" sz="2000" b="1">
              <a:latin typeface="+mj-ea"/>
              <a:ea typeface="+mj-ea"/>
              <a:cs typeface="+mj-ea"/>
            </a:endParaRPr>
          </a:p>
          <a:p>
            <a:r>
              <a:rPr lang="en-US" altLang="zh-CN" sz="2000" b="1">
                <a:latin typeface="+mj-ea"/>
                <a:ea typeface="+mj-ea"/>
                <a:cs typeface="+mj-ea"/>
                <a:sym typeface="+mn-ea"/>
              </a:rPr>
              <a:t> </a:t>
            </a:r>
            <a:r>
              <a:rPr lang="en-US"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  </a:t>
            </a:r>
            <a:endParaRPr lang="en-US"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endParaRPr>
          </a:p>
          <a:p>
            <a:r>
              <a:rPr lang="en-US"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 </a:t>
            </a:r>
            <a:r>
              <a:rPr lang="zh-CN" altLang="zh-CN" sz="2000">
                <a:solidFill>
                  <a:schemeClr val="tx1"/>
                </a:solidFill>
                <a:effectLst>
                  <a:outerShdw blurRad="38100" dist="19050" dir="2700000" algn="tl" rotWithShape="0">
                    <a:schemeClr val="dk1">
                      <a:alpha val="40000"/>
                    </a:schemeClr>
                  </a:outerShdw>
                </a:effectLst>
                <a:latin typeface="+mj-ea"/>
                <a:ea typeface="+mj-ea"/>
                <a:cs typeface="+mj-ea"/>
                <a:sym typeface="+mn-ea"/>
              </a:rPr>
              <a:t>电阻在电子电路中的应用十分广泛，任何一个电子电路就必须有电阻，哪怕是没有别的组件，</a:t>
            </a:r>
            <a:endParaRPr lang="zh-CN" altLang="zh-CN" sz="2000">
              <a:solidFill>
                <a:schemeClr val="tx1"/>
              </a:solidFill>
              <a:effectLst>
                <a:outerShdw blurRad="38100" dist="19050" dir="2700000" algn="tl" rotWithShape="0">
                  <a:schemeClr val="dk1">
                    <a:alpha val="40000"/>
                  </a:schemeClr>
                </a:outerShdw>
              </a:effectLst>
              <a:latin typeface="+mj-ea"/>
              <a:ea typeface="+mj-ea"/>
              <a:cs typeface="+mj-ea"/>
            </a:endParaRPr>
          </a:p>
          <a:p>
            <a:endParaRPr lang="zh-CN" altLang="zh-CN" sz="2000">
              <a:solidFill>
                <a:schemeClr val="tx1"/>
              </a:solidFill>
              <a:effectLst>
                <a:outerShdw blurRad="38100" dist="19050" dir="2700000" algn="tl" rotWithShape="0">
                  <a:schemeClr val="dk1">
                    <a:alpha val="40000"/>
                  </a:schemeClr>
                </a:outerShdw>
              </a:effectLst>
              <a:latin typeface="+mj-ea"/>
              <a:ea typeface="+mj-ea"/>
              <a:cs typeface="+mj-ea"/>
              <a:sym typeface="+mn-ea"/>
            </a:endParaRPr>
          </a:p>
          <a:p>
            <a:r>
              <a:rPr lang="zh-CN" altLang="zh-CN" sz="2000">
                <a:solidFill>
                  <a:schemeClr val="tx1"/>
                </a:solidFill>
                <a:effectLst>
                  <a:outerShdw blurRad="38100" dist="19050" dir="2700000" algn="tl" rotWithShape="0">
                    <a:schemeClr val="dk1">
                      <a:alpha val="40000"/>
                    </a:schemeClr>
                  </a:outerShdw>
                </a:effectLst>
                <a:latin typeface="+mj-ea"/>
                <a:ea typeface="+mj-ea"/>
                <a:cs typeface="+mj-ea"/>
                <a:sym typeface="+mn-ea"/>
              </a:rPr>
              <a:t>电阻在电路中用</a:t>
            </a:r>
            <a:r>
              <a:rPr lang="en-US" altLang="zh-CN" sz="2000">
                <a:solidFill>
                  <a:schemeClr val="tx1"/>
                </a:solidFill>
                <a:effectLst>
                  <a:outerShdw blurRad="38100" dist="19050" dir="2700000" algn="tl" rotWithShape="0">
                    <a:schemeClr val="dk1">
                      <a:alpha val="40000"/>
                    </a:schemeClr>
                  </a:outerShdw>
                </a:effectLst>
                <a:latin typeface="+mj-ea"/>
                <a:ea typeface="+mj-ea"/>
                <a:cs typeface="+mj-ea"/>
                <a:sym typeface="+mn-ea"/>
              </a:rPr>
              <a:t>“R”</a:t>
            </a:r>
            <a:r>
              <a:rPr lang="zh-CN" altLang="zh-CN" sz="2000">
                <a:solidFill>
                  <a:schemeClr val="tx1"/>
                </a:solidFill>
                <a:effectLst>
                  <a:outerShdw blurRad="38100" dist="19050" dir="2700000" algn="tl" rotWithShape="0">
                    <a:schemeClr val="dk1">
                      <a:alpha val="40000"/>
                    </a:schemeClr>
                  </a:outerShdw>
                </a:effectLst>
                <a:latin typeface="+mj-ea"/>
                <a:ea typeface="+mj-ea"/>
                <a:cs typeface="+mj-ea"/>
                <a:sym typeface="+mn-ea"/>
              </a:rPr>
              <a:t>表示，单位是“欧姆”，简称“欧”。用字母“Ω”表示。还有千欧（</a:t>
            </a:r>
            <a:r>
              <a:rPr lang="en-US" altLang="zh-CN" sz="2000">
                <a:solidFill>
                  <a:schemeClr val="tx1"/>
                </a:solidFill>
                <a:effectLst>
                  <a:outerShdw blurRad="38100" dist="19050" dir="2700000" algn="tl" rotWithShape="0">
                    <a:schemeClr val="dk1">
                      <a:alpha val="40000"/>
                    </a:schemeClr>
                  </a:outerShdw>
                </a:effectLst>
                <a:latin typeface="+mj-ea"/>
                <a:ea typeface="+mj-ea"/>
                <a:cs typeface="+mj-ea"/>
                <a:sym typeface="+mn-ea"/>
              </a:rPr>
              <a:t>K</a:t>
            </a:r>
            <a:r>
              <a:rPr lang="zh-CN" altLang="zh-CN" sz="2000">
                <a:solidFill>
                  <a:schemeClr val="tx1"/>
                </a:solidFill>
                <a:effectLst>
                  <a:outerShdw blurRad="38100" dist="19050" dir="2700000" algn="tl" rotWithShape="0">
                    <a:schemeClr val="dk1">
                      <a:alpha val="40000"/>
                    </a:schemeClr>
                  </a:outerShdw>
                </a:effectLst>
                <a:latin typeface="+mj-ea"/>
                <a:ea typeface="+mj-ea"/>
                <a:cs typeface="+mj-ea"/>
                <a:sym typeface="+mn-ea"/>
              </a:rPr>
              <a:t>Ω）和兆欧（</a:t>
            </a:r>
            <a:r>
              <a:rPr lang="en-US" altLang="zh-CN" sz="2000">
                <a:solidFill>
                  <a:schemeClr val="tx1"/>
                </a:solidFill>
                <a:effectLst>
                  <a:outerShdw blurRad="38100" dist="19050" dir="2700000" algn="tl" rotWithShape="0">
                    <a:schemeClr val="dk1">
                      <a:alpha val="40000"/>
                    </a:schemeClr>
                  </a:outerShdw>
                </a:effectLst>
                <a:latin typeface="+mj-ea"/>
                <a:ea typeface="+mj-ea"/>
                <a:cs typeface="+mj-ea"/>
                <a:sym typeface="+mn-ea"/>
              </a:rPr>
              <a:t>M</a:t>
            </a:r>
            <a:r>
              <a:rPr lang="zh-CN" altLang="zh-CN" sz="2000">
                <a:solidFill>
                  <a:schemeClr val="tx1"/>
                </a:solidFill>
                <a:effectLst>
                  <a:outerShdw blurRad="38100" dist="19050" dir="2700000" algn="tl" rotWithShape="0">
                    <a:schemeClr val="dk1">
                      <a:alpha val="40000"/>
                    </a:schemeClr>
                  </a:outerShdw>
                </a:effectLst>
                <a:latin typeface="+mj-ea"/>
                <a:ea typeface="+mj-ea"/>
                <a:cs typeface="+mj-ea"/>
                <a:sym typeface="+mn-ea"/>
              </a:rPr>
              <a:t>Ω）。</a:t>
            </a:r>
            <a:endParaRPr lang="zh-CN" altLang="zh-CN" sz="2000">
              <a:solidFill>
                <a:schemeClr val="tx1"/>
              </a:solidFill>
              <a:effectLst>
                <a:outerShdw blurRad="38100" dist="19050" dir="2700000" algn="tl" rotWithShape="0">
                  <a:schemeClr val="dk1">
                    <a:alpha val="40000"/>
                  </a:schemeClr>
                </a:outerShdw>
              </a:effectLst>
              <a:latin typeface="+mj-ea"/>
              <a:ea typeface="+mj-ea"/>
              <a:cs typeface="+mj-ea"/>
            </a:endParaRPr>
          </a:p>
          <a:p>
            <a:endParaRPr lang="zh-CN" altLang="zh-CN" sz="2000">
              <a:solidFill>
                <a:schemeClr val="tx1"/>
              </a:solidFill>
              <a:effectLst>
                <a:outerShdw blurRad="38100" dist="19050" dir="2700000" algn="tl" rotWithShape="0">
                  <a:schemeClr val="dk1">
                    <a:alpha val="40000"/>
                  </a:schemeClr>
                </a:outerShdw>
              </a:effectLst>
              <a:latin typeface="+mj-ea"/>
              <a:ea typeface="+mj-ea"/>
              <a:cs typeface="+mj-ea"/>
              <a:sym typeface="+mn-ea"/>
            </a:endParaRPr>
          </a:p>
          <a:p>
            <a:r>
              <a:rPr lang="zh-CN" altLang="zh-CN" sz="2000">
                <a:solidFill>
                  <a:schemeClr val="tx1"/>
                </a:solidFill>
                <a:effectLst>
                  <a:outerShdw blurRad="38100" dist="19050" dir="2700000" algn="tl" rotWithShape="0">
                    <a:schemeClr val="dk1">
                      <a:alpha val="40000"/>
                    </a:schemeClr>
                  </a:outerShdw>
                </a:effectLst>
                <a:latin typeface="+mj-ea"/>
                <a:ea typeface="+mj-ea"/>
                <a:cs typeface="+mj-ea"/>
                <a:sym typeface="+mn-ea"/>
              </a:rPr>
              <a:t>它们的换算关系；</a:t>
            </a:r>
            <a:endParaRPr lang="en-US" altLang="zh-CN" sz="2000">
              <a:solidFill>
                <a:schemeClr val="tx1"/>
              </a:solidFill>
              <a:effectLst>
                <a:outerShdw blurRad="38100" dist="19050" dir="2700000" algn="tl" rotWithShape="0">
                  <a:schemeClr val="dk1">
                    <a:alpha val="40000"/>
                  </a:schemeClr>
                </a:outerShdw>
              </a:effectLst>
              <a:latin typeface="+mj-ea"/>
              <a:ea typeface="+mj-ea"/>
              <a:cs typeface="+mj-ea"/>
            </a:endParaRPr>
          </a:p>
          <a:p>
            <a:endParaRPr lang="en-US" altLang="zh-CN" sz="2000">
              <a:solidFill>
                <a:schemeClr val="tx1"/>
              </a:solidFill>
              <a:effectLst>
                <a:outerShdw blurRad="38100" dist="19050" dir="2700000" algn="tl" rotWithShape="0">
                  <a:schemeClr val="dk1">
                    <a:alpha val="40000"/>
                  </a:schemeClr>
                </a:outerShdw>
              </a:effectLst>
              <a:latin typeface="+mj-ea"/>
              <a:ea typeface="+mj-ea"/>
              <a:cs typeface="+mj-ea"/>
              <a:sym typeface="+mn-ea"/>
            </a:endParaRPr>
          </a:p>
          <a:p>
            <a:r>
              <a:rPr lang="en-US" altLang="zh-CN" sz="2000">
                <a:solidFill>
                  <a:schemeClr val="tx1"/>
                </a:solidFill>
                <a:effectLst>
                  <a:outerShdw blurRad="38100" dist="19050" dir="2700000" algn="tl" rotWithShape="0">
                    <a:schemeClr val="dk1">
                      <a:alpha val="40000"/>
                    </a:schemeClr>
                  </a:outerShdw>
                </a:effectLst>
                <a:latin typeface="+mj-ea"/>
                <a:ea typeface="+mj-ea"/>
                <a:cs typeface="+mj-ea"/>
                <a:sym typeface="+mn-ea"/>
              </a:rPr>
              <a:t>1</a:t>
            </a:r>
            <a:r>
              <a:rPr lang="en-US"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M</a:t>
            </a:r>
            <a:r>
              <a:rPr lang="zh-CN"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Ω（兆欧）</a:t>
            </a:r>
            <a:r>
              <a:rPr lang="en-US"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=1000KΩ(</a:t>
            </a:r>
            <a:r>
              <a:rPr lang="zh-CN"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千欧</a:t>
            </a:r>
            <a:r>
              <a:rPr lang="en-US"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)=1000000Ω(</a:t>
            </a:r>
            <a:r>
              <a:rPr lang="zh-CN"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欧</a:t>
            </a:r>
            <a:r>
              <a:rPr lang="en-US"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 </a:t>
            </a:r>
            <a:r>
              <a:rPr lang="en-US" altLang="zh-CN" sz="2000">
                <a:solidFill>
                  <a:schemeClr val="tx1"/>
                </a:solidFill>
                <a:effectLst>
                  <a:outerShdw blurRad="38100" dist="19050" dir="2700000" algn="tl" rotWithShape="0">
                    <a:schemeClr val="dk1">
                      <a:alpha val="40000"/>
                    </a:schemeClr>
                  </a:outerShdw>
                </a:effectLst>
                <a:latin typeface="+mj-ea"/>
                <a:ea typeface="+mj-ea"/>
                <a:cs typeface="+mj-ea"/>
                <a:sym typeface="+mn-ea"/>
              </a:rPr>
              <a:t>		</a:t>
            </a:r>
            <a:r>
              <a:rPr lang="en-US"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1K</a:t>
            </a:r>
            <a:r>
              <a:rPr lang="zh-CN"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Ω欧</a:t>
            </a:r>
            <a:r>
              <a:rPr lang="en-US"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=1000</a:t>
            </a:r>
            <a:r>
              <a:rPr lang="zh-CN"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rPr>
              <a:t>Ω欧</a:t>
            </a:r>
            <a:endParaRPr lang="zh-CN" altLang="zh-CN" sz="2000" b="1">
              <a:solidFill>
                <a:schemeClr val="tx1"/>
              </a:solidFill>
              <a:effectLst>
                <a:outerShdw blurRad="38100" dist="19050" dir="2700000" algn="tl" rotWithShape="0">
                  <a:schemeClr val="dk1">
                    <a:alpha val="40000"/>
                  </a:schemeClr>
                </a:outerShdw>
              </a:effectLst>
              <a:latin typeface="+mj-ea"/>
              <a:ea typeface="+mj-ea"/>
              <a:cs typeface="+mj-ea"/>
              <a:sym typeface="+mn-ea"/>
            </a:endParaRPr>
          </a:p>
        </p:txBody>
      </p:sp>
    </p:spTree>
    <p:custDataLst>
      <p:tags r:id="rId7"/>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386715" y="678180"/>
            <a:ext cx="2266950" cy="368300"/>
          </a:xfrm>
          <a:prstGeom prst="rect">
            <a:avLst/>
          </a:prstGeom>
          <a:noFill/>
        </p:spPr>
        <p:txBody>
          <a:bodyPr wrap="square" rtlCol="0">
            <a:spAutoFit/>
          </a:bodyPr>
          <a:p>
            <a:r>
              <a:rPr lang="zh-CN" altLang="en-US"/>
              <a:t>四、电阻器的外形</a:t>
            </a:r>
            <a:endParaRPr lang="zh-CN" altLang="en-US"/>
          </a:p>
        </p:txBody>
      </p:sp>
      <p:pic>
        <p:nvPicPr>
          <p:cNvPr id="3" name="F35B0BEE-F18A-47BB-8FCB-E00DA2F2635D-1" descr="C:/Users/Administrator/AppData/Local/Temp/wpp.brcaQRwpp"/>
          <p:cNvPicPr>
            <a:picLocks noChangeAspect="1"/>
          </p:cNvPicPr>
          <p:nvPr>
            <p:custDataLst>
              <p:tags r:id="rId2"/>
            </p:custDataLst>
          </p:nvPr>
        </p:nvPicPr>
        <p:blipFill>
          <a:blip r:embed="rId3"/>
          <a:stretch>
            <a:fillRect/>
          </a:stretch>
        </p:blipFill>
        <p:spPr>
          <a:xfrm>
            <a:off x="222250" y="1188720"/>
            <a:ext cx="3018155" cy="1492250"/>
          </a:xfrm>
          <a:prstGeom prst="rect">
            <a:avLst/>
          </a:prstGeom>
        </p:spPr>
      </p:pic>
      <p:pic>
        <p:nvPicPr>
          <p:cNvPr id="4" name="F35B0BEE-F18A-47BB-8FCB-E00DA2F2635D-2" descr="C:/Users/Administrator/AppData/Local/Temp/wpp.OIijHPwpp"/>
          <p:cNvPicPr>
            <a:picLocks noChangeAspect="1"/>
          </p:cNvPicPr>
          <p:nvPr>
            <p:custDataLst>
              <p:tags r:id="rId4"/>
            </p:custDataLst>
          </p:nvPr>
        </p:nvPicPr>
        <p:blipFill>
          <a:blip r:embed="rId5"/>
          <a:stretch>
            <a:fillRect/>
          </a:stretch>
        </p:blipFill>
        <p:spPr>
          <a:xfrm>
            <a:off x="3701415" y="741045"/>
            <a:ext cx="1921510" cy="1939925"/>
          </a:xfrm>
          <a:prstGeom prst="rect">
            <a:avLst/>
          </a:prstGeom>
        </p:spPr>
      </p:pic>
      <p:pic>
        <p:nvPicPr>
          <p:cNvPr id="5" name="F35B0BEE-F18A-47BB-8FCB-E00DA2F2635D-3" descr="C:/Users/Administrator/AppData/Local/Temp/wpp.oNMaxPwpp"/>
          <p:cNvPicPr>
            <a:picLocks noChangeAspect="1"/>
          </p:cNvPicPr>
          <p:nvPr>
            <p:custDataLst>
              <p:tags r:id="rId6"/>
            </p:custDataLst>
          </p:nvPr>
        </p:nvPicPr>
        <p:blipFill>
          <a:blip r:embed="rId7"/>
          <a:stretch>
            <a:fillRect/>
          </a:stretch>
        </p:blipFill>
        <p:spPr>
          <a:xfrm>
            <a:off x="6659880" y="506730"/>
            <a:ext cx="3175000" cy="2403475"/>
          </a:xfrm>
          <a:prstGeom prst="rect">
            <a:avLst/>
          </a:prstGeom>
        </p:spPr>
      </p:pic>
      <p:pic>
        <p:nvPicPr>
          <p:cNvPr id="7" name="F35B0BEE-F18A-47BB-8FCB-E00DA2F2635D-4" descr="C:/Users/Administrator/AppData/Local/Temp/wpp.ndbPTdwpp"/>
          <p:cNvPicPr>
            <a:picLocks noChangeAspect="1"/>
          </p:cNvPicPr>
          <p:nvPr>
            <p:custDataLst>
              <p:tags r:id="rId8"/>
            </p:custDataLst>
          </p:nvPr>
        </p:nvPicPr>
        <p:blipFill>
          <a:blip r:embed="rId9"/>
          <a:stretch>
            <a:fillRect/>
          </a:stretch>
        </p:blipFill>
        <p:spPr>
          <a:xfrm>
            <a:off x="104140" y="3157855"/>
            <a:ext cx="3136265" cy="3166110"/>
          </a:xfrm>
          <a:prstGeom prst="rect">
            <a:avLst/>
          </a:prstGeom>
        </p:spPr>
      </p:pic>
      <p:pic>
        <p:nvPicPr>
          <p:cNvPr id="9" name="F35B0BEE-F18A-47BB-8FCB-E00DA2F2635D-5" descr="C:/Users/Administrator/AppData/Local/Temp/wpp.tRkFclwpp"/>
          <p:cNvPicPr>
            <a:picLocks noChangeAspect="1"/>
          </p:cNvPicPr>
          <p:nvPr>
            <p:custDataLst>
              <p:tags r:id="rId10"/>
            </p:custDataLst>
          </p:nvPr>
        </p:nvPicPr>
        <p:blipFill>
          <a:blip r:embed="rId11"/>
          <a:stretch>
            <a:fillRect/>
          </a:stretch>
        </p:blipFill>
        <p:spPr>
          <a:xfrm>
            <a:off x="2940685" y="3157855"/>
            <a:ext cx="3025775" cy="3053715"/>
          </a:xfrm>
          <a:prstGeom prst="rect">
            <a:avLst/>
          </a:prstGeom>
        </p:spPr>
      </p:pic>
      <p:pic>
        <p:nvPicPr>
          <p:cNvPr id="10" name="F35B0BEE-F18A-47BB-8FCB-E00DA2F2635D-6" descr="C:/Users/Administrator/AppData/Local/Temp/wpp.enweugwpp"/>
          <p:cNvPicPr>
            <a:picLocks noChangeAspect="1"/>
          </p:cNvPicPr>
          <p:nvPr>
            <p:custDataLst>
              <p:tags r:id="rId12"/>
            </p:custDataLst>
          </p:nvPr>
        </p:nvPicPr>
        <p:blipFill>
          <a:blip r:embed="rId13"/>
          <a:stretch>
            <a:fillRect/>
          </a:stretch>
        </p:blipFill>
        <p:spPr>
          <a:xfrm>
            <a:off x="9442450" y="198120"/>
            <a:ext cx="3153410" cy="3183255"/>
          </a:xfrm>
          <a:prstGeom prst="rect">
            <a:avLst/>
          </a:prstGeom>
        </p:spPr>
      </p:pic>
      <p:pic>
        <p:nvPicPr>
          <p:cNvPr id="11" name="F35B0BEE-F18A-47BB-8FCB-E00DA2F2635D-7" descr="C:/Users/Administrator/AppData/Local/Temp/wpp.opzKrEwpp"/>
          <p:cNvPicPr>
            <a:picLocks noChangeAspect="1"/>
          </p:cNvPicPr>
          <p:nvPr>
            <p:custDataLst>
              <p:tags r:id="rId14"/>
            </p:custDataLst>
          </p:nvPr>
        </p:nvPicPr>
        <p:blipFill>
          <a:blip r:embed="rId15"/>
          <a:stretch>
            <a:fillRect/>
          </a:stretch>
        </p:blipFill>
        <p:spPr>
          <a:xfrm>
            <a:off x="5544820" y="3381375"/>
            <a:ext cx="3318510" cy="2512695"/>
          </a:xfrm>
          <a:prstGeom prst="rect">
            <a:avLst/>
          </a:prstGeom>
        </p:spPr>
      </p:pic>
      <p:pic>
        <p:nvPicPr>
          <p:cNvPr id="13" name="F35B0BEE-F18A-47BB-8FCB-E00DA2F2635D-8" descr="C:/Users/Administrator/AppData/Local/Temp/wpp.juMAcxwpp"/>
          <p:cNvPicPr>
            <a:picLocks noChangeAspect="1"/>
          </p:cNvPicPr>
          <p:nvPr>
            <p:custDataLst>
              <p:tags r:id="rId16"/>
            </p:custDataLst>
          </p:nvPr>
        </p:nvPicPr>
        <p:blipFill>
          <a:blip r:embed="rId17"/>
          <a:stretch>
            <a:fillRect/>
          </a:stretch>
        </p:blipFill>
        <p:spPr>
          <a:xfrm>
            <a:off x="8340725" y="3577590"/>
            <a:ext cx="3708400" cy="2316480"/>
          </a:xfrm>
          <a:prstGeom prst="rect">
            <a:avLst/>
          </a:prstGeom>
        </p:spPr>
      </p:pic>
      <p:sp>
        <p:nvSpPr>
          <p:cNvPr id="14" name="文本框 13"/>
          <p:cNvSpPr txBox="1"/>
          <p:nvPr>
            <p:custDataLst>
              <p:tags r:id="rId18"/>
            </p:custDataLst>
          </p:nvPr>
        </p:nvSpPr>
        <p:spPr>
          <a:xfrm>
            <a:off x="1025525" y="3018790"/>
            <a:ext cx="1195070" cy="368300"/>
          </a:xfrm>
          <a:prstGeom prst="rect">
            <a:avLst/>
          </a:prstGeom>
          <a:noFill/>
        </p:spPr>
        <p:txBody>
          <a:bodyPr wrap="square" rtlCol="0">
            <a:spAutoFit/>
          </a:bodyPr>
          <a:p>
            <a:r>
              <a:rPr lang="zh-CN" altLang="en-US"/>
              <a:t>碳膜电阻</a:t>
            </a:r>
            <a:endParaRPr lang="zh-CN" altLang="en-US"/>
          </a:p>
        </p:txBody>
      </p:sp>
      <p:sp>
        <p:nvSpPr>
          <p:cNvPr id="15" name="文本框 14"/>
          <p:cNvSpPr txBox="1"/>
          <p:nvPr>
            <p:custDataLst>
              <p:tags r:id="rId19"/>
            </p:custDataLst>
          </p:nvPr>
        </p:nvSpPr>
        <p:spPr>
          <a:xfrm>
            <a:off x="4084320" y="3018790"/>
            <a:ext cx="1460500" cy="368300"/>
          </a:xfrm>
          <a:prstGeom prst="rect">
            <a:avLst/>
          </a:prstGeom>
          <a:noFill/>
        </p:spPr>
        <p:txBody>
          <a:bodyPr wrap="square" rtlCol="0">
            <a:spAutoFit/>
          </a:bodyPr>
          <a:p>
            <a:r>
              <a:rPr lang="zh-CN" altLang="en-US"/>
              <a:t>金属膜电阻</a:t>
            </a:r>
            <a:endParaRPr lang="zh-CN" altLang="en-US"/>
          </a:p>
        </p:txBody>
      </p:sp>
      <p:sp>
        <p:nvSpPr>
          <p:cNvPr id="16" name="文本框 15"/>
          <p:cNvSpPr txBox="1"/>
          <p:nvPr>
            <p:custDataLst>
              <p:tags r:id="rId20"/>
            </p:custDataLst>
          </p:nvPr>
        </p:nvSpPr>
        <p:spPr>
          <a:xfrm>
            <a:off x="7526655" y="3018790"/>
            <a:ext cx="1272540" cy="368300"/>
          </a:xfrm>
          <a:prstGeom prst="rect">
            <a:avLst/>
          </a:prstGeom>
          <a:noFill/>
        </p:spPr>
        <p:txBody>
          <a:bodyPr wrap="square" rtlCol="0">
            <a:spAutoFit/>
          </a:bodyPr>
          <a:p>
            <a:r>
              <a:rPr lang="zh-CN" altLang="en-US"/>
              <a:t>线绕电阻</a:t>
            </a:r>
            <a:endParaRPr lang="zh-CN" altLang="en-US"/>
          </a:p>
        </p:txBody>
      </p:sp>
      <p:sp>
        <p:nvSpPr>
          <p:cNvPr id="17" name="文本框 16"/>
          <p:cNvSpPr txBox="1"/>
          <p:nvPr>
            <p:custDataLst>
              <p:tags r:id="rId21"/>
            </p:custDataLst>
          </p:nvPr>
        </p:nvSpPr>
        <p:spPr>
          <a:xfrm>
            <a:off x="10577830" y="3018790"/>
            <a:ext cx="998220" cy="368300"/>
          </a:xfrm>
          <a:prstGeom prst="rect">
            <a:avLst/>
          </a:prstGeom>
          <a:noFill/>
        </p:spPr>
        <p:txBody>
          <a:bodyPr wrap="square" rtlCol="0">
            <a:spAutoFit/>
          </a:bodyPr>
          <a:p>
            <a:r>
              <a:rPr lang="zh-CN" altLang="en-US"/>
              <a:t>电位器</a:t>
            </a:r>
            <a:endParaRPr lang="zh-CN" altLang="en-US"/>
          </a:p>
        </p:txBody>
      </p:sp>
      <p:sp>
        <p:nvSpPr>
          <p:cNvPr id="18" name="文本框 17"/>
          <p:cNvSpPr txBox="1"/>
          <p:nvPr>
            <p:custDataLst>
              <p:tags r:id="rId22"/>
            </p:custDataLst>
          </p:nvPr>
        </p:nvSpPr>
        <p:spPr>
          <a:xfrm>
            <a:off x="926465" y="5843270"/>
            <a:ext cx="1555750" cy="368300"/>
          </a:xfrm>
          <a:prstGeom prst="rect">
            <a:avLst/>
          </a:prstGeom>
          <a:noFill/>
        </p:spPr>
        <p:txBody>
          <a:bodyPr wrap="square" rtlCol="0">
            <a:spAutoFit/>
          </a:bodyPr>
          <a:p>
            <a:r>
              <a:rPr lang="zh-CN" altLang="en-US"/>
              <a:t>贴片电阻</a:t>
            </a:r>
            <a:endParaRPr lang="zh-CN" altLang="en-US"/>
          </a:p>
        </p:txBody>
      </p:sp>
      <p:sp>
        <p:nvSpPr>
          <p:cNvPr id="19" name="文本框 18"/>
          <p:cNvSpPr txBox="1"/>
          <p:nvPr>
            <p:custDataLst>
              <p:tags r:id="rId23"/>
            </p:custDataLst>
          </p:nvPr>
        </p:nvSpPr>
        <p:spPr>
          <a:xfrm>
            <a:off x="3772535" y="5843270"/>
            <a:ext cx="1257300" cy="368300"/>
          </a:xfrm>
          <a:prstGeom prst="rect">
            <a:avLst/>
          </a:prstGeom>
          <a:noFill/>
        </p:spPr>
        <p:txBody>
          <a:bodyPr wrap="square" rtlCol="0">
            <a:spAutoFit/>
          </a:bodyPr>
          <a:p>
            <a:r>
              <a:rPr lang="zh-CN" altLang="en-US"/>
              <a:t>水泥电阻</a:t>
            </a:r>
            <a:endParaRPr lang="zh-CN" altLang="en-US"/>
          </a:p>
        </p:txBody>
      </p:sp>
      <p:sp>
        <p:nvSpPr>
          <p:cNvPr id="20" name="文本框 19"/>
          <p:cNvSpPr txBox="1"/>
          <p:nvPr>
            <p:custDataLst>
              <p:tags r:id="rId24"/>
            </p:custDataLst>
          </p:nvPr>
        </p:nvSpPr>
        <p:spPr>
          <a:xfrm>
            <a:off x="6425565" y="5843270"/>
            <a:ext cx="1735455" cy="368300"/>
          </a:xfrm>
          <a:prstGeom prst="rect">
            <a:avLst/>
          </a:prstGeom>
          <a:noFill/>
        </p:spPr>
        <p:txBody>
          <a:bodyPr wrap="square" rtlCol="0">
            <a:spAutoFit/>
          </a:bodyPr>
          <a:p>
            <a:r>
              <a:rPr lang="zh-CN" altLang="en-US"/>
              <a:t>电阻排电容排</a:t>
            </a:r>
            <a:endParaRPr lang="zh-CN" altLang="en-US"/>
          </a:p>
        </p:txBody>
      </p:sp>
      <p:sp>
        <p:nvSpPr>
          <p:cNvPr id="21" name="文本框 20"/>
          <p:cNvSpPr txBox="1"/>
          <p:nvPr>
            <p:custDataLst>
              <p:tags r:id="rId25"/>
            </p:custDataLst>
          </p:nvPr>
        </p:nvSpPr>
        <p:spPr>
          <a:xfrm>
            <a:off x="9923145" y="5894070"/>
            <a:ext cx="1303020" cy="368300"/>
          </a:xfrm>
          <a:prstGeom prst="rect">
            <a:avLst/>
          </a:prstGeom>
          <a:noFill/>
        </p:spPr>
        <p:txBody>
          <a:bodyPr wrap="square" rtlCol="0">
            <a:spAutoFit/>
          </a:bodyPr>
          <a:p>
            <a:r>
              <a:rPr lang="zh-CN" altLang="en-US"/>
              <a:t>微调电阻</a:t>
            </a:r>
            <a:endParaRPr lang="zh-CN" altLang="en-US"/>
          </a:p>
        </p:txBody>
      </p:sp>
    </p:spTree>
    <p:custDataLst>
      <p:tags r:id="rId26"/>
    </p:custData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58750" y="803275"/>
            <a:ext cx="11934190" cy="5354320"/>
          </a:xfrm>
          <a:prstGeom prst="rect">
            <a:avLst/>
          </a:prstGeom>
          <a:noFill/>
        </p:spPr>
        <p:txBody>
          <a:bodyPr wrap="square" rtlCol="0" anchor="t">
            <a:spAutoFit/>
          </a:bodyPr>
          <a:p>
            <a:r>
              <a:rPr lang="zh-CN" altLang="en-US">
                <a:latin typeface="微软雅黑" panose="020B0503020204020204" charset="-122"/>
                <a:ea typeface="微软雅黑" panose="020B0503020204020204" charset="-122"/>
                <a:cs typeface="微软雅黑" panose="020B0503020204020204" charset="-122"/>
                <a:sym typeface="+mn-ea"/>
              </a:rPr>
              <a:t>五、影响电阻器阻值大小的因素</a:t>
            </a:r>
            <a:endParaRPr lang="zh-CN" altLang="en-US">
              <a:latin typeface="微软雅黑" panose="020B0503020204020204" charset="-122"/>
              <a:ea typeface="微软雅黑" panose="020B0503020204020204" charset="-122"/>
              <a:cs typeface="微软雅黑" panose="020B0503020204020204" charset="-122"/>
              <a:sym typeface="+mn-ea"/>
            </a:endParaRPr>
          </a:p>
          <a:p>
            <a:r>
              <a:rPr lang="en-US" altLang="zh-CN">
                <a:latin typeface="微软雅黑" panose="020B0503020204020204" charset="-122"/>
                <a:ea typeface="微软雅黑" panose="020B0503020204020204" charset="-122"/>
                <a:cs typeface="微软雅黑" panose="020B0503020204020204" charset="-122"/>
                <a:sym typeface="+mn-ea"/>
              </a:rPr>
              <a:t>       </a:t>
            </a:r>
            <a:r>
              <a:rPr lang="zh-CN" altLang="en-US">
                <a:latin typeface="微软雅黑" panose="020B0503020204020204" charset="-122"/>
                <a:ea typeface="微软雅黑" panose="020B0503020204020204" charset="-122"/>
                <a:cs typeface="微软雅黑" panose="020B0503020204020204" charset="-122"/>
                <a:sym typeface="+mn-ea"/>
              </a:rPr>
              <a:t>导体的电阻是客观存在的，它不随导体两端电压大小而变化，也就是说在导体两端即便是没有电压导体仍然有电阻。【敏感电阻除外】。</a:t>
            </a:r>
            <a:endParaRPr lang="zh-CN" altLang="en-US">
              <a:latin typeface="微软雅黑" panose="020B0503020204020204" charset="-122"/>
              <a:ea typeface="微软雅黑" panose="020B0503020204020204" charset="-122"/>
              <a:cs typeface="微软雅黑" panose="020B0503020204020204" charset="-122"/>
              <a:sym typeface="+mn-ea"/>
            </a:endParaRPr>
          </a:p>
          <a:p>
            <a:endParaRPr lang="zh-CN" altLang="en-US">
              <a:latin typeface="微软雅黑" panose="020B0503020204020204" charset="-122"/>
              <a:ea typeface="微软雅黑" panose="020B0503020204020204" charset="-122"/>
              <a:cs typeface="微软雅黑" panose="020B0503020204020204" charset="-122"/>
              <a:sym typeface="+mn-ea"/>
            </a:endParaRPr>
          </a:p>
          <a:p>
            <a:r>
              <a:rPr lang="zh-CN" altLang="en-US">
                <a:latin typeface="微软雅黑" panose="020B0503020204020204" charset="-122"/>
                <a:ea typeface="微软雅黑" panose="020B0503020204020204" charset="-122"/>
                <a:cs typeface="微软雅黑" panose="020B0503020204020204" charset="-122"/>
                <a:sym typeface="+mn-ea"/>
              </a:rPr>
              <a:t>导体的电阻跟什么东西有关系呢？</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sym typeface="+mn-ea"/>
              </a:rPr>
              <a:t>                 材料，  温度，   截面积，   长度。</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sym typeface="+mn-ea"/>
              </a:rPr>
              <a:t>    </a:t>
            </a:r>
            <a:endParaRPr lang="zh-CN" altLang="en-US">
              <a:latin typeface="微软雅黑" panose="020B0503020204020204" charset="-122"/>
              <a:ea typeface="微软雅黑" panose="020B0503020204020204" charset="-122"/>
              <a:cs typeface="微软雅黑" panose="020B0503020204020204" charset="-122"/>
              <a:sym typeface="+mn-ea"/>
            </a:endParaRPr>
          </a:p>
          <a:p>
            <a:r>
              <a:rPr lang="zh-CN" altLang="en-US">
                <a:latin typeface="微软雅黑" panose="020B0503020204020204" charset="-122"/>
                <a:ea typeface="微软雅黑" panose="020B0503020204020204" charset="-122"/>
                <a:cs typeface="微软雅黑" panose="020B0503020204020204" charset="-122"/>
                <a:sym typeface="+mn-ea"/>
              </a:rPr>
              <a:t>1，材料。银，铜。铝，铁。</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sym typeface="+mn-ea"/>
              </a:rPr>
              <a:t>      </a:t>
            </a:r>
            <a:r>
              <a:rPr lang="zh-CN" altLang="en-US">
                <a:latin typeface="微软雅黑" panose="020B0503020204020204" charset="-122"/>
                <a:ea typeface="微软雅黑" panose="020B0503020204020204" charset="-122"/>
                <a:cs typeface="微软雅黑" panose="020B0503020204020204" charset="-122"/>
                <a:sym typeface="+mn-ea"/>
              </a:rPr>
              <a:t>导体的材料不一样，它的导电能力也不同，在金属导体中，导电能力最强的是什么呢？是“银”，其次就是铜，铝，铁，金子虽贵但导电能力不如银。</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sym typeface="+mn-ea"/>
              </a:rPr>
              <a:t>    </a:t>
            </a:r>
            <a:endParaRPr lang="en-US" altLang="zh-CN">
              <a:latin typeface="微软雅黑" panose="020B0503020204020204" charset="-122"/>
              <a:ea typeface="微软雅黑" panose="020B0503020204020204" charset="-122"/>
              <a:cs typeface="微软雅黑" panose="020B0503020204020204" charset="-122"/>
              <a:sym typeface="+mn-ea"/>
            </a:endParaRPr>
          </a:p>
          <a:p>
            <a:r>
              <a:rPr lang="zh-CN" altLang="en-US">
                <a:latin typeface="微软雅黑" panose="020B0503020204020204" charset="-122"/>
                <a:ea typeface="微软雅黑" panose="020B0503020204020204" charset="-122"/>
                <a:cs typeface="微软雅黑" panose="020B0503020204020204" charset="-122"/>
                <a:sym typeface="+mn-ea"/>
              </a:rPr>
              <a:t>2 , 温度，金属导体温度越高，电阻越大。</a:t>
            </a:r>
            <a:endParaRPr lang="zh-CN" altLang="en-US">
              <a:latin typeface="微软雅黑" panose="020B0503020204020204" charset="-122"/>
              <a:ea typeface="微软雅黑" panose="020B0503020204020204" charset="-122"/>
              <a:cs typeface="微软雅黑" panose="020B0503020204020204" charset="-122"/>
            </a:endParaRPr>
          </a:p>
          <a:p>
            <a:r>
              <a:rPr lang="zh-CN" altLang="en-US">
                <a:latin typeface="微软雅黑" panose="020B0503020204020204" charset="-122"/>
                <a:ea typeface="微软雅黑" panose="020B0503020204020204" charset="-122"/>
                <a:cs typeface="微软雅黑" panose="020B0503020204020204" charset="-122"/>
                <a:sym typeface="+mn-ea"/>
              </a:rPr>
              <a:t>       半导体材料是温度越高，电阻越小。</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sym typeface="+mn-ea"/>
              </a:rPr>
              <a:t>   </a:t>
            </a:r>
            <a:endParaRPr lang="en-US" altLang="zh-CN">
              <a:latin typeface="微软雅黑" panose="020B0503020204020204" charset="-122"/>
              <a:ea typeface="微软雅黑" panose="020B0503020204020204" charset="-122"/>
              <a:cs typeface="微软雅黑" panose="020B0503020204020204" charset="-122"/>
              <a:sym typeface="+mn-ea"/>
            </a:endParaRPr>
          </a:p>
          <a:p>
            <a:r>
              <a:rPr lang="zh-CN" altLang="en-US">
                <a:latin typeface="微软雅黑" panose="020B0503020204020204" charset="-122"/>
                <a:ea typeface="微软雅黑" panose="020B0503020204020204" charset="-122"/>
                <a:cs typeface="微软雅黑" panose="020B0503020204020204" charset="-122"/>
                <a:sym typeface="+mn-ea"/>
              </a:rPr>
              <a:t>3, 截面积，导体越粗，电阻越小，反之越大。</a:t>
            </a:r>
            <a:endParaRPr lang="zh-CN" altLang="en-US">
              <a:latin typeface="微软雅黑" panose="020B0503020204020204" charset="-122"/>
              <a:ea typeface="微软雅黑" panose="020B0503020204020204" charset="-122"/>
              <a:cs typeface="微软雅黑" panose="020B0503020204020204" charset="-122"/>
            </a:endParaRPr>
          </a:p>
          <a:p>
            <a:r>
              <a:rPr lang="en-US" altLang="zh-CN">
                <a:latin typeface="微软雅黑" panose="020B0503020204020204" charset="-122"/>
                <a:ea typeface="微软雅黑" panose="020B0503020204020204" charset="-122"/>
                <a:cs typeface="微软雅黑" panose="020B0503020204020204" charset="-122"/>
                <a:sym typeface="+mn-ea"/>
              </a:rPr>
              <a:t>   </a:t>
            </a:r>
            <a:endParaRPr lang="en-US" altLang="zh-CN">
              <a:latin typeface="微软雅黑" panose="020B0503020204020204" charset="-122"/>
              <a:ea typeface="微软雅黑" panose="020B0503020204020204" charset="-122"/>
              <a:cs typeface="微软雅黑" panose="020B0503020204020204" charset="-122"/>
              <a:sym typeface="+mn-ea"/>
            </a:endParaRPr>
          </a:p>
          <a:p>
            <a:r>
              <a:rPr lang="zh-CN" altLang="en-US">
                <a:latin typeface="微软雅黑" panose="020B0503020204020204" charset="-122"/>
                <a:ea typeface="微软雅黑" panose="020B0503020204020204" charset="-122"/>
                <a:cs typeface="微软雅黑" panose="020B0503020204020204" charset="-122"/>
                <a:sym typeface="+mn-ea"/>
              </a:rPr>
              <a:t>4，长度，导体越长，电阻越大， 反之越小。</a:t>
            </a:r>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a:p>
            <a:endParaRPr lang="zh-CN" altLang="en-US">
              <a:latin typeface="微软雅黑" panose="020B0503020204020204" charset="-122"/>
              <a:ea typeface="微软雅黑" panose="020B0503020204020204" charset="-122"/>
              <a:cs typeface="微软雅黑" panose="020B0503020204020204" charset="-122"/>
            </a:endParaRPr>
          </a:p>
        </p:txBody>
      </p:sp>
    </p:spTree>
    <p:custDataLst>
      <p:tags r:id="rId2"/>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125730" y="1130300"/>
            <a:ext cx="11793855" cy="1198880"/>
          </a:xfrm>
          <a:prstGeom prst="rect">
            <a:avLst/>
          </a:prstGeom>
          <a:noFill/>
        </p:spPr>
        <p:txBody>
          <a:bodyPr wrap="square" rtlCol="0" anchor="t">
            <a:spAutoFit/>
          </a:bodyPr>
          <a:p>
            <a:r>
              <a:rPr lang="zh-CN" altLang="en-US"/>
              <a:t>1、限流</a:t>
            </a:r>
            <a:endParaRPr lang="zh-CN" altLang="en-US"/>
          </a:p>
          <a:p>
            <a:endParaRPr lang="zh-CN" altLang="en-US"/>
          </a:p>
          <a:p>
            <a:r>
              <a:rPr lang="zh-CN" altLang="en-US"/>
              <a:t>限流的意思就是限制电流，在电路中的作用主要是防止因电流过大而损坏其它的元器件，所以说此刻串联在电路中的电阻主要起到保护其它元器件正常工作的作用。</a:t>
            </a:r>
            <a:endParaRPr lang="zh-CN" altLang="en-US"/>
          </a:p>
        </p:txBody>
      </p:sp>
      <p:sp>
        <p:nvSpPr>
          <p:cNvPr id="3" name="文本框 2"/>
          <p:cNvSpPr txBox="1"/>
          <p:nvPr>
            <p:custDataLst>
              <p:tags r:id="rId2"/>
            </p:custDataLst>
          </p:nvPr>
        </p:nvSpPr>
        <p:spPr>
          <a:xfrm>
            <a:off x="218440" y="708025"/>
            <a:ext cx="2011680" cy="368300"/>
          </a:xfrm>
          <a:prstGeom prst="rect">
            <a:avLst/>
          </a:prstGeom>
          <a:noFill/>
        </p:spPr>
        <p:txBody>
          <a:bodyPr wrap="none" rtlCol="0">
            <a:spAutoFit/>
          </a:bodyPr>
          <a:p>
            <a:r>
              <a:rPr lang="zh-CN" altLang="en-US"/>
              <a:t>六、电阻器的作用</a:t>
            </a:r>
            <a:endParaRPr lang="zh-CN" altLang="en-US"/>
          </a:p>
        </p:txBody>
      </p:sp>
      <p:graphicFrame>
        <p:nvGraphicFramePr>
          <p:cNvPr id="4" name="对象 3"/>
          <p:cNvGraphicFramePr/>
          <p:nvPr>
            <p:custDataLst>
              <p:tags r:id="rId3"/>
            </p:custDataLst>
          </p:nvPr>
        </p:nvGraphicFramePr>
        <p:xfrm>
          <a:off x="2875280" y="1576070"/>
          <a:ext cx="5821045" cy="2406650"/>
        </p:xfrm>
        <a:graphic>
          <a:graphicData uri="http://schemas.openxmlformats.org/presentationml/2006/ole">
            <mc:AlternateContent xmlns:mc="http://schemas.openxmlformats.org/markup-compatibility/2006">
              <mc:Choice xmlns:v="urn:schemas-microsoft-com:vml" Requires="v">
                <p:oleObj spid="_x0000_s5" name="" r:id="rId4" imgW="5848350" imgH="2438400" progId="Visio.Drawing.15">
                  <p:embed/>
                </p:oleObj>
              </mc:Choice>
              <mc:Fallback>
                <p:oleObj name="" r:id="rId4" imgW="5848350" imgH="2438400" progId="Visio.Drawing.15">
                  <p:embed/>
                  <p:pic>
                    <p:nvPicPr>
                      <p:cNvPr id="0" name="图片 4"/>
                      <p:cNvPicPr/>
                      <p:nvPr/>
                    </p:nvPicPr>
                    <p:blipFill>
                      <a:blip r:embed="rId5"/>
                      <a:stretch>
                        <a:fillRect/>
                      </a:stretch>
                    </p:blipFill>
                    <p:spPr>
                      <a:xfrm>
                        <a:off x="2875280" y="1576070"/>
                        <a:ext cx="5821045" cy="2406650"/>
                      </a:xfrm>
                      <a:prstGeom prst="rect">
                        <a:avLst/>
                      </a:prstGeom>
                    </p:spPr>
                  </p:pic>
                </p:oleObj>
              </mc:Fallback>
            </mc:AlternateContent>
          </a:graphicData>
        </a:graphic>
      </p:graphicFrame>
      <p:sp>
        <p:nvSpPr>
          <p:cNvPr id="6" name="文本框 5"/>
          <p:cNvSpPr txBox="1"/>
          <p:nvPr>
            <p:custDataLst>
              <p:tags r:id="rId6"/>
            </p:custDataLst>
          </p:nvPr>
        </p:nvSpPr>
        <p:spPr>
          <a:xfrm>
            <a:off x="125730" y="3905250"/>
            <a:ext cx="11991340" cy="922020"/>
          </a:xfrm>
          <a:prstGeom prst="rect">
            <a:avLst/>
          </a:prstGeom>
          <a:noFill/>
        </p:spPr>
        <p:txBody>
          <a:bodyPr wrap="square" rtlCol="0" anchor="t">
            <a:spAutoFit/>
          </a:bodyPr>
          <a:p>
            <a:r>
              <a:rPr lang="zh-CN" altLang="en-US"/>
              <a:t>2、分流</a:t>
            </a:r>
            <a:endParaRPr lang="zh-CN" altLang="en-US"/>
          </a:p>
          <a:p>
            <a:endParaRPr lang="zh-CN" altLang="en-US"/>
          </a:p>
          <a:p>
            <a:r>
              <a:rPr lang="zh-CN" altLang="en-US"/>
              <a:t>分流就是分道而流，部分电流由分路通过，使通过该部分电路的电流变小。把多余的电流分走，但电压不便。</a:t>
            </a:r>
            <a:endParaRPr lang="zh-CN" altLang="en-US"/>
          </a:p>
        </p:txBody>
      </p:sp>
      <p:graphicFrame>
        <p:nvGraphicFramePr>
          <p:cNvPr id="8" name="对象 7"/>
          <p:cNvGraphicFramePr/>
          <p:nvPr>
            <p:custDataLst>
              <p:tags r:id="rId7"/>
            </p:custDataLst>
          </p:nvPr>
        </p:nvGraphicFramePr>
        <p:xfrm>
          <a:off x="3640455" y="5175250"/>
          <a:ext cx="4291330" cy="1017905"/>
        </p:xfrm>
        <a:graphic>
          <a:graphicData uri="http://schemas.openxmlformats.org/presentationml/2006/ole">
            <mc:AlternateContent xmlns:mc="http://schemas.openxmlformats.org/markup-compatibility/2006">
              <mc:Choice xmlns:v="urn:schemas-microsoft-com:vml" Requires="v">
                <p:oleObj spid="_x0000_s9" name="" r:id="rId8" imgW="4324350" imgH="1047750" progId="Visio.Drawing.15">
                  <p:embed/>
                </p:oleObj>
              </mc:Choice>
              <mc:Fallback>
                <p:oleObj name="" r:id="rId8" imgW="4324350" imgH="1047750" progId="Visio.Drawing.15">
                  <p:embed/>
                  <p:pic>
                    <p:nvPicPr>
                      <p:cNvPr id="0" name="图片 8"/>
                      <p:cNvPicPr/>
                      <p:nvPr/>
                    </p:nvPicPr>
                    <p:blipFill>
                      <a:blip r:embed="rId9"/>
                      <a:stretch>
                        <a:fillRect/>
                      </a:stretch>
                    </p:blipFill>
                    <p:spPr>
                      <a:xfrm>
                        <a:off x="3640455" y="5175250"/>
                        <a:ext cx="4291330" cy="1017905"/>
                      </a:xfrm>
                      <a:prstGeom prst="rect">
                        <a:avLst/>
                      </a:prstGeom>
                    </p:spPr>
                  </p:pic>
                </p:oleObj>
              </mc:Fallback>
            </mc:AlternateContent>
          </a:graphicData>
        </a:graphic>
      </p:graphicFrame>
    </p:spTree>
    <p:custDataLst>
      <p:tags r:id="rId10"/>
    </p:custData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custDataLst>
              <p:tags r:id="rId1"/>
            </p:custDataLst>
          </p:nvPr>
        </p:nvSpPr>
        <p:spPr>
          <a:xfrm>
            <a:off x="171450" y="779780"/>
            <a:ext cx="11384280" cy="922020"/>
          </a:xfrm>
          <a:prstGeom prst="rect">
            <a:avLst/>
          </a:prstGeom>
          <a:noFill/>
        </p:spPr>
        <p:txBody>
          <a:bodyPr wrap="none" rtlCol="0">
            <a:spAutoFit/>
          </a:bodyPr>
          <a:p>
            <a:pPr algn="l"/>
            <a:r>
              <a:rPr lang="zh-CN" altLang="en-US"/>
              <a:t>3、分压</a:t>
            </a:r>
            <a:endParaRPr lang="zh-CN" altLang="en-US"/>
          </a:p>
          <a:p>
            <a:pPr algn="l"/>
            <a:endParaRPr lang="zh-CN" altLang="en-US"/>
          </a:p>
          <a:p>
            <a:pPr algn="l"/>
            <a:r>
              <a:rPr lang="zh-CN" altLang="en-US"/>
              <a:t>分压是指电阻以串联电路的方式进行分压，一般的分压电阻会更据电路的需求特性选取不同阻值及功率的电阻。</a:t>
            </a:r>
            <a:endParaRPr lang="zh-CN" altLang="en-US"/>
          </a:p>
        </p:txBody>
      </p:sp>
      <p:graphicFrame>
        <p:nvGraphicFramePr>
          <p:cNvPr id="13" name="对象 12"/>
          <p:cNvGraphicFramePr/>
          <p:nvPr>
            <p:custDataLst>
              <p:tags r:id="rId2"/>
            </p:custDataLst>
          </p:nvPr>
        </p:nvGraphicFramePr>
        <p:xfrm>
          <a:off x="3827145" y="2183765"/>
          <a:ext cx="4537710" cy="911860"/>
        </p:xfrm>
        <a:graphic>
          <a:graphicData uri="http://schemas.openxmlformats.org/presentationml/2006/ole">
            <mc:AlternateContent xmlns:mc="http://schemas.openxmlformats.org/markup-compatibility/2006">
              <mc:Choice xmlns:v="urn:schemas-microsoft-com:vml" Requires="v">
                <p:oleObj spid="_x0000_s14" name="" r:id="rId3" imgW="4572000" imgH="942975" progId="Visio.Drawing.15">
                  <p:embed/>
                </p:oleObj>
              </mc:Choice>
              <mc:Fallback>
                <p:oleObj name="" r:id="rId3" imgW="4572000" imgH="942975" progId="Visio.Drawing.15">
                  <p:embed/>
                  <p:pic>
                    <p:nvPicPr>
                      <p:cNvPr id="0" name="图片 13"/>
                      <p:cNvPicPr/>
                      <p:nvPr/>
                    </p:nvPicPr>
                    <p:blipFill>
                      <a:blip r:embed="rId4"/>
                      <a:stretch>
                        <a:fillRect/>
                      </a:stretch>
                    </p:blipFill>
                    <p:spPr>
                      <a:xfrm>
                        <a:off x="3827145" y="2183765"/>
                        <a:ext cx="4537710" cy="911860"/>
                      </a:xfrm>
                      <a:prstGeom prst="rect">
                        <a:avLst/>
                      </a:prstGeom>
                    </p:spPr>
                  </p:pic>
                </p:oleObj>
              </mc:Fallback>
            </mc:AlternateContent>
          </a:graphicData>
        </a:graphic>
      </p:graphicFrame>
      <p:sp>
        <p:nvSpPr>
          <p:cNvPr id="16" name="文本框 15"/>
          <p:cNvSpPr txBox="1"/>
          <p:nvPr>
            <p:custDataLst>
              <p:tags r:id="rId5"/>
            </p:custDataLst>
          </p:nvPr>
        </p:nvSpPr>
        <p:spPr>
          <a:xfrm>
            <a:off x="171450" y="2909570"/>
            <a:ext cx="11848465" cy="922020"/>
          </a:xfrm>
          <a:prstGeom prst="rect">
            <a:avLst/>
          </a:prstGeom>
          <a:noFill/>
        </p:spPr>
        <p:txBody>
          <a:bodyPr wrap="square" rtlCol="0" anchor="t">
            <a:spAutoFit/>
          </a:bodyPr>
          <a:p>
            <a:r>
              <a:rPr lang="zh-CN" altLang="en-US"/>
              <a:t>4、发热</a:t>
            </a:r>
            <a:endParaRPr lang="zh-CN" altLang="en-US"/>
          </a:p>
          <a:p>
            <a:endParaRPr lang="zh-CN" altLang="en-US"/>
          </a:p>
          <a:p>
            <a:r>
              <a:rPr lang="zh-CN" altLang="en-US"/>
              <a:t>我们日常的电器设备，如电磁炉、取暖器等就是利用电流通过电阻时，会把电能转化为热能的原理，从而让电阻发热。</a:t>
            </a:r>
            <a:endParaRPr lang="zh-CN" altLang="en-US"/>
          </a:p>
        </p:txBody>
      </p:sp>
      <p:pic>
        <p:nvPicPr>
          <p:cNvPr id="17" name="F35B0BEE-F18A-47BB-8FCB-E00DA2F2635D-9" descr="C:/Users/Administrator/AppData/Local/Temp/wpp.KoJjyKwpp"/>
          <p:cNvPicPr>
            <a:picLocks noChangeAspect="1"/>
          </p:cNvPicPr>
          <p:nvPr>
            <p:custDataLst>
              <p:tags r:id="rId6"/>
            </p:custDataLst>
          </p:nvPr>
        </p:nvPicPr>
        <p:blipFill>
          <a:blip r:embed="rId7"/>
          <a:stretch>
            <a:fillRect/>
          </a:stretch>
        </p:blipFill>
        <p:spPr>
          <a:xfrm>
            <a:off x="2196465" y="3832225"/>
            <a:ext cx="1735455" cy="2602865"/>
          </a:xfrm>
          <a:prstGeom prst="rect">
            <a:avLst/>
          </a:prstGeom>
        </p:spPr>
      </p:pic>
      <p:pic>
        <p:nvPicPr>
          <p:cNvPr id="18" name="F35B0BEE-F18A-47BB-8FCB-E00DA2F2635D-10" descr="C:/Users/Administrator/AppData/Local/Temp/wpp.ZWjQCVwpp"/>
          <p:cNvPicPr>
            <a:picLocks noChangeAspect="1"/>
          </p:cNvPicPr>
          <p:nvPr>
            <p:custDataLst>
              <p:tags r:id="rId8"/>
            </p:custDataLst>
          </p:nvPr>
        </p:nvPicPr>
        <p:blipFill>
          <a:blip r:embed="rId9"/>
          <a:stretch>
            <a:fillRect/>
          </a:stretch>
        </p:blipFill>
        <p:spPr>
          <a:xfrm>
            <a:off x="6563360" y="3721735"/>
            <a:ext cx="2823210" cy="2823210"/>
          </a:xfrm>
          <a:prstGeom prst="rect">
            <a:avLst/>
          </a:prstGeom>
        </p:spPr>
      </p:pic>
    </p:spTree>
    <p:custDataLst>
      <p:tags r:id="rId10"/>
    </p:custData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94615" y="769620"/>
            <a:ext cx="4526280" cy="368300"/>
          </a:xfrm>
          <a:prstGeom prst="rect">
            <a:avLst/>
          </a:prstGeom>
          <a:noFill/>
        </p:spPr>
        <p:txBody>
          <a:bodyPr wrap="none" rtlCol="0" anchor="t">
            <a:spAutoFit/>
          </a:bodyPr>
          <a:p>
            <a:r>
              <a:rPr lang="zh-CN" altLang="en-US">
                <a:sym typeface="+mn-ea"/>
              </a:rPr>
              <a:t>七、电阻器的标称阻值以及误差的标注方法</a:t>
            </a:r>
            <a:endParaRPr lang="zh-CN" altLang="en-US"/>
          </a:p>
        </p:txBody>
      </p:sp>
      <p:sp>
        <p:nvSpPr>
          <p:cNvPr id="5" name="文本框 4"/>
          <p:cNvSpPr txBox="1"/>
          <p:nvPr>
            <p:custDataLst>
              <p:tags r:id="rId2"/>
            </p:custDataLst>
          </p:nvPr>
        </p:nvSpPr>
        <p:spPr>
          <a:xfrm>
            <a:off x="269240" y="1315720"/>
            <a:ext cx="8528050" cy="368300"/>
          </a:xfrm>
          <a:prstGeom prst="rect">
            <a:avLst/>
          </a:prstGeom>
          <a:noFill/>
        </p:spPr>
        <p:txBody>
          <a:bodyPr wrap="none" rtlCol="0" anchor="t">
            <a:spAutoFit/>
          </a:bodyPr>
          <a:p>
            <a:r>
              <a:rPr lang="en-US" altLang="zh-CN">
                <a:sym typeface="+mn-ea"/>
              </a:rPr>
              <a:t>1</a:t>
            </a:r>
            <a:r>
              <a:rPr lang="zh-CN" altLang="en-US">
                <a:sym typeface="+mn-ea"/>
              </a:rPr>
              <a:t>、直标法。直标法就是将电阻器的标称阻值以及误差直接标注在电阻器的表面上。</a:t>
            </a:r>
            <a:endParaRPr lang="zh-CN" altLang="en-US"/>
          </a:p>
        </p:txBody>
      </p:sp>
      <p:pic>
        <p:nvPicPr>
          <p:cNvPr id="14339" name="图片 -2147482534" descr="%E5%9B%BA%E5%AE%9A%E7%94%B5%E9%98%BB%E5%99%A8"/>
          <p:cNvPicPr>
            <a:picLocks noChangeAspect="1"/>
          </p:cNvPicPr>
          <p:nvPr>
            <p:custDataLst>
              <p:tags r:id="rId3"/>
            </p:custDataLst>
          </p:nvPr>
        </p:nvPicPr>
        <p:blipFill>
          <a:blip r:embed="rId4"/>
          <a:stretch>
            <a:fillRect/>
          </a:stretch>
        </p:blipFill>
        <p:spPr>
          <a:xfrm>
            <a:off x="6510020" y="2469198"/>
            <a:ext cx="4565650" cy="3917950"/>
          </a:xfrm>
          <a:prstGeom prst="rect">
            <a:avLst/>
          </a:prstGeom>
          <a:noFill/>
          <a:ln w="9525">
            <a:noFill/>
          </a:ln>
        </p:spPr>
      </p:pic>
      <p:pic>
        <p:nvPicPr>
          <p:cNvPr id="6" name="图片 5"/>
          <p:cNvPicPr>
            <a:picLocks noChangeAspect="1"/>
          </p:cNvPicPr>
          <p:nvPr>
            <p:custDataLst>
              <p:tags r:id="rId5"/>
            </p:custDataLst>
          </p:nvPr>
        </p:nvPicPr>
        <p:blipFill>
          <a:blip r:embed="rId6"/>
          <a:stretch>
            <a:fillRect/>
          </a:stretch>
        </p:blipFill>
        <p:spPr>
          <a:xfrm>
            <a:off x="1515110" y="2469515"/>
            <a:ext cx="3514725" cy="3733800"/>
          </a:xfrm>
          <a:prstGeom prst="rect">
            <a:avLst/>
          </a:prstGeom>
        </p:spPr>
      </p:pic>
    </p:spTree>
    <p:custDataLst>
      <p:tags r:id="rId7"/>
    </p:custData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198755" y="721995"/>
            <a:ext cx="5823585" cy="460375"/>
          </a:xfrm>
          <a:prstGeom prst="rect">
            <a:avLst/>
          </a:prstGeom>
          <a:noFill/>
        </p:spPr>
        <p:txBody>
          <a:bodyPr wrap="none" rtlCol="0" anchor="t">
            <a:spAutoFit/>
          </a:bodyPr>
          <a:p>
            <a:r>
              <a:rPr lang="en-US" altLang="zh-CN" sz="2400">
                <a:sym typeface="+mn-ea"/>
              </a:rPr>
              <a:t>2</a:t>
            </a:r>
            <a:r>
              <a:rPr lang="zh-CN" altLang="en-US" sz="2400">
                <a:sym typeface="+mn-ea"/>
              </a:rPr>
              <a:t>、文字符号法【数字与字母组合表示法】</a:t>
            </a:r>
            <a:endParaRPr lang="zh-CN" altLang="en-US" sz="2400"/>
          </a:p>
        </p:txBody>
      </p:sp>
      <p:sp>
        <p:nvSpPr>
          <p:cNvPr id="2" name="文本框 1"/>
          <p:cNvSpPr txBox="1"/>
          <p:nvPr>
            <p:custDataLst>
              <p:tags r:id="rId2"/>
            </p:custDataLst>
          </p:nvPr>
        </p:nvSpPr>
        <p:spPr>
          <a:xfrm>
            <a:off x="198755" y="1182370"/>
            <a:ext cx="11811000" cy="1938020"/>
          </a:xfrm>
          <a:prstGeom prst="rect">
            <a:avLst/>
          </a:prstGeom>
          <a:noFill/>
        </p:spPr>
        <p:txBody>
          <a:bodyPr wrap="square" rtlCol="0">
            <a:spAutoFit/>
          </a:bodyPr>
          <a:p>
            <a:pPr algn="l"/>
            <a:r>
              <a:rPr lang="zh-CN" altLang="en-US">
                <a:sym typeface="+mn-ea"/>
              </a:rPr>
              <a:t> </a:t>
            </a:r>
            <a:r>
              <a:rPr lang="en-US" altLang="zh-CN">
                <a:sym typeface="+mn-ea"/>
              </a:rPr>
              <a:t>     </a:t>
            </a:r>
            <a:r>
              <a:rPr lang="zh-CN" altLang="en-US" sz="2400">
                <a:sym typeface="+mn-ea"/>
              </a:rPr>
              <a:t>文字表示法就是用字母和数字有规律的组合起来直接标注在电阻器的表面上。该表示法中数字表示有效数字，字母表示小数点。一般有R（欧）、</a:t>
            </a:r>
            <a:r>
              <a:rPr lang="zh-CN" altLang="en-US" sz="2400">
                <a:sym typeface="+mn-ea"/>
              </a:rPr>
              <a:t>K（千欧）、M（兆欧）。</a:t>
            </a:r>
            <a:endParaRPr lang="zh-CN" altLang="en-US" sz="2400"/>
          </a:p>
          <a:p>
            <a:pPr algn="l"/>
            <a:r>
              <a:rPr lang="zh-CN" altLang="en-US" sz="2400">
                <a:sym typeface="+mn-ea"/>
              </a:rPr>
              <a:t>例；3R3表示3.3欧姆，3K3表示3,3千欧，3M3表示3.3兆欧。R33表示0.3欧姆。</a:t>
            </a:r>
            <a:endParaRPr lang="zh-CN" altLang="en-US" sz="2400"/>
          </a:p>
          <a:p>
            <a:pPr algn="l"/>
            <a:r>
              <a:rPr lang="zh-CN" altLang="en-US" sz="2400">
                <a:sym typeface="+mn-ea"/>
              </a:rPr>
              <a:t>文字符号法中的误差也是用字母来表示的。用字母J、K、M表示，J表示误差为±5%，K表示误差为±10%，M表示误差为±20%。</a:t>
            </a:r>
            <a:endParaRPr lang="zh-CN" altLang="en-US" sz="2400"/>
          </a:p>
        </p:txBody>
      </p:sp>
      <p:pic>
        <p:nvPicPr>
          <p:cNvPr id="16386" name="内容占位符 -2147482533" descr="D"/>
          <p:cNvPicPr>
            <a:picLocks noGrp="1" noChangeAspect="1"/>
          </p:cNvPicPr>
          <p:nvPr>
            <p:ph idx="1"/>
            <p:custDataLst>
              <p:tags r:id="rId3"/>
            </p:custDataLst>
          </p:nvPr>
        </p:nvPicPr>
        <p:blipFill>
          <a:blip r:embed="rId4"/>
          <a:stretch>
            <a:fillRect/>
          </a:stretch>
        </p:blipFill>
        <p:spPr>
          <a:xfrm>
            <a:off x="1770380" y="3278505"/>
            <a:ext cx="4539615" cy="3177540"/>
          </a:xfrm>
        </p:spPr>
      </p:pic>
      <p:pic>
        <p:nvPicPr>
          <p:cNvPr id="6" name="F35B0BEE-F18A-47BB-8FCB-E00DA2F2635D-11" descr="C:/Users/Administrator/AppData/Local/Temp/wpp.YRYoXuwpp"/>
          <p:cNvPicPr>
            <a:picLocks noChangeAspect="1"/>
          </p:cNvPicPr>
          <p:nvPr>
            <p:custDataLst>
              <p:tags r:id="rId5"/>
            </p:custDataLst>
          </p:nvPr>
        </p:nvPicPr>
        <p:blipFill>
          <a:blip r:embed="rId6"/>
          <a:stretch>
            <a:fillRect/>
          </a:stretch>
        </p:blipFill>
        <p:spPr>
          <a:xfrm>
            <a:off x="6950710" y="3279140"/>
            <a:ext cx="4384675" cy="3176905"/>
          </a:xfrm>
          <a:prstGeom prst="rect">
            <a:avLst/>
          </a:prstGeom>
        </p:spPr>
      </p:pic>
    </p:spTree>
    <p:custDataLst>
      <p:tags r:id="rId7"/>
    </p:custData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600710" y="712470"/>
            <a:ext cx="8183880" cy="2030095"/>
          </a:xfrm>
          <a:prstGeom prst="rect">
            <a:avLst/>
          </a:prstGeom>
          <a:noFill/>
        </p:spPr>
        <p:txBody>
          <a:bodyPr wrap="none" rtlCol="0" anchor="t">
            <a:spAutoFit/>
          </a:bodyPr>
          <a:p>
            <a:pPr algn="l"/>
            <a:r>
              <a:rPr lang="en-US" altLang="zh-CN">
                <a:sym typeface="+mn-ea"/>
              </a:rPr>
              <a:t>3</a:t>
            </a:r>
            <a:r>
              <a:rPr lang="zh-CN" altLang="en-US">
                <a:sym typeface="+mn-ea"/>
              </a:rPr>
              <a:t>、色标法</a:t>
            </a:r>
            <a:endParaRPr lang="zh-CN" altLang="en-US">
              <a:sym typeface="+mn-ea"/>
            </a:endParaRPr>
          </a:p>
          <a:p>
            <a:pPr algn="l"/>
            <a:r>
              <a:rPr lang="zh-CN" altLang="en-US">
                <a:sym typeface="+mn-ea"/>
              </a:rPr>
              <a:t>色标法就是将电阻器的标称阻值以及误差用不同的颜色标注在电阻器的表面上。</a:t>
            </a:r>
            <a:endParaRPr lang="zh-CN" altLang="en-US"/>
          </a:p>
          <a:p>
            <a:pPr algn="l"/>
            <a:r>
              <a:rPr lang="zh-CN" altLang="en-US">
                <a:sym typeface="+mn-ea"/>
              </a:rPr>
              <a:t>色标法一般分为两种；</a:t>
            </a:r>
            <a:endParaRPr lang="zh-CN" altLang="en-US"/>
          </a:p>
          <a:p>
            <a:pPr algn="l"/>
            <a:r>
              <a:rPr lang="zh-CN" altLang="en-US">
                <a:sym typeface="+mn-ea"/>
              </a:rPr>
              <a:t>1），普通电阻【四环电阻】。</a:t>
            </a:r>
            <a:endParaRPr lang="zh-CN" altLang="en-US"/>
          </a:p>
          <a:p>
            <a:pPr algn="l"/>
            <a:r>
              <a:rPr lang="zh-CN" altLang="en-US">
                <a:sym typeface="+mn-ea"/>
              </a:rPr>
              <a:t>2），精密电阻【五环电阻】。</a:t>
            </a:r>
            <a:endParaRPr lang="zh-CN" altLang="en-US"/>
          </a:p>
          <a:p>
            <a:pPr algn="l"/>
            <a:r>
              <a:rPr lang="zh-CN" altLang="en-US">
                <a:sym typeface="+mn-ea"/>
              </a:rPr>
              <a:t>四环电阻，四环电阻就是用四条环标在电阻器的表面上，</a:t>
            </a:r>
            <a:endParaRPr lang="zh-CN" altLang="en-US"/>
          </a:p>
          <a:p>
            <a:endParaRPr lang="zh-CN" altLang="en-US"/>
          </a:p>
        </p:txBody>
      </p:sp>
      <p:pic>
        <p:nvPicPr>
          <p:cNvPr id="18434" name="内容占位符 -2147482532" descr="四环电阻"/>
          <p:cNvPicPr>
            <a:picLocks noGrp="1" noChangeAspect="1"/>
          </p:cNvPicPr>
          <p:nvPr>
            <p:ph idx="1"/>
            <p:custDataLst>
              <p:tags r:id="rId2"/>
            </p:custDataLst>
          </p:nvPr>
        </p:nvPicPr>
        <p:blipFill>
          <a:blip r:embed="rId3"/>
          <a:stretch>
            <a:fillRect/>
          </a:stretch>
        </p:blipFill>
        <p:spPr>
          <a:xfrm>
            <a:off x="3274060" y="2534285"/>
            <a:ext cx="5140325" cy="3783965"/>
          </a:xfrm>
        </p:spPr>
      </p:pic>
    </p:spTree>
    <p:custDataLst>
      <p:tags r:id="rId4"/>
    </p:custDataLst>
  </p:cSld>
  <p:clrMapOvr>
    <a:masterClrMapping/>
  </p:clrMapOvr>
</p:sld>
</file>

<file path=ppt/tags/tag1.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0.xml><?xml version="1.0" encoding="utf-8"?>
<p:tagLst xmlns:p="http://schemas.openxmlformats.org/presentationml/2006/main">
  <p:tag name="KSO_WM_BEAUTIFY_FLAG" val="#wm#"/>
  <p:tag name="KSO_WM_TEMPLATE_CATEGORY" val="custom"/>
  <p:tag name="KSO_WM_TEMPLATE_INDEX" val="20205176"/>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wm#"/>
  <p:tag name="KSO_WM_TEMPLATE_CATEGORY" val="custom"/>
  <p:tag name="KSO_WM_TEMPLATE_INDEX" val="20205176"/>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wm#"/>
  <p:tag name="KSO_WM_TEMPLATE_CATEGORY" val="custom"/>
  <p:tag name="KSO_WM_TEMPLATE_INDEX" val="20205176"/>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wm#"/>
  <p:tag name="KSO_WM_TEMPLATE_CATEGORY" val="custom"/>
  <p:tag name="KSO_WM_TEMPLATE_INDEX" val="20205176"/>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
</p:tagLst>
</file>

<file path=ppt/tags/tag154.xml><?xml version="1.0" encoding="utf-8"?>
<p:tagLst xmlns:p="http://schemas.openxmlformats.org/presentationml/2006/main">
  <p:tag name="KSO_WM_BEAUTIFY_FLAG" val="#wm#"/>
  <p:tag name="KSO_WM_TEMPLATE_CATEGORY" val="custom"/>
  <p:tag name="KSO_WM_TEMPLATE_INDEX" val="20205176"/>
</p:tagLst>
</file>

<file path=ppt/tags/tag155.xml><?xml version="1.0" encoding="utf-8"?>
<p:tagLst xmlns:p="http://schemas.openxmlformats.org/presentationml/2006/main">
  <p:tag name="KSO_WM_BEAUTIFY_FLAG" val="#wm#"/>
  <p:tag name="KSO_WM_TEMPLATE_CATEGORY" val="custom"/>
  <p:tag name="KSO_WM_TEMPLATE_INDEX" val="20205176"/>
</p:tagLst>
</file>

<file path=ppt/tags/tag157.xml><?xml version="1.0" encoding="utf-8"?>
<p:tagLst xmlns:p="http://schemas.openxmlformats.org/presentationml/2006/main">
  <p:tag name="COMMONDATA" val="eyJoZGlkIjoiODFhOWVkNWZiYzQxY2ZjOWUyZDczNGM2NWU4MjdmOWEifQ=="/>
  <p:tag name="KSO_WPP_MARK_KEY" val="62664eac-7aa4-4a4b-bbeb-4c2d6a17cda4"/>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UNIT_ISCONTENTSTITLE" val="0"/>
  <p:tag name="KSO_WM_UNIT_ISNUMDGMTITLE" val="0"/>
  <p:tag name="KSO_WM_UNIT_NOCLEAR" val="0"/>
  <p:tag name="KSO_WM_UNIT_SHOW_EDIT_AREA_INDICATION" val="1"/>
  <p:tag name="KSO_WM_UNIT_VALUE" val="111"/>
  <p:tag name="KSO_WM_UNIT_HIGHLIGHT" val="0"/>
  <p:tag name="KSO_WM_UNIT_COMPATIBLE" val="0"/>
  <p:tag name="KSO_WM_UNIT_DIAGRAM_ISNUMVISUAL" val="0"/>
  <p:tag name="KSO_WM_UNIT_DIAGRAM_ISREFERUNIT" val="0"/>
  <p:tag name="KSO_WM_UNIT_TYPE" val="b"/>
  <p:tag name="KSO_WM_UNIT_INDEX" val="1"/>
  <p:tag name="KSO_WM_UNIT_ID" val="custom20205176_1*b*1"/>
  <p:tag name="KSO_WM_TEMPLATE_CATEGORY" val="custom"/>
  <p:tag name="KSO_WM_TEMPLATE_INDEX" val="20205176"/>
  <p:tag name="KSO_WM_UNIT_LAYERLEVEL" val="1"/>
  <p:tag name="KSO_WM_TAG_VERSION" val="1.0"/>
  <p:tag name="KSO_WM_BEAUTIFY_FLAG" val="#wm#"/>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wm#"/>
  <p:tag name="KSO_WM_TEMPLATE_CATEGORY" val="custom"/>
  <p:tag name="KSO_WM_TEMPLATE_INDEX" val="20205176"/>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176"/>
  <p:tag name="KSO_WM_SLIDE_LAYOUT" val="a_b"/>
  <p:tag name="KSO_WM_SLIDE_LAYOUT_CNT" val="1_1"/>
  <p:tag name="KSO_WM_UNIT_SHOW_EDIT_AREA_INDICATION" val="1"/>
  <p:tag name="KSO_WM_TEMPLATE_THUMBS_INDEX" val="1、4、7、12、13、14、15、16、17、18、20、24、25、28、33、36、40、43、44"/>
</p:tagLst>
</file>

<file path=ppt/tags/tag30.xml><?xml version="1.0" encoding="utf-8"?>
<p:tagLst xmlns:p="http://schemas.openxmlformats.org/presentationml/2006/main">
  <p:tag name="KSO_WM_BEAUTIFY_FLAG" val="#wm#"/>
  <p:tag name="KSO_WM_TEMPLATE_CATEGORY" val="custom"/>
  <p:tag name="KSO_WM_TEMPLATE_INDEX" val="20205176"/>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wm#"/>
  <p:tag name="KSO_WM_TEMPLATE_CATEGORY" val="custom"/>
  <p:tag name="KSO_WM_TEMPLATE_INDEX" val="20205176"/>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wm#"/>
  <p:tag name="KSO_WM_TEMPLATE_CATEGORY" val="custom"/>
  <p:tag name="KSO_WM_TEMPLATE_INDEX" val="20205176"/>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wm#"/>
  <p:tag name="KSO_WM_TEMPLATE_CATEGORY" val="custom"/>
  <p:tag name="KSO_WM_TEMPLATE_INDEX" val="20205176"/>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wm#"/>
  <p:tag name="KSO_WM_TEMPLATE_CATEGORY" val="custom"/>
  <p:tag name="KSO_WM_TEMPLATE_INDEX" val="20205176"/>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wm#"/>
  <p:tag name="KSO_WM_TEMPLATE_CATEGORY" val="custom"/>
  <p:tag name="KSO_WM_TEMPLATE_INDEX" val="20205176"/>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wm#"/>
  <p:tag name="KSO_WM_TEMPLATE_CATEGORY" val="custom"/>
  <p:tag name="KSO_WM_TEMPLATE_INDEX" val="20205176"/>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wm#"/>
  <p:tag name="KSO_WM_TEMPLATE_CATEGORY" val="custom"/>
  <p:tag name="KSO_WM_TEMPLATE_INDEX" val="20205176"/>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wm#"/>
  <p:tag name="KSO_WM_TEMPLATE_CATEGORY" val="custom"/>
  <p:tag name="KSO_WM_TEMPLATE_INDEX" val="20205176"/>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wm#"/>
  <p:tag name="KSO_WM_TEMPLATE_CATEGORY" val="custom"/>
  <p:tag name="KSO_WM_TEMPLATE_INDEX" val="20205176"/>
</p:tagLst>
</file>

<file path=ppt/tags/tag87.xml><?xml version="1.0" encoding="utf-8"?>
<p:tagLst xmlns:p="http://schemas.openxmlformats.org/presentationml/2006/main">
  <p:tag name="KSO_WM_UNIT_TABLE_BEAUTIFY" val="smartTable{f177d4ea-e1bf-4dc9-b5c5-588a2eb6456f}"/>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wm#"/>
  <p:tag name="KSO_WM_TEMPLATE_CATEGORY" val="custom"/>
  <p:tag name="KSO_WM_TEMPLATE_INDEX" val="20205176"/>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customXml/item1.xml><?xml version="1.0" encoding="utf-8"?>
<s:customData xmlns="http://www.wps.cn/officeDocument/2013/wpsCustomData" xmlns:s="http://www.wps.cn/officeDocument/2013/wpsCustomData">
  <extobjs>
    <extobj name="F35B0BEE-F18A-47BB-8FCB-E00DA2F2635D-1">
      <extobjdata type="F35B0BEE-F18A-47BB-8FCB-E00DA2F2635D" data="ewoJIkRlc2lnbklkIiA6ICJhZDY0ODBmNy03MzJjLTQ3NjYtODU1MS03ZjcxZjI2NzY0YWQiCn0K"/>
    </extobj>
    <extobj name="F35B0BEE-F18A-47BB-8FCB-E00DA2F2635D-2">
      <extobjdata type="F35B0BEE-F18A-47BB-8FCB-E00DA2F2635D" data="ewoJIkRlc2lnbklkIiA6ICI5OWU0NGY0Zi1hMGZkLTQ0NjEtOTdjYS0zOTMwNWI2NDUxYWEiCn0K"/>
    </extobj>
    <extobj name="F35B0BEE-F18A-47BB-8FCB-E00DA2F2635D-3">
      <extobjdata type="F35B0BEE-F18A-47BB-8FCB-E00DA2F2635D" data="ewoJIkRlc2lnbklkIiA6ICJiOGM1Y2NlMC1mMjMzLTRhOTUtYjVlYy1mYmNjOTdlZmFjYzMiCn0K"/>
    </extobj>
    <extobj name="F35B0BEE-F18A-47BB-8FCB-E00DA2F2635D-4">
      <extobjdata type="F35B0BEE-F18A-47BB-8FCB-E00DA2F2635D" data="ewoJIkRlc2lnbklkIiA6ICIzNzNlNWMyZi04MmUxLTRmOWItYmIxNS0zOTRjYzgwODExNWQiCn0K"/>
    </extobj>
    <extobj name="F35B0BEE-F18A-47BB-8FCB-E00DA2F2635D-5">
      <extobjdata type="F35B0BEE-F18A-47BB-8FCB-E00DA2F2635D" data="ewoJIkRlc2lnbklkIiA6ICI4NDYxN2RiYi0zYTAwLTQwMGEtOTAzZS01N2JmNTQ0NWE2NGUiCn0K"/>
    </extobj>
    <extobj name="F35B0BEE-F18A-47BB-8FCB-E00DA2F2635D-6">
      <extobjdata type="F35B0BEE-F18A-47BB-8FCB-E00DA2F2635D" data="ewoJIkRlc2lnbklkIiA6ICJmMDU3N2U3MS1mYjE2LTRmYTMtYmQ0My1kZGVmNzFiNTQ4MTQiCn0K"/>
    </extobj>
    <extobj name="F35B0BEE-F18A-47BB-8FCB-E00DA2F2635D-7">
      <extobjdata type="F35B0BEE-F18A-47BB-8FCB-E00DA2F2635D" data="ewoJIkRlc2lnbklkIiA6ICJjMGI1NzU3Zi0yMGYzLTRhNDktYjNhZi1jNGQzYmY3MmFhMjgiCn0K"/>
    </extobj>
    <extobj name="F35B0BEE-F18A-47BB-8FCB-E00DA2F2635D-8">
      <extobjdata type="F35B0BEE-F18A-47BB-8FCB-E00DA2F2635D" data="ewoJIkRlc2lnbklkIiA6ICJjNjQxZWJmZC1mOGI4LTQ1OTktOWFkYy1mOTZlYWViZTEwNGUiCn0K"/>
    </extobj>
    <extobj name="F35B0BEE-F18A-47BB-8FCB-E00DA2F2635D-9">
      <extobjdata type="F35B0BEE-F18A-47BB-8FCB-E00DA2F2635D" data="ewoJIkRlc2lnbklkIiA6ICI2NjNkY2EzZC1lZmVjLTQxZWMtOGMxZC0yYWYxM2MzZWVhYTQiCn0K"/>
    </extobj>
    <extobj name="F35B0BEE-F18A-47BB-8FCB-E00DA2F2635D-10">
      <extobjdata type="F35B0BEE-F18A-47BB-8FCB-E00DA2F2635D" data="ewoJIkRlc2lnbklkIiA6ICJmMTIxMjgwYi02NTM0LTRkMjgtYWYzMC00ZjE2YzBjOTZmNTIiCn0K"/>
    </extobj>
    <extobj name="F35B0BEE-F18A-47BB-8FCB-E00DA2F2635D-11">
      <extobjdata type="F35B0BEE-F18A-47BB-8FCB-E00DA2F2635D" data="ewoJIkRlc2lnbklkIiA6ICI0NjUwMTY1ZS04ZGFkLTQyZGItYmJkZS0yNDM3NDZlZDhjZTciCn0K"/>
    </extobj>
    <extobj name="F35B0BEE-F18A-47BB-8FCB-E00DA2F2635D-12">
      <extobjdata type="F35B0BEE-F18A-47BB-8FCB-E00DA2F2635D" data="ewoJIkRlc2lnbklkIiA6ICJlMzczNGM3Yy0wYzIyLTQ5YTMtODZiYS03OWU4OGI0ZTE2MzAiCn0K"/>
    </extobj>
    <extobj name="F35B0BEE-F18A-47BB-8FCB-E00DA2F2635D-13">
      <extobjdata type="F35B0BEE-F18A-47BB-8FCB-E00DA2F2635D" data="ewoJIkRlc2lnbklkIiA6ICJjYmRmMzU3OS1hZmNiLTQwN2YtYTBmNi01MTdhZGYwOGZkYTkiCn0K"/>
    </extobj>
    <extobj name="F35B0BEE-F18A-47BB-8FCB-E00DA2F2635D-14">
      <extobjdata type="F35B0BEE-F18A-47BB-8FCB-E00DA2F2635D" data="ewoJIkRlc2lnbklkIiA6ICJjYmRmMzU3OS1hZmNiLTQwN2YtYTBmNi01MTdhZGYwOGZkYTkiCn0K"/>
    </extobj>
    <extobj name="F35B0BEE-F18A-47BB-8FCB-E00DA2F2635D-15">
      <extobjdata type="F35B0BEE-F18A-47BB-8FCB-E00DA2F2635D" data="ewoJIkRlc2lnbklkIiA6ICJjNjJlOWM1Yi0wYmJiLTQ1OGQtYmE3Zi0xOTVhYjBjMDdmNjIiCn0K"/>
    </extobj>
    <extobj name="F35B0BEE-F18A-47BB-8FCB-E00DA2F2635D-16">
      <extobjdata type="F35B0BEE-F18A-47BB-8FCB-E00DA2F2635D" data="ewoJIkRlc2lnbklkIiA6ICJjNjJlOWM1Yi0wYmJiLTQ1OGQtYmE3Zi0xOTVhYjBjMDdmNjIiCn0K"/>
    </extobj>
    <extobj name="F35B0BEE-F18A-47BB-8FCB-E00DA2F2635D-17">
      <extobjdata type="F35B0BEE-F18A-47BB-8FCB-E00DA2F2635D" data="ewoJIkRlc2lnbklkIiA6ICJlMzczNGM3Yy0wYzIyLTQ5YTMtODZiYS03OWU4OGI0ZTE2MzAiCn0K"/>
    </extobj>
    <extobj name="F35B0BEE-F18A-47BB-8FCB-E00DA2F2635D-18">
      <extobjdata type="F35B0BEE-F18A-47BB-8FCB-E00DA2F2635D" data="ewoJIkRlc2lnbklkIiA6ICJlMzczNGM3Yy0wYzIyLTQ5YTMtODZiYS03OWU4OGI0ZTE2MzAiCn0K"/>
    </extobj>
  </extobjs>
</s:customData>
</file>

<file path=customXml/itemProps156.xml><?xml version="1.0" encoding="utf-8"?>
<ds:datastoreItem xmlns:ds="http://schemas.openxmlformats.org/officeDocument/2006/customXml" ds:itemID="s:customData">
  <ds:schemaRefs>
    <ds:schemaRef ds:uri="http://www.wps.cn/officeDocument/2013/wpsCustomData"/>
  </ds:schemaRefs>
</ds:datastoreItem>
</file>

<file path=docProps/app.xml><?xml version="1.0" encoding="utf-8"?>
<Properties xmlns="http://schemas.openxmlformats.org/officeDocument/2006/extended-properties" xmlns:vt="http://schemas.openxmlformats.org/officeDocument/2006/docPropsVTypes">
  <TotalTime>0</TotalTime>
  <Words>2186</Words>
  <Application>WPS 演示</Application>
  <PresentationFormat>宽屏</PresentationFormat>
  <Paragraphs>334</Paragraphs>
  <Slides>19</Slides>
  <Notes>4</Notes>
  <HiddenSlides>0</HiddenSlides>
  <MMClips>0</MMClips>
  <ScaleCrop>false</ScaleCrop>
  <HeadingPairs>
    <vt:vector size="8" baseType="variant">
      <vt:variant>
        <vt:lpstr>已用的字体</vt:lpstr>
      </vt:variant>
      <vt:variant>
        <vt:i4>7</vt:i4>
      </vt:variant>
      <vt:variant>
        <vt:lpstr>主题</vt:lpstr>
      </vt:variant>
      <vt:variant>
        <vt:i4>1</vt:i4>
      </vt:variant>
      <vt:variant>
        <vt:lpstr>嵌入 OLE 服务器</vt:lpstr>
      </vt:variant>
      <vt:variant>
        <vt:i4>4</vt:i4>
      </vt:variant>
      <vt:variant>
        <vt:lpstr>幻灯片标题</vt:lpstr>
      </vt:variant>
      <vt:variant>
        <vt:i4>19</vt:i4>
      </vt:variant>
    </vt:vector>
  </HeadingPairs>
  <TitlesOfParts>
    <vt:vector size="31" baseType="lpstr">
      <vt:lpstr>Arial</vt:lpstr>
      <vt:lpstr>宋体</vt:lpstr>
      <vt:lpstr>Wingdings</vt:lpstr>
      <vt:lpstr>微软雅黑</vt:lpstr>
      <vt:lpstr>Calibri</vt:lpstr>
      <vt:lpstr>Arial Unicode MS</vt:lpstr>
      <vt:lpstr>新宋体</vt:lpstr>
      <vt:lpstr>Office 主题</vt:lpstr>
      <vt:lpstr>Visio.Drawing.15</vt:lpstr>
      <vt:lpstr>Visio.Drawing.15</vt:lpstr>
      <vt:lpstr>Visio.Drawing.15</vt:lpstr>
      <vt:lpstr>Visio.Drawing.15</vt:lpstr>
      <vt:lpstr>配套课件</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  &amp;小微&amp;</cp:lastModifiedBy>
  <cp:revision>182</cp:revision>
  <dcterms:created xsi:type="dcterms:W3CDTF">2019-06-19T02:08:00Z</dcterms:created>
  <dcterms:modified xsi:type="dcterms:W3CDTF">2023-06-17T03:11:40Z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2052-11.1.0.14309</vt:lpwstr>
  </property>
  <property fmtid="{D5CDD505-2E9C-101B-9397-08002B2CF9AE}" pid="3" name="ICV">
    <vt:lpwstr>89BD4CFE8FE04122A93F019776405E30_11</vt:lpwstr>
  </property>
</Properties>
</file>