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rels" ContentType="application/vnd.openxmlformats-package.relationships+xml"/>
  <Override PartName="/customXml/itemProps15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6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76" r:id="rId5"/>
    <p:sldId id="277" r:id="rId6"/>
    <p:sldId id="278" r:id="rId7"/>
    <p:sldId id="280" r:id="rId8"/>
    <p:sldId id="281" r:id="rId9"/>
    <p:sldId id="282" r:id="rId10"/>
    <p:sldId id="284" r:id="rId11"/>
    <p:sldId id="286" r:id="rId12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6.xml"/><Relationship Id="rId17" Type="http://schemas.openxmlformats.org/officeDocument/2006/relationships/customXml" Target="../customXml/item1.xml"/><Relationship Id="rId16" Type="http://schemas.openxmlformats.org/officeDocument/2006/relationships/customXmlProps" Target="../customXml/itemProps15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.xml"/><Relationship Id="rId2" Type="http://schemas.openxmlformats.org/officeDocument/2006/relationships/image" Target="../media/image2.png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配套课件</a:t>
            </a:r>
            <a:endParaRPr lang="en-US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串联电路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217035" y="100584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串联电路</a:t>
            </a:r>
            <a:endParaRPr lang="zh-CN" altLang="en-US" sz="3600"/>
          </a:p>
        </p:txBody>
      </p:sp>
      <p:sp>
        <p:nvSpPr>
          <p:cNvPr id="3" name="文本框 2"/>
          <p:cNvSpPr txBox="1"/>
          <p:nvPr/>
        </p:nvSpPr>
        <p:spPr>
          <a:xfrm>
            <a:off x="686435" y="2075180"/>
            <a:ext cx="406400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一、定义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二、连接实物图，画电路图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三、观察实验现象，得出特点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四、串联电路知识结构方框图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F35B0BEE-F18A-47BB-8FCB-E00DA2F2635D-1" descr="C:/Users/Administrator/AppData/Local/Temp/wpp.oDyHBuwp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4525" y="461645"/>
            <a:ext cx="8362950" cy="59340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03910" y="103568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实验演示：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0" name="组合 9"/>
          <p:cNvGrpSpPr/>
          <p:nvPr/>
        </p:nvGrpSpPr>
        <p:grpSpPr>
          <a:xfrm>
            <a:off x="1852295" y="433070"/>
            <a:ext cx="8486140" cy="5202555"/>
            <a:chOff x="2917" y="682"/>
            <a:chExt cx="13364" cy="8193"/>
          </a:xfrm>
        </p:grpSpPr>
        <p:pic>
          <p:nvPicPr>
            <p:cNvPr id="2" name="F35B0BEE-F18A-47BB-8FCB-E00DA2F2635D-3" descr="C:/Users/Administrator/AppData/Local/Temp/wpp.tunopBwpp"/>
            <p:cNvPicPr>
              <a:picLocks noChangeAspect="1"/>
            </p:cNvPicPr>
            <p:nvPr/>
          </p:nvPicPr>
          <p:blipFill>
            <a:blip r:embed="rId1"/>
            <a:srcRect b="13164"/>
            <a:stretch>
              <a:fillRect/>
            </a:stretch>
          </p:blipFill>
          <p:spPr>
            <a:xfrm>
              <a:off x="2917" y="682"/>
              <a:ext cx="13365" cy="8193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13407" y="8473"/>
              <a:ext cx="2379" cy="4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4" name="直接连接符 3"/>
            <p:cNvCxnSpPr/>
            <p:nvPr/>
          </p:nvCxnSpPr>
          <p:spPr>
            <a:xfrm flipH="1">
              <a:off x="10950" y="3515"/>
              <a:ext cx="15" cy="1854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H="1">
              <a:off x="15184" y="3515"/>
              <a:ext cx="15" cy="1854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H="1">
              <a:off x="12155" y="3331"/>
              <a:ext cx="0" cy="340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H="1">
              <a:off x="12264" y="3256"/>
              <a:ext cx="0" cy="510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H="1">
              <a:off x="13206" y="3301"/>
              <a:ext cx="0" cy="340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H="1">
              <a:off x="13315" y="3226"/>
              <a:ext cx="0" cy="510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" name="组合 4"/>
          <p:cNvGrpSpPr/>
          <p:nvPr/>
        </p:nvGrpSpPr>
        <p:grpSpPr>
          <a:xfrm>
            <a:off x="854710" y="1820545"/>
            <a:ext cx="4359910" cy="3432810"/>
            <a:chOff x="3015" y="2403"/>
            <a:chExt cx="8100" cy="5839"/>
          </a:xfrm>
        </p:grpSpPr>
        <p:pic>
          <p:nvPicPr>
            <p:cNvPr id="3" name="F35B0BEE-F18A-47BB-8FCB-E00DA2F2635D-6" descr="C:/Users/Administrator/AppData/Local/Temp/wpp.oDyHBuwpp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rcRect t="17935" r="42559" b="19583"/>
            <a:stretch>
              <a:fillRect/>
            </a:stretch>
          </p:blipFill>
          <p:spPr>
            <a:xfrm>
              <a:off x="3015" y="2403"/>
              <a:ext cx="7565" cy="5839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865" y="6804"/>
              <a:ext cx="1251" cy="14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477520" y="868680"/>
            <a:ext cx="4064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观察实验现象</a:t>
            </a:r>
            <a:r>
              <a:rPr lang="en-US" altLang="zh-CN" sz="2000"/>
              <a:t>1</a:t>
            </a:r>
            <a:endParaRPr lang="en-US" altLang="zh-CN" sz="2000"/>
          </a:p>
        </p:txBody>
      </p:sp>
      <p:sp>
        <p:nvSpPr>
          <p:cNvPr id="7" name="椭圆形标注 6"/>
          <p:cNvSpPr/>
          <p:nvPr/>
        </p:nvSpPr>
        <p:spPr>
          <a:xfrm>
            <a:off x="5992495" y="1267460"/>
            <a:ext cx="3796030" cy="2903220"/>
          </a:xfrm>
          <a:prstGeom prst="wedgeEllipseCallout">
            <a:avLst>
              <a:gd name="adj1" fmla="val -94153"/>
              <a:gd name="adj2" fmla="val 71303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tx1"/>
                </a:solidFill>
              </a:rPr>
              <a:t>观察</a:t>
            </a:r>
            <a:r>
              <a:rPr lang="en-US" altLang="zh-CN" sz="2800">
                <a:solidFill>
                  <a:schemeClr val="tx1"/>
                </a:solidFill>
              </a:rPr>
              <a:t>1</a:t>
            </a:r>
            <a:endParaRPr lang="en-US" altLang="zh-CN" sz="2800">
              <a:solidFill>
                <a:schemeClr val="tx1"/>
              </a:solidFill>
            </a:endParaRPr>
          </a:p>
          <a:p>
            <a:pPr algn="ctr"/>
            <a:r>
              <a:rPr lang="zh-CN" altLang="en-US" sz="2800">
                <a:solidFill>
                  <a:schemeClr val="tx1"/>
                </a:solidFill>
              </a:rPr>
              <a:t>当合上开关时，两个灯泡有什么变化</a:t>
            </a:r>
            <a:endParaRPr lang="zh-CN" altLang="en-US" sz="2800">
              <a:solidFill>
                <a:schemeClr val="tx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1971675" y="1304925"/>
            <a:ext cx="8248650" cy="3916045"/>
            <a:chOff x="3105" y="1365"/>
            <a:chExt cx="12990" cy="6167"/>
          </a:xfrm>
        </p:grpSpPr>
        <p:pic>
          <p:nvPicPr>
            <p:cNvPr id="2" name="F35B0BEE-F18A-47BB-8FCB-E00DA2F2635D-9" descr="C:/Users/Administrator/AppData/Local/Temp/wpp.heOCjOwpp"/>
            <p:cNvPicPr>
              <a:picLocks noChangeAspect="1"/>
            </p:cNvPicPr>
            <p:nvPr/>
          </p:nvPicPr>
          <p:blipFill>
            <a:blip r:embed="rId1"/>
            <a:srcRect b="25118"/>
            <a:stretch>
              <a:fillRect/>
            </a:stretch>
          </p:blipFill>
          <p:spPr>
            <a:xfrm>
              <a:off x="3105" y="1365"/>
              <a:ext cx="12990" cy="6043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5004" y="6854"/>
              <a:ext cx="5838" cy="6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1847850" y="937895"/>
            <a:ext cx="8496300" cy="4227195"/>
            <a:chOff x="2910" y="1477"/>
            <a:chExt cx="13380" cy="6657"/>
          </a:xfrm>
        </p:grpSpPr>
        <p:pic>
          <p:nvPicPr>
            <p:cNvPr id="2" name="F35B0BEE-F18A-47BB-8FCB-E00DA2F2635D-11" descr="C:/Users/Administrator/AppData/Local/Temp/wpp.NxiKeFwpp"/>
            <p:cNvPicPr>
              <a:picLocks noChangeAspect="1"/>
            </p:cNvPicPr>
            <p:nvPr/>
          </p:nvPicPr>
          <p:blipFill>
            <a:blip r:embed="rId1"/>
            <a:srcRect b="15143"/>
            <a:stretch>
              <a:fillRect/>
            </a:stretch>
          </p:blipFill>
          <p:spPr>
            <a:xfrm>
              <a:off x="2910" y="1477"/>
              <a:ext cx="13380" cy="6657"/>
            </a:xfrm>
            <a:prstGeom prst="rect">
              <a:avLst/>
            </a:prstGeom>
          </p:spPr>
        </p:pic>
        <p:sp>
          <p:nvSpPr>
            <p:cNvPr id="3" name="矩形 2"/>
            <p:cNvSpPr/>
            <p:nvPr>
              <p:custDataLst>
                <p:tags r:id="rId2"/>
              </p:custDataLst>
            </p:nvPr>
          </p:nvSpPr>
          <p:spPr>
            <a:xfrm>
              <a:off x="5094" y="7409"/>
              <a:ext cx="5838" cy="6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70915" y="97663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思考：</a:t>
            </a:r>
            <a:r>
              <a:rPr lang="zh-CN" altLang="en-US">
                <a:sym typeface="+mn-ea"/>
              </a:rPr>
              <a:t>串联电路的特点</a:t>
            </a:r>
            <a:endParaRPr lang="zh-CN" altLang="en-US"/>
          </a:p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088390" y="2006600"/>
            <a:ext cx="80543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、电流只有一条路径，通过一个用电器的电流同时也会通过另外一个用电器。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088390" y="2987675"/>
            <a:ext cx="80543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、电路当中只需要有一个开关，而且开关的位置对电路没有影响。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圆角矩形 1"/>
          <p:cNvSpPr/>
          <p:nvPr/>
        </p:nvSpPr>
        <p:spPr>
          <a:xfrm>
            <a:off x="715645" y="1731645"/>
            <a:ext cx="1265555" cy="39039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/>
              <a:t>串</a:t>
            </a:r>
            <a:endParaRPr lang="zh-CN" altLang="en-US" sz="3200"/>
          </a:p>
          <a:p>
            <a:pPr algn="ctr"/>
            <a:r>
              <a:rPr lang="zh-CN" altLang="en-US" sz="3200"/>
              <a:t>联</a:t>
            </a:r>
            <a:endParaRPr lang="zh-CN" altLang="en-US" sz="3200"/>
          </a:p>
          <a:p>
            <a:pPr algn="ctr"/>
            <a:r>
              <a:rPr lang="zh-CN" altLang="en-US" sz="3200"/>
              <a:t>电</a:t>
            </a:r>
            <a:endParaRPr lang="zh-CN" altLang="en-US" sz="3200"/>
          </a:p>
          <a:p>
            <a:pPr algn="ctr"/>
            <a:r>
              <a:rPr lang="zh-CN" altLang="en-US" sz="3200"/>
              <a:t>路</a:t>
            </a:r>
            <a:endParaRPr lang="zh-CN" altLang="en-US" sz="3200"/>
          </a:p>
        </p:txBody>
      </p:sp>
      <p:sp>
        <p:nvSpPr>
          <p:cNvPr id="3" name="文本框 2"/>
          <p:cNvSpPr txBox="1"/>
          <p:nvPr/>
        </p:nvSpPr>
        <p:spPr>
          <a:xfrm>
            <a:off x="3717290" y="947420"/>
            <a:ext cx="47104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/>
              <a:t>串联电路知识结构方框图</a:t>
            </a:r>
            <a:endParaRPr lang="zh-CN" altLang="en-US" sz="2800"/>
          </a:p>
        </p:txBody>
      </p:sp>
      <p:sp>
        <p:nvSpPr>
          <p:cNvPr id="4" name="左大括号 3"/>
          <p:cNvSpPr/>
          <p:nvPr/>
        </p:nvSpPr>
        <p:spPr>
          <a:xfrm>
            <a:off x="2442210" y="1918335"/>
            <a:ext cx="607695" cy="3746500"/>
          </a:xfrm>
          <a:prstGeom prst="leftBrac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3265805" y="1614805"/>
            <a:ext cx="2099310" cy="774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/>
              <a:t>连接特点</a:t>
            </a:r>
            <a:endParaRPr lang="zh-CN" altLang="en-US" sz="2000"/>
          </a:p>
        </p:txBody>
      </p:sp>
      <p:sp>
        <p:nvSpPr>
          <p:cNvPr id="6" name="圆角矩形 5"/>
          <p:cNvSpPr/>
          <p:nvPr/>
        </p:nvSpPr>
        <p:spPr>
          <a:xfrm>
            <a:off x="3265805" y="3362960"/>
            <a:ext cx="2099310" cy="774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/>
              <a:t>工作特点</a:t>
            </a:r>
            <a:endParaRPr lang="zh-CN" altLang="en-US" sz="2000"/>
          </a:p>
        </p:txBody>
      </p:sp>
      <p:sp>
        <p:nvSpPr>
          <p:cNvPr id="7" name="圆角矩形 6"/>
          <p:cNvSpPr/>
          <p:nvPr/>
        </p:nvSpPr>
        <p:spPr>
          <a:xfrm>
            <a:off x="3265805" y="5111115"/>
            <a:ext cx="2099310" cy="774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/>
              <a:t>控制特点</a:t>
            </a:r>
            <a:endParaRPr lang="zh-CN" altLang="en-US" sz="2000"/>
          </a:p>
        </p:txBody>
      </p:sp>
      <p:cxnSp>
        <p:nvCxnSpPr>
          <p:cNvPr id="8" name="直接箭头连接符 7"/>
          <p:cNvCxnSpPr/>
          <p:nvPr/>
        </p:nvCxnSpPr>
        <p:spPr>
          <a:xfrm>
            <a:off x="5365115" y="2002155"/>
            <a:ext cx="1941830" cy="4445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圆角矩形 8"/>
          <p:cNvSpPr/>
          <p:nvPr/>
        </p:nvSpPr>
        <p:spPr>
          <a:xfrm>
            <a:off x="7306945" y="1614805"/>
            <a:ext cx="4168140" cy="774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/>
              <a:t>依次逐个相连，无分支。</a:t>
            </a:r>
            <a:endParaRPr lang="zh-CN" altLang="en-US" sz="2000"/>
          </a:p>
        </p:txBody>
      </p:sp>
      <p:cxnSp>
        <p:nvCxnSpPr>
          <p:cNvPr id="10" name="直接箭头连接符 9"/>
          <p:cNvCxnSpPr/>
          <p:nvPr/>
        </p:nvCxnSpPr>
        <p:spPr>
          <a:xfrm>
            <a:off x="5365115" y="3748405"/>
            <a:ext cx="1941830" cy="4445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圆角矩形 10"/>
          <p:cNvSpPr/>
          <p:nvPr/>
        </p:nvSpPr>
        <p:spPr>
          <a:xfrm>
            <a:off x="7306945" y="3172460"/>
            <a:ext cx="4168140" cy="1127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/>
              <a:t>各用电器工作有关联：</a:t>
            </a:r>
            <a:endParaRPr lang="zh-CN" altLang="en-US" sz="2000"/>
          </a:p>
          <a:p>
            <a:pPr algn="ctr"/>
            <a:r>
              <a:rPr lang="zh-CN" altLang="en-US" sz="2000"/>
              <a:t>任意一个用电器不工作，其他用电器均停止工作</a:t>
            </a:r>
            <a:endParaRPr lang="zh-CN" altLang="en-US" sz="2000"/>
          </a:p>
        </p:txBody>
      </p:sp>
      <p:cxnSp>
        <p:nvCxnSpPr>
          <p:cNvPr id="12" name="直接箭头连接符 11"/>
          <p:cNvCxnSpPr/>
          <p:nvPr/>
        </p:nvCxnSpPr>
        <p:spPr>
          <a:xfrm>
            <a:off x="5365115" y="5494020"/>
            <a:ext cx="1941830" cy="4445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圆角矩形 12"/>
          <p:cNvSpPr/>
          <p:nvPr/>
        </p:nvSpPr>
        <p:spPr>
          <a:xfrm>
            <a:off x="7306945" y="4918075"/>
            <a:ext cx="4168140" cy="1127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/>
              <a:t>一个开关可控制各个用电器工作，且与开关的位置无关。</a:t>
            </a:r>
            <a:endParaRPr lang="zh-CN" altLang="en-US" sz="2000"/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6.xml><?xml version="1.0" encoding="utf-8"?>
<p:tagLst xmlns:p="http://schemas.openxmlformats.org/presentationml/2006/main">
  <p:tag name="COMMONDATA" val="eyJoZGlkIjoiODFhOWVkNWZiYzQxY2ZjOWUyZDczNGM2NWU4MjdmOWEifQ=="/>
  <p:tag name="KSO_WPP_MARK_KEY" val="62664eac-7aa4-4a4b-bbeb-4c2d6a17cda4"/>
</p:tagLst>
</file>

<file path=ppt/tags/tag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F35B0BEE-F18A-47BB-8FCB-E00DA2F2635D-1">
      <extobjdata type="F35B0BEE-F18A-47BB-8FCB-E00DA2F2635D" data="ewoJIkRlc2lnbklkIiA6ICI5ZTZiMDUwYy1kMTVhLTRjNjktYmM4OS0wNTEzYmExY2U4ZDEiCn0K"/>
    </extobj>
    <extobj name="F35B0BEE-F18A-47BB-8FCB-E00DA2F2635D-3">
      <extobjdata type="F35B0BEE-F18A-47BB-8FCB-E00DA2F2635D" data="ewoJIkRlc2lnbklkIiA6ICIxYWVkYzE1YS1jYmU0LTRlN2EtYmQ3OC04M2I5ODc5OTRiZGIiCn0K"/>
    </extobj>
    <extobj name="F35B0BEE-F18A-47BB-8FCB-E00DA2F2635D-6">
      <extobjdata type="F35B0BEE-F18A-47BB-8FCB-E00DA2F2635D" data="ewoJIkRlc2lnbklkIiA6ICI5ZTZiMDUwYy1kMTVhLTRjNjktYmM4OS0wNTEzYmExY2U4ZDEiCn0K"/>
    </extobj>
    <extobj name="F35B0BEE-F18A-47BB-8FCB-E00DA2F2635D-7">
      <extobjdata type="F35B0BEE-F18A-47BB-8FCB-E00DA2F2635D" data="ewoJIkRlc2lnbklkIiA6ICI5ZTZiMDUwYy1kMTVhLTRjNjktYmM4OS0wNTEzYmExY2U4ZDEiCn0K"/>
    </extobj>
    <extobj name="F35B0BEE-F18A-47BB-8FCB-E00DA2F2635D-9">
      <extobjdata type="F35B0BEE-F18A-47BB-8FCB-E00DA2F2635D" data="ewoJIkRlc2lnbklkIiA6ICIwMDI5NTQzNy1lMDkwLTQxZDctOWQ2ZC1iNzQ3Mzc0NGMyYjEiCn0K"/>
    </extobj>
    <extobj name="F35B0BEE-F18A-47BB-8FCB-E00DA2F2635D-11">
      <extobjdata type="F35B0BEE-F18A-47BB-8FCB-E00DA2F2635D" data="ewoJIkRlc2lnbklkIiA6ICJiNmZjNTQ1NC0zYmY4LTRlY2MtYmMwNC03ZWUwZDNjZmI0NDEiCn0K"/>
    </extobj>
  </extobjs>
</s:customData>
</file>

<file path=customXml/itemProps15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</Words>
  <Application>WPS 演示</Application>
  <PresentationFormat>宽屏</PresentationFormat>
  <Paragraphs>48</Paragraphs>
  <Slides>10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Calibri</vt:lpstr>
      <vt:lpstr>Arial Unicode MS</vt:lpstr>
      <vt:lpstr>Office 主题</vt:lpstr>
      <vt:lpstr>配套课件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  &amp;小微&amp;</cp:lastModifiedBy>
  <cp:revision>182</cp:revision>
  <dcterms:created xsi:type="dcterms:W3CDTF">2019-06-19T02:08:00Z</dcterms:created>
  <dcterms:modified xsi:type="dcterms:W3CDTF">2023-06-16T02:17:42Z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89BD4CFE8FE04122A93F019776405E30_11</vt:lpwstr>
  </property>
</Properties>
</file>