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3.png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tags" Target="../tags/tag23.xml"/><Relationship Id="rId2" Type="http://schemas.openxmlformats.org/officeDocument/2006/relationships/image" Target="../media/image2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配套课件</a:t>
            </a: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并联电路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0" y="11823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并联电路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70535" y="20751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一、定义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0535" y="29578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二、观察实验现象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0535" y="38404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三、并联电路的特点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535" y="4723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四、并联电路知识结构方框图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933440" y="515620"/>
            <a:ext cx="5532120" cy="5433695"/>
            <a:chOff x="5437" y="1230"/>
            <a:chExt cx="8324" cy="83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37" y="1230"/>
              <a:ext cx="8325" cy="834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7" y="8497"/>
              <a:ext cx="1935" cy="67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66750" y="1054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并联电路的定义：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6750" y="296037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如图所示，把两个用电器并列的接在电路中，并各自安装一个开关。像这样把两个用电器并列的连接起来的电路称为：并联电路。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551805" y="629285"/>
            <a:ext cx="5000625" cy="5598795"/>
            <a:chOff x="1753" y="1253"/>
            <a:chExt cx="7814" cy="8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3983"/>
            <a:stretch>
              <a:fillRect/>
            </a:stretch>
          </p:blipFill>
          <p:spPr>
            <a:xfrm>
              <a:off x="1753" y="1253"/>
              <a:ext cx="7815" cy="81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580" y="8435"/>
              <a:ext cx="2025" cy="69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809" y="5656"/>
              <a:ext cx="759" cy="126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11480" y="1113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观察实验现象：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905" y="30975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当断开</a:t>
            </a:r>
            <a:r>
              <a:rPr lang="en-US" altLang="zh-CN"/>
              <a:t>S2</a:t>
            </a:r>
            <a:r>
              <a:rPr lang="zh-CN" altLang="en-US"/>
              <a:t>，闭合</a:t>
            </a:r>
            <a:r>
              <a:rPr lang="en-US" altLang="zh-CN"/>
              <a:t>S</a:t>
            </a:r>
            <a:r>
              <a:rPr lang="zh-CN" altLang="en-US"/>
              <a:t>和</a:t>
            </a:r>
            <a:r>
              <a:rPr lang="en-US" altLang="zh-CN"/>
              <a:t>S1</a:t>
            </a:r>
            <a:r>
              <a:rPr lang="zh-CN" altLang="en-US"/>
              <a:t>时，灯泡</a:t>
            </a:r>
            <a:r>
              <a:rPr lang="en-US" altLang="zh-CN"/>
              <a:t>L1</a:t>
            </a:r>
            <a:r>
              <a:rPr lang="zh-CN" altLang="en-US"/>
              <a:t>和</a:t>
            </a:r>
            <a:r>
              <a:rPr lang="en-US" altLang="zh-CN"/>
              <a:t>L2</a:t>
            </a:r>
            <a:r>
              <a:rPr lang="zh-CN" altLang="en-US"/>
              <a:t>有什么变化？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012690" y="866140"/>
            <a:ext cx="4695190" cy="5067300"/>
            <a:chOff x="5902" y="1410"/>
            <a:chExt cx="7394" cy="79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02" y="1410"/>
              <a:ext cx="7395" cy="798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6426" y="8593"/>
              <a:ext cx="2041" cy="7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524" y="5576"/>
              <a:ext cx="765" cy="137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88645" y="1016000"/>
            <a:ext cx="2033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实验结果：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636905" y="2565400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灯泡</a:t>
            </a:r>
            <a:r>
              <a:rPr lang="en-US" altLang="zh-CN" sz="2000"/>
              <a:t>L1</a:t>
            </a:r>
            <a:r>
              <a:rPr lang="zh-CN" altLang="en-US" sz="2000"/>
              <a:t>点亮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灯泡</a:t>
            </a:r>
            <a:r>
              <a:rPr lang="en-US" altLang="zh-CN" sz="2000"/>
              <a:t>L2</a:t>
            </a:r>
            <a:r>
              <a:rPr lang="zh-CN" altLang="en-US" sz="2000"/>
              <a:t>不点亮</a:t>
            </a:r>
            <a:endParaRPr lang="zh-CN" altLang="en-US" sz="200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933440" y="515620"/>
            <a:ext cx="5532120" cy="5433695"/>
            <a:chOff x="5437" y="1230"/>
            <a:chExt cx="8324" cy="834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437" y="1230"/>
              <a:ext cx="8325" cy="834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97" y="8497"/>
              <a:ext cx="1935" cy="67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11480" y="1113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观察实验现象：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09905" y="30975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当断开</a:t>
            </a:r>
            <a:r>
              <a:rPr lang="en-US" altLang="zh-CN"/>
              <a:t>S1</a:t>
            </a:r>
            <a:r>
              <a:rPr lang="zh-CN" altLang="en-US"/>
              <a:t>，闭合</a:t>
            </a:r>
            <a:r>
              <a:rPr lang="en-US" altLang="zh-CN"/>
              <a:t>S</a:t>
            </a:r>
            <a:r>
              <a:rPr lang="zh-CN" altLang="en-US"/>
              <a:t>和</a:t>
            </a:r>
            <a:r>
              <a:rPr lang="en-US" altLang="zh-CN"/>
              <a:t>S2</a:t>
            </a:r>
            <a:r>
              <a:rPr lang="zh-CN" altLang="en-US"/>
              <a:t>时，灯泡</a:t>
            </a:r>
            <a:r>
              <a:rPr lang="en-US" altLang="zh-CN"/>
              <a:t>L1</a:t>
            </a:r>
            <a:r>
              <a:rPr lang="zh-CN" altLang="en-US"/>
              <a:t>和</a:t>
            </a:r>
            <a:r>
              <a:rPr lang="en-US" altLang="zh-CN"/>
              <a:t>L2</a:t>
            </a:r>
            <a:r>
              <a:rPr lang="zh-CN" altLang="en-US"/>
              <a:t>有什么变化？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4171950" y="823595"/>
            <a:ext cx="4876800" cy="5209540"/>
            <a:chOff x="5760" y="1297"/>
            <a:chExt cx="7680" cy="82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60" y="1297"/>
              <a:ext cx="7680" cy="820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6573" y="8547"/>
              <a:ext cx="2041" cy="7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671" y="5530"/>
              <a:ext cx="765" cy="137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8645" y="1016000"/>
            <a:ext cx="2033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实验结果：</a:t>
            </a:r>
            <a:endParaRPr lang="zh-CN" altLang="en-US" sz="2400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36905" y="2565400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灯泡</a:t>
            </a:r>
            <a:r>
              <a:rPr lang="en-US" altLang="zh-CN" sz="2000"/>
              <a:t>L2</a:t>
            </a:r>
            <a:r>
              <a:rPr lang="zh-CN" altLang="en-US" sz="2000"/>
              <a:t>点亮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灯泡</a:t>
            </a:r>
            <a:r>
              <a:rPr lang="en-US" altLang="zh-CN" sz="2000"/>
              <a:t>L1</a:t>
            </a:r>
            <a:r>
              <a:rPr lang="zh-CN" altLang="en-US" sz="2000"/>
              <a:t>不点亮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1545" y="11137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思考：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31545" y="2115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并联电路的特点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1545" y="2962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、电路有两条或多条路径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1545" y="38106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、各个用电器可以独立工作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1545" y="4658360"/>
            <a:ext cx="4497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、主路的开关控制整个主路的工作，各分路开关只控制本分路的工作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933440" y="495935"/>
            <a:ext cx="5532120" cy="5453380"/>
            <a:chOff x="9344" y="781"/>
            <a:chExt cx="8712" cy="8588"/>
          </a:xfrm>
        </p:grpSpPr>
        <p:grpSp>
          <p:nvGrpSpPr>
            <p:cNvPr id="7" name="组合 6"/>
            <p:cNvGrpSpPr/>
            <p:nvPr/>
          </p:nvGrpSpPr>
          <p:grpSpPr>
            <a:xfrm>
              <a:off x="9344" y="781"/>
              <a:ext cx="8713" cy="8588"/>
              <a:chOff x="5437" y="1200"/>
              <a:chExt cx="8325" cy="8370"/>
            </a:xfrm>
          </p:grpSpPr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rcRect t="-362"/>
              <a:stretch>
                <a:fillRect/>
              </a:stretch>
            </p:blipFill>
            <p:spPr>
              <a:xfrm>
                <a:off x="5437" y="1200"/>
                <a:ext cx="8325" cy="837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6997" y="8497"/>
                <a:ext cx="1935" cy="675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2" y="811"/>
              <a:ext cx="2640" cy="825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715645" y="1731645"/>
            <a:ext cx="1265555" cy="3903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并</a:t>
            </a:r>
            <a:endParaRPr lang="zh-CN" altLang="en-US" sz="3200"/>
          </a:p>
          <a:p>
            <a:pPr algn="ctr"/>
            <a:r>
              <a:rPr lang="zh-CN" altLang="en-US" sz="3200"/>
              <a:t>联</a:t>
            </a:r>
            <a:endParaRPr lang="zh-CN" altLang="en-US" sz="3200"/>
          </a:p>
          <a:p>
            <a:pPr algn="ctr"/>
            <a:r>
              <a:rPr lang="zh-CN" altLang="en-US" sz="3200"/>
              <a:t>电</a:t>
            </a:r>
            <a:endParaRPr lang="zh-CN" altLang="en-US" sz="3200"/>
          </a:p>
          <a:p>
            <a:pPr algn="ctr"/>
            <a:r>
              <a:rPr lang="zh-CN" altLang="en-US" sz="3200"/>
              <a:t>路</a:t>
            </a:r>
            <a:endParaRPr lang="zh-CN" altLang="en-US" sz="32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17290" y="947420"/>
            <a:ext cx="4710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并联电路知识结构方框图</a:t>
            </a:r>
            <a:endParaRPr lang="zh-CN" altLang="en-US" sz="2800"/>
          </a:p>
        </p:txBody>
      </p:sp>
      <p:sp>
        <p:nvSpPr>
          <p:cNvPr id="4" name="左大括号 3"/>
          <p:cNvSpPr/>
          <p:nvPr>
            <p:custDataLst>
              <p:tags r:id="rId3"/>
            </p:custDataLst>
          </p:nvPr>
        </p:nvSpPr>
        <p:spPr>
          <a:xfrm>
            <a:off x="2442210" y="1918335"/>
            <a:ext cx="607695" cy="374650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265805" y="1614805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连接特点</a:t>
            </a:r>
            <a:endParaRPr lang="zh-CN" altLang="en-US" sz="2000"/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3265805" y="3362960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工作特点</a:t>
            </a:r>
            <a:endParaRPr lang="zh-CN" altLang="en-US" sz="2000"/>
          </a:p>
        </p:txBody>
      </p: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3265805" y="5111115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控制特点</a:t>
            </a:r>
            <a:endParaRPr lang="zh-CN" altLang="en-US" sz="2000"/>
          </a:p>
        </p:txBody>
      </p:sp>
      <p:cxnSp>
        <p:nvCxnSpPr>
          <p:cNvPr id="8" name="直接箭头连接符 7"/>
          <p:cNvCxnSpPr/>
          <p:nvPr>
            <p:custDataLst>
              <p:tags r:id="rId7"/>
            </p:custDataLst>
          </p:nvPr>
        </p:nvCxnSpPr>
        <p:spPr>
          <a:xfrm>
            <a:off x="5365115" y="2002155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7306945" y="1614805"/>
            <a:ext cx="416814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各个用电器（包括跟用电器相连的开关）各自连接在电路两点之间。</a:t>
            </a:r>
            <a:endParaRPr lang="zh-CN" altLang="en-US" sz="2000"/>
          </a:p>
        </p:txBody>
      </p:sp>
      <p:cxnSp>
        <p:nvCxnSpPr>
          <p:cNvPr id="10" name="直接箭头连接符 9"/>
          <p:cNvCxnSpPr/>
          <p:nvPr>
            <p:custDataLst>
              <p:tags r:id="rId9"/>
            </p:custDataLst>
          </p:nvPr>
        </p:nvCxnSpPr>
        <p:spPr>
          <a:xfrm>
            <a:off x="5365115" y="3748405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7306945" y="3172460"/>
            <a:ext cx="4168140" cy="1127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某一条支路被断开时，其它支路上的用电器可以正常工作。</a:t>
            </a:r>
            <a:endParaRPr lang="zh-CN" altLang="en-US" sz="2000"/>
          </a:p>
        </p:txBody>
      </p:sp>
      <p:cxnSp>
        <p:nvCxnSpPr>
          <p:cNvPr id="12" name="直接箭头连接符 11"/>
          <p:cNvCxnSpPr/>
          <p:nvPr>
            <p:custDataLst>
              <p:tags r:id="rId11"/>
            </p:custDataLst>
          </p:nvPr>
        </p:nvCxnSpPr>
        <p:spPr>
          <a:xfrm>
            <a:off x="5365115" y="5494020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>
            <p:custDataLst>
              <p:tags r:id="rId12"/>
            </p:custDataLst>
          </p:nvPr>
        </p:nvSpPr>
        <p:spPr>
          <a:xfrm>
            <a:off x="7306945" y="4918075"/>
            <a:ext cx="4168140" cy="1127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主路上的开关可以控制所有用电器，而支路上的开关只能控制所在的支路用电器。</a:t>
            </a:r>
            <a:endParaRPr lang="en-US" altLang="zh-CN" sz="2000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COMMONDATA" val="eyJoZGlkIjoiODFhOWVkNWZiYzQxY2ZjOWUyZDczNGM2NWU4MjdmOWEifQ=="/>
  <p:tag name="KSO_WPP_MARK_KEY" val="62664eac-7aa4-4a4b-bbeb-4c2d6a17cda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演示</Application>
  <PresentationFormat>宽屏</PresentationFormat>
  <Paragraphs>67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配套课件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  &amp;小微&amp;</cp:lastModifiedBy>
  <cp:revision>181</cp:revision>
  <dcterms:created xsi:type="dcterms:W3CDTF">2019-06-19T02:08:00Z</dcterms:created>
  <dcterms:modified xsi:type="dcterms:W3CDTF">2023-06-16T02:44:34Z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89BD4CFE8FE04122A93F019776405E30_11</vt:lpwstr>
  </property>
</Properties>
</file>