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7" r:id="rId3"/>
    <p:sldId id="266" r:id="rId4"/>
    <p:sldId id="275" r:id="rId5"/>
    <p:sldId id="277" r:id="rId6"/>
    <p:sldId id="276" r:id="rId7"/>
    <p:sldId id="274" r:id="rId8"/>
    <p:sldId id="273" r:id="rId9"/>
    <p:sldId id="272" r:id="rId10"/>
    <p:sldId id="270" r:id="rId11"/>
    <p:sldId id="269" r:id="rId12"/>
    <p:sldId id="278" r:id="rId13"/>
    <p:sldId id="279" r:id="rId14"/>
    <p:sldId id="267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40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3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05180" y="1482090"/>
            <a:ext cx="49295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/>
              <a:t>汽车仪表的概述</a:t>
            </a:r>
            <a:endParaRPr lang="zh-CN" altLang="en-US" sz="4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5710" y="1116330"/>
            <a:ext cx="9783445" cy="4221480"/>
          </a:xfrm>
        </p:spPr>
        <p:txBody>
          <a:bodyPr>
            <a:noAutofit/>
          </a:bodyPr>
          <a:p>
            <a:r>
              <a:rPr lang="en-US" altLang="zh-CN" sz="2700">
                <a:solidFill>
                  <a:srgbClr val="FF0000"/>
                </a:solidFill>
                <a:sym typeface="+mn-ea"/>
              </a:rPr>
              <a:t>   </a:t>
            </a:r>
            <a:r>
              <a:rPr lang="en-US" altLang="zh-CN" sz="2700">
                <a:solidFill>
                  <a:schemeClr val="tx1"/>
                </a:solidFill>
                <a:sym typeface="+mn-ea"/>
              </a:rPr>
              <a:t>     2</a:t>
            </a:r>
            <a:r>
              <a:rPr lang="zh-CN" altLang="en-US" sz="2700">
                <a:solidFill>
                  <a:schemeClr val="tx1"/>
                </a:solidFill>
                <a:sym typeface="+mn-ea"/>
              </a:rPr>
              <a:t>）：指示灯的作用：就是指示、指引的作用。一般分为绿色和蓝色</a:t>
            </a:r>
            <a:r>
              <a:rPr lang="zh-CN" altLang="en-US" sz="2700">
                <a:sym typeface="+mn-ea"/>
              </a:rPr>
              <a:t>，比如转向指示灯、远光指示灯等</a:t>
            </a:r>
            <a:r>
              <a:rPr lang="zh-CN" altLang="en-US" sz="2700">
                <a:sym typeface="+mn-ea"/>
              </a:rPr>
              <a:t>等。</a:t>
            </a:r>
            <a:endParaRPr lang="zh-CN" altLang="en-US" sz="270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90" y="2376805"/>
            <a:ext cx="4848860" cy="3724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765" y="2424430"/>
            <a:ext cx="5629275" cy="3629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820" y="763905"/>
            <a:ext cx="8344535" cy="55289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1670" y="1022350"/>
            <a:ext cx="2257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还有一些</a:t>
            </a:r>
            <a:r>
              <a:rPr lang="zh-CN" altLang="en-US"/>
              <a:t>警示灯：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0" y="850900"/>
            <a:ext cx="11412220" cy="5521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2865" y="737870"/>
            <a:ext cx="9556115" cy="5805805"/>
          </a:xfrm>
        </p:spPr>
        <p:txBody>
          <a:bodyPr>
            <a:noAutofit/>
          </a:bodyPr>
          <a:p>
            <a:r>
              <a:rPr lang="en-US" altLang="zh-CN" sz="2700"/>
              <a:t>    </a:t>
            </a:r>
            <a:r>
              <a:rPr lang="zh-CN" altLang="en-US" sz="2700"/>
              <a:t>汽车仪表的</a:t>
            </a:r>
            <a:r>
              <a:rPr lang="zh-CN" altLang="en-US" sz="2700"/>
              <a:t>概述 </a:t>
            </a:r>
            <a:r>
              <a:rPr lang="en-US" altLang="zh-CN" sz="2700"/>
              <a:t>      </a:t>
            </a:r>
            <a:endParaRPr lang="en-US" altLang="zh-CN" sz="2700"/>
          </a:p>
          <a:p>
            <a:r>
              <a:rPr lang="zh-CN" altLang="en-US" sz="2700"/>
              <a:t>一、仪表的作用：</a:t>
            </a:r>
            <a:r>
              <a:rPr lang="en-US" altLang="zh-CN" sz="2700"/>
              <a:t> </a:t>
            </a:r>
            <a:r>
              <a:rPr lang="zh-CN" altLang="en-US" sz="2700">
                <a:solidFill>
                  <a:schemeClr val="tx1"/>
                </a:solidFill>
              </a:rPr>
              <a:t>汽车仪表可以使驾驶员与汽车之间更好进行</a:t>
            </a:r>
            <a:r>
              <a:rPr lang="en-US" altLang="zh-CN" sz="2700">
                <a:solidFill>
                  <a:schemeClr val="tx1"/>
                </a:solidFill>
              </a:rPr>
              <a:t>                             </a:t>
            </a:r>
            <a:r>
              <a:rPr lang="zh-CN" altLang="en-US" sz="2700">
                <a:solidFill>
                  <a:schemeClr val="tx1"/>
                </a:solidFill>
              </a:rPr>
              <a:t>信息沟通</a:t>
            </a:r>
            <a:r>
              <a:rPr lang="zh-CN" altLang="en-US" sz="2700"/>
              <a:t>。汽车上有很多重要信息都是通过仪表来告知驾驶员的，</a:t>
            </a:r>
            <a:r>
              <a:rPr lang="zh-CN" altLang="en-US" sz="2700">
                <a:solidFill>
                  <a:schemeClr val="tx1"/>
                </a:solidFill>
              </a:rPr>
              <a:t>同时也给维修人员提供重要的故障信息，使维修人员能及时发现问题，并能解决问题。</a:t>
            </a:r>
            <a:endParaRPr lang="zh-CN" altLang="en-US" sz="270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465" y="2799715"/>
            <a:ext cx="7120255" cy="3677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09955" y="678815"/>
            <a:ext cx="10283825" cy="5632450"/>
          </a:xfrm>
        </p:spPr>
        <p:txBody>
          <a:bodyPr>
            <a:noAutofit/>
          </a:bodyPr>
          <a:p>
            <a:r>
              <a:rPr lang="zh-CN" altLang="en-US" sz="2800"/>
              <a:t>二、仪表的组成：仪表有五大表和许多警示灯组成。</a:t>
            </a:r>
            <a:endParaRPr lang="zh-CN" altLang="en-US" sz="2800"/>
          </a:p>
          <a:p>
            <a:r>
              <a:rPr lang="en-US" altLang="zh-CN" sz="2800">
                <a:sym typeface="+mn-ea"/>
              </a:rPr>
              <a:t>              1.</a:t>
            </a:r>
            <a:r>
              <a:rPr lang="zh-CN" altLang="en-US" sz="2800">
                <a:sym typeface="+mn-ea"/>
              </a:rPr>
              <a:t>五大表：</a:t>
            </a:r>
            <a:r>
              <a:rPr lang="en-US" altLang="zh-CN" sz="2800">
                <a:sym typeface="+mn-ea"/>
              </a:rPr>
              <a:t>a.</a:t>
            </a:r>
            <a:r>
              <a:rPr lang="zh-CN" altLang="en-US" sz="2800">
                <a:sym typeface="+mn-ea"/>
              </a:rPr>
              <a:t>转速表，它是指示发动机当前的转速，让驾</a:t>
            </a:r>
            <a:r>
              <a:rPr lang="en-US" altLang="zh-CN" sz="2800">
                <a:sym typeface="+mn-ea"/>
              </a:rPr>
              <a:t> </a:t>
            </a:r>
            <a:r>
              <a:rPr lang="zh-CN" altLang="en-US" sz="2800">
                <a:sym typeface="+mn-ea"/>
              </a:rPr>
              <a:t>驶员时刻</a:t>
            </a:r>
            <a:r>
              <a:rPr lang="en-US" altLang="zh-CN" sz="2800">
                <a:sym typeface="+mn-ea"/>
              </a:rPr>
              <a:t> </a:t>
            </a:r>
            <a:r>
              <a:rPr lang="zh-CN" altLang="en-US" sz="2800">
                <a:sym typeface="+mn-ea"/>
              </a:rPr>
              <a:t>知道发动机的运转情况以及工况，避免转速过高发生障。</a:t>
            </a:r>
            <a:endParaRPr lang="zh-CN" altLang="en-US" sz="2800">
              <a:sym typeface="+mn-ea"/>
            </a:endParaRPr>
          </a:p>
          <a:p>
            <a:r>
              <a:rPr lang="en-US" altLang="zh-CN" sz="2800"/>
              <a:t>                  </a:t>
            </a:r>
            <a:endParaRPr lang="zh-CN" altLang="en-US" sz="28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34615" y="2224405"/>
            <a:ext cx="6557010" cy="4243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05205" y="964565"/>
            <a:ext cx="10283825" cy="5632450"/>
          </a:xfrm>
        </p:spPr>
        <p:txBody>
          <a:bodyPr>
            <a:noAutofit/>
          </a:bodyPr>
          <a:p>
            <a:r>
              <a:rPr lang="en-US" altLang="zh-CN" sz="2800"/>
              <a:t>                   b.</a:t>
            </a:r>
            <a:r>
              <a:rPr lang="zh-CN" altLang="en-US" sz="2800"/>
              <a:t>车速表，也叫迈速表</a:t>
            </a:r>
            <a:r>
              <a:rPr lang="en-US" altLang="zh-CN" sz="2800"/>
              <a:t> </a:t>
            </a:r>
            <a:r>
              <a:rPr lang="zh-CN" altLang="en-US" sz="2800"/>
              <a:t>，它指示是车辆速度，让驾驶员知道实时车速，避免超速、违章，保证行车安全。</a:t>
            </a:r>
            <a:endParaRPr lang="zh-CN" altLang="en-US" sz="2800"/>
          </a:p>
          <a:p>
            <a:r>
              <a:rPr lang="en-US" sz="2800">
                <a:sym typeface="+mn-ea"/>
              </a:rPr>
              <a:t>                    </a:t>
            </a:r>
            <a:endParaRPr lang="zh-CN" altLang="en-US" sz="28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130" y="2176780"/>
            <a:ext cx="8138795" cy="4037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48055" y="850265"/>
            <a:ext cx="10283825" cy="5632450"/>
          </a:xfrm>
        </p:spPr>
        <p:txBody>
          <a:bodyPr>
            <a:noAutofit/>
          </a:bodyPr>
          <a:p>
            <a:r>
              <a:rPr lang="en-US" sz="2800">
                <a:sym typeface="+mn-ea"/>
              </a:rPr>
              <a:t>                     c.</a:t>
            </a:r>
            <a:r>
              <a:rPr lang="zh-CN" altLang="en-US" sz="2800">
                <a:sym typeface="+mn-ea"/>
              </a:rPr>
              <a:t>里程表，在仪表中间显示屏上有记录行驶里程的表，</a:t>
            </a:r>
            <a:r>
              <a:rPr lang="en-US" altLang="zh-CN" sz="2800">
                <a:sym typeface="+mn-ea"/>
              </a:rPr>
              <a:t>     </a:t>
            </a:r>
            <a:r>
              <a:rPr lang="zh-CN" altLang="en-US" sz="2800">
                <a:sym typeface="+mn-ea"/>
              </a:rPr>
              <a:t>称为里程表。它是记录车辆总里程和小计里程，它是反应用车的状况，并作为保养车辆的重要依据。</a:t>
            </a:r>
            <a:endParaRPr lang="zh-CN" altLang="en-US" sz="2800"/>
          </a:p>
          <a:p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0" y="2274570"/>
            <a:ext cx="7085330" cy="4017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04950" y="773430"/>
            <a:ext cx="965073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>
                <a:sym typeface="+mn-ea"/>
              </a:rPr>
              <a:t> </a:t>
            </a:r>
            <a:r>
              <a:rPr lang="en-US" altLang="zh-CN" sz="3600">
                <a:sym typeface="+mn-ea"/>
              </a:rPr>
              <a:t> d.</a:t>
            </a:r>
            <a:r>
              <a:rPr lang="zh-CN" altLang="en-US" sz="3600">
                <a:sym typeface="+mn-ea"/>
              </a:rPr>
              <a:t>水温表，它是时刻监控指示发动机的温度。让驾驶员了解发动机的工作状态是否正常，防止发动机温度过高造成严重损坏。</a:t>
            </a:r>
            <a:endParaRPr lang="zh-CN" altLang="en-US" sz="3600">
              <a:sym typeface="+mn-ea"/>
            </a:endParaRPr>
          </a:p>
          <a:p>
            <a:endParaRPr lang="zh-CN" altLang="en-US" sz="3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595" y="2541270"/>
            <a:ext cx="6481445" cy="383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09700" y="600710"/>
            <a:ext cx="965073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>
                <a:sym typeface="+mn-ea"/>
              </a:rPr>
              <a:t>e.</a:t>
            </a:r>
            <a:r>
              <a:rPr lang="zh-CN" altLang="en-US" sz="3600">
                <a:sym typeface="+mn-ea"/>
              </a:rPr>
              <a:t>燃油表，燃油表是用来显示油箱内油量多少的，时刻指示邮箱燃油的剩余量，并显示出续时里程，提醒司机及时补充燃油。</a:t>
            </a:r>
            <a:endParaRPr lang="zh-CN" altLang="en-US" sz="3600">
              <a:sym typeface="+mn-ea"/>
            </a:endParaRPr>
          </a:p>
          <a:p>
            <a:endParaRPr lang="zh-CN" altLang="en-US" sz="3600"/>
          </a:p>
          <a:p>
            <a:r>
              <a:rPr lang="en-US" altLang="zh-CN" sz="3600">
                <a:sym typeface="+mn-ea"/>
              </a:rPr>
              <a:t>   </a:t>
            </a:r>
            <a:endParaRPr lang="zh-CN" altLang="en-US" sz="36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69335" y="2239645"/>
            <a:ext cx="4700270" cy="4322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23620" y="821055"/>
            <a:ext cx="1039622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0000"/>
                </a:solidFill>
                <a:sym typeface="+mn-ea"/>
              </a:rPr>
              <a:t>     </a:t>
            </a:r>
            <a:r>
              <a:rPr lang="en-US" altLang="zh-CN" sz="2800">
                <a:solidFill>
                  <a:schemeClr val="tx1"/>
                </a:solidFill>
                <a:sym typeface="+mn-ea"/>
              </a:rPr>
              <a:t>  2.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警示灯：分为故障报警灯和工作状态指示灯</a:t>
            </a:r>
            <a:r>
              <a:rPr lang="en-US" altLang="zh-CN" sz="2800">
                <a:solidFill>
                  <a:schemeClr val="tx1"/>
                </a:solidFill>
                <a:sym typeface="+mn-ea"/>
              </a:rPr>
              <a:t>,</a:t>
            </a:r>
            <a:endParaRPr lang="en-US" altLang="zh-CN" sz="280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>
                <a:solidFill>
                  <a:schemeClr val="tx1"/>
                </a:solidFill>
                <a:sym typeface="+mn-ea"/>
              </a:rPr>
              <a:t>                     1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）：故障报警灯分为三种状态：</a:t>
            </a:r>
            <a:endParaRPr lang="zh-CN" altLang="en-US" sz="2800">
              <a:solidFill>
                <a:schemeClr val="tx1"/>
              </a:solidFill>
              <a:sym typeface="+mn-ea"/>
            </a:endParaRPr>
          </a:p>
          <a:p>
            <a:r>
              <a:rPr lang="zh-CN" altLang="en-US" sz="280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sym typeface="+mn-ea"/>
              </a:rPr>
              <a:t>                    a.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在工作时不点亮，代表系统正常。</a:t>
            </a:r>
            <a:endParaRPr lang="zh-CN" altLang="en-US" sz="2800">
              <a:solidFill>
                <a:schemeClr val="tx1"/>
              </a:solidFill>
              <a:sym typeface="+mn-ea"/>
            </a:endParaRPr>
          </a:p>
          <a:p>
            <a:r>
              <a:rPr lang="zh-CN" altLang="en-US" sz="280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sym typeface="+mn-ea"/>
              </a:rPr>
              <a:t>                   </a:t>
            </a:r>
            <a:r>
              <a:rPr lang="en-US" sz="2800">
                <a:solidFill>
                  <a:schemeClr val="tx1"/>
                </a:solidFill>
                <a:sym typeface="+mn-ea"/>
              </a:rPr>
              <a:t>b.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在工作时亮黄灯，说明系统有轻微故障，</a:t>
            </a:r>
            <a:r>
              <a:rPr lang="zh-CN" altLang="en-US" sz="2800">
                <a:sym typeface="+mn-ea"/>
              </a:rPr>
              <a:t>但可以工作，</a:t>
            </a:r>
            <a:r>
              <a:rPr lang="en-US" altLang="zh-CN" sz="2800">
                <a:sym typeface="+mn-ea"/>
              </a:rPr>
              <a:t>    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是一种警告信号，这时就要引起注意，需要检查车辆了。</a:t>
            </a:r>
            <a:endParaRPr lang="zh-CN" altLang="en-US" sz="280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>
                <a:solidFill>
                  <a:schemeClr val="tx1"/>
                </a:solidFill>
                <a:sym typeface="+mn-ea"/>
              </a:rPr>
              <a:t>                    c.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亮红灯，</a:t>
            </a:r>
            <a:r>
              <a:rPr lang="zh-CN" altLang="en-US" sz="2800">
                <a:sym typeface="+mn-ea"/>
              </a:rPr>
              <a:t>说明系统有严重故障，已经无法工作了，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，这时就需要及时检修。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避免发生意外。</a:t>
            </a:r>
            <a:endParaRPr lang="zh-CN" altLang="en-US" sz="2800">
              <a:solidFill>
                <a:schemeClr val="tx1"/>
              </a:solidFill>
              <a:sym typeface="+mn-ea"/>
            </a:endParaRPr>
          </a:p>
          <a:p>
            <a:r>
              <a:rPr lang="zh-CN" altLang="en-US" sz="2800">
                <a:solidFill>
                  <a:schemeClr val="tx1"/>
                </a:solidFill>
                <a:sym typeface="+mn-ea"/>
              </a:rPr>
              <a:t>比如</a:t>
            </a:r>
            <a:r>
              <a:rPr lang="en-US" altLang="zh-CN" sz="2800">
                <a:solidFill>
                  <a:schemeClr val="tx1"/>
                </a:solidFill>
                <a:sym typeface="+mn-ea"/>
              </a:rPr>
              <a:t>: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发动机故障报警灯，在正常状态时，它是熄灭的。如果该报警灯一旦亮黄灯，说明发动机系统有故障了，提醒司机该检修了；如果报警灯亮红灯，说明故障很严重。比如说机油压力故障报警灯，一旦亮红灯，需要及时停车检修，避免发动机车型粘缸、抱瓦的现象。</a:t>
            </a:r>
            <a:endParaRPr lang="zh-CN" altLang="en-US" sz="280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0" y="1064895"/>
            <a:ext cx="5287010" cy="308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360" y="2590800"/>
            <a:ext cx="5502910" cy="3334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6682,&quot;width&quot;:10326}"/>
</p:tagLst>
</file>

<file path=ppt/tags/tag2.xml><?xml version="1.0" encoding="utf-8"?>
<p:tagLst xmlns:p="http://schemas.openxmlformats.org/presentationml/2006/main">
  <p:tag name="KSO_WM_UNIT_PLACING_PICTURE_USER_VIEWPORT" val="{&quot;height&quot;:9600,&quot;width&quot;:10440}"/>
</p:tagLst>
</file>

<file path=ppt/tags/tag3.xml><?xml version="1.0" encoding="utf-8"?>
<p:tagLst xmlns:p="http://schemas.openxmlformats.org/presentationml/2006/main">
  <p:tag name="KSO_WPP_MARK_KEY" val="9852d6c5-6c01-4a5b-9f34-187a591c31f6"/>
  <p:tag name="COMMONDATA" val="eyJoZGlkIjoiMDgyNDdiZTBmOTNkNjgxNjc3ZTg2NDBiOWRiZWRhY2Y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983</Words>
  <Application>WPS 演示</Application>
  <PresentationFormat>宽屏</PresentationFormat>
  <Paragraphs>33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Arial</vt:lpstr>
      <vt:lpstr>宋体</vt:lpstr>
      <vt:lpstr>Wingdings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李海滨</cp:lastModifiedBy>
  <cp:revision>19</cp:revision>
  <dcterms:created xsi:type="dcterms:W3CDTF">2020-10-23T05:41:00Z</dcterms:created>
  <dcterms:modified xsi:type="dcterms:W3CDTF">2023-06-15T12:27:49Z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5D9245E5D70F43F385A38D4C0E3B057C</vt:lpwstr>
  </property>
</Properties>
</file>