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2" r:id="rId3"/>
    <p:sldId id="276" r:id="rId4"/>
    <p:sldId id="273" r:id="rId5"/>
    <p:sldId id="279" r:id="rId6"/>
    <p:sldId id="272" r:id="rId7"/>
    <p:sldId id="271" r:id="rId8"/>
    <p:sldId id="270" r:id="rId9"/>
    <p:sldId id="280" r:id="rId10"/>
    <p:sldId id="281" r:id="rId11"/>
    <p:sldId id="282" r:id="rId12"/>
    <p:sldId id="283" r:id="rId13"/>
    <p:sldId id="284" r:id="rId14"/>
    <p:sldId id="285" r:id="rId15"/>
    <p:sldId id="269" r:id="rId16"/>
    <p:sldId id="268" r:id="rId17"/>
    <p:sldId id="267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40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3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18820" y="1637665"/>
            <a:ext cx="52997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汽车转速表结构原理与故障检测</a:t>
            </a:r>
            <a:endParaRPr lang="zh-CN" altLang="en-US"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3" name="矩形 62"/>
          <p:cNvSpPr/>
          <p:nvPr/>
        </p:nvSpPr>
        <p:spPr>
          <a:xfrm>
            <a:off x="5078730" y="5278755"/>
            <a:ext cx="1291590" cy="817245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车载电网控制</a:t>
            </a:r>
            <a:r>
              <a:rPr lang="zh-CN" altLang="en-US"/>
              <a:t>单元</a:t>
            </a:r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7833360" y="5260340"/>
            <a:ext cx="1972310" cy="835660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2621915" y="1189990"/>
            <a:ext cx="916940" cy="64516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4162425" y="1189990"/>
            <a:ext cx="916940" cy="64516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 flipH="1">
            <a:off x="5850890" y="3623310"/>
            <a:ext cx="4445" cy="165544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 rot="5400000">
            <a:off x="4355465" y="1365250"/>
            <a:ext cx="311785" cy="996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5400000">
            <a:off x="2723515" y="1352550"/>
            <a:ext cx="311785" cy="996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45030" y="2479675"/>
            <a:ext cx="4237990" cy="1147445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19655" y="3147695"/>
            <a:ext cx="3079115" cy="358775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70320" y="2963545"/>
            <a:ext cx="1365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仪表电脑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99460" y="3185795"/>
            <a:ext cx="1273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逻辑电路</a:t>
            </a:r>
            <a:endParaRPr lang="zh-CN" altLang="en-US" sz="1400"/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4489450" y="1057910"/>
            <a:ext cx="9525" cy="20802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3183890" y="3488690"/>
            <a:ext cx="9525" cy="20802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8865870" y="5376545"/>
            <a:ext cx="238760" cy="106680"/>
            <a:chOff x="14595" y="2437"/>
            <a:chExt cx="376" cy="168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4595" y="2437"/>
              <a:ext cx="377" cy="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4665" y="2501"/>
              <a:ext cx="238" cy="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4691" y="2591"/>
              <a:ext cx="212" cy="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连接符 17"/>
          <p:cNvCxnSpPr/>
          <p:nvPr/>
        </p:nvCxnSpPr>
        <p:spPr>
          <a:xfrm flipH="1">
            <a:off x="8326120" y="5465445"/>
            <a:ext cx="354330" cy="698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3060065" y="5575935"/>
            <a:ext cx="238760" cy="106680"/>
            <a:chOff x="14595" y="2437"/>
            <a:chExt cx="376" cy="168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14595" y="2437"/>
              <a:ext cx="377" cy="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14665" y="2501"/>
              <a:ext cx="238" cy="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4691" y="2591"/>
              <a:ext cx="212" cy="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2731770" y="741680"/>
            <a:ext cx="40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B+</a:t>
            </a:r>
            <a:endParaRPr lang="en-US" altLang="zh-CN" sz="1400"/>
          </a:p>
        </p:txBody>
      </p:sp>
      <p:sp>
        <p:nvSpPr>
          <p:cNvPr id="27" name="文本框 26"/>
          <p:cNvSpPr txBox="1"/>
          <p:nvPr/>
        </p:nvSpPr>
        <p:spPr>
          <a:xfrm>
            <a:off x="4283710" y="741680"/>
            <a:ext cx="4552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400"/>
              <a:t>ING</a:t>
            </a:r>
            <a:endParaRPr lang="en-US" altLang="zh-CN" sz="1400"/>
          </a:p>
        </p:txBody>
      </p:sp>
      <p:sp>
        <p:nvSpPr>
          <p:cNvPr id="28" name="文本框 27"/>
          <p:cNvSpPr txBox="1"/>
          <p:nvPr/>
        </p:nvSpPr>
        <p:spPr>
          <a:xfrm>
            <a:off x="2877185" y="1092835"/>
            <a:ext cx="606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r>
              <a:rPr lang="en-US" altLang="zh-CN"/>
              <a:t>10A</a:t>
            </a:r>
            <a:endParaRPr lang="en-US" altLang="zh-CN"/>
          </a:p>
        </p:txBody>
      </p:sp>
      <p:sp>
        <p:nvSpPr>
          <p:cNvPr id="29" name="文本框 28"/>
          <p:cNvSpPr txBox="1"/>
          <p:nvPr/>
        </p:nvSpPr>
        <p:spPr>
          <a:xfrm>
            <a:off x="4573270" y="1048385"/>
            <a:ext cx="4305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 altLang="zh-CN"/>
          </a:p>
          <a:p>
            <a:r>
              <a:rPr lang="en-US" altLang="zh-CN"/>
              <a:t>5A</a:t>
            </a:r>
            <a:endParaRPr lang="en-US" altLang="zh-CN"/>
          </a:p>
        </p:txBody>
      </p:sp>
      <p:sp>
        <p:nvSpPr>
          <p:cNvPr id="30" name="文本框 29"/>
          <p:cNvSpPr txBox="1"/>
          <p:nvPr/>
        </p:nvSpPr>
        <p:spPr>
          <a:xfrm>
            <a:off x="1059815" y="1328420"/>
            <a:ext cx="1562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仪表板保险</a:t>
            </a:r>
            <a:r>
              <a:rPr lang="zh-CN" altLang="en-US"/>
              <a:t>盒</a:t>
            </a:r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153660" y="1259205"/>
            <a:ext cx="1468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机舱保险</a:t>
            </a:r>
            <a:r>
              <a:rPr lang="zh-CN" altLang="en-US"/>
              <a:t>盒</a:t>
            </a:r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0044430" y="5393055"/>
            <a:ext cx="1543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</a:t>
            </a:r>
            <a:r>
              <a:rPr lang="zh-CN" altLang="en-US"/>
              <a:t>电脑</a:t>
            </a:r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5167630" y="5380355"/>
            <a:ext cx="76200" cy="207010"/>
            <a:chOff x="14716" y="4524"/>
            <a:chExt cx="191" cy="417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14716" y="4524"/>
              <a:ext cx="0" cy="407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14903" y="4537"/>
              <a:ext cx="4" cy="404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直接连接符 49"/>
          <p:cNvCxnSpPr/>
          <p:nvPr/>
        </p:nvCxnSpPr>
        <p:spPr>
          <a:xfrm flipH="1">
            <a:off x="8654415" y="2622550"/>
            <a:ext cx="9525" cy="2836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H="1" flipV="1">
            <a:off x="8184515" y="1915160"/>
            <a:ext cx="803910" cy="31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8663940" y="5459095"/>
            <a:ext cx="3810" cy="3822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8990330" y="1918335"/>
            <a:ext cx="7620" cy="34683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 rot="5400000">
            <a:off x="8837930" y="2504440"/>
            <a:ext cx="311785" cy="262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5400000">
            <a:off x="8585200" y="5564505"/>
            <a:ext cx="160655" cy="76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9305925" y="2433955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曲轴位置传感器</a:t>
            </a:r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5812790" y="3308985"/>
            <a:ext cx="76200" cy="207010"/>
            <a:chOff x="14716" y="4524"/>
            <a:chExt cx="191" cy="417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14716" y="4524"/>
              <a:ext cx="0" cy="407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14903" y="4537"/>
              <a:ext cx="4" cy="404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直接连接符 64"/>
          <p:cNvCxnSpPr/>
          <p:nvPr/>
        </p:nvCxnSpPr>
        <p:spPr>
          <a:xfrm flipH="1" flipV="1">
            <a:off x="6383020" y="5497830"/>
            <a:ext cx="1450340" cy="1524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 flipV="1">
            <a:off x="6370320" y="5683250"/>
            <a:ext cx="1450340" cy="1524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6646545" y="5159375"/>
            <a:ext cx="8128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CAN</a:t>
            </a:r>
            <a:r>
              <a:rPr lang="zh-CN" altLang="en-US"/>
              <a:t>线</a:t>
            </a:r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4924425" y="4267200"/>
            <a:ext cx="8128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CAN</a:t>
            </a:r>
            <a:r>
              <a:rPr lang="zh-CN" altLang="en-US"/>
              <a:t>线</a:t>
            </a:r>
            <a:endParaRPr lang="zh-CN" altLang="en-US"/>
          </a:p>
        </p:txBody>
      </p:sp>
      <p:cxnSp>
        <p:nvCxnSpPr>
          <p:cNvPr id="69" name="直接连接符 68"/>
          <p:cNvCxnSpPr/>
          <p:nvPr/>
        </p:nvCxnSpPr>
        <p:spPr>
          <a:xfrm>
            <a:off x="8197215" y="1921510"/>
            <a:ext cx="6350" cy="33553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8651240" y="2613660"/>
            <a:ext cx="218440" cy="88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8539480" y="5838825"/>
            <a:ext cx="238760" cy="106680"/>
            <a:chOff x="14595" y="2437"/>
            <a:chExt cx="376" cy="168"/>
          </a:xfrm>
        </p:grpSpPr>
        <p:cxnSp>
          <p:nvCxnSpPr>
            <p:cNvPr id="73" name="直接连接符 72"/>
            <p:cNvCxnSpPr/>
            <p:nvPr/>
          </p:nvCxnSpPr>
          <p:spPr>
            <a:xfrm>
              <a:off x="14595" y="2437"/>
              <a:ext cx="377" cy="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14665" y="2501"/>
              <a:ext cx="238" cy="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14691" y="2591"/>
              <a:ext cx="212" cy="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接连接符 9"/>
          <p:cNvCxnSpPr/>
          <p:nvPr/>
        </p:nvCxnSpPr>
        <p:spPr>
          <a:xfrm flipH="1">
            <a:off x="2874645" y="1057910"/>
            <a:ext cx="9525" cy="20802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3560445" y="275590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转速表</a:t>
            </a:r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7971790" y="5220970"/>
            <a:ext cx="40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B+</a:t>
            </a:r>
            <a:endParaRPr lang="en-US" altLang="zh-CN" sz="1400"/>
          </a:p>
        </p:txBody>
      </p:sp>
      <p:grpSp>
        <p:nvGrpSpPr>
          <p:cNvPr id="8" name="组合 7"/>
          <p:cNvGrpSpPr/>
          <p:nvPr/>
        </p:nvGrpSpPr>
        <p:grpSpPr>
          <a:xfrm>
            <a:off x="3208655" y="2666365"/>
            <a:ext cx="358775" cy="491490"/>
            <a:chOff x="1387" y="5728"/>
            <a:chExt cx="733" cy="1058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1391" y="5728"/>
              <a:ext cx="11" cy="10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1387" y="5748"/>
              <a:ext cx="525" cy="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1901" y="5742"/>
              <a:ext cx="11" cy="10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1692" y="6016"/>
              <a:ext cx="428" cy="428"/>
              <a:chOff x="2217" y="7995"/>
              <a:chExt cx="428" cy="428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2217" y="7995"/>
                <a:ext cx="429" cy="429"/>
              </a:xfrm>
              <a:prstGeom prst="ellips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 flipH="1" flipV="1">
                <a:off x="2306" y="8091"/>
                <a:ext cx="250" cy="202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/>
          <p:cNvSpPr txBox="1"/>
          <p:nvPr/>
        </p:nvSpPr>
        <p:spPr>
          <a:xfrm>
            <a:off x="336550" y="74168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/>
              <a:t>电路图：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9855" y="1307465"/>
            <a:ext cx="9144000" cy="5086985"/>
          </a:xfrm>
        </p:spPr>
        <p:txBody>
          <a:bodyPr>
            <a:noAutofit/>
          </a:bodyPr>
          <a:p>
            <a:r>
              <a:rPr lang="en-US" altLang="zh-CN" sz="2800">
                <a:solidFill>
                  <a:srgbClr val="FF0000"/>
                </a:solidFill>
              </a:rPr>
              <a:t>       </a:t>
            </a:r>
            <a:r>
              <a:rPr lang="zh-CN" altLang="en-US" sz="2800">
                <a:solidFill>
                  <a:schemeClr val="tx1"/>
                </a:solidFill>
              </a:rPr>
              <a:t>六、故障：</a:t>
            </a:r>
            <a:r>
              <a:rPr lang="en-US" altLang="zh-CN" sz="2800">
                <a:solidFill>
                  <a:schemeClr val="tx1"/>
                </a:solidFill>
              </a:rPr>
              <a:t> </a:t>
            </a:r>
            <a:r>
              <a:rPr lang="zh-CN" altLang="en-US" sz="2800">
                <a:solidFill>
                  <a:schemeClr val="tx1"/>
                </a:solidFill>
              </a:rPr>
              <a:t>车辆在行驶中，转速表指针不动了，故障原因可能是转速表故障、或电脑故障、也有可能线路故障或曲轴位置传感器故障。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诊断：</a:t>
            </a:r>
            <a:r>
              <a:rPr lang="en-US" altLang="zh-CN" sz="2800">
                <a:solidFill>
                  <a:schemeClr val="tx1"/>
                </a:solidFill>
              </a:rPr>
              <a:t>1.</a:t>
            </a:r>
            <a:r>
              <a:rPr lang="zh-CN" altLang="en-US" sz="2800">
                <a:solidFill>
                  <a:schemeClr val="tx1"/>
                </a:solidFill>
              </a:rPr>
              <a:t>检查转速表是否能自检。打开点火开关，观察转速表指针是否有规律的摆动，如果没有，说明转速表没有自检功能；</a:t>
            </a:r>
            <a:r>
              <a:rPr lang="zh-CN" altLang="en-US" sz="2800">
                <a:solidFill>
                  <a:schemeClr val="tx1"/>
                </a:solidFill>
              </a:rPr>
              <a:t>也采用诊断仪通过动作元件测试来判断转速表是否正常</a:t>
            </a:r>
            <a:r>
              <a:rPr lang="zh-CN" altLang="en-US" sz="2800">
                <a:sym typeface="+mn-ea"/>
              </a:rPr>
              <a:t>。</a:t>
            </a:r>
            <a:endParaRPr lang="zh-CN" altLang="en-US" sz="2800">
              <a:solidFill>
                <a:schemeClr val="tx1"/>
              </a:solidFill>
            </a:endParaRPr>
          </a:p>
          <a:p>
            <a:endParaRPr lang="zh-CN" altLang="en-US" sz="2800">
              <a:solidFill>
                <a:schemeClr val="tx1"/>
              </a:solidFill>
            </a:endParaRPr>
          </a:p>
          <a:p>
            <a:endParaRPr lang="zh-CN" alt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4545" y="1090295"/>
            <a:ext cx="537146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2.</a:t>
            </a:r>
            <a:r>
              <a:rPr lang="zh-CN" altLang="en-US" sz="3200"/>
              <a:t>检查线路是否正常：在实训台上找到转速传感器的端子，用万用表直流电压档检测，一表笔接转速传感器</a:t>
            </a:r>
            <a:r>
              <a:rPr lang="en-US" altLang="zh-CN" sz="3200"/>
              <a:t>2#</a:t>
            </a:r>
            <a:r>
              <a:rPr lang="zh-CN" altLang="en-US" sz="3200"/>
              <a:t>或</a:t>
            </a:r>
            <a:r>
              <a:rPr lang="en-US" altLang="zh-CN" sz="3200"/>
              <a:t>3#</a:t>
            </a:r>
            <a:r>
              <a:rPr lang="zh-CN" altLang="en-US" sz="3200"/>
              <a:t>端子，另一表笔搭铁，万用表显示</a:t>
            </a:r>
            <a:r>
              <a:rPr lang="en-US" altLang="zh-CN" sz="3200"/>
              <a:t>2.5v</a:t>
            </a:r>
            <a:r>
              <a:rPr lang="zh-CN" altLang="en-US" sz="3200"/>
              <a:t>左右电压，说明传感器插头到仪表电脑的线路没问题。</a:t>
            </a:r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865" y="1090295"/>
            <a:ext cx="3837940" cy="5116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78915" y="1260475"/>
            <a:ext cx="94430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3.</a:t>
            </a:r>
            <a:r>
              <a:rPr lang="zh-CN" altLang="en-US" sz="3200"/>
              <a:t>检测传感器是否正常：</a:t>
            </a:r>
            <a:endParaRPr lang="zh-CN" altLang="en-US" sz="3200"/>
          </a:p>
          <a:p>
            <a:r>
              <a:rPr lang="zh-CN" altLang="en-US" sz="3200"/>
              <a:t> </a:t>
            </a:r>
            <a:r>
              <a:rPr lang="en-US" altLang="zh-CN" sz="3200"/>
              <a:t>          a.</a:t>
            </a:r>
            <a:r>
              <a:rPr lang="zh-CN" altLang="en-US" sz="3200"/>
              <a:t>用万用表电阻档测传感器阻值是否正常，显示阻值为</a:t>
            </a:r>
            <a:r>
              <a:rPr lang="en-US" altLang="zh-CN" sz="3200"/>
              <a:t>828</a:t>
            </a:r>
            <a:r>
              <a:rPr lang="zh-CN" altLang="en-US" sz="3200"/>
              <a:t>欧，说明转速传感器是正常的。正常情况下，转速传感器的阻值在</a:t>
            </a:r>
            <a:r>
              <a:rPr lang="en-US" altLang="zh-CN" sz="3200"/>
              <a:t>800——1200</a:t>
            </a:r>
            <a:r>
              <a:rPr lang="zh-CN" altLang="en-US" sz="3200"/>
              <a:t>欧之间。</a:t>
            </a:r>
            <a:endParaRPr lang="zh-CN" altLang="en-US" sz="3200"/>
          </a:p>
          <a:p>
            <a:r>
              <a:rPr lang="en-US" altLang="zh-CN" sz="3200"/>
              <a:t>         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52805" y="1167765"/>
            <a:ext cx="576262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    b.</a:t>
            </a:r>
            <a:r>
              <a:rPr lang="zh-CN" altLang="en-US" sz="3200"/>
              <a:t>也可以采用测传感器的信号电压来检测是否正常。用万用表交流电压档来测，在信号盘没转动时，万用表显示</a:t>
            </a:r>
            <a:r>
              <a:rPr lang="en-US" altLang="zh-CN" sz="3200"/>
              <a:t>0v</a:t>
            </a:r>
            <a:r>
              <a:rPr lang="zh-CN" altLang="en-US" sz="3200"/>
              <a:t>；当转动信号盘时，有信号电压产生，并且转速越快，信号电压也就越高，这就说明传感器没问题。通过检测，将故障</a:t>
            </a:r>
            <a:r>
              <a:rPr lang="zh-CN" altLang="en-US" sz="3200"/>
              <a:t>解除。</a:t>
            </a:r>
            <a:endParaRPr lang="zh-CN" altLang="en-US" sz="3200"/>
          </a:p>
        </p:txBody>
      </p:sp>
      <p:sp>
        <p:nvSpPr>
          <p:cNvPr id="3" name="文本框 2"/>
          <p:cNvSpPr txBox="1"/>
          <p:nvPr/>
        </p:nvSpPr>
        <p:spPr>
          <a:xfrm>
            <a:off x="756285" y="6370955"/>
            <a:ext cx="491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      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095" y="829945"/>
            <a:ext cx="4032885" cy="5375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73555" y="774700"/>
            <a:ext cx="9267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 </a:t>
            </a:r>
            <a:r>
              <a:rPr lang="en-US" altLang="zh-CN" sz="3200">
                <a:solidFill>
                  <a:srgbClr val="FF0000"/>
                </a:solidFill>
              </a:rPr>
              <a:t>       </a:t>
            </a:r>
            <a:r>
              <a:rPr lang="zh-CN" altLang="en-US" sz="3200">
                <a:solidFill>
                  <a:schemeClr val="tx1"/>
                </a:solidFill>
              </a:rPr>
              <a:t>汽车转速表控制原理与检测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9665" y="1645285"/>
            <a:ext cx="88785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一、转速表的作用：</a:t>
            </a:r>
            <a:r>
              <a:rPr lang="zh-CN" altLang="en-US" sz="3200">
                <a:solidFill>
                  <a:schemeClr val="tx1"/>
                </a:solidFill>
                <a:sym typeface="+mn-ea"/>
              </a:rPr>
              <a:t>用于判别发动机的工作状态</a:t>
            </a:r>
            <a:r>
              <a:rPr lang="zh-CN" altLang="en-US" sz="3200">
                <a:sym typeface="+mn-ea"/>
              </a:rPr>
              <a:t>。通过转速表来判断自动变速箱的换挡时机，以此就能知道这辆车的动力如何，发动机状况是否正常。</a:t>
            </a:r>
            <a:endParaRPr lang="zh-CN" altLang="en-US" sz="3200"/>
          </a:p>
          <a:p>
            <a:endParaRPr lang="zh-CN" altLang="en-US" sz="3200"/>
          </a:p>
        </p:txBody>
      </p:sp>
      <p:pic>
        <p:nvPicPr>
          <p:cNvPr id="6" name="图片 5" descr="转速表-pixi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675" y="2239645"/>
            <a:ext cx="5074285" cy="5074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150620" y="1043940"/>
            <a:ext cx="92779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ym typeface="+mn-ea"/>
              </a:rPr>
              <a:t>       </a:t>
            </a:r>
            <a:r>
              <a:rPr lang="zh-CN" altLang="en-US" sz="3200">
                <a:sym typeface="+mn-ea"/>
              </a:rPr>
              <a:t>二、分类：有指针式的，也有数字式的。指针式的是由电机来带动运转的；数字式是液晶屏显示的。</a:t>
            </a:r>
            <a:r>
              <a:rPr lang="zh-CN" altLang="en-US" sz="3200">
                <a:solidFill>
                  <a:schemeClr val="tx1"/>
                </a:solidFill>
                <a:sym typeface="+mn-ea"/>
              </a:rPr>
              <a:t>不管是哪一种，它的作用是一样的</a:t>
            </a:r>
            <a:r>
              <a:rPr lang="en-US" altLang="zh-CN" sz="3200">
                <a:solidFill>
                  <a:schemeClr val="tx1"/>
                </a:solidFill>
              </a:rPr>
              <a:t> </a:t>
            </a:r>
            <a:r>
              <a:rPr lang="zh-CN" altLang="en-US" sz="3200">
                <a:solidFill>
                  <a:schemeClr val="tx1"/>
                </a:solidFill>
              </a:rPr>
              <a:t>。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rgbClr val="FF0000"/>
                </a:solidFill>
              </a:rPr>
              <a:t>    </a:t>
            </a:r>
            <a:endParaRPr lang="zh-CN" altLang="en-US" sz="3200"/>
          </a:p>
        </p:txBody>
      </p:sp>
      <p:pic>
        <p:nvPicPr>
          <p:cNvPr id="5" name="图片 4" descr="液晶式-pixi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520" y="1899920"/>
            <a:ext cx="9458960" cy="576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77110" y="1035685"/>
            <a:ext cx="7378065" cy="4918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50620" y="1053465"/>
            <a:ext cx="92779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</a:rPr>
              <a:t>   </a:t>
            </a:r>
            <a:r>
              <a:rPr lang="zh-CN" altLang="en-US" sz="3200">
                <a:solidFill>
                  <a:schemeClr val="tx1"/>
                </a:solidFill>
              </a:rPr>
              <a:t>三、</a:t>
            </a:r>
            <a:r>
              <a:rPr lang="en-US" altLang="zh-CN" sz="3200">
                <a:solidFill>
                  <a:schemeClr val="tx1"/>
                </a:solidFill>
              </a:rPr>
              <a:t> </a:t>
            </a:r>
            <a:r>
              <a:rPr lang="zh-CN" altLang="en-US" sz="3200">
                <a:solidFill>
                  <a:schemeClr val="tx1"/>
                </a:solidFill>
              </a:rPr>
              <a:t>转速表的组成：除了转速表本身外</a:t>
            </a:r>
            <a:r>
              <a:rPr lang="zh-CN" altLang="en-US" sz="3200"/>
              <a:t>、还有仪表电脑、车身电脑、发动机电脑、曲轴位置传感以及发动机曲轴信号盘组成。</a:t>
            </a:r>
            <a:endParaRPr lang="zh-CN" altLang="en-US" sz="3200"/>
          </a:p>
          <a:p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液晶式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67275" y="968375"/>
            <a:ext cx="2917825" cy="1778000"/>
          </a:xfrm>
          <a:prstGeom prst="rect">
            <a:avLst/>
          </a:prstGeom>
        </p:spPr>
      </p:pic>
      <p:pic>
        <p:nvPicPr>
          <p:cNvPr id="6" name="图片 5" descr="车身电脑-pixi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065" y="1149350"/>
            <a:ext cx="2162175" cy="1398905"/>
          </a:xfrm>
          <a:prstGeom prst="rect">
            <a:avLst/>
          </a:prstGeom>
        </p:spPr>
      </p:pic>
      <p:pic>
        <p:nvPicPr>
          <p:cNvPr id="7" name="图片 6" descr="发动机电脑-pixi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805" y="3659505"/>
            <a:ext cx="2293620" cy="1746885"/>
          </a:xfrm>
          <a:prstGeom prst="rect">
            <a:avLst/>
          </a:prstGeom>
        </p:spPr>
      </p:pic>
      <p:pic>
        <p:nvPicPr>
          <p:cNvPr id="8" name="图片 7" descr="曲轴位置传感器-pixi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86705" y="3552825"/>
            <a:ext cx="2228850" cy="2228850"/>
          </a:xfrm>
          <a:prstGeom prst="rect">
            <a:avLst/>
          </a:prstGeom>
        </p:spPr>
      </p:pic>
      <p:pic>
        <p:nvPicPr>
          <p:cNvPr id="9" name="图片 8" descr="信号盘-pixi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690" y="3653155"/>
            <a:ext cx="1812925" cy="2420620"/>
          </a:xfrm>
          <a:prstGeom prst="rect">
            <a:avLst/>
          </a:prstGeom>
        </p:spPr>
      </p:pic>
      <p:pic>
        <p:nvPicPr>
          <p:cNvPr id="11" name="图片 10" descr="转速表-pixi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335" y="377190"/>
            <a:ext cx="2956560" cy="29565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008505" y="289306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转速表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895340" y="252476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仪表</a:t>
            </a:r>
            <a:r>
              <a:rPr lang="zh-CN" altLang="en-US"/>
              <a:t>电脑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434195" y="25482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车身电脑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779905" y="542099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发动机</a:t>
            </a:r>
            <a:r>
              <a:rPr lang="zh-CN" altLang="en-US"/>
              <a:t>电脑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628005" y="5490210"/>
            <a:ext cx="2529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曲轴位置传感器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9674225" y="553910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信号</a:t>
            </a:r>
            <a:r>
              <a:rPr lang="zh-CN" altLang="en-US"/>
              <a:t>盘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33450" y="1501775"/>
            <a:ext cx="100183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 1. </a:t>
            </a:r>
            <a:r>
              <a:rPr lang="zh-CN" altLang="en-US" sz="2800"/>
              <a:t>实训台：</a:t>
            </a:r>
            <a:r>
              <a:rPr lang="zh-CN" altLang="en-US" sz="2800">
                <a:solidFill>
                  <a:schemeClr val="tx1"/>
                </a:solidFill>
              </a:rPr>
              <a:t>发动机曲轴上的信号盘，在它旁边的就是曲轴位置传感器，它也叫转速传感器；它是用来检测发动机的转速。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/>
              <a:t> </a:t>
            </a:r>
            <a:r>
              <a:rPr lang="en-US" altLang="zh-CN" sz="2800"/>
              <a:t>      </a:t>
            </a:r>
            <a:endParaRPr lang="zh-CN" altLang="en-US" sz="2800"/>
          </a:p>
        </p:txBody>
      </p:sp>
      <p:sp>
        <p:nvSpPr>
          <p:cNvPr id="2" name="文本框 1"/>
          <p:cNvSpPr txBox="1"/>
          <p:nvPr/>
        </p:nvSpPr>
        <p:spPr>
          <a:xfrm>
            <a:off x="543560" y="724535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solidFill>
                  <a:schemeClr val="tx1"/>
                </a:solidFill>
                <a:sym typeface="+mn-ea"/>
              </a:rPr>
              <a:t>四、转速表的控制原理。</a:t>
            </a:r>
            <a:endParaRPr lang="zh-CN" altLang="en-US" sz="32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675" y="2605405"/>
            <a:ext cx="4840605" cy="363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21335" y="725170"/>
            <a:ext cx="1001839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 </a:t>
            </a:r>
            <a:r>
              <a:rPr lang="en-US" altLang="zh-CN" sz="2800"/>
              <a:t>       2.</a:t>
            </a:r>
            <a:r>
              <a:rPr lang="zh-CN" altLang="en-US" sz="2800"/>
              <a:t>控制原理：当发动机转动时，曲轴位置传感器将采集到发动机转速信号，并将信号传递给发动机电脑，发动机电脑再将信号传递给车身电脑，车身电脑通过</a:t>
            </a:r>
            <a:r>
              <a:rPr lang="en-US" altLang="zh-CN" sz="2800"/>
              <a:t>CAN</a:t>
            </a:r>
            <a:r>
              <a:rPr lang="zh-CN" altLang="en-US" sz="2800"/>
              <a:t>线将信号传递给仪表电脑，从而控制转速表指示相应转速。当发动机转速变化时，转速表指针也指出相应</a:t>
            </a:r>
            <a:r>
              <a:rPr lang="zh-CN" altLang="en-US" sz="2800"/>
              <a:t>的位置。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080" y="2502535"/>
            <a:ext cx="5756275" cy="367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92860" y="1108710"/>
            <a:ext cx="874395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五、大众车型转速表电路控制原理</a:t>
            </a:r>
            <a:r>
              <a:rPr lang="zh-CN" altLang="en-US" sz="3200"/>
              <a:t>：当发动机转动时，曲轴位置传感器就会检测到发动机的转速信号，并且曲轴位置传感器将该信号传递给发动机电脑，发动机电脑通过</a:t>
            </a:r>
            <a:r>
              <a:rPr lang="en-US" altLang="zh-CN" sz="3200"/>
              <a:t>CAN</a:t>
            </a:r>
            <a:r>
              <a:rPr lang="zh-CN" altLang="en-US" sz="3200"/>
              <a:t>线将信号传递给车载电网控制单元，车载电网控制</a:t>
            </a:r>
            <a:r>
              <a:rPr lang="zh-CN" altLang="en-US" sz="3200"/>
              <a:t>单元经</a:t>
            </a:r>
            <a:r>
              <a:rPr lang="en-US" altLang="zh-CN" sz="3200"/>
              <a:t>CAN </a:t>
            </a:r>
            <a:r>
              <a:rPr lang="zh-CN" altLang="en-US" sz="3200"/>
              <a:t>线将信号传递给仪表电脑，</a:t>
            </a:r>
            <a:r>
              <a:rPr lang="zh-CN" altLang="en-US" sz="3200"/>
              <a:t>从而控制转速表指示相应的转速。</a:t>
            </a:r>
            <a:r>
              <a:rPr lang="en-US" altLang="zh-CN" sz="3200"/>
              <a:t> </a:t>
            </a:r>
            <a:endParaRPr lang="en-US" altLang="zh-CN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8400,&quot;width&quot;:12600}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7727}"/>
</p:tagLst>
</file>

<file path=ppt/tags/tag3.xml><?xml version="1.0" encoding="utf-8"?>
<p:tagLst xmlns:p="http://schemas.openxmlformats.org/presentationml/2006/main">
  <p:tag name="KSO_WPP_MARK_KEY" val="9852d6c5-6c01-4a5b-9f34-187a591c31f6"/>
  <p:tag name="COMMONDATA" val="eyJoZGlkIjoiMDgyNDdiZTBmOTNkNjgxNjc3ZTg2NDBiOWRiZWRhY2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1148</Words>
  <Application>WPS 演示</Application>
  <PresentationFormat>宽屏</PresentationFormat>
  <Paragraphs>81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Arial</vt:lpstr>
      <vt:lpstr>宋体</vt:lpstr>
      <vt:lpstr>Wingdings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李海滨</cp:lastModifiedBy>
  <cp:revision>20</cp:revision>
  <dcterms:created xsi:type="dcterms:W3CDTF">2020-10-23T05:41:00Z</dcterms:created>
  <dcterms:modified xsi:type="dcterms:W3CDTF">2023-06-15T12:34:08Z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5D9245E5D70F43F385A38D4C0E3B057C</vt:lpwstr>
  </property>
</Properties>
</file>