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webp" ContentType="image/webp"/>
  <Override PartName="/ppt/media/image11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6" r:id="rId3"/>
    <p:sldId id="274" r:id="rId4"/>
    <p:sldId id="282" r:id="rId5"/>
    <p:sldId id="281" r:id="rId6"/>
    <p:sldId id="280" r:id="rId7"/>
    <p:sldId id="279" r:id="rId8"/>
    <p:sldId id="278" r:id="rId9"/>
    <p:sldId id="277" r:id="rId10"/>
    <p:sldId id="276" r:id="rId11"/>
    <p:sldId id="272" r:id="rId12"/>
    <p:sldId id="275" r:id="rId13"/>
    <p:sldId id="271" r:id="rId14"/>
    <p:sldId id="270" r:id="rId15"/>
    <p:sldId id="269" r:id="rId16"/>
    <p:sldId id="268" r:id="rId17"/>
    <p:sldId id="267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40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3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9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2.xml"/><Relationship Id="rId12" Type="http://schemas.openxmlformats.org/officeDocument/2006/relationships/image" Target="../media/image17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webp"/><Relationship Id="rId8" Type="http://schemas.openxmlformats.org/officeDocument/2006/relationships/tags" Target="../tags/tag5.xml"/><Relationship Id="rId7" Type="http://schemas.openxmlformats.org/officeDocument/2006/relationships/image" Target="../media/image9.png"/><Relationship Id="rId6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tags" Target="../tags/tag3.xml"/><Relationship Id="rId3" Type="http://schemas.openxmlformats.org/officeDocument/2006/relationships/image" Target="../media/image7.png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11" Type="http://schemas.openxmlformats.org/officeDocument/2006/relationships/tags" Target="../tags/tag6.xml"/><Relationship Id="rId10" Type="http://schemas.openxmlformats.org/officeDocument/2006/relationships/image" Target="../media/image11.webp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8.xml"/><Relationship Id="rId7" Type="http://schemas.openxmlformats.org/officeDocument/2006/relationships/image" Target="../media/image17.png"/><Relationship Id="rId6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07365" y="1501775"/>
            <a:ext cx="55149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车速里程表结构原理与故障检测</a:t>
            </a:r>
            <a:endParaRPr lang="zh-CN" altLang="en-US"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1696720" y="518160"/>
            <a:ext cx="8952230" cy="5525770"/>
            <a:chOff x="2672" y="816"/>
            <a:chExt cx="14098" cy="8702"/>
          </a:xfrm>
        </p:grpSpPr>
        <p:pic>
          <p:nvPicPr>
            <p:cNvPr id="4" name="Picture 2" descr="F:\23版仪表系统教本\抠图1\已扣2\ABS-pixia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" y="982"/>
              <a:ext cx="2159" cy="1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组合 9"/>
            <p:cNvGrpSpPr/>
            <p:nvPr/>
          </p:nvGrpSpPr>
          <p:grpSpPr>
            <a:xfrm rot="5400000">
              <a:off x="3568" y="1946"/>
              <a:ext cx="607" cy="123"/>
              <a:chOff x="8131628" y="3438682"/>
              <a:chExt cx="355791" cy="77909"/>
            </a:xfrm>
          </p:grpSpPr>
          <p:cxnSp>
            <p:nvCxnSpPr>
              <p:cNvPr id="30" name="直接连接符 29"/>
              <p:cNvCxnSpPr/>
              <p:nvPr/>
            </p:nvCxnSpPr>
            <p:spPr>
              <a:xfrm rot="16200000">
                <a:off x="8345828" y="3301781"/>
                <a:ext cx="0" cy="27380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8131628" y="3516591"/>
                <a:ext cx="3557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37" name="直接连接符 36"/>
            <p:cNvCxnSpPr/>
            <p:nvPr/>
          </p:nvCxnSpPr>
          <p:spPr>
            <a:xfrm>
              <a:off x="11564" y="3877"/>
              <a:ext cx="10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11715" y="4023"/>
              <a:ext cx="947" cy="5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2672" y="7138"/>
              <a:ext cx="2381" cy="2381"/>
            </a:xfrm>
            <a:prstGeom prst="rect">
              <a:avLst/>
            </a:prstGeom>
          </p:spPr>
        </p:pic>
        <p:sp>
          <p:nvSpPr>
            <p:cNvPr id="44" name="矩形 43"/>
            <p:cNvSpPr/>
            <p:nvPr/>
          </p:nvSpPr>
          <p:spPr>
            <a:xfrm>
              <a:off x="6815" y="992"/>
              <a:ext cx="2516" cy="160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>
              <a:endCxn id="84" idx="1"/>
            </p:cNvCxnSpPr>
            <p:nvPr/>
          </p:nvCxnSpPr>
          <p:spPr>
            <a:xfrm>
              <a:off x="9331" y="7029"/>
              <a:ext cx="105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9340" y="7180"/>
              <a:ext cx="10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8" name="矩形 47"/>
            <p:cNvSpPr/>
            <p:nvPr/>
          </p:nvSpPr>
          <p:spPr>
            <a:xfrm>
              <a:off x="6815" y="3638"/>
              <a:ext cx="2516" cy="160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 rot="5400000">
              <a:off x="7563" y="3052"/>
              <a:ext cx="1021" cy="151"/>
              <a:chOff x="7839346" y="3438682"/>
              <a:chExt cx="648072" cy="95823"/>
            </a:xfrm>
          </p:grpSpPr>
          <p:cxnSp>
            <p:nvCxnSpPr>
              <p:cNvPr id="52" name="直接连接符 51"/>
              <p:cNvCxnSpPr/>
              <p:nvPr/>
            </p:nvCxnSpPr>
            <p:spPr>
              <a:xfrm>
                <a:off x="7839346" y="3438682"/>
                <a:ext cx="6480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7839346" y="3534505"/>
                <a:ext cx="6480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55" name="矩形 54"/>
            <p:cNvSpPr/>
            <p:nvPr/>
          </p:nvSpPr>
          <p:spPr>
            <a:xfrm>
              <a:off x="6815" y="6256"/>
              <a:ext cx="2516" cy="160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56" name="组合 55"/>
            <p:cNvGrpSpPr/>
            <p:nvPr/>
          </p:nvGrpSpPr>
          <p:grpSpPr>
            <a:xfrm rot="5400000">
              <a:off x="7563" y="5681"/>
              <a:ext cx="1021" cy="151"/>
              <a:chOff x="7839346" y="3438682"/>
              <a:chExt cx="648072" cy="95823"/>
            </a:xfrm>
          </p:grpSpPr>
          <p:cxnSp>
            <p:nvCxnSpPr>
              <p:cNvPr id="57" name="直接连接符 56"/>
              <p:cNvCxnSpPr/>
              <p:nvPr/>
            </p:nvCxnSpPr>
            <p:spPr>
              <a:xfrm>
                <a:off x="7839346" y="3438682"/>
                <a:ext cx="6480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7839346" y="3534505"/>
                <a:ext cx="6480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60" name="Picture 3" descr="F:\23版仪表系统教本\抠图1\已扣2\发动机电脑-pixia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" y="3595"/>
              <a:ext cx="2069" cy="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F:\23版仪表系统教本\抠图1\已扣2\液晶式-pixia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8" y="6345"/>
              <a:ext cx="2385" cy="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5" descr="F:\23版仪表系统教本\抠图1\已扣2\车身电脑-pixia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" y="6380"/>
              <a:ext cx="2139" cy="1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6" y="1708"/>
              <a:ext cx="4185" cy="4185"/>
            </a:xfrm>
            <a:prstGeom prst="rect">
              <a:avLst/>
            </a:prstGeom>
          </p:spPr>
        </p:pic>
        <p:sp>
          <p:nvSpPr>
            <p:cNvPr id="64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002023</a:t>
              </a:r>
              <a:endParaRPr lang="en-US" altLang="zh-CN" sz="1200" dirty="0" smtClean="0"/>
            </a:p>
          </p:txBody>
        </p:sp>
        <p:pic>
          <p:nvPicPr>
            <p:cNvPr id="65" name="图片 6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1" t="29619" r="34059" b="11135"/>
            <a:stretch>
              <a:fillRect/>
            </a:stretch>
          </p:blipFill>
          <p:spPr>
            <a:xfrm>
              <a:off x="3024" y="2092"/>
              <a:ext cx="2925" cy="5088"/>
            </a:xfrm>
            <a:prstGeom prst="rect">
              <a:avLst/>
            </a:prstGeom>
          </p:spPr>
        </p:pic>
        <p:cxnSp>
          <p:nvCxnSpPr>
            <p:cNvPr id="66" name="直接连接符 65"/>
            <p:cNvCxnSpPr/>
            <p:nvPr/>
          </p:nvCxnSpPr>
          <p:spPr>
            <a:xfrm>
              <a:off x="12901" y="6964"/>
              <a:ext cx="168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12898" y="7115"/>
              <a:ext cx="184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8" name="矩形 67"/>
            <p:cNvSpPr/>
            <p:nvPr/>
          </p:nvSpPr>
          <p:spPr>
            <a:xfrm>
              <a:off x="5722" y="1764"/>
              <a:ext cx="227" cy="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823" y="1736"/>
              <a:ext cx="299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3933" y="1863"/>
              <a:ext cx="28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1" name="组合 70"/>
            <p:cNvGrpSpPr/>
            <p:nvPr/>
          </p:nvGrpSpPr>
          <p:grpSpPr>
            <a:xfrm rot="5400000">
              <a:off x="10474" y="4965"/>
              <a:ext cx="2384" cy="150"/>
              <a:chOff x="7839346" y="3439317"/>
              <a:chExt cx="648283" cy="95188"/>
            </a:xfrm>
          </p:grpSpPr>
          <p:cxnSp>
            <p:nvCxnSpPr>
              <p:cNvPr id="72" name="直接连接符 71"/>
              <p:cNvCxnSpPr/>
              <p:nvPr/>
            </p:nvCxnSpPr>
            <p:spPr>
              <a:xfrm flipV="1">
                <a:off x="7887149" y="3439317"/>
                <a:ext cx="6004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7839346" y="3534505"/>
                <a:ext cx="6480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4" name="TextBox 103"/>
            <p:cNvSpPr txBox="1"/>
            <p:nvPr/>
          </p:nvSpPr>
          <p:spPr>
            <a:xfrm>
              <a:off x="9303" y="1301"/>
              <a:ext cx="224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</a:rPr>
                <a:t>防抱死制动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endParaRPr lang="zh-CN" alt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TextBox 109"/>
            <p:cNvSpPr txBox="1"/>
            <p:nvPr/>
          </p:nvSpPr>
          <p:spPr>
            <a:xfrm>
              <a:off x="9486" y="4450"/>
              <a:ext cx="168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</a:rPr>
                <a:t>发动机电脑</a:t>
              </a:r>
              <a:endParaRPr lang="en-US" altLang="zh-CN" sz="1400" dirty="0" smtClea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7" name="TextBox 110"/>
            <p:cNvSpPr txBox="1"/>
            <p:nvPr/>
          </p:nvSpPr>
          <p:spPr>
            <a:xfrm>
              <a:off x="7371" y="7937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</a:rPr>
                <a:t>车身</a:t>
              </a:r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</a:rPr>
                <a:t>电脑</a:t>
              </a:r>
              <a:endParaRPr lang="zh-CN" altLang="en-US" sz="1400" dirty="0" smtClea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TextBox 111"/>
            <p:cNvSpPr txBox="1"/>
            <p:nvPr/>
          </p:nvSpPr>
          <p:spPr>
            <a:xfrm>
              <a:off x="10929" y="7863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</a:rPr>
                <a:t>仪表</a:t>
              </a:r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</a:rPr>
                <a:t>电脑</a:t>
              </a:r>
              <a:endParaRPr lang="en-US" altLang="zh-CN" sz="1400" dirty="0" smtClea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TextBox 112"/>
            <p:cNvSpPr txBox="1"/>
            <p:nvPr/>
          </p:nvSpPr>
          <p:spPr>
            <a:xfrm>
              <a:off x="13909" y="816"/>
              <a:ext cx="168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</a:rPr>
                <a:t>车速里程表</a:t>
              </a:r>
              <a:endParaRPr lang="en-US" altLang="zh-CN" sz="1400" dirty="0" smtClea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0" name="TextBox 113"/>
            <p:cNvSpPr txBox="1"/>
            <p:nvPr/>
          </p:nvSpPr>
          <p:spPr>
            <a:xfrm>
              <a:off x="5175" y="7927"/>
              <a:ext cx="112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</a:rPr>
                <a:t>信号盘</a:t>
              </a:r>
              <a:endParaRPr lang="en-US" altLang="zh-CN" sz="1400" dirty="0" smtClea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1" name="TextBox 114"/>
            <p:cNvSpPr txBox="1"/>
            <p:nvPr/>
          </p:nvSpPr>
          <p:spPr>
            <a:xfrm>
              <a:off x="13153" y="7425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dirty="0" smtClean="0">
                  <a:latin typeface="微软雅黑" panose="020B0503020204020204" charset="-122"/>
                  <a:ea typeface="微软雅黑" panose="020B0503020204020204" charset="-122"/>
                </a:rPr>
                <a:t>步进电机</a:t>
              </a:r>
              <a:endParaRPr lang="en-US" altLang="zh-CN" sz="1400" dirty="0" smtClea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10382" y="6240"/>
              <a:ext cx="2516" cy="160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6" name="闪电形 85"/>
            <p:cNvSpPr/>
            <p:nvPr/>
          </p:nvSpPr>
          <p:spPr>
            <a:xfrm>
              <a:off x="3517" y="5619"/>
              <a:ext cx="693" cy="611"/>
            </a:xfrm>
            <a:prstGeom prst="lightningBol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7" name="燕尾形 86"/>
            <p:cNvSpPr/>
            <p:nvPr/>
          </p:nvSpPr>
          <p:spPr>
            <a:xfrm rot="5400000">
              <a:off x="7960" y="1699"/>
              <a:ext cx="226" cy="355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8" name="燕尾形 87"/>
            <p:cNvSpPr/>
            <p:nvPr>
              <p:custDataLst>
                <p:tags r:id="rId10"/>
              </p:custDataLst>
            </p:nvPr>
          </p:nvSpPr>
          <p:spPr>
            <a:xfrm rot="5400000">
              <a:off x="7971" y="4217"/>
              <a:ext cx="226" cy="355"/>
            </a:xfrm>
            <a:prstGeom prst="chevr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燕尾形箭头 88"/>
            <p:cNvSpPr/>
            <p:nvPr/>
          </p:nvSpPr>
          <p:spPr>
            <a:xfrm>
              <a:off x="7923" y="6809"/>
              <a:ext cx="604" cy="484"/>
            </a:xfrm>
            <a:prstGeom prst="notch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11401" y="6416"/>
              <a:ext cx="454" cy="4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1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002123</a:t>
              </a:r>
              <a:endParaRPr lang="en-US" altLang="zh-CN" sz="1200" dirty="0" smtClean="0"/>
            </a:p>
          </p:txBody>
        </p:sp>
        <p:sp>
          <p:nvSpPr>
            <p:cNvPr id="92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002153</a:t>
              </a:r>
              <a:endParaRPr lang="en-US" altLang="zh-CN" sz="1200" dirty="0" smtClean="0"/>
            </a:p>
          </p:txBody>
        </p:sp>
        <p:sp>
          <p:nvSpPr>
            <p:cNvPr id="93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002187</a:t>
              </a:r>
              <a:endParaRPr lang="en-US" altLang="zh-CN" sz="1200" dirty="0" smtClean="0"/>
            </a:p>
          </p:txBody>
        </p:sp>
        <p:sp>
          <p:nvSpPr>
            <p:cNvPr id="94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002223</a:t>
              </a:r>
              <a:endParaRPr lang="en-US" altLang="zh-CN" sz="1200" dirty="0" smtClean="0"/>
            </a:p>
          </p:txBody>
        </p:sp>
        <p:sp>
          <p:nvSpPr>
            <p:cNvPr id="95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002313</a:t>
              </a:r>
              <a:endParaRPr lang="en-US" altLang="zh-CN" sz="1200" dirty="0" smtClean="0"/>
            </a:p>
          </p:txBody>
        </p:sp>
        <p:sp>
          <p:nvSpPr>
            <p:cNvPr id="96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002385</a:t>
              </a:r>
              <a:endParaRPr lang="en-US" altLang="zh-CN" sz="1200" dirty="0" smtClean="0"/>
            </a:p>
          </p:txBody>
        </p:sp>
        <p:sp>
          <p:nvSpPr>
            <p:cNvPr id="97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002429</a:t>
              </a:r>
              <a:endParaRPr lang="en-US" altLang="zh-CN" sz="1200" dirty="0" smtClean="0"/>
            </a:p>
          </p:txBody>
        </p:sp>
        <p:sp>
          <p:nvSpPr>
            <p:cNvPr id="103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002483</a:t>
              </a:r>
              <a:endParaRPr lang="en-US" altLang="zh-CN" sz="1200" dirty="0" smtClean="0"/>
            </a:p>
          </p:txBody>
        </p:sp>
        <p:sp>
          <p:nvSpPr>
            <p:cNvPr id="105" name="TextBox 58"/>
            <p:cNvSpPr txBox="1"/>
            <p:nvPr/>
          </p:nvSpPr>
          <p:spPr>
            <a:xfrm>
              <a:off x="14249" y="4778"/>
              <a:ext cx="849" cy="39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ctr"/>
              <a:r>
                <a:rPr lang="en-US" altLang="zh-CN" sz="1200" dirty="0" smtClean="0"/>
                <a:t>002523</a:t>
              </a:r>
              <a:endParaRPr lang="en-US" altLang="zh-CN" sz="1200" dirty="0" smtClean="0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13569" y="6745"/>
              <a:ext cx="567" cy="5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u="sng"/>
                <a:t>M</a:t>
              </a:r>
              <a:endParaRPr lang="en-US" altLang="zh-CN" u="sng"/>
            </a:p>
          </p:txBody>
        </p:sp>
        <p:grpSp>
          <p:nvGrpSpPr>
            <p:cNvPr id="107" name="组合 106"/>
            <p:cNvGrpSpPr/>
            <p:nvPr/>
          </p:nvGrpSpPr>
          <p:grpSpPr>
            <a:xfrm rot="0" flipH="1">
              <a:off x="14562" y="5991"/>
              <a:ext cx="151" cy="1123"/>
              <a:chOff x="8769424" y="1514735"/>
              <a:chExt cx="95823" cy="713341"/>
            </a:xfrm>
          </p:grpSpPr>
          <p:cxnSp>
            <p:nvCxnSpPr>
              <p:cNvPr id="108" name="直接连接符 107"/>
              <p:cNvCxnSpPr/>
              <p:nvPr/>
            </p:nvCxnSpPr>
            <p:spPr>
              <a:xfrm flipH="1">
                <a:off x="8865247" y="1514735"/>
                <a:ext cx="0" cy="62857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flipH="1">
                <a:off x="8769424" y="1514735"/>
                <a:ext cx="0" cy="71334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6" name="组合 115"/>
            <p:cNvGrpSpPr/>
            <p:nvPr/>
          </p:nvGrpSpPr>
          <p:grpSpPr>
            <a:xfrm rot="0">
              <a:off x="13545" y="2666"/>
              <a:ext cx="2267" cy="2269"/>
              <a:chOff x="8601" y="8008"/>
              <a:chExt cx="2267" cy="2269"/>
            </a:xfrm>
          </p:grpSpPr>
          <p:pic>
            <p:nvPicPr>
              <p:cNvPr id="117" name="图片 116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01" y="8869"/>
                <a:ext cx="1480" cy="1408"/>
              </a:xfrm>
              <a:prstGeom prst="rect">
                <a:avLst/>
              </a:prstGeom>
            </p:spPr>
          </p:pic>
          <p:pic>
            <p:nvPicPr>
              <p:cNvPr id="118" name="图片 117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2" cstate="print"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9388" y="8008"/>
                <a:ext cx="1480" cy="1408"/>
              </a:xfrm>
              <a:prstGeom prst="rect">
                <a:avLst/>
              </a:prstGeom>
            </p:spPr>
          </p:pic>
        </p:grpSp>
        <p:sp>
          <p:nvSpPr>
            <p:cNvPr id="119" name="文本框 118"/>
            <p:cNvSpPr txBox="1"/>
            <p:nvPr/>
          </p:nvSpPr>
          <p:spPr>
            <a:xfrm>
              <a:off x="4226" y="4591"/>
              <a:ext cx="208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轮速</a:t>
              </a:r>
              <a:r>
                <a:rPr lang="zh-CN" altLang="en-US"/>
                <a:t>传感器</a:t>
              </a: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5" name="文本框 184"/>
          <p:cNvSpPr txBox="1"/>
          <p:nvPr/>
        </p:nvSpPr>
        <p:spPr>
          <a:xfrm>
            <a:off x="726440" y="1320800"/>
            <a:ext cx="1052512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</a:t>
            </a:r>
            <a:r>
              <a:rPr lang="zh-CN" altLang="en-US" sz="3200"/>
              <a:t>六、</a:t>
            </a:r>
            <a:r>
              <a:rPr lang="zh-CN" altLang="en-US" sz="3200">
                <a:solidFill>
                  <a:schemeClr val="tx1"/>
                </a:solidFill>
              </a:rPr>
              <a:t>大众实训台电路控制原理</a:t>
            </a:r>
            <a:r>
              <a:rPr lang="zh-CN" altLang="en-US" sz="3200"/>
              <a:t>：</a:t>
            </a:r>
            <a:endParaRPr lang="zh-CN" altLang="en-US" sz="3200"/>
          </a:p>
          <a:p>
            <a:r>
              <a:rPr lang="zh-CN" altLang="en-US" sz="3200"/>
              <a:t> </a:t>
            </a:r>
            <a:r>
              <a:rPr lang="en-US" altLang="zh-CN" sz="3200"/>
              <a:t>        </a:t>
            </a:r>
            <a:r>
              <a:rPr lang="zh-CN" altLang="en-US" sz="3200"/>
              <a:t>当车轮转动时，车速传感器检测到变速箱输出轴转动信号，并将该信号传递给变速箱电脑，变速箱电脑通过</a:t>
            </a:r>
            <a:r>
              <a:rPr lang="en-US" altLang="zh-CN" sz="3200"/>
              <a:t>CAN </a:t>
            </a:r>
            <a:r>
              <a:rPr lang="zh-CN" altLang="en-US" sz="3200"/>
              <a:t>线将信号传递给车载电网控制单元，然后车载电网控制</a:t>
            </a:r>
            <a:r>
              <a:rPr lang="zh-CN" altLang="en-US" sz="3200"/>
              <a:t>单元再通过</a:t>
            </a:r>
            <a:r>
              <a:rPr lang="en-US" altLang="zh-CN" sz="3200"/>
              <a:t>Can</a:t>
            </a:r>
            <a:r>
              <a:rPr lang="zh-CN" altLang="en-US" sz="3200"/>
              <a:t>线将信号传递给仪表电脑，控制仪表</a:t>
            </a:r>
            <a:r>
              <a:rPr lang="zh-CN" altLang="en-US" sz="3200"/>
              <a:t>上车速表指示相应的车速；同时记录所行驶的</a:t>
            </a:r>
            <a:r>
              <a:rPr lang="zh-CN" altLang="en-US" sz="3200"/>
              <a:t>里程。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3230880" y="770255"/>
            <a:ext cx="5454650" cy="4940935"/>
            <a:chOff x="5088" y="748"/>
            <a:chExt cx="8590" cy="7781"/>
          </a:xfrm>
        </p:grpSpPr>
        <p:sp>
          <p:nvSpPr>
            <p:cNvPr id="48" name="矩形 47"/>
            <p:cNvSpPr/>
            <p:nvPr/>
          </p:nvSpPr>
          <p:spPr>
            <a:xfrm>
              <a:off x="6214" y="1454"/>
              <a:ext cx="1444" cy="1016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9150" y="1454"/>
              <a:ext cx="1444" cy="1016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10894" y="5292"/>
              <a:ext cx="0" cy="224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 rot="5400000">
              <a:off x="9454" y="1730"/>
              <a:ext cx="491" cy="15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5400000">
              <a:off x="6374" y="1710"/>
              <a:ext cx="491" cy="15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088" y="3616"/>
              <a:ext cx="6253" cy="1676"/>
            </a:xfrm>
            <a:prstGeom prst="rect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6057" y="4537"/>
              <a:ext cx="3748" cy="565"/>
            </a:xfrm>
            <a:prstGeom prst="rect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1528" y="4221"/>
              <a:ext cx="215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仪表电脑</a:t>
              </a:r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951" y="4597"/>
              <a:ext cx="200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/>
                <a:t>逻辑电路</a:t>
              </a:r>
              <a:endParaRPr lang="zh-CN" altLang="en-US" sz="1400"/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9665" y="1246"/>
              <a:ext cx="15" cy="32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6769" y="5074"/>
              <a:ext cx="15" cy="32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 rot="0">
              <a:off x="6574" y="8361"/>
              <a:ext cx="376" cy="168"/>
              <a:chOff x="14595" y="2437"/>
              <a:chExt cx="376" cy="168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14595" y="2437"/>
                <a:ext cx="377" cy="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V="1">
                <a:off x="14665" y="2501"/>
                <a:ext cx="238" cy="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14691" y="2591"/>
                <a:ext cx="212" cy="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/>
            <p:cNvSpPr txBox="1"/>
            <p:nvPr/>
          </p:nvSpPr>
          <p:spPr>
            <a:xfrm>
              <a:off x="6387" y="748"/>
              <a:ext cx="63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/>
                <a:t>B+</a:t>
              </a:r>
              <a:endParaRPr lang="en-US" altLang="zh-CN" sz="140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341" y="748"/>
              <a:ext cx="717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1400"/>
                <a:t>ING</a:t>
              </a:r>
              <a:endParaRPr lang="en-US" altLang="zh-CN" sz="140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563" y="1063"/>
              <a:ext cx="860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endParaRPr lang="en-US" altLang="zh-CN"/>
            </a:p>
            <a:p>
              <a:r>
                <a:rPr lang="en-US" altLang="zh-CN"/>
                <a:t>10A</a:t>
              </a:r>
              <a:endParaRPr lang="en-US" altLang="zh-CN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778" y="1038"/>
              <a:ext cx="678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endParaRPr lang="en-US" altLang="zh-CN"/>
            </a:p>
            <a:p>
              <a:r>
                <a:rPr lang="en-US" altLang="zh-CN"/>
                <a:t>5A</a:t>
              </a:r>
              <a:endParaRPr lang="en-US" altLang="zh-CN"/>
            </a:p>
          </p:txBody>
        </p:sp>
        <p:cxnSp>
          <p:nvCxnSpPr>
            <p:cNvPr id="10" name="直接连接符 9"/>
            <p:cNvCxnSpPr/>
            <p:nvPr/>
          </p:nvCxnSpPr>
          <p:spPr>
            <a:xfrm flipH="1">
              <a:off x="6612" y="1246"/>
              <a:ext cx="15" cy="32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组合 71"/>
            <p:cNvGrpSpPr/>
            <p:nvPr/>
          </p:nvGrpSpPr>
          <p:grpSpPr>
            <a:xfrm rot="0">
              <a:off x="7093" y="3779"/>
              <a:ext cx="565" cy="774"/>
              <a:chOff x="1387" y="5728"/>
              <a:chExt cx="733" cy="1058"/>
            </a:xfrm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1391" y="5728"/>
                <a:ext cx="11" cy="10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H="1">
                <a:off x="1387" y="5748"/>
                <a:ext cx="525" cy="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1901" y="5742"/>
                <a:ext cx="11" cy="10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组合 59"/>
              <p:cNvGrpSpPr/>
              <p:nvPr/>
            </p:nvGrpSpPr>
            <p:grpSpPr>
              <a:xfrm>
                <a:off x="1692" y="6016"/>
                <a:ext cx="428" cy="428"/>
                <a:chOff x="2217" y="7995"/>
                <a:chExt cx="428" cy="428"/>
              </a:xfrm>
            </p:grpSpPr>
            <p:sp>
              <p:nvSpPr>
                <p:cNvPr id="46" name="椭圆 45"/>
                <p:cNvSpPr/>
                <p:nvPr/>
              </p:nvSpPr>
              <p:spPr>
                <a:xfrm>
                  <a:off x="2217" y="7995"/>
                  <a:ext cx="429" cy="429"/>
                </a:xfrm>
                <a:prstGeom prst="ellipse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49" name="直接连接符 48"/>
                <p:cNvCxnSpPr/>
                <p:nvPr/>
              </p:nvCxnSpPr>
              <p:spPr>
                <a:xfrm flipH="1" flipV="1">
                  <a:off x="2306" y="8091"/>
                  <a:ext cx="250" cy="20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6" name="文本框 85"/>
            <p:cNvSpPr txBox="1"/>
            <p:nvPr/>
          </p:nvSpPr>
          <p:spPr>
            <a:xfrm>
              <a:off x="7862" y="4083"/>
              <a:ext cx="114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/>
                <a:t>km/h</a:t>
              </a:r>
              <a:endParaRPr lang="en-US" altLang="zh-CN" sz="1400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7701" y="3799"/>
              <a:ext cx="112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/>
                <a:t>车速表</a:t>
              </a:r>
              <a:endParaRPr lang="zh-CN" altLang="en-US" sz="1400"/>
            </a:p>
          </p:txBody>
        </p:sp>
        <p:sp>
          <p:nvSpPr>
            <p:cNvPr id="88" name="矩形 87"/>
            <p:cNvSpPr/>
            <p:nvPr/>
          </p:nvSpPr>
          <p:spPr>
            <a:xfrm>
              <a:off x="9341" y="7516"/>
              <a:ext cx="3106" cy="834"/>
            </a:xfrm>
            <a:prstGeom prst="rect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/>
                <a:t>车速</a:t>
              </a:r>
              <a:r>
                <a:rPr lang="zh-CN" altLang="en-US"/>
                <a:t>传感器</a:t>
              </a: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50900" y="1071245"/>
            <a:ext cx="99904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</a:rPr>
              <a:t>七、故障：在行驶中，车速里程表没有任何反应了，什么原因导致？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 </a:t>
            </a:r>
            <a:r>
              <a:rPr lang="en-US" altLang="zh-CN" sz="2800">
                <a:solidFill>
                  <a:schemeClr val="tx1"/>
                </a:solidFill>
              </a:rPr>
              <a:t>         1.</a:t>
            </a:r>
            <a:r>
              <a:rPr lang="zh-CN" altLang="en-US" sz="2800">
                <a:solidFill>
                  <a:schemeClr val="tx1"/>
                </a:solidFill>
              </a:rPr>
              <a:t>故障分析：根据电路图，故障原因可能是车速里程表本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身故障或者线路故障或轮速传感器故障。</a:t>
            </a:r>
            <a:r>
              <a:rPr lang="en-US" altLang="zh-CN" sz="2800">
                <a:solidFill>
                  <a:schemeClr val="tx1"/>
                </a:solidFill>
              </a:rPr>
              <a:t>        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390650" y="3293745"/>
            <a:ext cx="94107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ym typeface="+mn-ea"/>
              </a:rPr>
              <a:t>2.</a:t>
            </a:r>
            <a:r>
              <a:rPr lang="zh-CN" altLang="en-US" sz="2800">
                <a:sym typeface="+mn-ea"/>
              </a:rPr>
              <a:t>故障排除：</a:t>
            </a:r>
            <a:r>
              <a:rPr lang="en-US" altLang="zh-CN" sz="2800">
                <a:sym typeface="+mn-ea"/>
              </a:rPr>
              <a:t>a.</a:t>
            </a:r>
            <a:r>
              <a:rPr lang="zh-CN" altLang="en-US" sz="2800">
                <a:sym typeface="+mn-ea"/>
              </a:rPr>
              <a:t>检查车速里程表是否能自检。打开点火开关，</a:t>
            </a:r>
            <a:endParaRPr lang="zh-CN" altLang="en-US" sz="2800">
              <a:sym typeface="+mn-ea"/>
            </a:endParaRPr>
          </a:p>
          <a:p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发现车速里程表指针没反应，不能自检，我们可以用诊断</a:t>
            </a:r>
            <a:endParaRPr lang="zh-CN" altLang="en-US" sz="2800">
              <a:sym typeface="+mn-ea"/>
            </a:endParaRPr>
          </a:p>
          <a:p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仪动作元件测试来检测车速里程表是否正常。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43940" y="936625"/>
            <a:ext cx="982662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 b.</a:t>
            </a:r>
            <a:r>
              <a:rPr lang="zh-CN" altLang="en-US" sz="2800"/>
              <a:t>检测线路是否正常：用万用表电压档，测车速传感器二个端子电压是否为</a:t>
            </a:r>
            <a:r>
              <a:rPr lang="en-US" altLang="zh-CN" sz="2800"/>
              <a:t>9v</a:t>
            </a:r>
            <a:r>
              <a:rPr lang="zh-CN" altLang="en-US" sz="2800"/>
              <a:t>左右。如果在</a:t>
            </a:r>
            <a:r>
              <a:rPr lang="en-US" altLang="zh-CN" sz="2800"/>
              <a:t>9v</a:t>
            </a:r>
            <a:r>
              <a:rPr lang="zh-CN" altLang="en-US" sz="2800"/>
              <a:t>左右，说明线路没问题。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c.</a:t>
            </a:r>
            <a:r>
              <a:rPr lang="zh-CN" altLang="en-US" sz="2800"/>
              <a:t>检测传感器是否正常：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1.</a:t>
            </a:r>
            <a:r>
              <a:rPr lang="zh-CN" altLang="en-US" sz="2800"/>
              <a:t>车速传感器的工作原理</a:t>
            </a:r>
            <a:r>
              <a:rPr lang="en-US" altLang="zh-CN" sz="2800"/>
              <a:t>,</a:t>
            </a:r>
            <a:r>
              <a:rPr lang="zh-CN" altLang="en-US" sz="2800"/>
              <a:t>该传感器采用舌簧式，内部有触点，当磁场接近时，触点闭合；当磁场远离时，触点断开。利用单位时间内触点导通的次数来计算车速表速度，以及记录所行驶的里程。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2.</a:t>
            </a:r>
            <a:r>
              <a:rPr lang="zh-CN" altLang="en-US" sz="2800"/>
              <a:t>用万用表电压档检测，现在，我们模拟车速转动，车速传感器是否有信号变化，检测发现有信号</a:t>
            </a:r>
            <a:r>
              <a:rPr lang="zh-CN" altLang="en-US" sz="2800"/>
              <a:t>变化，说明传感器没问题。</a:t>
            </a:r>
            <a:r>
              <a:rPr lang="zh-CN" altLang="en-US" sz="2800">
                <a:sym typeface="+mn-ea"/>
              </a:rPr>
              <a:t>通过检测，从而将故障逐一排除。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76605" y="763905"/>
            <a:ext cx="9786620" cy="688340"/>
          </a:xfrm>
        </p:spPr>
        <p:txBody>
          <a:bodyPr>
            <a:noAutofit/>
          </a:bodyPr>
          <a:p>
            <a:r>
              <a:rPr lang="en-US" altLang="zh-CN" sz="3600"/>
              <a:t>            </a:t>
            </a:r>
            <a:r>
              <a:rPr lang="zh-CN" altLang="en-US" sz="3600"/>
              <a:t>车速里程表的结构原理与检测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1695" y="1664335"/>
            <a:ext cx="6583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/>
              <a:t>一、组成：车速表和里程表</a:t>
            </a:r>
            <a:r>
              <a:rPr lang="zh-CN" altLang="en-US" sz="3600"/>
              <a:t>组成</a:t>
            </a:r>
            <a:endParaRPr lang="zh-CN" altLang="en-US" sz="36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41120" y="2884170"/>
            <a:ext cx="10132060" cy="334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734820" y="1900555"/>
            <a:ext cx="935291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/>
              <a:t>1.</a:t>
            </a:r>
            <a:r>
              <a:rPr lang="zh-CN" altLang="en-US" sz="3600"/>
              <a:t>车速表：</a:t>
            </a:r>
            <a:r>
              <a:rPr lang="zh-CN" altLang="en-US" sz="3600">
                <a:solidFill>
                  <a:schemeClr val="tx1"/>
                </a:solidFill>
                <a:sym typeface="+mn-ea"/>
              </a:rPr>
              <a:t>车速表是反映实时车辆速度，作为升降档的重要参考依据。</a:t>
            </a:r>
            <a:endParaRPr lang="zh-CN" altLang="en-US" sz="3600">
              <a:solidFill>
                <a:schemeClr val="tx1"/>
              </a:solidFill>
              <a:sym typeface="+mn-ea"/>
            </a:endParaRPr>
          </a:p>
          <a:p>
            <a:endParaRPr lang="zh-CN" altLang="en-US" sz="3600">
              <a:solidFill>
                <a:schemeClr val="tx1"/>
              </a:solidFill>
              <a:sym typeface="+mn-ea"/>
            </a:endParaRPr>
          </a:p>
          <a:p>
            <a:r>
              <a:rPr lang="en-US" altLang="zh-CN" sz="3600">
                <a:solidFill>
                  <a:schemeClr val="tx1"/>
                </a:solidFill>
                <a:sym typeface="+mn-ea"/>
              </a:rPr>
              <a:t>2.</a:t>
            </a:r>
            <a:r>
              <a:rPr lang="zh-CN" altLang="en-US" sz="3600">
                <a:solidFill>
                  <a:schemeClr val="tx1"/>
                </a:solidFill>
                <a:sym typeface="+mn-ea"/>
              </a:rPr>
              <a:t>里程表：里程表是记录从出厂至今一个总行驶里程。反映了用车情况，尤其是二手车，里程的多少直接影响车辆的价格。</a:t>
            </a:r>
            <a:endParaRPr lang="zh-CN" altLang="en-US" sz="3600">
              <a:solidFill>
                <a:schemeClr val="tx1"/>
              </a:solidFill>
            </a:endParaRPr>
          </a:p>
          <a:p>
            <a:endParaRPr lang="zh-CN" alt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8690" y="1146810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/>
              <a:t>二、作用：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26185" y="802005"/>
            <a:ext cx="99580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/>
              <a:t>三、分类：分为机械式和电子式二种，机械式的车速里程表几乎被淘汰。</a:t>
            </a:r>
            <a:r>
              <a:rPr lang="zh-CN" altLang="en-US" sz="3200">
                <a:sym typeface="+mn-ea"/>
              </a:rPr>
              <a:t>目前大多数车速里程表都采用电子式的。</a:t>
            </a:r>
            <a:endParaRPr lang="zh-CN" altLang="en-US" sz="3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2593975"/>
            <a:ext cx="5492750" cy="3691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70" y="2510790"/>
            <a:ext cx="6079490" cy="377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86130" y="603250"/>
            <a:ext cx="5405120" cy="1300480"/>
          </a:xfrm>
        </p:spPr>
        <p:txBody>
          <a:bodyPr>
            <a:noAutofit/>
          </a:bodyPr>
          <a:p>
            <a:endParaRPr lang="zh-CN" altLang="en-US" sz="3600"/>
          </a:p>
          <a:p>
            <a:r>
              <a:rPr lang="zh-CN" altLang="en-US" sz="3600">
                <a:solidFill>
                  <a:schemeClr val="tx1"/>
                </a:solidFill>
              </a:rPr>
              <a:t>四、车速里程表系统结构：</a:t>
            </a:r>
            <a:endParaRPr lang="zh-CN" altLang="en-US" sz="3600"/>
          </a:p>
        </p:txBody>
      </p:sp>
      <p:sp>
        <p:nvSpPr>
          <p:cNvPr id="2" name="文本框 1"/>
          <p:cNvSpPr txBox="1"/>
          <p:nvPr/>
        </p:nvSpPr>
        <p:spPr>
          <a:xfrm>
            <a:off x="1668145" y="1903730"/>
            <a:ext cx="923798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ym typeface="+mn-ea"/>
              </a:rPr>
              <a:t>车速里程表、仪表电脑、</a:t>
            </a:r>
            <a:r>
              <a:rPr lang="en-US" altLang="zh-CN" sz="3600">
                <a:sym typeface="+mn-ea"/>
              </a:rPr>
              <a:t> </a:t>
            </a:r>
            <a:r>
              <a:rPr lang="zh-CN" altLang="en-US" sz="3600">
                <a:sym typeface="+mn-ea"/>
              </a:rPr>
              <a:t>车身电脑、发动机电脑、车速传感器或者是</a:t>
            </a:r>
            <a:r>
              <a:rPr lang="en-US" altLang="zh-CN" sz="3600">
                <a:sym typeface="+mn-ea"/>
              </a:rPr>
              <a:t>ABS</a:t>
            </a:r>
            <a:r>
              <a:rPr lang="zh-CN" altLang="en-US" sz="3600">
                <a:sym typeface="+mn-ea"/>
              </a:rPr>
              <a:t>电脑及轮速传感器等组成。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液晶式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7930" y="751205"/>
            <a:ext cx="2917825" cy="1778000"/>
          </a:xfrm>
          <a:prstGeom prst="rect">
            <a:avLst/>
          </a:prstGeom>
        </p:spPr>
      </p:pic>
      <p:pic>
        <p:nvPicPr>
          <p:cNvPr id="6" name="图片 5" descr="车身电脑-pixian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92090" y="939800"/>
            <a:ext cx="2162175" cy="1398905"/>
          </a:xfrm>
          <a:prstGeom prst="rect">
            <a:avLst/>
          </a:prstGeom>
        </p:spPr>
      </p:pic>
      <p:pic>
        <p:nvPicPr>
          <p:cNvPr id="7" name="图片 6" descr="发动机电脑-pixian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660130" y="782320"/>
            <a:ext cx="2293620" cy="17468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85340" y="225806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仪表电脑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824220" y="233870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车身电脑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114790" y="252920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发动机电脑</a:t>
            </a:r>
            <a:endParaRPr lang="zh-CN" altLang="en-US"/>
          </a:p>
        </p:txBody>
      </p:sp>
      <p:pic>
        <p:nvPicPr>
          <p:cNvPr id="100" name="图片 99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50130" y="3798570"/>
            <a:ext cx="2477135" cy="1774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10"/>
          <a:stretch>
            <a:fillRect/>
          </a:stretch>
        </p:blipFill>
        <p:spPr>
          <a:xfrm>
            <a:off x="8649970" y="2831465"/>
            <a:ext cx="2439670" cy="3061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292090" y="5572760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防抱死制动</a:t>
            </a:r>
            <a:r>
              <a:rPr lang="zh-CN" altLang="en-US"/>
              <a:t>系统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282430" y="527050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轮速</a:t>
            </a:r>
            <a:r>
              <a:rPr lang="zh-CN" altLang="en-US"/>
              <a:t>传感器</a:t>
            </a:r>
            <a:endParaRPr lang="zh-CN" altLang="en-US"/>
          </a:p>
        </p:txBody>
      </p:sp>
      <p:pic>
        <p:nvPicPr>
          <p:cNvPr id="8" name="图片 7" descr="车速传感器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rot="18420000">
            <a:off x="1193165" y="3712210"/>
            <a:ext cx="1954530" cy="13468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79575" y="533527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车速</a:t>
            </a:r>
            <a:r>
              <a:rPr lang="zh-CN" altLang="en-US"/>
              <a:t>传感器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2" grpId="0"/>
      <p:bldP spid="2" grpId="1"/>
      <p:bldP spid="5" grpId="0"/>
      <p:bldP spid="5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86155" y="1024255"/>
            <a:ext cx="105352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/>
              <a:t>五、车速里程表控制原理：</a:t>
            </a:r>
            <a:endParaRPr lang="zh-CN" altLang="en-US" sz="3600"/>
          </a:p>
          <a:p>
            <a:pPr algn="l"/>
            <a:r>
              <a:rPr lang="en-US" altLang="zh-CN" sz="3600"/>
              <a:t>          1.</a:t>
            </a:r>
            <a:r>
              <a:rPr lang="zh-CN" altLang="en-US" sz="3600"/>
              <a:t>车速传感器控制：</a:t>
            </a:r>
            <a:r>
              <a:rPr lang="zh-CN" altLang="en-US" sz="3600">
                <a:sym typeface="+mn-ea"/>
              </a:rPr>
              <a:t>当车速传感器检测到变速箱输出轴上齿轮转动时，就会将采集到的信号传递给车身电脑，车身电脑再将信号传递给仪表电脑，仪表电脑驱动步进电机使车速里程表指示相应的车速；同时也记录所行驶的里程。</a:t>
            </a:r>
            <a:endParaRPr lang="zh-CN" altLang="en-US" sz="3600"/>
          </a:p>
          <a:p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9" name="组合 48"/>
          <p:cNvGrpSpPr/>
          <p:nvPr/>
        </p:nvGrpSpPr>
        <p:grpSpPr>
          <a:xfrm flipH="1">
            <a:off x="9342953" y="2967636"/>
            <a:ext cx="95823" cy="741613"/>
            <a:chOff x="8769424" y="1429692"/>
            <a:chExt cx="95823" cy="741613"/>
          </a:xfrm>
        </p:grpSpPr>
        <p:cxnSp>
          <p:nvCxnSpPr>
            <p:cNvPr id="50" name="直接连接符 49"/>
            <p:cNvCxnSpPr/>
            <p:nvPr/>
          </p:nvCxnSpPr>
          <p:spPr>
            <a:xfrm flipH="1">
              <a:off x="8865247" y="1445565"/>
              <a:ext cx="0" cy="629917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8769424" y="1429692"/>
              <a:ext cx="0" cy="741613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1" t="29619" r="34059" b="11135"/>
          <a:stretch>
            <a:fillRect/>
          </a:stretch>
        </p:blipFill>
        <p:spPr>
          <a:xfrm>
            <a:off x="1559496" y="1831381"/>
            <a:ext cx="2483759" cy="4320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860" y="3613150"/>
            <a:ext cx="1349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思源等宽" pitchFamily="34" charset="-122"/>
                <a:ea typeface="思源等宽" pitchFamily="34" charset="-122"/>
              </a:rPr>
              <a:t>车速</a:t>
            </a:r>
            <a:r>
              <a:rPr lang="zh-CN" altLang="en-US" dirty="0">
                <a:latin typeface="思源等宽" pitchFamily="34" charset="-122"/>
                <a:ea typeface="思源等宽" pitchFamily="34" charset="-122"/>
              </a:rPr>
              <a:t>传感器</a:t>
            </a:r>
            <a:endParaRPr lang="zh-CN" altLang="en-US" dirty="0">
              <a:latin typeface="思源等宽" pitchFamily="34" charset="-122"/>
              <a:ea typeface="思源等宽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5400000">
            <a:off x="2098651" y="1779374"/>
            <a:ext cx="385445" cy="78105"/>
            <a:chOff x="8131628" y="3438682"/>
            <a:chExt cx="355791" cy="77909"/>
          </a:xfrm>
        </p:grpSpPr>
        <p:cxnSp>
          <p:nvCxnSpPr>
            <p:cNvPr id="9" name="直接连接符 8"/>
            <p:cNvCxnSpPr/>
            <p:nvPr/>
          </p:nvCxnSpPr>
          <p:spPr>
            <a:xfrm rot="16200000">
              <a:off x="8345828" y="3301781"/>
              <a:ext cx="0" cy="273802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131628" y="3516591"/>
              <a:ext cx="3557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>
            <a:off x="2260687" y="1646536"/>
            <a:ext cx="1557031" cy="0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330975" y="1726762"/>
            <a:ext cx="1486743" cy="0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直接连接符 12"/>
          <p:cNvCxnSpPr>
            <a:endCxn id="20" idx="1"/>
          </p:cNvCxnSpPr>
          <p:nvPr/>
        </p:nvCxnSpPr>
        <p:spPr>
          <a:xfrm>
            <a:off x="5415350" y="1630358"/>
            <a:ext cx="667385" cy="0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421065" y="1726181"/>
            <a:ext cx="671195" cy="0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矩形 14"/>
          <p:cNvSpPr/>
          <p:nvPr/>
        </p:nvSpPr>
        <p:spPr>
          <a:xfrm>
            <a:off x="3817718" y="1139114"/>
            <a:ext cx="1597801" cy="10209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Picture 4" descr="F:\23版仪表系统教本\抠图1\已扣2\液晶式-pixi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74" y="1195928"/>
            <a:ext cx="1514334" cy="9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23版仪表系统教本\抠图1\已扣2\车身电脑-pixi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00" y="1218024"/>
            <a:ext cx="1358437" cy="8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261733" y="2235129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车身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电脑</a:t>
            </a:r>
            <a:endParaRPr lang="zh-CN" altLang="en-US" sz="14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869" y="2246691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仪表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电脑</a:t>
            </a:r>
            <a:endParaRPr lang="en-US" altLang="zh-CN" sz="14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82375" y="1128885"/>
            <a:ext cx="1597801" cy="10209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1" name="直接连接符 20"/>
          <p:cNvCxnSpPr>
            <a:stCxn id="20" idx="3"/>
          </p:cNvCxnSpPr>
          <p:nvPr/>
        </p:nvCxnSpPr>
        <p:spPr>
          <a:xfrm flipV="1">
            <a:off x="7680176" y="1636979"/>
            <a:ext cx="720080" cy="2386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7680176" y="1732802"/>
            <a:ext cx="720080" cy="0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75" y="620688"/>
            <a:ext cx="2421385" cy="24213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48266" y="2813748"/>
            <a:ext cx="1071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车速里程表</a:t>
            </a:r>
            <a:endParaRPr lang="en-US" altLang="zh-CN" sz="14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58"/>
          <p:cNvSpPr txBox="1"/>
          <p:nvPr/>
        </p:nvSpPr>
        <p:spPr>
          <a:xfrm>
            <a:off x="9101389" y="2400707"/>
            <a:ext cx="539115" cy="24955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en-US" altLang="zh-CN" sz="1200" dirty="0" smtClean="0"/>
              <a:t>002523</a:t>
            </a:r>
            <a:endParaRPr lang="en-US" altLang="zh-CN" sz="1200" dirty="0" smtClean="0"/>
          </a:p>
        </p:txBody>
      </p:sp>
      <p:grpSp>
        <p:nvGrpSpPr>
          <p:cNvPr id="26" name="组合 25"/>
          <p:cNvGrpSpPr/>
          <p:nvPr/>
        </p:nvGrpSpPr>
        <p:grpSpPr>
          <a:xfrm>
            <a:off x="8775893" y="1229018"/>
            <a:ext cx="1204402" cy="1312813"/>
            <a:chOff x="8601" y="8008"/>
            <a:chExt cx="2267" cy="2269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1" y="8869"/>
              <a:ext cx="1480" cy="1408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388" y="8008"/>
              <a:ext cx="1480" cy="1408"/>
            </a:xfrm>
            <a:prstGeom prst="rect">
              <a:avLst/>
            </a:prstGeom>
          </p:spPr>
        </p:pic>
      </p:grpSp>
      <p:cxnSp>
        <p:nvCxnSpPr>
          <p:cNvPr id="35" name="直接连接符 34"/>
          <p:cNvCxnSpPr/>
          <p:nvPr/>
        </p:nvCxnSpPr>
        <p:spPr>
          <a:xfrm>
            <a:off x="7425187" y="3595964"/>
            <a:ext cx="1917766" cy="0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326984" y="3691787"/>
            <a:ext cx="2111792" cy="0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TextBox 36"/>
          <p:cNvSpPr txBox="1"/>
          <p:nvPr/>
        </p:nvSpPr>
        <p:spPr>
          <a:xfrm>
            <a:off x="8001501" y="3888713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</a:rPr>
              <a:t>步进电机</a:t>
            </a:r>
            <a:endParaRPr lang="en-US" altLang="zh-CN" sz="14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8265877" y="345692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u="sng" dirty="0"/>
              <a:t>M</a:t>
            </a:r>
            <a:endParaRPr lang="en-US" altLang="zh-CN" u="sng" dirty="0"/>
          </a:p>
        </p:txBody>
      </p:sp>
      <p:grpSp>
        <p:nvGrpSpPr>
          <p:cNvPr id="39" name="组合 38"/>
          <p:cNvGrpSpPr/>
          <p:nvPr/>
        </p:nvGrpSpPr>
        <p:grpSpPr>
          <a:xfrm rot="5400000">
            <a:off x="6622971" y="2872906"/>
            <a:ext cx="1541947" cy="95823"/>
            <a:chOff x="7745705" y="3438682"/>
            <a:chExt cx="1541947" cy="95823"/>
          </a:xfrm>
        </p:grpSpPr>
        <p:cxnSp>
          <p:nvCxnSpPr>
            <p:cNvPr id="40" name="直接连接符 39"/>
            <p:cNvCxnSpPr/>
            <p:nvPr/>
          </p:nvCxnSpPr>
          <p:spPr>
            <a:xfrm rot="16200000">
              <a:off x="8468767" y="2715621"/>
              <a:ext cx="0" cy="1446122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rot="16200000">
              <a:off x="8516679" y="2763531"/>
              <a:ext cx="0" cy="1541947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4039" r="3804" b="9952"/>
          <a:stretch>
            <a:fillRect/>
          </a:stretch>
        </p:blipFill>
        <p:spPr>
          <a:xfrm>
            <a:off x="2639616" y="3888712"/>
            <a:ext cx="2157908" cy="218549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354846" y="4796791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转子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2134271" y="1743305"/>
            <a:ext cx="288000" cy="288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4413528" y="1543381"/>
            <a:ext cx="288000" cy="288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6743841" y="1551313"/>
            <a:ext cx="288000" cy="288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57 4.81481E-6 L -0.00257 -0.01459 C -0.00257 -0.0213 0.06122 -0.02917 0.11314 -0.02917 L 0.23013 -0.02917 " pathEditMode="relative" rAng="0" ptsTypes="FfFF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5" y="-14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1.48148E-6 L 0.23526 1.48148E-6 " pathEditMode="relative" rAng="0" ptsTypes="AA">
                                      <p:cBhvr>
                                        <p:cTn id="21" dur="1067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63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128E-6 -0.00115 L 0.25449 -0.00115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66" grpId="0" bldLvl="0" animBg="1"/>
      <p:bldP spid="66" grpId="3" bldLvl="0" animBg="1"/>
      <p:bldP spid="70" grpId="1" bldLvl="0" animBg="1"/>
      <p:bldP spid="70" grpId="3" bldLvl="0" animBg="1"/>
      <p:bldP spid="73" grpId="0" bldLvl="0" animBg="1"/>
      <p:bldP spid="7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62990" y="1365250"/>
            <a:ext cx="1023874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tx1"/>
                </a:solidFill>
              </a:rPr>
              <a:t>2.ABS电脑及轮速传感器</a:t>
            </a:r>
            <a:r>
              <a:rPr lang="zh-CN" altLang="en-US" sz="2800">
                <a:solidFill>
                  <a:schemeClr val="tx1"/>
                </a:solidFill>
              </a:rPr>
              <a:t>控制：</a:t>
            </a:r>
            <a:r>
              <a:rPr lang="zh-CN" altLang="en-US" sz="2800"/>
              <a:t> </a:t>
            </a:r>
            <a:r>
              <a:rPr lang="en-US" altLang="zh-CN" sz="2800"/>
              <a:t>  </a:t>
            </a:r>
            <a:endParaRPr lang="en-US" altLang="zh-CN" sz="2800"/>
          </a:p>
          <a:p>
            <a:r>
              <a:rPr lang="en-US" altLang="zh-CN" sz="2800"/>
              <a:t>      </a:t>
            </a:r>
            <a:r>
              <a:rPr lang="zh-CN" altLang="en-US" sz="2800"/>
              <a:t>当车轮转动时，轮速传感器检测到车轮转动信号，并将该信号传递给</a:t>
            </a:r>
            <a:r>
              <a:rPr lang="en-US" altLang="zh-CN" sz="2800"/>
              <a:t>ABS</a:t>
            </a:r>
            <a:r>
              <a:rPr lang="zh-CN" altLang="en-US" sz="2800"/>
              <a:t>电脑，</a:t>
            </a:r>
            <a:r>
              <a:rPr lang="en-US" altLang="zh-CN" sz="2800">
                <a:sym typeface="+mn-ea"/>
              </a:rPr>
              <a:t>ABS</a:t>
            </a:r>
            <a:r>
              <a:rPr lang="zh-CN" altLang="en-US" sz="2800">
                <a:sym typeface="+mn-ea"/>
              </a:rPr>
              <a:t>电脑</a:t>
            </a:r>
            <a:r>
              <a:rPr lang="zh-CN" altLang="en-US" sz="2800">
                <a:sym typeface="+mn-ea"/>
              </a:rPr>
              <a:t>再将信号发送至发动机 电脑。发动机电脑再将车速信 息发送给车身电脑，车身电脑再将该车速信息传递给仪表电脑，仪表电脑通过步进电机来驱动车速表指示相应车速，同时里程信息也记录</a:t>
            </a:r>
            <a:r>
              <a:rPr lang="zh-CN" altLang="en-US" sz="2800">
                <a:sym typeface="+mn-ea"/>
              </a:rPr>
              <a:t>在车速表上，这就是</a:t>
            </a:r>
            <a:r>
              <a:rPr lang="zh-CN" altLang="en-US" sz="2800">
                <a:sym typeface="+mn-ea"/>
              </a:rPr>
              <a:t>车速里程表的控制原理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6330,&quot;width&quot;:19200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PP_MARK_KEY" val="9852d6c5-6c01-4a5b-9f34-187a591c31f6"/>
  <p:tag name="COMMONDATA" val="eyJoZGlkIjoiMDgyNDdiZTBmOTNkNjgxNjc3ZTg2NDBiOWRiZWRhY2YifQ=="/>
</p:tagLst>
</file>

<file path=ppt/tags/tag2.xml><?xml version="1.0" encoding="utf-8"?>
<p:tagLst xmlns:p="http://schemas.openxmlformats.org/presentationml/2006/main">
  <p:tag name="KSO_WM_UNIT_PLACING_PICTURE_USER_VIEWPORT" val="{&quot;height&quot;:2800,&quot;width&quot;:4595}"/>
</p:tagLst>
</file>

<file path=ppt/tags/tag3.xml><?xml version="1.0" encoding="utf-8"?>
<p:tagLst xmlns:p="http://schemas.openxmlformats.org/presentationml/2006/main">
  <p:tag name="KSO_WM_UNIT_PLACING_PICTURE_USER_VIEWPORT" val="{&quot;height&quot;:2203,&quot;width&quot;:3405}"/>
</p:tagLst>
</file>

<file path=ppt/tags/tag4.xml><?xml version="1.0" encoding="utf-8"?>
<p:tagLst xmlns:p="http://schemas.openxmlformats.org/presentationml/2006/main">
  <p:tag name="KSO_WM_UNIT_PLACING_PICTURE_USER_VIEWPORT" val="{&quot;height&quot;:2751,&quot;width&quot;:3612}"/>
</p:tagLst>
</file>

<file path=ppt/tags/tag5.xml><?xml version="1.0" encoding="utf-8"?>
<p:tagLst xmlns:p="http://schemas.openxmlformats.org/presentationml/2006/main">
  <p:tag name="KSO_WM_UNIT_PLACING_PICTURE_USER_VIEWPORT" val="{&quot;height&quot;:12000,&quot;width&quot;:16170}"/>
</p:tagLst>
</file>

<file path=ppt/tags/tag6.xml><?xml version="1.0" encoding="utf-8"?>
<p:tagLst xmlns:p="http://schemas.openxmlformats.org/presentationml/2006/main">
  <p:tag name="KSO_WM_UNIT_PLACING_PICTURE_USER_VIEWPORT" val="{&quot;height&quot;:4950,&quot;width&quot;:7185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5087.938582677165,&quot;width&quot;:2924.95590551181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1310</Words>
  <Application>WPS 演示</Application>
  <PresentationFormat>宽屏</PresentationFormat>
  <Paragraphs>128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宋体</vt:lpstr>
      <vt:lpstr>Wingdings</vt:lpstr>
      <vt:lpstr>思源等宽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李海滨</cp:lastModifiedBy>
  <cp:revision>20</cp:revision>
  <dcterms:created xsi:type="dcterms:W3CDTF">2020-10-23T05:41:00Z</dcterms:created>
  <dcterms:modified xsi:type="dcterms:W3CDTF">2023-06-15T12:35:50Z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5D9245E5D70F43F385A38D4C0E3B057C</vt:lpwstr>
  </property>
</Properties>
</file>