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1.webp" ContentType="image/webp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96" r:id="rId3"/>
    <p:sldId id="266" r:id="rId4"/>
    <p:sldId id="279" r:id="rId5"/>
    <p:sldId id="281" r:id="rId6"/>
    <p:sldId id="280" r:id="rId7"/>
    <p:sldId id="278" r:id="rId8"/>
    <p:sldId id="277" r:id="rId9"/>
    <p:sldId id="276" r:id="rId10"/>
    <p:sldId id="275" r:id="rId11"/>
    <p:sldId id="274" r:id="rId12"/>
    <p:sldId id="273" r:id="rId13"/>
    <p:sldId id="272" r:id="rId14"/>
    <p:sldId id="271" r:id="rId15"/>
    <p:sldId id="270" r:id="rId16"/>
    <p:sldId id="283" r:id="rId17"/>
    <p:sldId id="269" r:id="rId18"/>
    <p:sldId id="282" r:id="rId19"/>
    <p:sldId id="267" r:id="rId20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40D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3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webp"/><Relationship Id="rId2" Type="http://schemas.openxmlformats.org/officeDocument/2006/relationships/tags" Target="../tags/tag2.xml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tags" Target="../tags/tag1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08000" y="1358900"/>
            <a:ext cx="505079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/>
              <a:t>仪表盘报警灯电路控制及作用</a:t>
            </a:r>
            <a:endParaRPr lang="zh-CN" altLang="en-US" sz="4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cxnSp>
        <p:nvCxnSpPr>
          <p:cNvPr id="10" name="直接连接符 9"/>
          <p:cNvCxnSpPr/>
          <p:nvPr/>
        </p:nvCxnSpPr>
        <p:spPr>
          <a:xfrm flipH="1">
            <a:off x="5650865" y="2425065"/>
            <a:ext cx="6985" cy="74041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2738120" y="3180715"/>
            <a:ext cx="5855970" cy="699135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 rot="0">
            <a:off x="6071235" y="3265805"/>
            <a:ext cx="113030" cy="497840"/>
            <a:chOff x="8874" y="6637"/>
            <a:chExt cx="121" cy="483"/>
          </a:xfrm>
          <a:solidFill>
            <a:schemeClr val="accent2"/>
          </a:solidFill>
        </p:grpSpPr>
        <p:cxnSp>
          <p:nvCxnSpPr>
            <p:cNvPr id="12" name="直接连接符 11"/>
            <p:cNvCxnSpPr/>
            <p:nvPr/>
          </p:nvCxnSpPr>
          <p:spPr>
            <a:xfrm flipH="1">
              <a:off x="8874" y="6637"/>
              <a:ext cx="6" cy="45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8995" y="6667"/>
              <a:ext cx="0" cy="45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矩形 3"/>
          <p:cNvSpPr/>
          <p:nvPr/>
        </p:nvSpPr>
        <p:spPr>
          <a:xfrm>
            <a:off x="2441575" y="1383030"/>
            <a:ext cx="6958965" cy="1118870"/>
          </a:xfrm>
          <a:prstGeom prst="rect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783330" y="2012950"/>
            <a:ext cx="3495675" cy="3727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/>
              <a:t>逻辑</a:t>
            </a:r>
            <a:r>
              <a:rPr lang="zh-CN" altLang="en-US"/>
              <a:t>电路</a:t>
            </a:r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 rot="0">
            <a:off x="6361430" y="2069465"/>
            <a:ext cx="85725" cy="245110"/>
            <a:chOff x="8874" y="6637"/>
            <a:chExt cx="121" cy="483"/>
          </a:xfrm>
        </p:grpSpPr>
        <p:cxnSp>
          <p:nvCxnSpPr>
            <p:cNvPr id="19" name="直接连接符 18"/>
            <p:cNvCxnSpPr/>
            <p:nvPr/>
          </p:nvCxnSpPr>
          <p:spPr>
            <a:xfrm flipH="1">
              <a:off x="8874" y="6637"/>
              <a:ext cx="6" cy="453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8995" y="6667"/>
              <a:ext cx="0" cy="453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直接连接符 25"/>
          <p:cNvCxnSpPr/>
          <p:nvPr/>
        </p:nvCxnSpPr>
        <p:spPr>
          <a:xfrm>
            <a:off x="5530215" y="3884930"/>
            <a:ext cx="635" cy="1034415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7078345" y="4916805"/>
            <a:ext cx="1590040" cy="535305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/>
              <a:t>轮速</a:t>
            </a:r>
            <a:r>
              <a:rPr lang="zh-CN" altLang="en-US"/>
              <a:t>传感器</a:t>
            </a:r>
            <a:endParaRPr lang="zh-CN" altLang="en-US"/>
          </a:p>
        </p:txBody>
      </p:sp>
      <p:cxnSp>
        <p:nvCxnSpPr>
          <p:cNvPr id="33" name="直接连接符 32"/>
          <p:cNvCxnSpPr/>
          <p:nvPr/>
        </p:nvCxnSpPr>
        <p:spPr>
          <a:xfrm>
            <a:off x="8173085" y="3884930"/>
            <a:ext cx="635" cy="1034415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图片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055" y="1584325"/>
            <a:ext cx="443865" cy="37274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922520" y="4919345"/>
            <a:ext cx="1825625" cy="5765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刹车磨损</a:t>
            </a:r>
            <a:r>
              <a:rPr lang="zh-CN" altLang="en-US"/>
              <a:t>传感器</a:t>
            </a:r>
            <a:endParaRPr lang="zh-CN" alt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7542530" y="3879850"/>
            <a:ext cx="635" cy="1034415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组合 114"/>
          <p:cNvGrpSpPr/>
          <p:nvPr/>
        </p:nvGrpSpPr>
        <p:grpSpPr>
          <a:xfrm>
            <a:off x="6281420" y="1478915"/>
            <a:ext cx="508635" cy="538480"/>
            <a:chOff x="14191" y="7208"/>
            <a:chExt cx="966" cy="1120"/>
          </a:xfrm>
        </p:grpSpPr>
        <p:sp>
          <p:nvSpPr>
            <p:cNvPr id="116" name="椭圆 115"/>
            <p:cNvSpPr/>
            <p:nvPr/>
          </p:nvSpPr>
          <p:spPr>
            <a:xfrm>
              <a:off x="14749" y="7591"/>
              <a:ext cx="408" cy="437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7" name="等腰三角形 116"/>
            <p:cNvSpPr/>
            <p:nvPr/>
          </p:nvSpPr>
          <p:spPr>
            <a:xfrm>
              <a:off x="14837" y="7678"/>
              <a:ext cx="228" cy="216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18" name="直接连接符 117"/>
            <p:cNvCxnSpPr/>
            <p:nvPr/>
          </p:nvCxnSpPr>
          <p:spPr>
            <a:xfrm flipV="1">
              <a:off x="14942" y="7211"/>
              <a:ext cx="10" cy="10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V="1">
              <a:off x="14836" y="7701"/>
              <a:ext cx="196" cy="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0" name="组合 119"/>
            <p:cNvGrpSpPr/>
            <p:nvPr/>
          </p:nvGrpSpPr>
          <p:grpSpPr>
            <a:xfrm>
              <a:off x="14444" y="7689"/>
              <a:ext cx="304" cy="242"/>
              <a:chOff x="15456" y="8690"/>
              <a:chExt cx="304" cy="242"/>
            </a:xfrm>
          </p:grpSpPr>
          <p:cxnSp>
            <p:nvCxnSpPr>
              <p:cNvPr id="121" name="直接连接符 120"/>
              <p:cNvCxnSpPr/>
              <p:nvPr/>
            </p:nvCxnSpPr>
            <p:spPr>
              <a:xfrm flipV="1">
                <a:off x="15456" y="8690"/>
                <a:ext cx="195" cy="242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接连接符 121"/>
              <p:cNvCxnSpPr/>
              <p:nvPr/>
            </p:nvCxnSpPr>
            <p:spPr>
              <a:xfrm flipV="1">
                <a:off x="15610" y="8713"/>
                <a:ext cx="151" cy="196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3" name="直接连接符 122"/>
            <p:cNvCxnSpPr/>
            <p:nvPr/>
          </p:nvCxnSpPr>
          <p:spPr>
            <a:xfrm flipV="1">
              <a:off x="14202" y="7208"/>
              <a:ext cx="1" cy="11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/>
            <p:cNvCxnSpPr/>
            <p:nvPr/>
          </p:nvCxnSpPr>
          <p:spPr>
            <a:xfrm flipV="1">
              <a:off x="14191" y="7208"/>
              <a:ext cx="774" cy="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"/>
          <p:cNvGrpSpPr/>
          <p:nvPr/>
        </p:nvGrpSpPr>
        <p:grpSpPr>
          <a:xfrm>
            <a:off x="5530850" y="1481455"/>
            <a:ext cx="508635" cy="538480"/>
            <a:chOff x="14191" y="7208"/>
            <a:chExt cx="966" cy="1120"/>
          </a:xfrm>
        </p:grpSpPr>
        <p:sp>
          <p:nvSpPr>
            <p:cNvPr id="16" name="椭圆 15"/>
            <p:cNvSpPr/>
            <p:nvPr/>
          </p:nvSpPr>
          <p:spPr>
            <a:xfrm>
              <a:off x="14749" y="7591"/>
              <a:ext cx="408" cy="437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等腰三角形 16"/>
            <p:cNvSpPr/>
            <p:nvPr/>
          </p:nvSpPr>
          <p:spPr>
            <a:xfrm>
              <a:off x="14837" y="7678"/>
              <a:ext cx="228" cy="216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20" name="直接连接符 19"/>
            <p:cNvCxnSpPr/>
            <p:nvPr/>
          </p:nvCxnSpPr>
          <p:spPr>
            <a:xfrm flipV="1">
              <a:off x="14942" y="7211"/>
              <a:ext cx="10" cy="10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14836" y="7701"/>
              <a:ext cx="196" cy="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组合 34"/>
            <p:cNvGrpSpPr/>
            <p:nvPr/>
          </p:nvGrpSpPr>
          <p:grpSpPr>
            <a:xfrm>
              <a:off x="14444" y="7689"/>
              <a:ext cx="304" cy="242"/>
              <a:chOff x="15456" y="8690"/>
              <a:chExt cx="304" cy="242"/>
            </a:xfrm>
          </p:grpSpPr>
          <p:cxnSp>
            <p:nvCxnSpPr>
              <p:cNvPr id="38" name="直接连接符 37"/>
              <p:cNvCxnSpPr/>
              <p:nvPr/>
            </p:nvCxnSpPr>
            <p:spPr>
              <a:xfrm flipV="1">
                <a:off x="15456" y="8690"/>
                <a:ext cx="195" cy="242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 flipV="1">
                <a:off x="15610" y="8713"/>
                <a:ext cx="151" cy="196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直接连接符 39"/>
            <p:cNvCxnSpPr/>
            <p:nvPr/>
          </p:nvCxnSpPr>
          <p:spPr>
            <a:xfrm flipV="1">
              <a:off x="14202" y="7208"/>
              <a:ext cx="1" cy="11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14191" y="7208"/>
              <a:ext cx="774" cy="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直接连接符 2"/>
          <p:cNvCxnSpPr/>
          <p:nvPr/>
        </p:nvCxnSpPr>
        <p:spPr>
          <a:xfrm>
            <a:off x="3470910" y="3884930"/>
            <a:ext cx="635" cy="1034415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2758440" y="4914265"/>
            <a:ext cx="1880235" cy="58166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制动液液位开关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286250" y="1484630"/>
            <a:ext cx="508635" cy="538480"/>
            <a:chOff x="14191" y="7208"/>
            <a:chExt cx="966" cy="1120"/>
          </a:xfrm>
        </p:grpSpPr>
        <p:sp>
          <p:nvSpPr>
            <p:cNvPr id="23" name="椭圆 22"/>
            <p:cNvSpPr/>
            <p:nvPr/>
          </p:nvSpPr>
          <p:spPr>
            <a:xfrm>
              <a:off x="14749" y="7591"/>
              <a:ext cx="408" cy="437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等腰三角形 23"/>
            <p:cNvSpPr/>
            <p:nvPr/>
          </p:nvSpPr>
          <p:spPr>
            <a:xfrm>
              <a:off x="14837" y="7678"/>
              <a:ext cx="228" cy="216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25" name="直接连接符 24"/>
            <p:cNvCxnSpPr/>
            <p:nvPr/>
          </p:nvCxnSpPr>
          <p:spPr>
            <a:xfrm flipV="1">
              <a:off x="14942" y="7211"/>
              <a:ext cx="10" cy="10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14836" y="7701"/>
              <a:ext cx="196" cy="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组合 27"/>
            <p:cNvGrpSpPr/>
            <p:nvPr/>
          </p:nvGrpSpPr>
          <p:grpSpPr>
            <a:xfrm>
              <a:off x="14444" y="7689"/>
              <a:ext cx="304" cy="242"/>
              <a:chOff x="15456" y="8690"/>
              <a:chExt cx="304" cy="242"/>
            </a:xfrm>
          </p:grpSpPr>
          <p:cxnSp>
            <p:nvCxnSpPr>
              <p:cNvPr id="30" name="直接连接符 29"/>
              <p:cNvCxnSpPr/>
              <p:nvPr/>
            </p:nvCxnSpPr>
            <p:spPr>
              <a:xfrm flipV="1">
                <a:off x="15456" y="8690"/>
                <a:ext cx="195" cy="242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 flipV="1">
                <a:off x="15610" y="8713"/>
                <a:ext cx="151" cy="196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直接连接符 31"/>
            <p:cNvCxnSpPr/>
            <p:nvPr/>
          </p:nvCxnSpPr>
          <p:spPr>
            <a:xfrm flipV="1">
              <a:off x="14202" y="7208"/>
              <a:ext cx="1" cy="11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V="1">
              <a:off x="14191" y="7208"/>
              <a:ext cx="774" cy="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6" name="图片 125" descr="制动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704590" y="1494790"/>
            <a:ext cx="757555" cy="461645"/>
          </a:xfrm>
          <a:prstGeom prst="rect">
            <a:avLst/>
          </a:prstGeom>
        </p:spPr>
      </p:pic>
      <p:sp>
        <p:nvSpPr>
          <p:cNvPr id="49" name="文本框 48"/>
          <p:cNvSpPr txBox="1"/>
          <p:nvPr/>
        </p:nvSpPr>
        <p:spPr>
          <a:xfrm>
            <a:off x="7807960" y="187896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仪表</a:t>
            </a:r>
            <a:r>
              <a:rPr lang="zh-CN" altLang="en-US"/>
              <a:t>电脑</a:t>
            </a:r>
            <a:endParaRPr lang="zh-CN" altLang="en-US"/>
          </a:p>
        </p:txBody>
      </p:sp>
      <p:sp>
        <p:nvSpPr>
          <p:cNvPr id="50" name="文本框 49"/>
          <p:cNvSpPr txBox="1"/>
          <p:nvPr/>
        </p:nvSpPr>
        <p:spPr>
          <a:xfrm>
            <a:off x="7123430" y="3364230"/>
            <a:ext cx="10013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ABS</a:t>
            </a:r>
            <a:r>
              <a:rPr lang="zh-CN" altLang="en-US"/>
              <a:t>电脑</a:t>
            </a:r>
            <a:endParaRPr lang="zh-CN" altLang="en-US"/>
          </a:p>
        </p:txBody>
      </p:sp>
      <p:cxnSp>
        <p:nvCxnSpPr>
          <p:cNvPr id="43" name="直接连接符 42"/>
          <p:cNvCxnSpPr/>
          <p:nvPr/>
        </p:nvCxnSpPr>
        <p:spPr>
          <a:xfrm>
            <a:off x="3989070" y="3884930"/>
            <a:ext cx="635" cy="1034415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>
            <a:off x="6139180" y="3879850"/>
            <a:ext cx="635" cy="1034415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图片 58" descr="刹车片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250" y="1548765"/>
            <a:ext cx="416560" cy="4165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17220" y="648335"/>
            <a:ext cx="50469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三、受</a:t>
            </a:r>
            <a:r>
              <a:rPr lang="en-US" altLang="zh-CN" sz="2800"/>
              <a:t>ABS</a:t>
            </a:r>
            <a:r>
              <a:rPr lang="zh-CN" altLang="en-US" sz="2800"/>
              <a:t>电脑控制的报警灯：</a:t>
            </a:r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 rot="0">
            <a:off x="6866255" y="3973195"/>
            <a:ext cx="2951480" cy="1789822"/>
            <a:chOff x="11091" y="5984"/>
            <a:chExt cx="6362" cy="3028"/>
          </a:xfrm>
        </p:grpSpPr>
        <p:pic>
          <p:nvPicPr>
            <p:cNvPr id="100" name="图片 99"/>
            <p:cNvPicPr/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11091" y="5984"/>
              <a:ext cx="6362" cy="24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7" name="文本框 46"/>
            <p:cNvSpPr txBox="1"/>
            <p:nvPr/>
          </p:nvSpPr>
          <p:spPr>
            <a:xfrm>
              <a:off x="12226" y="8389"/>
              <a:ext cx="4579" cy="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防抱死制动</a:t>
              </a:r>
              <a:r>
                <a:rPr lang="zh-CN" altLang="en-US"/>
                <a:t>系统</a:t>
              </a:r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 rot="0">
            <a:off x="2327910" y="3909060"/>
            <a:ext cx="2450465" cy="1752163"/>
            <a:chOff x="5678" y="5315"/>
            <a:chExt cx="2714" cy="2543"/>
          </a:xfrm>
        </p:grpSpPr>
        <p:pic>
          <p:nvPicPr>
            <p:cNvPr id="42" name="图片 41" descr="车速传感器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8" y="5315"/>
              <a:ext cx="2714" cy="1870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5991" y="7323"/>
              <a:ext cx="2088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轮速</a:t>
              </a:r>
              <a:r>
                <a:rPr lang="zh-CN" altLang="en-US"/>
                <a:t>传感器</a:t>
              </a:r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 rot="0">
            <a:off x="1997710" y="1170305"/>
            <a:ext cx="3110230" cy="2164359"/>
            <a:chOff x="1574" y="1430"/>
            <a:chExt cx="3804" cy="2367"/>
          </a:xfrm>
        </p:grpSpPr>
        <p:pic>
          <p:nvPicPr>
            <p:cNvPr id="7" name="图片 6" descr="制动液开关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4" y="1430"/>
              <a:ext cx="3804" cy="1908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2186" y="3394"/>
              <a:ext cx="2808" cy="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制动液液位</a:t>
              </a:r>
              <a:r>
                <a:rPr lang="zh-CN" altLang="en-US"/>
                <a:t>开关</a:t>
              </a:r>
              <a:endParaRPr lang="zh-CN" altLang="en-US"/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7995" y="955040"/>
            <a:ext cx="2999740" cy="2509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857250" y="990600"/>
            <a:ext cx="1076515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 </a:t>
            </a:r>
            <a:r>
              <a:rPr lang="en-US" altLang="zh-CN" sz="3200"/>
              <a:t>         1.</a:t>
            </a:r>
            <a:r>
              <a:rPr lang="zh-CN" altLang="en-US" sz="3200"/>
              <a:t>制动系统报警灯，当制动液液位过低时，</a:t>
            </a:r>
            <a:r>
              <a:rPr lang="zh-CN" altLang="en-US" sz="3200"/>
              <a:t>该故障报警灯点亮，提醒司机，此时制动系统有故障，需及时检修，避免事故</a:t>
            </a:r>
            <a:r>
              <a:rPr lang="zh-CN" altLang="en-US" sz="3200"/>
              <a:t>发生。</a:t>
            </a:r>
            <a:endParaRPr lang="zh-CN" altLang="en-US" sz="3200"/>
          </a:p>
          <a:p>
            <a:r>
              <a:rPr lang="zh-CN" altLang="en-US" sz="3200"/>
              <a:t> </a:t>
            </a:r>
            <a:r>
              <a:rPr lang="en-US" altLang="zh-CN" sz="3200"/>
              <a:t>       2.</a:t>
            </a:r>
            <a:r>
              <a:rPr lang="zh-CN" altLang="en-US" sz="3200"/>
              <a:t>刹车片报警灯，</a:t>
            </a:r>
            <a:r>
              <a:rPr lang="zh-CN" altLang="en-US" sz="3200">
                <a:sym typeface="+mn-ea"/>
              </a:rPr>
              <a:t>当刹车片磨损严重时，该指示灯点亮报警，</a:t>
            </a:r>
            <a:r>
              <a:rPr lang="zh-CN" altLang="en-US" sz="3200">
                <a:sym typeface="+mn-ea"/>
              </a:rPr>
              <a:t>表明刹车片已经快磨损到极限，提醒司机，及时更换刹车片，避免刹车</a:t>
            </a:r>
            <a:r>
              <a:rPr lang="zh-CN" altLang="en-US" sz="3200">
                <a:sym typeface="+mn-ea"/>
              </a:rPr>
              <a:t>失灵。</a:t>
            </a:r>
            <a:endParaRPr lang="zh-CN" altLang="en-US" sz="3200"/>
          </a:p>
          <a:p>
            <a:r>
              <a:rPr lang="en-US" altLang="zh-CN" sz="3200"/>
              <a:t>        3. ABS </a:t>
            </a:r>
            <a:r>
              <a:rPr lang="zh-CN" altLang="en-US" sz="3200"/>
              <a:t>刹车防抱死报警灯，轮速传感器有故障或者</a:t>
            </a:r>
            <a:r>
              <a:rPr lang="en-US" altLang="zh-CN" sz="3200"/>
              <a:t>ABS </a:t>
            </a:r>
            <a:r>
              <a:rPr lang="zh-CN" altLang="en-US" sz="3200"/>
              <a:t>系统有故障时。该</a:t>
            </a:r>
            <a:r>
              <a:rPr lang="zh-CN" altLang="en-US" sz="3200">
                <a:sym typeface="+mn-ea"/>
              </a:rPr>
              <a:t>报警灯</a:t>
            </a:r>
            <a:r>
              <a:rPr lang="zh-CN" altLang="en-US" sz="3200">
                <a:sym typeface="+mn-ea"/>
              </a:rPr>
              <a:t>点亮，提醒司机，</a:t>
            </a:r>
            <a:r>
              <a:rPr lang="en-US" altLang="zh-CN" sz="3200">
                <a:sym typeface="+mn-ea"/>
              </a:rPr>
              <a:t>ABS</a:t>
            </a:r>
            <a:r>
              <a:rPr lang="zh-CN" altLang="en-US" sz="3200">
                <a:sym typeface="+mn-ea"/>
              </a:rPr>
              <a:t>刹车防抱死系统失效，此时刹车变为常规刹车。</a:t>
            </a:r>
            <a:endParaRPr lang="zh-CN" altLang="en-US" sz="32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3136900" y="1453515"/>
            <a:ext cx="5990590" cy="152146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936865" y="235775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仪表</a:t>
            </a:r>
            <a:r>
              <a:rPr lang="zh-CN" altLang="en-US"/>
              <a:t>电脑</a:t>
            </a: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708400" y="2289810"/>
            <a:ext cx="3980180" cy="5041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 rot="0">
            <a:off x="4106545" y="2456180"/>
            <a:ext cx="85725" cy="245110"/>
            <a:chOff x="8874" y="6637"/>
            <a:chExt cx="121" cy="483"/>
          </a:xfrm>
        </p:grpSpPr>
        <p:cxnSp>
          <p:nvCxnSpPr>
            <p:cNvPr id="19" name="直接连接符 18"/>
            <p:cNvCxnSpPr/>
            <p:nvPr/>
          </p:nvCxnSpPr>
          <p:spPr>
            <a:xfrm flipH="1">
              <a:off x="8874" y="6637"/>
              <a:ext cx="6" cy="453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8995" y="6667"/>
              <a:ext cx="0" cy="453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文本框 7"/>
          <p:cNvSpPr txBox="1"/>
          <p:nvPr/>
        </p:nvSpPr>
        <p:spPr>
          <a:xfrm>
            <a:off x="4310380" y="2402205"/>
            <a:ext cx="11969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逻辑</a:t>
            </a:r>
            <a:r>
              <a:rPr lang="zh-CN" altLang="en-US"/>
              <a:t>电路</a:t>
            </a: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116070" y="3713480"/>
            <a:ext cx="3997960" cy="648970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/>
              <a:t>安全气囊</a:t>
            </a:r>
            <a:r>
              <a:rPr lang="zh-CN" altLang="en-US"/>
              <a:t>电脑</a:t>
            </a:r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5493385" y="3012440"/>
            <a:ext cx="0" cy="69977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5078730" y="4363720"/>
            <a:ext cx="0" cy="840740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7091680" y="4363720"/>
            <a:ext cx="0" cy="840740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4251960" y="5205730"/>
            <a:ext cx="1516380" cy="45529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安全带</a:t>
            </a:r>
            <a:r>
              <a:rPr lang="zh-CN" altLang="en-US"/>
              <a:t>开关</a:t>
            </a:r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6494780" y="5204460"/>
            <a:ext cx="1442085" cy="455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碰撞</a:t>
            </a:r>
            <a:r>
              <a:rPr lang="zh-CN" altLang="en-US"/>
              <a:t>传感器</a:t>
            </a:r>
            <a:endParaRPr lang="zh-CN" altLang="en-US"/>
          </a:p>
        </p:txBody>
      </p:sp>
      <p:grpSp>
        <p:nvGrpSpPr>
          <p:cNvPr id="55" name="组合 54"/>
          <p:cNvGrpSpPr/>
          <p:nvPr/>
        </p:nvGrpSpPr>
        <p:grpSpPr>
          <a:xfrm>
            <a:off x="6043930" y="1758315"/>
            <a:ext cx="508635" cy="538480"/>
            <a:chOff x="14191" y="7208"/>
            <a:chExt cx="966" cy="1120"/>
          </a:xfrm>
        </p:grpSpPr>
        <p:sp>
          <p:nvSpPr>
            <p:cNvPr id="56" name="椭圆 55"/>
            <p:cNvSpPr/>
            <p:nvPr/>
          </p:nvSpPr>
          <p:spPr>
            <a:xfrm>
              <a:off x="14749" y="7591"/>
              <a:ext cx="408" cy="437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7" name="等腰三角形 56"/>
            <p:cNvSpPr/>
            <p:nvPr/>
          </p:nvSpPr>
          <p:spPr>
            <a:xfrm>
              <a:off x="14837" y="7678"/>
              <a:ext cx="228" cy="216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58" name="直接连接符 57"/>
            <p:cNvCxnSpPr/>
            <p:nvPr/>
          </p:nvCxnSpPr>
          <p:spPr>
            <a:xfrm flipV="1">
              <a:off x="14942" y="7211"/>
              <a:ext cx="10" cy="10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V="1">
              <a:off x="14836" y="7701"/>
              <a:ext cx="196" cy="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组合 59"/>
            <p:cNvGrpSpPr/>
            <p:nvPr/>
          </p:nvGrpSpPr>
          <p:grpSpPr>
            <a:xfrm>
              <a:off x="14444" y="7689"/>
              <a:ext cx="304" cy="242"/>
              <a:chOff x="15456" y="8690"/>
              <a:chExt cx="304" cy="242"/>
            </a:xfrm>
          </p:grpSpPr>
          <p:cxnSp>
            <p:nvCxnSpPr>
              <p:cNvPr id="61" name="直接连接符 60"/>
              <p:cNvCxnSpPr/>
              <p:nvPr/>
            </p:nvCxnSpPr>
            <p:spPr>
              <a:xfrm flipV="1">
                <a:off x="15456" y="8690"/>
                <a:ext cx="195" cy="242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 flipV="1">
                <a:off x="15610" y="8713"/>
                <a:ext cx="151" cy="196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3" name="直接连接符 62"/>
            <p:cNvCxnSpPr/>
            <p:nvPr/>
          </p:nvCxnSpPr>
          <p:spPr>
            <a:xfrm flipV="1">
              <a:off x="14202" y="7208"/>
              <a:ext cx="1" cy="11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V="1">
              <a:off x="14191" y="7208"/>
              <a:ext cx="774" cy="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4907280" y="1765300"/>
            <a:ext cx="508635" cy="538480"/>
            <a:chOff x="14191" y="7208"/>
            <a:chExt cx="966" cy="1120"/>
          </a:xfrm>
        </p:grpSpPr>
        <p:sp>
          <p:nvSpPr>
            <p:cNvPr id="25" name="椭圆 24"/>
            <p:cNvSpPr/>
            <p:nvPr/>
          </p:nvSpPr>
          <p:spPr>
            <a:xfrm>
              <a:off x="14749" y="7591"/>
              <a:ext cx="408" cy="437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等腰三角形 25"/>
            <p:cNvSpPr/>
            <p:nvPr/>
          </p:nvSpPr>
          <p:spPr>
            <a:xfrm>
              <a:off x="14837" y="7678"/>
              <a:ext cx="228" cy="216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27" name="直接连接符 26"/>
            <p:cNvCxnSpPr/>
            <p:nvPr/>
          </p:nvCxnSpPr>
          <p:spPr>
            <a:xfrm flipV="1">
              <a:off x="14942" y="7211"/>
              <a:ext cx="10" cy="10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14836" y="7701"/>
              <a:ext cx="196" cy="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组合 28"/>
            <p:cNvGrpSpPr/>
            <p:nvPr/>
          </p:nvGrpSpPr>
          <p:grpSpPr>
            <a:xfrm>
              <a:off x="14444" y="7689"/>
              <a:ext cx="304" cy="242"/>
              <a:chOff x="15456" y="8690"/>
              <a:chExt cx="304" cy="242"/>
            </a:xfrm>
          </p:grpSpPr>
          <p:cxnSp>
            <p:nvCxnSpPr>
              <p:cNvPr id="30" name="直接连接符 29"/>
              <p:cNvCxnSpPr/>
              <p:nvPr/>
            </p:nvCxnSpPr>
            <p:spPr>
              <a:xfrm flipV="1">
                <a:off x="15456" y="8690"/>
                <a:ext cx="195" cy="242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 flipV="1">
                <a:off x="15610" y="8713"/>
                <a:ext cx="151" cy="196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直接连接符 31"/>
            <p:cNvCxnSpPr/>
            <p:nvPr/>
          </p:nvCxnSpPr>
          <p:spPr>
            <a:xfrm flipV="1">
              <a:off x="14202" y="7208"/>
              <a:ext cx="1" cy="11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14191" y="7208"/>
              <a:ext cx="774" cy="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图片 33" descr="气囊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965" y="1788160"/>
            <a:ext cx="711200" cy="474345"/>
          </a:xfrm>
          <a:prstGeom prst="rect">
            <a:avLst/>
          </a:prstGeom>
        </p:spPr>
      </p:pic>
      <p:pic>
        <p:nvPicPr>
          <p:cNvPr id="35" name="图片 34" descr="安全带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825" y="1741805"/>
            <a:ext cx="438150" cy="5060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27380" y="700405"/>
            <a:ext cx="5166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四、受安全气囊控制的报警灯：</a:t>
            </a:r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82395" y="1162685"/>
            <a:ext cx="10108565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tx1"/>
                </a:solidFill>
              </a:rPr>
              <a:t> </a:t>
            </a:r>
            <a:r>
              <a:rPr lang="en-US" altLang="zh-CN" sz="3200">
                <a:solidFill>
                  <a:schemeClr val="tx1"/>
                </a:solidFill>
              </a:rPr>
              <a:t>       1.</a:t>
            </a:r>
            <a:r>
              <a:rPr lang="zh-CN" altLang="en-US" sz="3200">
                <a:solidFill>
                  <a:schemeClr val="tx1"/>
                </a:solidFill>
              </a:rPr>
              <a:t>安全带报警灯，当乘客未系安全带或安全带卡扣没插紧时，安全带报警指示灯点亮。提醒司机，系</a:t>
            </a:r>
            <a:r>
              <a:rPr lang="zh-CN" altLang="en-US" sz="3200">
                <a:solidFill>
                  <a:schemeClr val="tx1"/>
                </a:solidFill>
              </a:rPr>
              <a:t>好安全带。</a:t>
            </a:r>
            <a:endParaRPr lang="zh-CN" altLang="en-US" sz="3200">
              <a:solidFill>
                <a:schemeClr val="tx1"/>
              </a:solidFill>
            </a:endParaRPr>
          </a:p>
          <a:p>
            <a:r>
              <a:rPr lang="zh-CN" altLang="en-US" sz="3200">
                <a:solidFill>
                  <a:schemeClr val="tx1"/>
                </a:solidFill>
              </a:rPr>
              <a:t> </a:t>
            </a:r>
            <a:r>
              <a:rPr lang="en-US" altLang="zh-CN" sz="3200">
                <a:solidFill>
                  <a:schemeClr val="tx1"/>
                </a:solidFill>
              </a:rPr>
              <a:t>       2.</a:t>
            </a:r>
            <a:r>
              <a:rPr lang="zh-CN" altLang="en-US" sz="3200">
                <a:solidFill>
                  <a:schemeClr val="tx1"/>
                </a:solidFill>
              </a:rPr>
              <a:t>安全气囊报警灯，碰撞传感器或安全气囊系统有故障，气囊报警灯点亮，告知司机，安全</a:t>
            </a:r>
            <a:r>
              <a:rPr lang="zh-CN" altLang="en-US" sz="3200">
                <a:solidFill>
                  <a:schemeClr val="tx1"/>
                </a:solidFill>
              </a:rPr>
              <a:t>气囊系统有故障，车辆发生碰撞时，气囊</a:t>
            </a:r>
            <a:r>
              <a:rPr lang="zh-CN" altLang="en-US" sz="3200">
                <a:solidFill>
                  <a:schemeClr val="tx1"/>
                </a:solidFill>
              </a:rPr>
              <a:t>将不起作用。</a:t>
            </a:r>
            <a:endParaRPr lang="zh-CN" altLang="en-US" sz="3200">
              <a:solidFill>
                <a:schemeClr val="tx1"/>
              </a:solidFill>
            </a:endParaRPr>
          </a:p>
          <a:p>
            <a:endParaRPr lang="zh-CN" altLang="en-US" sz="3200">
              <a:solidFill>
                <a:schemeClr val="tx1"/>
              </a:solidFill>
            </a:endParaRPr>
          </a:p>
          <a:p>
            <a:endParaRPr lang="zh-CN" altLang="en-US" sz="32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8162290" y="1356360"/>
            <a:ext cx="3500755" cy="2934847"/>
            <a:chOff x="12764" y="2840"/>
            <a:chExt cx="3536" cy="3603"/>
          </a:xfrm>
        </p:grpSpPr>
        <p:pic>
          <p:nvPicPr>
            <p:cNvPr id="11" name="图片 10" descr="气囊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64" y="2840"/>
              <a:ext cx="3536" cy="3536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3704" y="5991"/>
              <a:ext cx="2448" cy="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安全气</a:t>
              </a:r>
              <a:r>
                <a:rPr lang="zh-CN" altLang="en-US"/>
                <a:t>囊电脑</a:t>
              </a:r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000500" y="1746250"/>
            <a:ext cx="3990800" cy="2616705"/>
            <a:chOff x="6481" y="4117"/>
            <a:chExt cx="3645" cy="2532"/>
          </a:xfrm>
        </p:grpSpPr>
        <p:pic>
          <p:nvPicPr>
            <p:cNvPr id="2" name="图片 1" descr="碰撞传感器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81" y="4117"/>
              <a:ext cx="3645" cy="199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7351" y="6293"/>
              <a:ext cx="2088" cy="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碰撞</a:t>
              </a:r>
              <a:r>
                <a:rPr lang="zh-CN" altLang="en-US"/>
                <a:t>传感器</a:t>
              </a:r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52780" y="1437640"/>
            <a:ext cx="2642468" cy="3128876"/>
            <a:chOff x="1739" y="2140"/>
            <a:chExt cx="3045" cy="3507"/>
          </a:xfrm>
        </p:grpSpPr>
        <p:pic>
          <p:nvPicPr>
            <p:cNvPr id="16" name="图片 15" descr="安全带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820000">
              <a:off x="1739" y="2140"/>
              <a:ext cx="3045" cy="304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991" y="5234"/>
              <a:ext cx="2088" cy="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安全带</a:t>
              </a:r>
              <a:r>
                <a:rPr lang="zh-CN" altLang="en-US"/>
                <a:t>卡扣</a:t>
              </a:r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2735580" y="1614170"/>
            <a:ext cx="6258560" cy="152146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822565" y="255778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仪表</a:t>
            </a:r>
            <a:r>
              <a:rPr lang="zh-CN" altLang="en-US"/>
              <a:t>电脑</a:t>
            </a: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594100" y="2489835"/>
            <a:ext cx="3980180" cy="5041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 rot="0">
            <a:off x="3992245" y="2656205"/>
            <a:ext cx="85725" cy="245110"/>
            <a:chOff x="8874" y="6637"/>
            <a:chExt cx="121" cy="483"/>
          </a:xfrm>
        </p:grpSpPr>
        <p:cxnSp>
          <p:nvCxnSpPr>
            <p:cNvPr id="19" name="直接连接符 18"/>
            <p:cNvCxnSpPr/>
            <p:nvPr/>
          </p:nvCxnSpPr>
          <p:spPr>
            <a:xfrm flipH="1">
              <a:off x="8874" y="6637"/>
              <a:ext cx="6" cy="453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8995" y="6667"/>
              <a:ext cx="0" cy="453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文本框 7"/>
          <p:cNvSpPr txBox="1"/>
          <p:nvPr/>
        </p:nvSpPr>
        <p:spPr>
          <a:xfrm>
            <a:off x="4196080" y="2602230"/>
            <a:ext cx="11969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逻辑</a:t>
            </a:r>
            <a:r>
              <a:rPr lang="zh-CN" altLang="en-US"/>
              <a:t>电路</a:t>
            </a: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344545" y="3904615"/>
            <a:ext cx="1788160" cy="648970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/>
              <a:t>诊断数据</a:t>
            </a:r>
            <a:r>
              <a:rPr lang="zh-CN" altLang="en-US"/>
              <a:t>接口</a:t>
            </a:r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4264660" y="3212465"/>
            <a:ext cx="0" cy="69977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6687185" y="4524375"/>
            <a:ext cx="5080" cy="739140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5044440" y="5264150"/>
            <a:ext cx="1946910" cy="455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转向角度</a:t>
            </a:r>
            <a:r>
              <a:rPr lang="zh-CN" altLang="en-US"/>
              <a:t>传感器</a:t>
            </a:r>
            <a:endParaRPr lang="zh-CN" altLang="en-US"/>
          </a:p>
        </p:txBody>
      </p:sp>
      <p:grpSp>
        <p:nvGrpSpPr>
          <p:cNvPr id="55" name="组合 54"/>
          <p:cNvGrpSpPr/>
          <p:nvPr/>
        </p:nvGrpSpPr>
        <p:grpSpPr>
          <a:xfrm>
            <a:off x="5179060" y="1963420"/>
            <a:ext cx="508635" cy="538480"/>
            <a:chOff x="14191" y="7208"/>
            <a:chExt cx="966" cy="1120"/>
          </a:xfrm>
        </p:grpSpPr>
        <p:sp>
          <p:nvSpPr>
            <p:cNvPr id="56" name="椭圆 55"/>
            <p:cNvSpPr/>
            <p:nvPr/>
          </p:nvSpPr>
          <p:spPr>
            <a:xfrm>
              <a:off x="14749" y="7591"/>
              <a:ext cx="408" cy="437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7" name="等腰三角形 56"/>
            <p:cNvSpPr/>
            <p:nvPr/>
          </p:nvSpPr>
          <p:spPr>
            <a:xfrm>
              <a:off x="14837" y="7678"/>
              <a:ext cx="228" cy="216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58" name="直接连接符 57"/>
            <p:cNvCxnSpPr/>
            <p:nvPr/>
          </p:nvCxnSpPr>
          <p:spPr>
            <a:xfrm flipV="1">
              <a:off x="14942" y="7211"/>
              <a:ext cx="10" cy="10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V="1">
              <a:off x="14836" y="7701"/>
              <a:ext cx="196" cy="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组合 59"/>
            <p:cNvGrpSpPr/>
            <p:nvPr/>
          </p:nvGrpSpPr>
          <p:grpSpPr>
            <a:xfrm>
              <a:off x="14444" y="7689"/>
              <a:ext cx="304" cy="242"/>
              <a:chOff x="15456" y="8690"/>
              <a:chExt cx="304" cy="242"/>
            </a:xfrm>
          </p:grpSpPr>
          <p:cxnSp>
            <p:nvCxnSpPr>
              <p:cNvPr id="61" name="直接连接符 60"/>
              <p:cNvCxnSpPr/>
              <p:nvPr/>
            </p:nvCxnSpPr>
            <p:spPr>
              <a:xfrm flipV="1">
                <a:off x="15456" y="8690"/>
                <a:ext cx="195" cy="242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 flipV="1">
                <a:off x="15610" y="8713"/>
                <a:ext cx="151" cy="196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3" name="直接连接符 62"/>
            <p:cNvCxnSpPr/>
            <p:nvPr/>
          </p:nvCxnSpPr>
          <p:spPr>
            <a:xfrm flipV="1">
              <a:off x="14202" y="7208"/>
              <a:ext cx="1" cy="11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V="1">
              <a:off x="14191" y="7208"/>
              <a:ext cx="774" cy="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矩形 1"/>
          <p:cNvSpPr/>
          <p:nvPr/>
        </p:nvSpPr>
        <p:spPr>
          <a:xfrm>
            <a:off x="6419215" y="3875405"/>
            <a:ext cx="1384300" cy="64897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电子转向助力控制</a:t>
            </a:r>
            <a:r>
              <a:rPr lang="zh-CN" altLang="en-US"/>
              <a:t>电脑</a:t>
            </a:r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 flipH="1">
            <a:off x="5180330" y="4226560"/>
            <a:ext cx="1210310" cy="508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>
            <a:off x="7568565" y="4524375"/>
            <a:ext cx="5715" cy="739140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7165340" y="5264150"/>
            <a:ext cx="1946910" cy="45529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转向</a:t>
            </a:r>
            <a:r>
              <a:rPr lang="zh-CN" altLang="en-US"/>
              <a:t>力矩传感器</a:t>
            </a:r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115" y="2018030"/>
            <a:ext cx="538480" cy="42989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937895" y="749935"/>
            <a:ext cx="2926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五、电子转向助力</a:t>
            </a:r>
            <a:r>
              <a:rPr lang="zh-CN" altLang="en-US"/>
              <a:t>报警灯：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01725" y="1243965"/>
            <a:ext cx="1031303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/>
              <a:t>        </a:t>
            </a:r>
            <a:r>
              <a:rPr lang="zh-CN" altLang="en-US" sz="3200"/>
              <a:t>电子转向助力故障报警灯：</a:t>
            </a:r>
            <a:endParaRPr lang="zh-CN" altLang="en-US" sz="3200"/>
          </a:p>
          <a:p>
            <a:r>
              <a:rPr lang="zh-CN" altLang="en-US" sz="3200"/>
              <a:t> </a:t>
            </a:r>
            <a:r>
              <a:rPr lang="en-US" altLang="zh-CN" sz="3200"/>
              <a:t>        1.</a:t>
            </a:r>
            <a:r>
              <a:rPr lang="zh-CN" altLang="en-US" sz="3200"/>
              <a:t>亮黄灯，说明转向系统部分失灵，转动方向盘需要更大的力气；</a:t>
            </a:r>
            <a:endParaRPr lang="zh-CN" altLang="en-US" sz="3200"/>
          </a:p>
          <a:p>
            <a:r>
              <a:rPr lang="en-US" altLang="zh-CN" sz="3200"/>
              <a:t>         2.</a:t>
            </a:r>
            <a:r>
              <a:rPr lang="zh-CN" altLang="en-US" sz="3200"/>
              <a:t>亮红灯，说明转向系统完全失灵，需要很大的劲才能转动方向盘。</a:t>
            </a:r>
            <a:endParaRPr lang="zh-CN" altLang="en-US" sz="3200"/>
          </a:p>
          <a:p>
            <a:endParaRPr lang="zh-CN" altLang="en-US" sz="32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720" y="3333750"/>
            <a:ext cx="3060700" cy="2993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106545" y="670560"/>
            <a:ext cx="53676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chemeClr val="tx1"/>
                </a:solidFill>
                <a:sym typeface="+mn-ea"/>
              </a:rPr>
              <a:t>仪表指示灯电路控制原理及作用</a:t>
            </a:r>
            <a:endParaRPr lang="zh-CN" altLang="en-US" sz="2800">
              <a:solidFill>
                <a:schemeClr val="tx1"/>
              </a:solidFill>
              <a:sym typeface="+mn-ea"/>
            </a:endParaRPr>
          </a:p>
        </p:txBody>
      </p:sp>
      <p:pic>
        <p:nvPicPr>
          <p:cNvPr id="189" name="图片 1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050" y="1508760"/>
            <a:ext cx="9024620" cy="4618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254635" y="735330"/>
            <a:ext cx="10287000" cy="5302885"/>
            <a:chOff x="401" y="978"/>
            <a:chExt cx="16200" cy="8351"/>
          </a:xfrm>
        </p:grpSpPr>
        <p:sp>
          <p:nvSpPr>
            <p:cNvPr id="4" name="文本框 3"/>
            <p:cNvSpPr txBox="1"/>
            <p:nvPr/>
          </p:nvSpPr>
          <p:spPr>
            <a:xfrm>
              <a:off x="401" y="978"/>
              <a:ext cx="868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/>
                <a:t>一、受发动机电脑控制的报警灯：</a:t>
              </a:r>
              <a:endParaRPr lang="zh-CN" altLang="en-US" sz="2800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2599" y="2235"/>
              <a:ext cx="14002" cy="7095"/>
              <a:chOff x="2568" y="1342"/>
              <a:chExt cx="14002" cy="7095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2568" y="1358"/>
                <a:ext cx="14002" cy="2105"/>
              </a:xfrm>
              <a:prstGeom prst="rect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2947" y="5025"/>
                <a:ext cx="13427" cy="1078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zh-CN" altLang="en-US">
                  <a:highlight>
                    <a:srgbClr val="00FF00"/>
                  </a:highlight>
                </a:endParaRPr>
              </a:p>
            </p:txBody>
          </p:sp>
          <p:cxnSp>
            <p:nvCxnSpPr>
              <p:cNvPr id="10" name="直接连接符 9"/>
              <p:cNvCxnSpPr/>
              <p:nvPr/>
            </p:nvCxnSpPr>
            <p:spPr>
              <a:xfrm>
                <a:off x="9232" y="3503"/>
                <a:ext cx="2" cy="1517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矩形 10"/>
              <p:cNvSpPr/>
              <p:nvPr/>
            </p:nvSpPr>
            <p:spPr>
              <a:xfrm>
                <a:off x="3098" y="7555"/>
                <a:ext cx="1818" cy="869"/>
              </a:xfrm>
              <a:prstGeom prst="rect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r>
                  <a:rPr lang="zh-CN" altLang="en-US"/>
                  <a:t>机油压力</a:t>
                </a:r>
                <a:r>
                  <a:rPr lang="zh-CN" altLang="en-US"/>
                  <a:t>传感器</a:t>
                </a:r>
                <a:endParaRPr lang="zh-CN" altLang="en-US"/>
              </a:p>
            </p:txBody>
          </p:sp>
          <p:grpSp>
            <p:nvGrpSpPr>
              <p:cNvPr id="50" name="组合 49"/>
              <p:cNvGrpSpPr/>
              <p:nvPr/>
            </p:nvGrpSpPr>
            <p:grpSpPr>
              <a:xfrm>
                <a:off x="3098" y="5378"/>
                <a:ext cx="1874" cy="2172"/>
                <a:chOff x="5349" y="5093"/>
                <a:chExt cx="1874" cy="2172"/>
              </a:xfrm>
            </p:grpSpPr>
            <p:cxnSp>
              <p:nvCxnSpPr>
                <p:cNvPr id="12" name="直接连接符 11"/>
                <p:cNvCxnSpPr/>
                <p:nvPr/>
              </p:nvCxnSpPr>
              <p:spPr>
                <a:xfrm flipV="1">
                  <a:off x="5546" y="5827"/>
                  <a:ext cx="0" cy="143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直接连接符 12"/>
                <p:cNvCxnSpPr/>
                <p:nvPr/>
              </p:nvCxnSpPr>
              <p:spPr>
                <a:xfrm flipH="1" flipV="1">
                  <a:off x="6215" y="5146"/>
                  <a:ext cx="2" cy="21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文本框 15"/>
                <p:cNvSpPr txBox="1"/>
                <p:nvPr/>
              </p:nvSpPr>
              <p:spPr>
                <a:xfrm>
                  <a:off x="5349" y="5317"/>
                  <a:ext cx="937" cy="5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/>
                    <a:t>5v</a:t>
                  </a:r>
                  <a:endParaRPr lang="en-US" altLang="zh-CN"/>
                </a:p>
              </p:txBody>
            </p:sp>
            <p:cxnSp>
              <p:nvCxnSpPr>
                <p:cNvPr id="18" name="直接连接符 17"/>
                <p:cNvCxnSpPr/>
                <p:nvPr/>
              </p:nvCxnSpPr>
              <p:spPr>
                <a:xfrm flipV="1">
                  <a:off x="6146" y="5147"/>
                  <a:ext cx="140" cy="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矩形 18"/>
                <p:cNvSpPr/>
                <p:nvPr/>
              </p:nvSpPr>
              <p:spPr>
                <a:xfrm>
                  <a:off x="6190" y="5261"/>
                  <a:ext cx="66" cy="29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21" name="直接连接符 20"/>
                <p:cNvCxnSpPr/>
                <p:nvPr/>
              </p:nvCxnSpPr>
              <p:spPr>
                <a:xfrm flipH="1">
                  <a:off x="5997" y="5659"/>
                  <a:ext cx="218" cy="1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oval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/>
                <p:cNvCxnSpPr/>
                <p:nvPr/>
              </p:nvCxnSpPr>
              <p:spPr>
                <a:xfrm flipH="1" flipV="1">
                  <a:off x="6884" y="5267"/>
                  <a:ext cx="2" cy="19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2" name="组合 71"/>
                <p:cNvGrpSpPr/>
                <p:nvPr/>
              </p:nvGrpSpPr>
              <p:grpSpPr>
                <a:xfrm rot="16200000">
                  <a:off x="6989" y="5235"/>
                  <a:ext cx="376" cy="93"/>
                  <a:chOff x="14595" y="2437"/>
                  <a:chExt cx="376" cy="168"/>
                </a:xfrm>
              </p:grpSpPr>
              <p:cxnSp>
                <p:nvCxnSpPr>
                  <p:cNvPr id="73" name="直接连接符 72"/>
                  <p:cNvCxnSpPr/>
                  <p:nvPr/>
                </p:nvCxnSpPr>
                <p:spPr>
                  <a:xfrm>
                    <a:off x="14595" y="2437"/>
                    <a:ext cx="377" cy="4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直接连接符 73"/>
                  <p:cNvCxnSpPr/>
                  <p:nvPr/>
                </p:nvCxnSpPr>
                <p:spPr>
                  <a:xfrm flipV="1">
                    <a:off x="14665" y="2501"/>
                    <a:ext cx="238" cy="15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直接连接符 74"/>
                  <p:cNvCxnSpPr/>
                  <p:nvPr/>
                </p:nvCxnSpPr>
                <p:spPr>
                  <a:xfrm>
                    <a:off x="14691" y="2591"/>
                    <a:ext cx="212" cy="15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7" name="直接连接符 16"/>
                <p:cNvCxnSpPr/>
                <p:nvPr/>
              </p:nvCxnSpPr>
              <p:spPr>
                <a:xfrm flipV="1">
                  <a:off x="6884" y="5261"/>
                  <a:ext cx="237" cy="1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" name="矩形 5"/>
              <p:cNvSpPr/>
              <p:nvPr/>
            </p:nvSpPr>
            <p:spPr>
              <a:xfrm>
                <a:off x="4192" y="2601"/>
                <a:ext cx="8814" cy="792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r>
                  <a:rPr lang="zh-CN" altLang="en-US"/>
                  <a:t>逻辑电</a:t>
                </a:r>
                <a:r>
                  <a:rPr lang="zh-CN" altLang="en-US"/>
                  <a:t>路</a:t>
                </a:r>
                <a:endParaRPr lang="zh-CN" altLang="en-US"/>
              </a:p>
            </p:txBody>
          </p:sp>
          <p:grpSp>
            <p:nvGrpSpPr>
              <p:cNvPr id="37" name="组合 36"/>
              <p:cNvGrpSpPr/>
              <p:nvPr/>
            </p:nvGrpSpPr>
            <p:grpSpPr>
              <a:xfrm>
                <a:off x="5479" y="1509"/>
                <a:ext cx="966" cy="1120"/>
                <a:chOff x="14191" y="7208"/>
                <a:chExt cx="966" cy="1120"/>
              </a:xfrm>
            </p:grpSpPr>
            <p:sp>
              <p:nvSpPr>
                <p:cNvPr id="38" name="椭圆 37"/>
                <p:cNvSpPr/>
                <p:nvPr/>
              </p:nvSpPr>
              <p:spPr>
                <a:xfrm>
                  <a:off x="14749" y="7591"/>
                  <a:ext cx="408" cy="43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9" name="等腰三角形 38"/>
                <p:cNvSpPr/>
                <p:nvPr/>
              </p:nvSpPr>
              <p:spPr>
                <a:xfrm>
                  <a:off x="14837" y="7678"/>
                  <a:ext cx="228" cy="216"/>
                </a:xfrm>
                <a:prstGeom prst="triangl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40" name="直接连接符 39"/>
                <p:cNvCxnSpPr/>
                <p:nvPr/>
              </p:nvCxnSpPr>
              <p:spPr>
                <a:xfrm flipV="1">
                  <a:off x="14942" y="7211"/>
                  <a:ext cx="10" cy="108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 flipV="1">
                  <a:off x="14836" y="7701"/>
                  <a:ext cx="196" cy="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2" name="组合 41"/>
                <p:cNvGrpSpPr/>
                <p:nvPr/>
              </p:nvGrpSpPr>
              <p:grpSpPr>
                <a:xfrm>
                  <a:off x="14444" y="7689"/>
                  <a:ext cx="304" cy="242"/>
                  <a:chOff x="15456" y="8690"/>
                  <a:chExt cx="304" cy="242"/>
                </a:xfrm>
              </p:grpSpPr>
              <p:cxnSp>
                <p:nvCxnSpPr>
                  <p:cNvPr id="43" name="直接连接符 42"/>
                  <p:cNvCxnSpPr/>
                  <p:nvPr/>
                </p:nvCxnSpPr>
                <p:spPr>
                  <a:xfrm flipV="1">
                    <a:off x="15456" y="8690"/>
                    <a:ext cx="195" cy="242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head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直接连接符 43"/>
                  <p:cNvCxnSpPr/>
                  <p:nvPr/>
                </p:nvCxnSpPr>
                <p:spPr>
                  <a:xfrm flipV="1">
                    <a:off x="15610" y="8713"/>
                    <a:ext cx="151" cy="196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head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5" name="直接连接符 44"/>
                <p:cNvCxnSpPr/>
                <p:nvPr/>
              </p:nvCxnSpPr>
              <p:spPr>
                <a:xfrm flipV="1">
                  <a:off x="14202" y="7208"/>
                  <a:ext cx="1" cy="11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 flipV="1">
                  <a:off x="14191" y="7208"/>
                  <a:ext cx="774" cy="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" name="组合 6"/>
              <p:cNvGrpSpPr/>
              <p:nvPr/>
            </p:nvGrpSpPr>
            <p:grpSpPr>
              <a:xfrm>
                <a:off x="9851" y="1506"/>
                <a:ext cx="966" cy="1120"/>
                <a:chOff x="6781" y="1512"/>
                <a:chExt cx="966" cy="1120"/>
              </a:xfrm>
            </p:grpSpPr>
            <p:grpSp>
              <p:nvGrpSpPr>
                <p:cNvPr id="36" name="组合 35"/>
                <p:cNvGrpSpPr/>
                <p:nvPr/>
              </p:nvGrpSpPr>
              <p:grpSpPr>
                <a:xfrm>
                  <a:off x="6781" y="1512"/>
                  <a:ext cx="966" cy="1120"/>
                  <a:chOff x="14191" y="7208"/>
                  <a:chExt cx="966" cy="1120"/>
                </a:xfrm>
              </p:grpSpPr>
              <p:sp>
                <p:nvSpPr>
                  <p:cNvPr id="30" name="椭圆 29"/>
                  <p:cNvSpPr/>
                  <p:nvPr/>
                </p:nvSpPr>
                <p:spPr>
                  <a:xfrm>
                    <a:off x="14749" y="7591"/>
                    <a:ext cx="408" cy="437"/>
                  </a:xfrm>
                  <a:prstGeom prst="ellips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0" name="等腰三角形 19"/>
                  <p:cNvSpPr/>
                  <p:nvPr/>
                </p:nvSpPr>
                <p:spPr>
                  <a:xfrm>
                    <a:off x="14837" y="7678"/>
                    <a:ext cx="228" cy="216"/>
                  </a:xfrm>
                  <a:prstGeom prst="triangl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22" name="直接连接符 21"/>
                  <p:cNvCxnSpPr/>
                  <p:nvPr/>
                </p:nvCxnSpPr>
                <p:spPr>
                  <a:xfrm flipV="1">
                    <a:off x="14942" y="7211"/>
                    <a:ext cx="10" cy="1086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直接连接符 25"/>
                  <p:cNvCxnSpPr/>
                  <p:nvPr/>
                </p:nvCxnSpPr>
                <p:spPr>
                  <a:xfrm flipV="1">
                    <a:off x="14836" y="7701"/>
                    <a:ext cx="196" cy="7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3" name="组合 32"/>
                  <p:cNvGrpSpPr/>
                  <p:nvPr/>
                </p:nvGrpSpPr>
                <p:grpSpPr>
                  <a:xfrm>
                    <a:off x="14444" y="7689"/>
                    <a:ext cx="304" cy="242"/>
                    <a:chOff x="15456" y="8690"/>
                    <a:chExt cx="304" cy="242"/>
                  </a:xfrm>
                </p:grpSpPr>
                <p:cxnSp>
                  <p:nvCxnSpPr>
                    <p:cNvPr id="31" name="直接连接符 30"/>
                    <p:cNvCxnSpPr/>
                    <p:nvPr/>
                  </p:nvCxnSpPr>
                  <p:spPr>
                    <a:xfrm flipV="1">
                      <a:off x="15456" y="8690"/>
                      <a:ext cx="195" cy="2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  <a:head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" name="直接连接符 31"/>
                    <p:cNvCxnSpPr/>
                    <p:nvPr/>
                  </p:nvCxnSpPr>
                  <p:spPr>
                    <a:xfrm flipV="1">
                      <a:off x="15610" y="8713"/>
                      <a:ext cx="151" cy="196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  <a:head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4" name="直接连接符 33"/>
                  <p:cNvCxnSpPr/>
                  <p:nvPr/>
                </p:nvCxnSpPr>
                <p:spPr>
                  <a:xfrm flipV="1">
                    <a:off x="14202" y="7208"/>
                    <a:ext cx="1" cy="11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直接连接符 34"/>
                  <p:cNvCxnSpPr/>
                  <p:nvPr/>
                </p:nvCxnSpPr>
                <p:spPr>
                  <a:xfrm flipV="1">
                    <a:off x="14191" y="7208"/>
                    <a:ext cx="774" cy="5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47" name="图片 46" descr="发动机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781" y="1594"/>
                  <a:ext cx="617" cy="388"/>
                </a:xfrm>
                <a:prstGeom prst="rect">
                  <a:avLst/>
                </a:prstGeom>
              </p:spPr>
            </p:pic>
          </p:grpSp>
          <p:pic>
            <p:nvPicPr>
              <p:cNvPr id="48" name="图片 47" descr="机油压力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92" y="1342"/>
                <a:ext cx="1299" cy="836"/>
              </a:xfrm>
              <a:prstGeom prst="rect">
                <a:avLst/>
              </a:prstGeom>
            </p:spPr>
          </p:pic>
          <p:sp>
            <p:nvSpPr>
              <p:cNvPr id="54" name="文本框 53"/>
              <p:cNvSpPr txBox="1"/>
              <p:nvPr/>
            </p:nvSpPr>
            <p:spPr>
              <a:xfrm>
                <a:off x="13814" y="1895"/>
                <a:ext cx="1728" cy="5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/>
                  <a:t>仪表</a:t>
                </a:r>
                <a:r>
                  <a:rPr lang="zh-CN" altLang="en-US"/>
                  <a:t>电脑</a:t>
                </a:r>
                <a:endParaRPr lang="zh-CN" altLang="en-US"/>
              </a:p>
            </p:txBody>
          </p:sp>
          <p:sp>
            <p:nvSpPr>
              <p:cNvPr id="55" name="文本框 54"/>
              <p:cNvSpPr txBox="1"/>
              <p:nvPr/>
            </p:nvSpPr>
            <p:spPr>
              <a:xfrm>
                <a:off x="10409" y="5277"/>
                <a:ext cx="2088" cy="5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/>
                  <a:t>发动机</a:t>
                </a:r>
                <a:r>
                  <a:rPr lang="zh-CN" altLang="en-US"/>
                  <a:t>电脑</a:t>
                </a:r>
                <a:endParaRPr lang="zh-CN" altLang="en-US"/>
              </a:p>
            </p:txBody>
          </p:sp>
          <p:cxnSp>
            <p:nvCxnSpPr>
              <p:cNvPr id="56" name="直接连接符 55"/>
              <p:cNvCxnSpPr/>
              <p:nvPr/>
            </p:nvCxnSpPr>
            <p:spPr>
              <a:xfrm flipH="1" flipV="1">
                <a:off x="6407" y="6121"/>
                <a:ext cx="7" cy="137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矩形 56"/>
              <p:cNvSpPr/>
              <p:nvPr/>
            </p:nvSpPr>
            <p:spPr>
              <a:xfrm>
                <a:off x="5592" y="7466"/>
                <a:ext cx="2314" cy="956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/>
                  <a:t>水温</a:t>
                </a:r>
                <a:r>
                  <a:rPr lang="zh-CN" altLang="en-US"/>
                  <a:t>传感器</a:t>
                </a:r>
                <a:endParaRPr lang="zh-CN" altLang="en-US"/>
              </a:p>
            </p:txBody>
          </p:sp>
          <p:cxnSp>
            <p:nvCxnSpPr>
              <p:cNvPr id="58" name="直接连接符 57"/>
              <p:cNvCxnSpPr/>
              <p:nvPr/>
            </p:nvCxnSpPr>
            <p:spPr>
              <a:xfrm flipH="1" flipV="1">
                <a:off x="9846" y="6093"/>
                <a:ext cx="3" cy="135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矩形 59"/>
              <p:cNvSpPr/>
              <p:nvPr/>
            </p:nvSpPr>
            <p:spPr>
              <a:xfrm>
                <a:off x="8417" y="7423"/>
                <a:ext cx="2314" cy="1001"/>
              </a:xfrm>
              <a:prstGeom prst="rect">
                <a:avLst/>
              </a:prstGeom>
              <a:gradFill>
                <a:gsLst>
                  <a:gs pos="0">
                    <a:srgbClr val="56A0B9"/>
                  </a:gs>
                  <a:gs pos="100000">
                    <a:srgbClr val="5DBDC3"/>
                  </a:gs>
                </a:gsLst>
                <a:lin scaled="1"/>
              </a:gra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/>
                  <a:t>油量传感器</a:t>
                </a:r>
                <a:endParaRPr lang="zh-CN" altLang="en-US"/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13867" y="7443"/>
                <a:ext cx="2314" cy="95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/>
                  <a:t>电子油门</a:t>
                </a:r>
                <a:r>
                  <a:rPr lang="zh-CN" altLang="en-US"/>
                  <a:t>控制系统</a:t>
                </a:r>
                <a:endParaRPr lang="zh-CN" altLang="en-US"/>
              </a:p>
            </p:txBody>
          </p:sp>
          <p:cxnSp>
            <p:nvCxnSpPr>
              <p:cNvPr id="63" name="直接连接符 62"/>
              <p:cNvCxnSpPr/>
              <p:nvPr/>
            </p:nvCxnSpPr>
            <p:spPr>
              <a:xfrm flipH="1" flipV="1">
                <a:off x="7175" y="6103"/>
                <a:ext cx="1" cy="134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/>
              <p:cNvCxnSpPr/>
              <p:nvPr/>
            </p:nvCxnSpPr>
            <p:spPr>
              <a:xfrm flipH="1" flipV="1">
                <a:off x="9082" y="6093"/>
                <a:ext cx="1" cy="134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/>
              <p:cNvCxnSpPr/>
              <p:nvPr/>
            </p:nvCxnSpPr>
            <p:spPr>
              <a:xfrm flipH="1" flipV="1">
                <a:off x="14563" y="6112"/>
                <a:ext cx="1" cy="134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/>
              <p:cNvCxnSpPr/>
              <p:nvPr/>
            </p:nvCxnSpPr>
            <p:spPr>
              <a:xfrm flipH="1" flipV="1">
                <a:off x="15393" y="6097"/>
                <a:ext cx="1" cy="134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6" name="组合 85"/>
              <p:cNvGrpSpPr/>
              <p:nvPr/>
            </p:nvGrpSpPr>
            <p:grpSpPr>
              <a:xfrm>
                <a:off x="11096" y="1507"/>
                <a:ext cx="966" cy="1120"/>
                <a:chOff x="14191" y="7208"/>
                <a:chExt cx="966" cy="1120"/>
              </a:xfrm>
            </p:grpSpPr>
            <p:sp>
              <p:nvSpPr>
                <p:cNvPr id="87" name="椭圆 86"/>
                <p:cNvSpPr/>
                <p:nvPr/>
              </p:nvSpPr>
              <p:spPr>
                <a:xfrm>
                  <a:off x="14749" y="7591"/>
                  <a:ext cx="408" cy="43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88" name="等腰三角形 87"/>
                <p:cNvSpPr/>
                <p:nvPr/>
              </p:nvSpPr>
              <p:spPr>
                <a:xfrm>
                  <a:off x="14837" y="7678"/>
                  <a:ext cx="228" cy="216"/>
                </a:xfrm>
                <a:prstGeom prst="triangl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89" name="直接连接符 88"/>
                <p:cNvCxnSpPr/>
                <p:nvPr/>
              </p:nvCxnSpPr>
              <p:spPr>
                <a:xfrm flipV="1">
                  <a:off x="14942" y="7211"/>
                  <a:ext cx="10" cy="108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接连接符 89"/>
                <p:cNvCxnSpPr/>
                <p:nvPr/>
              </p:nvCxnSpPr>
              <p:spPr>
                <a:xfrm flipV="1">
                  <a:off x="14836" y="7701"/>
                  <a:ext cx="196" cy="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1" name="组合 90"/>
                <p:cNvGrpSpPr/>
                <p:nvPr/>
              </p:nvGrpSpPr>
              <p:grpSpPr>
                <a:xfrm>
                  <a:off x="14444" y="7689"/>
                  <a:ext cx="304" cy="242"/>
                  <a:chOff x="15456" y="8690"/>
                  <a:chExt cx="304" cy="242"/>
                </a:xfrm>
              </p:grpSpPr>
              <p:cxnSp>
                <p:nvCxnSpPr>
                  <p:cNvPr id="92" name="直接连接符 91"/>
                  <p:cNvCxnSpPr/>
                  <p:nvPr/>
                </p:nvCxnSpPr>
                <p:spPr>
                  <a:xfrm flipV="1">
                    <a:off x="15456" y="8690"/>
                    <a:ext cx="195" cy="242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head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直接连接符 92"/>
                  <p:cNvCxnSpPr/>
                  <p:nvPr/>
                </p:nvCxnSpPr>
                <p:spPr>
                  <a:xfrm flipV="1">
                    <a:off x="15610" y="8713"/>
                    <a:ext cx="151" cy="196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head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94" name="直接连接符 93"/>
                <p:cNvCxnSpPr/>
                <p:nvPr/>
              </p:nvCxnSpPr>
              <p:spPr>
                <a:xfrm flipV="1">
                  <a:off x="14202" y="7208"/>
                  <a:ext cx="1" cy="11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 flipV="1">
                  <a:off x="14191" y="7208"/>
                  <a:ext cx="774" cy="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组合 13"/>
              <p:cNvGrpSpPr/>
              <p:nvPr/>
            </p:nvGrpSpPr>
            <p:grpSpPr>
              <a:xfrm>
                <a:off x="8413" y="1505"/>
                <a:ext cx="966" cy="1120"/>
                <a:chOff x="9681" y="1502"/>
                <a:chExt cx="966" cy="1120"/>
              </a:xfrm>
            </p:grpSpPr>
            <p:pic>
              <p:nvPicPr>
                <p:cNvPr id="70" name="图片 6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776" y="1533"/>
                  <a:ext cx="481" cy="481"/>
                </a:xfrm>
                <a:prstGeom prst="rect">
                  <a:avLst/>
                </a:prstGeom>
              </p:spPr>
            </p:pic>
            <p:grpSp>
              <p:nvGrpSpPr>
                <p:cNvPr id="96" name="组合 95"/>
                <p:cNvGrpSpPr/>
                <p:nvPr/>
              </p:nvGrpSpPr>
              <p:grpSpPr>
                <a:xfrm>
                  <a:off x="9681" y="1502"/>
                  <a:ext cx="966" cy="1120"/>
                  <a:chOff x="14191" y="7208"/>
                  <a:chExt cx="966" cy="1120"/>
                </a:xfrm>
              </p:grpSpPr>
              <p:sp>
                <p:nvSpPr>
                  <p:cNvPr id="97" name="椭圆 96"/>
                  <p:cNvSpPr/>
                  <p:nvPr/>
                </p:nvSpPr>
                <p:spPr>
                  <a:xfrm>
                    <a:off x="14749" y="7591"/>
                    <a:ext cx="408" cy="437"/>
                  </a:xfrm>
                  <a:prstGeom prst="ellips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8" name="等腰三角形 97"/>
                  <p:cNvSpPr/>
                  <p:nvPr/>
                </p:nvSpPr>
                <p:spPr>
                  <a:xfrm>
                    <a:off x="14837" y="7678"/>
                    <a:ext cx="228" cy="216"/>
                  </a:xfrm>
                  <a:prstGeom prst="triangl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99" name="直接连接符 98"/>
                  <p:cNvCxnSpPr/>
                  <p:nvPr/>
                </p:nvCxnSpPr>
                <p:spPr>
                  <a:xfrm flipV="1">
                    <a:off x="14942" y="7211"/>
                    <a:ext cx="10" cy="1086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直接连接符 99"/>
                  <p:cNvCxnSpPr/>
                  <p:nvPr/>
                </p:nvCxnSpPr>
                <p:spPr>
                  <a:xfrm flipV="1">
                    <a:off x="14836" y="7701"/>
                    <a:ext cx="196" cy="7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01" name="组合 100"/>
                  <p:cNvGrpSpPr/>
                  <p:nvPr/>
                </p:nvGrpSpPr>
                <p:grpSpPr>
                  <a:xfrm>
                    <a:off x="14444" y="7689"/>
                    <a:ext cx="304" cy="242"/>
                    <a:chOff x="15456" y="8690"/>
                    <a:chExt cx="304" cy="242"/>
                  </a:xfrm>
                </p:grpSpPr>
                <p:cxnSp>
                  <p:nvCxnSpPr>
                    <p:cNvPr id="102" name="直接连接符 101"/>
                    <p:cNvCxnSpPr/>
                    <p:nvPr/>
                  </p:nvCxnSpPr>
                  <p:spPr>
                    <a:xfrm flipV="1">
                      <a:off x="15456" y="8690"/>
                      <a:ext cx="195" cy="2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  <a:head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3" name="直接连接符 102"/>
                    <p:cNvCxnSpPr/>
                    <p:nvPr/>
                  </p:nvCxnSpPr>
                  <p:spPr>
                    <a:xfrm flipV="1">
                      <a:off x="15610" y="8713"/>
                      <a:ext cx="151" cy="196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  <a:head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04" name="直接连接符 103"/>
                  <p:cNvCxnSpPr/>
                  <p:nvPr/>
                </p:nvCxnSpPr>
                <p:spPr>
                  <a:xfrm flipV="1">
                    <a:off x="14202" y="7208"/>
                    <a:ext cx="1" cy="11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直接连接符 104"/>
                  <p:cNvCxnSpPr/>
                  <p:nvPr/>
                </p:nvCxnSpPr>
                <p:spPr>
                  <a:xfrm flipV="1">
                    <a:off x="14191" y="7208"/>
                    <a:ext cx="774" cy="5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106" name="图片 10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168" y="1527"/>
                <a:ext cx="630" cy="375"/>
              </a:xfrm>
              <a:prstGeom prst="rect">
                <a:avLst/>
              </a:prstGeom>
            </p:spPr>
          </p:pic>
          <p:grpSp>
            <p:nvGrpSpPr>
              <p:cNvPr id="23" name="组合 22"/>
              <p:cNvGrpSpPr/>
              <p:nvPr/>
            </p:nvGrpSpPr>
            <p:grpSpPr>
              <a:xfrm>
                <a:off x="6839" y="1448"/>
                <a:ext cx="1055" cy="1175"/>
                <a:chOff x="8092" y="1447"/>
                <a:chExt cx="1055" cy="1175"/>
              </a:xfrm>
            </p:grpSpPr>
            <p:grpSp>
              <p:nvGrpSpPr>
                <p:cNvPr id="71" name="组合 70"/>
                <p:cNvGrpSpPr/>
                <p:nvPr/>
              </p:nvGrpSpPr>
              <p:grpSpPr>
                <a:xfrm>
                  <a:off x="8181" y="1502"/>
                  <a:ext cx="966" cy="1120"/>
                  <a:chOff x="14191" y="7208"/>
                  <a:chExt cx="966" cy="1120"/>
                </a:xfrm>
              </p:grpSpPr>
              <p:sp>
                <p:nvSpPr>
                  <p:cNvPr id="76" name="椭圆 75"/>
                  <p:cNvSpPr/>
                  <p:nvPr/>
                </p:nvSpPr>
                <p:spPr>
                  <a:xfrm>
                    <a:off x="14749" y="7591"/>
                    <a:ext cx="408" cy="437"/>
                  </a:xfrm>
                  <a:prstGeom prst="ellips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7" name="等腰三角形 76"/>
                  <p:cNvSpPr/>
                  <p:nvPr/>
                </p:nvSpPr>
                <p:spPr>
                  <a:xfrm>
                    <a:off x="14837" y="7678"/>
                    <a:ext cx="228" cy="216"/>
                  </a:xfrm>
                  <a:prstGeom prst="triangl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78" name="直接连接符 77"/>
                  <p:cNvCxnSpPr/>
                  <p:nvPr/>
                </p:nvCxnSpPr>
                <p:spPr>
                  <a:xfrm flipV="1">
                    <a:off x="14942" y="7211"/>
                    <a:ext cx="10" cy="1086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直接连接符 79"/>
                  <p:cNvCxnSpPr/>
                  <p:nvPr/>
                </p:nvCxnSpPr>
                <p:spPr>
                  <a:xfrm flipV="1">
                    <a:off x="14836" y="7701"/>
                    <a:ext cx="196" cy="7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81" name="组合 80"/>
                  <p:cNvGrpSpPr/>
                  <p:nvPr/>
                </p:nvGrpSpPr>
                <p:grpSpPr>
                  <a:xfrm>
                    <a:off x="14444" y="7689"/>
                    <a:ext cx="304" cy="242"/>
                    <a:chOff x="15456" y="8690"/>
                    <a:chExt cx="304" cy="242"/>
                  </a:xfrm>
                </p:grpSpPr>
                <p:cxnSp>
                  <p:nvCxnSpPr>
                    <p:cNvPr id="82" name="直接连接符 81"/>
                    <p:cNvCxnSpPr/>
                    <p:nvPr/>
                  </p:nvCxnSpPr>
                  <p:spPr>
                    <a:xfrm flipV="1">
                      <a:off x="15456" y="8690"/>
                      <a:ext cx="195" cy="2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  <a:head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" name="直接连接符 82"/>
                    <p:cNvCxnSpPr/>
                    <p:nvPr/>
                  </p:nvCxnSpPr>
                  <p:spPr>
                    <a:xfrm flipV="1">
                      <a:off x="15610" y="8713"/>
                      <a:ext cx="151" cy="196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  <a:head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84" name="直接连接符 83"/>
                  <p:cNvCxnSpPr/>
                  <p:nvPr/>
                </p:nvCxnSpPr>
                <p:spPr>
                  <a:xfrm flipV="1">
                    <a:off x="14202" y="7208"/>
                    <a:ext cx="1" cy="11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直接连接符 84"/>
                  <p:cNvCxnSpPr/>
                  <p:nvPr/>
                </p:nvCxnSpPr>
                <p:spPr>
                  <a:xfrm flipV="1">
                    <a:off x="14191" y="7208"/>
                    <a:ext cx="774" cy="5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07" name="图片 106" descr="水温报警灯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092" y="1447"/>
                  <a:ext cx="863" cy="681"/>
                </a:xfrm>
                <a:prstGeom prst="rect">
                  <a:avLst/>
                </a:prstGeom>
              </p:spPr>
            </p:pic>
          </p:grpSp>
          <p:grpSp>
            <p:nvGrpSpPr>
              <p:cNvPr id="24" name="组合 23"/>
              <p:cNvGrpSpPr/>
              <p:nvPr/>
            </p:nvGrpSpPr>
            <p:grpSpPr>
              <a:xfrm>
                <a:off x="11204" y="6119"/>
                <a:ext cx="2344" cy="2318"/>
                <a:chOff x="5672" y="6106"/>
                <a:chExt cx="2344" cy="2318"/>
              </a:xfrm>
            </p:grpSpPr>
            <p:cxnSp>
              <p:nvCxnSpPr>
                <p:cNvPr id="25" name="直接连接符 24"/>
                <p:cNvCxnSpPr/>
                <p:nvPr/>
              </p:nvCxnSpPr>
              <p:spPr>
                <a:xfrm flipV="1">
                  <a:off x="6530" y="6108"/>
                  <a:ext cx="0" cy="143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矩形 26"/>
                <p:cNvSpPr/>
                <p:nvPr/>
              </p:nvSpPr>
              <p:spPr>
                <a:xfrm>
                  <a:off x="5672" y="7468"/>
                  <a:ext cx="2345" cy="95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zh-CN" altLang="en-US"/>
                    <a:t>发动机电控</a:t>
                  </a:r>
                  <a:r>
                    <a:rPr lang="zh-CN" altLang="en-US"/>
                    <a:t>系统</a:t>
                  </a:r>
                  <a:endParaRPr lang="zh-CN" altLang="en-US"/>
                </a:p>
              </p:txBody>
            </p:sp>
            <p:cxnSp>
              <p:nvCxnSpPr>
                <p:cNvPr id="108" name="直接连接符 107"/>
                <p:cNvCxnSpPr/>
                <p:nvPr/>
              </p:nvCxnSpPr>
              <p:spPr>
                <a:xfrm flipH="1" flipV="1">
                  <a:off x="7386" y="6106"/>
                  <a:ext cx="12" cy="138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48640" y="1056005"/>
            <a:ext cx="10946130" cy="3538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/>
              <a:t>         1.</a:t>
            </a:r>
            <a:r>
              <a:rPr lang="zh-CN" altLang="en-US" sz="3200"/>
              <a:t>机油压力报警灯，机油压力传感器就是检测发动机在工作时机油压力是否过低的，如果油压过低，故障灯报警就</a:t>
            </a:r>
            <a:r>
              <a:rPr lang="zh-CN" altLang="en-US" sz="3200"/>
              <a:t>会点亮，提醒司机，需及时检修。</a:t>
            </a:r>
            <a:endParaRPr lang="zh-CN" altLang="en-US" sz="3200"/>
          </a:p>
          <a:p>
            <a:r>
              <a:rPr lang="en-US" altLang="zh-CN" sz="3200">
                <a:sym typeface="+mn-ea"/>
              </a:rPr>
              <a:t>         2.</a:t>
            </a:r>
            <a:r>
              <a:rPr lang="zh-CN" altLang="en-US" sz="3200">
                <a:sym typeface="+mn-ea"/>
              </a:rPr>
              <a:t>水温过高报警灯，水温传感器检测到发动机温度过高信号后，故障报警灯点亮。提醒司机，需要立即停车检修，避免发动机出现开锅现象。</a:t>
            </a:r>
            <a:endParaRPr lang="zh-CN" altLang="en-US" sz="3200"/>
          </a:p>
          <a:p>
            <a:r>
              <a:rPr lang="en-US" altLang="zh-CN" sz="3200"/>
              <a:t>        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58545" y="1386205"/>
            <a:ext cx="985583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         3.</a:t>
            </a:r>
            <a:r>
              <a:rPr lang="zh-CN" altLang="en-US" sz="2800"/>
              <a:t>燃油</a:t>
            </a:r>
            <a:r>
              <a:rPr lang="zh-CN" altLang="en-US" sz="2800">
                <a:sym typeface="+mn-ea"/>
              </a:rPr>
              <a:t>液位过低报警灯，油量传感器检测到液位过低</a:t>
            </a:r>
            <a:r>
              <a:rPr lang="zh-CN" altLang="en-US" sz="2800">
                <a:sym typeface="+mn-ea"/>
              </a:rPr>
              <a:t>时，报警灯点亮，提醒司机，此时燃油不足，需要补充燃油，避免出现半路抛锚现象。</a:t>
            </a:r>
            <a:endParaRPr lang="zh-CN" altLang="en-US" sz="2800">
              <a:sym typeface="+mn-ea"/>
            </a:endParaRPr>
          </a:p>
          <a:p>
            <a:r>
              <a:rPr lang="zh-CN" altLang="en-US" sz="2800">
                <a:sym typeface="+mn-ea"/>
              </a:rPr>
              <a:t> </a:t>
            </a:r>
            <a:r>
              <a:rPr lang="en-US" altLang="zh-CN" sz="2800">
                <a:sym typeface="+mn-ea"/>
              </a:rPr>
              <a:t>        4.</a:t>
            </a:r>
            <a:r>
              <a:rPr lang="zh-CN" altLang="en-US" sz="2800">
                <a:sym typeface="+mn-ea"/>
              </a:rPr>
              <a:t>发动机故障报警灯，发动机</a:t>
            </a:r>
            <a:r>
              <a:rPr lang="en-US" altLang="zh-CN" sz="2800">
                <a:sym typeface="+mn-ea"/>
              </a:rPr>
              <a:t> </a:t>
            </a:r>
            <a:r>
              <a:rPr lang="zh-CN" altLang="en-US" sz="2800">
                <a:sym typeface="+mn-ea"/>
              </a:rPr>
              <a:t>电控系统有故障了，该故障报警灯点亮，提醒司机，请及时检修。</a:t>
            </a:r>
            <a:endParaRPr lang="zh-CN" altLang="en-US" sz="2800"/>
          </a:p>
          <a:p>
            <a:r>
              <a:rPr lang="en-US" altLang="zh-CN" sz="2800">
                <a:sym typeface="+mn-ea"/>
              </a:rPr>
              <a:t>         5. </a:t>
            </a:r>
            <a:r>
              <a:rPr lang="zh-CN" altLang="en-US" sz="2800">
                <a:sym typeface="+mn-ea"/>
              </a:rPr>
              <a:t>电子油门故障报警灯，正常情况下，打开点火开关该灯自检后会熄灭，如果</a:t>
            </a:r>
            <a:r>
              <a:rPr lang="zh-CN" altLang="en-US" sz="2800">
                <a:sym typeface="+mn-ea"/>
              </a:rPr>
              <a:t>该报警灯仍持续点亮，那就说明电子油门系统有故障了。</a:t>
            </a:r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599440" y="187325"/>
            <a:ext cx="10723880" cy="6062980"/>
            <a:chOff x="944" y="295"/>
            <a:chExt cx="16888" cy="9548"/>
          </a:xfrm>
        </p:grpSpPr>
        <p:pic>
          <p:nvPicPr>
            <p:cNvPr id="2" name="图片 1" descr="油量传感器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13812" y="295"/>
              <a:ext cx="3186" cy="4251"/>
            </a:xfrm>
            <a:prstGeom prst="rect">
              <a:avLst/>
            </a:prstGeom>
          </p:spPr>
        </p:pic>
        <p:pic>
          <p:nvPicPr>
            <p:cNvPr id="25" name="图片 24" descr="机油传感器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7" y="1664"/>
              <a:ext cx="2841" cy="2739"/>
            </a:xfrm>
            <a:prstGeom prst="rect">
              <a:avLst/>
            </a:prstGeom>
          </p:spPr>
        </p:pic>
        <p:pic>
          <p:nvPicPr>
            <p:cNvPr id="29" name="图片 28" descr="发动机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39" y="1755"/>
              <a:ext cx="3189" cy="2392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704" y="4147"/>
              <a:ext cx="280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/>
                <a:t>机油压力</a:t>
              </a:r>
              <a:r>
                <a:rPr lang="zh-CN" altLang="en-US"/>
                <a:t>传感器</a:t>
              </a:r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508" y="4147"/>
              <a:ext cx="405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发动机控制</a:t>
              </a:r>
              <a:r>
                <a:rPr lang="zh-CN" altLang="en-US"/>
                <a:t>系统</a:t>
              </a:r>
              <a:endParaRPr lang="zh-CN" alt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79" y="721"/>
              <a:ext cx="3682" cy="3682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976" y="4161"/>
              <a:ext cx="208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/>
                <a:t>水温</a:t>
              </a:r>
              <a:r>
                <a:rPr lang="zh-CN" altLang="en-US"/>
                <a:t>传感器</a:t>
              </a:r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4081" y="4267"/>
              <a:ext cx="208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/>
                <a:t>油量</a:t>
              </a:r>
              <a:r>
                <a:rPr lang="zh-CN" altLang="en-US"/>
                <a:t>传感器</a:t>
              </a:r>
              <a:endParaRPr lang="zh-CN" altLang="en-US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4" y="5553"/>
              <a:ext cx="3864" cy="3599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86" y="5633"/>
              <a:ext cx="4891" cy="3439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7757" y="9263"/>
              <a:ext cx="244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/>
                <a:t>电子油门</a:t>
              </a:r>
              <a:r>
                <a:rPr lang="zh-CN" altLang="en-US"/>
                <a:t>系统</a:t>
              </a:r>
              <a:endParaRPr lang="zh-CN" altLang="en-US"/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892" y="5528"/>
              <a:ext cx="6940" cy="338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2" name="组合 11"/>
          <p:cNvGrpSpPr/>
          <p:nvPr/>
        </p:nvGrpSpPr>
        <p:grpSpPr>
          <a:xfrm>
            <a:off x="746760" y="637540"/>
            <a:ext cx="9462135" cy="5527675"/>
            <a:chOff x="1176" y="629"/>
            <a:chExt cx="14901" cy="8705"/>
          </a:xfrm>
        </p:grpSpPr>
        <p:sp>
          <p:nvSpPr>
            <p:cNvPr id="34" name="矩形 33"/>
            <p:cNvSpPr/>
            <p:nvPr/>
          </p:nvSpPr>
          <p:spPr>
            <a:xfrm>
              <a:off x="2751" y="1953"/>
              <a:ext cx="13326" cy="2150"/>
            </a:xfrm>
            <a:prstGeom prst="rect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9413" y="4103"/>
              <a:ext cx="2" cy="1622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矩形 5"/>
            <p:cNvSpPr/>
            <p:nvPr/>
          </p:nvSpPr>
          <p:spPr>
            <a:xfrm>
              <a:off x="3448" y="4667"/>
              <a:ext cx="12167" cy="105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zh-CN" altLang="en-US"/>
                <a:t>车身</a:t>
              </a:r>
              <a:r>
                <a:rPr lang="zh-CN" altLang="en-US"/>
                <a:t>电脑</a:t>
              </a:r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4251" y="2086"/>
              <a:ext cx="172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/>
                <a:t>仪表</a:t>
              </a:r>
              <a:r>
                <a:rPr lang="zh-CN" altLang="en-US"/>
                <a:t>电脑</a:t>
              </a:r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9505" y="6879"/>
              <a:ext cx="1860" cy="1185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zh-CN" altLang="en-US"/>
                <a:t>行车</a:t>
              </a:r>
              <a:r>
                <a:rPr lang="zh-CN" altLang="en-US"/>
                <a:t>电脑</a:t>
              </a:r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9190" y="8860"/>
              <a:ext cx="2664" cy="475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zh-CN" altLang="en-US"/>
                <a:t>里程数</a:t>
              </a:r>
              <a:r>
                <a:rPr lang="zh-CN" altLang="en-US"/>
                <a:t>据</a:t>
              </a:r>
              <a:endParaRPr lang="zh-CN" altLang="en-US"/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>
              <a:off x="10484" y="8065"/>
              <a:ext cx="8" cy="799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组合 1"/>
            <p:cNvGrpSpPr/>
            <p:nvPr/>
          </p:nvGrpSpPr>
          <p:grpSpPr>
            <a:xfrm>
              <a:off x="10492" y="2052"/>
              <a:ext cx="801" cy="848"/>
              <a:chOff x="14191" y="7208"/>
              <a:chExt cx="966" cy="1120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14749" y="7591"/>
                <a:ext cx="408" cy="437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9" name="等腰三角形 38"/>
              <p:cNvSpPr/>
              <p:nvPr/>
            </p:nvSpPr>
            <p:spPr>
              <a:xfrm>
                <a:off x="14837" y="7678"/>
                <a:ext cx="228" cy="216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40" name="直接连接符 39"/>
              <p:cNvCxnSpPr/>
              <p:nvPr/>
            </p:nvCxnSpPr>
            <p:spPr>
              <a:xfrm flipV="1">
                <a:off x="14942" y="7211"/>
                <a:ext cx="10" cy="10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 flipV="1">
                <a:off x="14836" y="7701"/>
                <a:ext cx="196" cy="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" name="组合 41"/>
              <p:cNvGrpSpPr/>
              <p:nvPr/>
            </p:nvGrpSpPr>
            <p:grpSpPr>
              <a:xfrm>
                <a:off x="14444" y="7689"/>
                <a:ext cx="304" cy="242"/>
                <a:chOff x="15456" y="8690"/>
                <a:chExt cx="304" cy="242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 flipV="1">
                  <a:off x="15456" y="8690"/>
                  <a:ext cx="195" cy="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 flipV="1">
                  <a:off x="15610" y="8713"/>
                  <a:ext cx="151" cy="19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直接连接符 44"/>
              <p:cNvCxnSpPr/>
              <p:nvPr/>
            </p:nvCxnSpPr>
            <p:spPr>
              <a:xfrm flipV="1">
                <a:off x="14202" y="7208"/>
                <a:ext cx="1" cy="11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 flipV="1">
                <a:off x="14191" y="7208"/>
                <a:ext cx="774" cy="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" name="直接连接符 2"/>
            <p:cNvCxnSpPr/>
            <p:nvPr/>
          </p:nvCxnSpPr>
          <p:spPr>
            <a:xfrm flipH="1">
              <a:off x="10432" y="5725"/>
              <a:ext cx="6" cy="1177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 9"/>
            <p:cNvSpPr/>
            <p:nvPr/>
          </p:nvSpPr>
          <p:spPr>
            <a:xfrm>
              <a:off x="3971" y="6887"/>
              <a:ext cx="1255" cy="118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防盗</a:t>
              </a:r>
              <a:r>
                <a:rPr lang="zh-CN" altLang="en-US"/>
                <a:t>电脑</a:t>
              </a:r>
              <a:endParaRPr lang="zh-CN" altLang="en-US"/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4597" y="5733"/>
              <a:ext cx="2" cy="1154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 13"/>
            <p:cNvSpPr/>
            <p:nvPr/>
          </p:nvSpPr>
          <p:spPr>
            <a:xfrm>
              <a:off x="6164" y="6902"/>
              <a:ext cx="1815" cy="118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zh-CN" altLang="en-US">
                  <a:highlight>
                    <a:srgbClr val="00FF00"/>
                  </a:highlight>
                </a:rPr>
                <a:t>电子稳定控制开关</a:t>
              </a:r>
              <a:endParaRPr lang="zh-CN" altLang="en-US">
                <a:highlight>
                  <a:srgbClr val="00FF00"/>
                </a:highlight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6979" y="5725"/>
              <a:ext cx="2" cy="1154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矩形 30"/>
            <p:cNvSpPr/>
            <p:nvPr/>
          </p:nvSpPr>
          <p:spPr>
            <a:xfrm>
              <a:off x="12969" y="6909"/>
              <a:ext cx="2308" cy="118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组合</a:t>
              </a:r>
              <a:r>
                <a:rPr lang="zh-CN" altLang="en-US"/>
                <a:t>开关</a:t>
              </a:r>
              <a:endParaRPr lang="zh-CN" altLang="en-US"/>
            </a:p>
          </p:txBody>
        </p:sp>
        <p:cxnSp>
          <p:nvCxnSpPr>
            <p:cNvPr id="47" name="直接连接符 46"/>
            <p:cNvCxnSpPr/>
            <p:nvPr/>
          </p:nvCxnSpPr>
          <p:spPr>
            <a:xfrm>
              <a:off x="13125" y="5725"/>
              <a:ext cx="2" cy="11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H="1">
              <a:off x="13693" y="5706"/>
              <a:ext cx="4" cy="121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H="1" flipV="1">
              <a:off x="13732" y="6413"/>
              <a:ext cx="1272" cy="7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H="1">
              <a:off x="15045" y="5725"/>
              <a:ext cx="12" cy="11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文本框 51"/>
            <p:cNvSpPr txBox="1"/>
            <p:nvPr/>
          </p:nvSpPr>
          <p:spPr>
            <a:xfrm>
              <a:off x="12483" y="6350"/>
              <a:ext cx="64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/>
                <a:t>左</a:t>
              </a:r>
              <a:endParaRPr lang="zh-CN" altLang="en-US"/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3131" y="6344"/>
              <a:ext cx="66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右</a:t>
              </a:r>
              <a:endParaRPr lang="zh-CN" altLang="en-US"/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15004" y="6299"/>
              <a:ext cx="100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/>
                <a:t>远光</a:t>
              </a:r>
              <a:endParaRPr lang="zh-CN" altLang="en-US"/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4092" y="2042"/>
              <a:ext cx="801" cy="848"/>
              <a:chOff x="14191" y="7208"/>
              <a:chExt cx="966" cy="1120"/>
            </a:xfrm>
          </p:grpSpPr>
          <p:sp>
            <p:nvSpPr>
              <p:cNvPr id="56" name="椭圆 55"/>
              <p:cNvSpPr/>
              <p:nvPr/>
            </p:nvSpPr>
            <p:spPr>
              <a:xfrm>
                <a:off x="14749" y="7591"/>
                <a:ext cx="408" cy="437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57" name="等腰三角形 56"/>
              <p:cNvSpPr/>
              <p:nvPr/>
            </p:nvSpPr>
            <p:spPr>
              <a:xfrm>
                <a:off x="14837" y="7678"/>
                <a:ext cx="228" cy="216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58" name="直接连接符 57"/>
              <p:cNvCxnSpPr/>
              <p:nvPr/>
            </p:nvCxnSpPr>
            <p:spPr>
              <a:xfrm flipV="1">
                <a:off x="14942" y="7211"/>
                <a:ext cx="10" cy="10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 flipV="1">
                <a:off x="14836" y="7701"/>
                <a:ext cx="196" cy="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0" name="组合 59"/>
              <p:cNvGrpSpPr/>
              <p:nvPr/>
            </p:nvGrpSpPr>
            <p:grpSpPr>
              <a:xfrm>
                <a:off x="14444" y="7689"/>
                <a:ext cx="304" cy="242"/>
                <a:chOff x="15456" y="8690"/>
                <a:chExt cx="304" cy="242"/>
              </a:xfrm>
            </p:grpSpPr>
            <p:cxnSp>
              <p:nvCxnSpPr>
                <p:cNvPr id="61" name="直接连接符 60"/>
                <p:cNvCxnSpPr/>
                <p:nvPr/>
              </p:nvCxnSpPr>
              <p:spPr>
                <a:xfrm flipV="1">
                  <a:off x="15456" y="8690"/>
                  <a:ext cx="195" cy="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连接符 61"/>
                <p:cNvCxnSpPr/>
                <p:nvPr/>
              </p:nvCxnSpPr>
              <p:spPr>
                <a:xfrm flipV="1">
                  <a:off x="15610" y="8713"/>
                  <a:ext cx="151" cy="19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3" name="直接连接符 62"/>
              <p:cNvCxnSpPr/>
              <p:nvPr/>
            </p:nvCxnSpPr>
            <p:spPr>
              <a:xfrm flipV="1">
                <a:off x="14202" y="7208"/>
                <a:ext cx="1" cy="11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/>
              <p:cNvCxnSpPr/>
              <p:nvPr/>
            </p:nvCxnSpPr>
            <p:spPr>
              <a:xfrm flipV="1">
                <a:off x="14191" y="7208"/>
                <a:ext cx="774" cy="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组合 64"/>
            <p:cNvGrpSpPr/>
            <p:nvPr/>
          </p:nvGrpSpPr>
          <p:grpSpPr>
            <a:xfrm>
              <a:off x="5594" y="2060"/>
              <a:ext cx="801" cy="848"/>
              <a:chOff x="14191" y="7208"/>
              <a:chExt cx="966" cy="1120"/>
            </a:xfrm>
          </p:grpSpPr>
          <p:sp>
            <p:nvSpPr>
              <p:cNvPr id="66" name="椭圆 65"/>
              <p:cNvSpPr/>
              <p:nvPr/>
            </p:nvSpPr>
            <p:spPr>
              <a:xfrm>
                <a:off x="14749" y="7591"/>
                <a:ext cx="408" cy="437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7" name="等腰三角形 66"/>
              <p:cNvSpPr/>
              <p:nvPr/>
            </p:nvSpPr>
            <p:spPr>
              <a:xfrm>
                <a:off x="14837" y="7678"/>
                <a:ext cx="228" cy="216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68" name="直接连接符 67"/>
              <p:cNvCxnSpPr/>
              <p:nvPr/>
            </p:nvCxnSpPr>
            <p:spPr>
              <a:xfrm flipV="1">
                <a:off x="14942" y="7211"/>
                <a:ext cx="10" cy="10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/>
              <p:cNvCxnSpPr/>
              <p:nvPr/>
            </p:nvCxnSpPr>
            <p:spPr>
              <a:xfrm flipV="1">
                <a:off x="14836" y="7701"/>
                <a:ext cx="196" cy="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" name="组合 69"/>
              <p:cNvGrpSpPr/>
              <p:nvPr/>
            </p:nvGrpSpPr>
            <p:grpSpPr>
              <a:xfrm>
                <a:off x="14444" y="7689"/>
                <a:ext cx="304" cy="242"/>
                <a:chOff x="15456" y="8690"/>
                <a:chExt cx="304" cy="242"/>
              </a:xfrm>
            </p:grpSpPr>
            <p:cxnSp>
              <p:nvCxnSpPr>
                <p:cNvPr id="71" name="直接连接符 70"/>
                <p:cNvCxnSpPr/>
                <p:nvPr/>
              </p:nvCxnSpPr>
              <p:spPr>
                <a:xfrm flipV="1">
                  <a:off x="15456" y="8690"/>
                  <a:ext cx="195" cy="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连接符 71"/>
                <p:cNvCxnSpPr/>
                <p:nvPr/>
              </p:nvCxnSpPr>
              <p:spPr>
                <a:xfrm flipV="1">
                  <a:off x="15610" y="8713"/>
                  <a:ext cx="151" cy="19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3" name="直接连接符 72"/>
              <p:cNvCxnSpPr/>
              <p:nvPr/>
            </p:nvCxnSpPr>
            <p:spPr>
              <a:xfrm flipV="1">
                <a:off x="14202" y="7208"/>
                <a:ext cx="1" cy="11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73"/>
              <p:cNvCxnSpPr/>
              <p:nvPr/>
            </p:nvCxnSpPr>
            <p:spPr>
              <a:xfrm flipV="1">
                <a:off x="14191" y="7208"/>
                <a:ext cx="774" cy="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组合 84"/>
            <p:cNvGrpSpPr/>
            <p:nvPr/>
          </p:nvGrpSpPr>
          <p:grpSpPr>
            <a:xfrm>
              <a:off x="7189" y="2090"/>
              <a:ext cx="801" cy="848"/>
              <a:chOff x="14191" y="7208"/>
              <a:chExt cx="966" cy="1120"/>
            </a:xfrm>
          </p:grpSpPr>
          <p:sp>
            <p:nvSpPr>
              <p:cNvPr id="86" name="椭圆 85"/>
              <p:cNvSpPr/>
              <p:nvPr/>
            </p:nvSpPr>
            <p:spPr>
              <a:xfrm>
                <a:off x="14749" y="7591"/>
                <a:ext cx="408" cy="437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87" name="等腰三角形 86"/>
              <p:cNvSpPr/>
              <p:nvPr/>
            </p:nvSpPr>
            <p:spPr>
              <a:xfrm>
                <a:off x="14837" y="7678"/>
                <a:ext cx="228" cy="216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88" name="直接连接符 87"/>
              <p:cNvCxnSpPr/>
              <p:nvPr/>
            </p:nvCxnSpPr>
            <p:spPr>
              <a:xfrm flipV="1">
                <a:off x="14942" y="7211"/>
                <a:ext cx="10" cy="10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88"/>
              <p:cNvCxnSpPr/>
              <p:nvPr/>
            </p:nvCxnSpPr>
            <p:spPr>
              <a:xfrm flipV="1">
                <a:off x="14836" y="7701"/>
                <a:ext cx="196" cy="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0" name="组合 89"/>
              <p:cNvGrpSpPr/>
              <p:nvPr/>
            </p:nvGrpSpPr>
            <p:grpSpPr>
              <a:xfrm>
                <a:off x="14444" y="7689"/>
                <a:ext cx="304" cy="242"/>
                <a:chOff x="15456" y="8690"/>
                <a:chExt cx="304" cy="242"/>
              </a:xfrm>
            </p:grpSpPr>
            <p:cxnSp>
              <p:nvCxnSpPr>
                <p:cNvPr id="91" name="直接连接符 90"/>
                <p:cNvCxnSpPr/>
                <p:nvPr/>
              </p:nvCxnSpPr>
              <p:spPr>
                <a:xfrm flipV="1">
                  <a:off x="15456" y="8690"/>
                  <a:ext cx="195" cy="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 flipV="1">
                  <a:off x="15610" y="8713"/>
                  <a:ext cx="151" cy="19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3" name="直接连接符 92"/>
              <p:cNvCxnSpPr/>
              <p:nvPr/>
            </p:nvCxnSpPr>
            <p:spPr>
              <a:xfrm flipV="1">
                <a:off x="14202" y="7208"/>
                <a:ext cx="1" cy="11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接连接符 93"/>
              <p:cNvCxnSpPr/>
              <p:nvPr/>
            </p:nvCxnSpPr>
            <p:spPr>
              <a:xfrm flipV="1">
                <a:off x="14191" y="7208"/>
                <a:ext cx="774" cy="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组合 94"/>
            <p:cNvGrpSpPr/>
            <p:nvPr/>
          </p:nvGrpSpPr>
          <p:grpSpPr>
            <a:xfrm>
              <a:off x="8846" y="2048"/>
              <a:ext cx="801" cy="848"/>
              <a:chOff x="14191" y="7208"/>
              <a:chExt cx="966" cy="1120"/>
            </a:xfrm>
          </p:grpSpPr>
          <p:sp>
            <p:nvSpPr>
              <p:cNvPr id="96" name="椭圆 95"/>
              <p:cNvSpPr/>
              <p:nvPr/>
            </p:nvSpPr>
            <p:spPr>
              <a:xfrm>
                <a:off x="14749" y="7591"/>
                <a:ext cx="408" cy="437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7" name="等腰三角形 96"/>
              <p:cNvSpPr/>
              <p:nvPr/>
            </p:nvSpPr>
            <p:spPr>
              <a:xfrm>
                <a:off x="14837" y="7678"/>
                <a:ext cx="228" cy="216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98" name="直接连接符 97"/>
              <p:cNvCxnSpPr/>
              <p:nvPr/>
            </p:nvCxnSpPr>
            <p:spPr>
              <a:xfrm flipV="1">
                <a:off x="14942" y="7211"/>
                <a:ext cx="10" cy="10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直接连接符 98"/>
              <p:cNvCxnSpPr/>
              <p:nvPr/>
            </p:nvCxnSpPr>
            <p:spPr>
              <a:xfrm flipV="1">
                <a:off x="14836" y="7701"/>
                <a:ext cx="196" cy="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0" name="组合 99"/>
              <p:cNvGrpSpPr/>
              <p:nvPr/>
            </p:nvGrpSpPr>
            <p:grpSpPr>
              <a:xfrm>
                <a:off x="14444" y="7689"/>
                <a:ext cx="304" cy="242"/>
                <a:chOff x="15456" y="8690"/>
                <a:chExt cx="304" cy="242"/>
              </a:xfrm>
            </p:grpSpPr>
            <p:cxnSp>
              <p:nvCxnSpPr>
                <p:cNvPr id="101" name="直接连接符 100"/>
                <p:cNvCxnSpPr/>
                <p:nvPr/>
              </p:nvCxnSpPr>
              <p:spPr>
                <a:xfrm flipV="1">
                  <a:off x="15456" y="8690"/>
                  <a:ext cx="195" cy="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/>
              </p:nvCxnSpPr>
              <p:spPr>
                <a:xfrm flipV="1">
                  <a:off x="15610" y="8713"/>
                  <a:ext cx="151" cy="19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3" name="直接连接符 102"/>
              <p:cNvCxnSpPr/>
              <p:nvPr/>
            </p:nvCxnSpPr>
            <p:spPr>
              <a:xfrm flipV="1">
                <a:off x="14202" y="7208"/>
                <a:ext cx="1" cy="11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直接连接符 103"/>
              <p:cNvCxnSpPr/>
              <p:nvPr/>
            </p:nvCxnSpPr>
            <p:spPr>
              <a:xfrm flipV="1">
                <a:off x="14191" y="7208"/>
                <a:ext cx="774" cy="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矩形 34"/>
            <p:cNvSpPr/>
            <p:nvPr/>
          </p:nvSpPr>
          <p:spPr>
            <a:xfrm>
              <a:off x="3024" y="2877"/>
              <a:ext cx="11981" cy="97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zh-CN" altLang="en-US"/>
                <a:t>驾驶员信息</a:t>
              </a:r>
              <a:r>
                <a:rPr lang="zh-CN" altLang="en-US"/>
                <a:t>中心</a:t>
              </a:r>
              <a:endParaRPr lang="zh-CN" altLang="en-US"/>
            </a:p>
          </p:txBody>
        </p:sp>
        <p:grpSp>
          <p:nvGrpSpPr>
            <p:cNvPr id="105" name="组合 104"/>
            <p:cNvGrpSpPr/>
            <p:nvPr/>
          </p:nvGrpSpPr>
          <p:grpSpPr>
            <a:xfrm>
              <a:off x="12047" y="2033"/>
              <a:ext cx="801" cy="848"/>
              <a:chOff x="14191" y="7208"/>
              <a:chExt cx="966" cy="1120"/>
            </a:xfrm>
          </p:grpSpPr>
          <p:sp>
            <p:nvSpPr>
              <p:cNvPr id="106" name="椭圆 105"/>
              <p:cNvSpPr/>
              <p:nvPr/>
            </p:nvSpPr>
            <p:spPr>
              <a:xfrm>
                <a:off x="14749" y="7591"/>
                <a:ext cx="408" cy="437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07" name="等腰三角形 106"/>
              <p:cNvSpPr/>
              <p:nvPr/>
            </p:nvSpPr>
            <p:spPr>
              <a:xfrm>
                <a:off x="14837" y="7678"/>
                <a:ext cx="228" cy="216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108" name="直接连接符 107"/>
              <p:cNvCxnSpPr/>
              <p:nvPr/>
            </p:nvCxnSpPr>
            <p:spPr>
              <a:xfrm flipV="1">
                <a:off x="14942" y="7211"/>
                <a:ext cx="10" cy="10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/>
              <p:cNvCxnSpPr/>
              <p:nvPr/>
            </p:nvCxnSpPr>
            <p:spPr>
              <a:xfrm flipV="1">
                <a:off x="14836" y="7701"/>
                <a:ext cx="196" cy="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0" name="组合 109"/>
              <p:cNvGrpSpPr/>
              <p:nvPr/>
            </p:nvGrpSpPr>
            <p:grpSpPr>
              <a:xfrm>
                <a:off x="14444" y="7689"/>
                <a:ext cx="304" cy="242"/>
                <a:chOff x="15456" y="8690"/>
                <a:chExt cx="304" cy="242"/>
              </a:xfrm>
            </p:grpSpPr>
            <p:cxnSp>
              <p:nvCxnSpPr>
                <p:cNvPr id="111" name="直接连接符 110"/>
                <p:cNvCxnSpPr/>
                <p:nvPr/>
              </p:nvCxnSpPr>
              <p:spPr>
                <a:xfrm flipV="1">
                  <a:off x="15456" y="8690"/>
                  <a:ext cx="195" cy="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直接连接符 111"/>
                <p:cNvCxnSpPr/>
                <p:nvPr/>
              </p:nvCxnSpPr>
              <p:spPr>
                <a:xfrm flipV="1">
                  <a:off x="15610" y="8713"/>
                  <a:ext cx="151" cy="19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3" name="直接连接符 112"/>
              <p:cNvCxnSpPr/>
              <p:nvPr/>
            </p:nvCxnSpPr>
            <p:spPr>
              <a:xfrm flipV="1">
                <a:off x="14202" y="7208"/>
                <a:ext cx="1" cy="11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接连接符 113"/>
              <p:cNvCxnSpPr/>
              <p:nvPr/>
            </p:nvCxnSpPr>
            <p:spPr>
              <a:xfrm flipV="1">
                <a:off x="14191" y="7208"/>
                <a:ext cx="774" cy="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组合 114"/>
            <p:cNvGrpSpPr/>
            <p:nvPr/>
          </p:nvGrpSpPr>
          <p:grpSpPr>
            <a:xfrm>
              <a:off x="13450" y="2039"/>
              <a:ext cx="801" cy="848"/>
              <a:chOff x="14191" y="7208"/>
              <a:chExt cx="966" cy="1120"/>
            </a:xfrm>
          </p:grpSpPr>
          <p:sp>
            <p:nvSpPr>
              <p:cNvPr id="116" name="椭圆 115"/>
              <p:cNvSpPr/>
              <p:nvPr/>
            </p:nvSpPr>
            <p:spPr>
              <a:xfrm>
                <a:off x="14749" y="7591"/>
                <a:ext cx="408" cy="437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17" name="等腰三角形 116"/>
              <p:cNvSpPr/>
              <p:nvPr/>
            </p:nvSpPr>
            <p:spPr>
              <a:xfrm>
                <a:off x="14837" y="7678"/>
                <a:ext cx="228" cy="216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118" name="直接连接符 117"/>
              <p:cNvCxnSpPr/>
              <p:nvPr/>
            </p:nvCxnSpPr>
            <p:spPr>
              <a:xfrm flipV="1">
                <a:off x="14942" y="7211"/>
                <a:ext cx="10" cy="10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接连接符 118"/>
              <p:cNvCxnSpPr/>
              <p:nvPr/>
            </p:nvCxnSpPr>
            <p:spPr>
              <a:xfrm flipV="1">
                <a:off x="14836" y="7701"/>
                <a:ext cx="196" cy="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组合 119"/>
              <p:cNvGrpSpPr/>
              <p:nvPr/>
            </p:nvGrpSpPr>
            <p:grpSpPr>
              <a:xfrm>
                <a:off x="14444" y="7689"/>
                <a:ext cx="304" cy="242"/>
                <a:chOff x="15456" y="8690"/>
                <a:chExt cx="304" cy="242"/>
              </a:xfrm>
            </p:grpSpPr>
            <p:cxnSp>
              <p:nvCxnSpPr>
                <p:cNvPr id="121" name="直接连接符 120"/>
                <p:cNvCxnSpPr/>
                <p:nvPr/>
              </p:nvCxnSpPr>
              <p:spPr>
                <a:xfrm flipV="1">
                  <a:off x="15456" y="8690"/>
                  <a:ext cx="195" cy="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 flipV="1">
                  <a:off x="15610" y="8713"/>
                  <a:ext cx="151" cy="19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3" name="直接连接符 122"/>
              <p:cNvCxnSpPr/>
              <p:nvPr/>
            </p:nvCxnSpPr>
            <p:spPr>
              <a:xfrm flipV="1">
                <a:off x="14202" y="7208"/>
                <a:ext cx="1" cy="11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接连接符 123"/>
              <p:cNvCxnSpPr/>
              <p:nvPr/>
            </p:nvCxnSpPr>
            <p:spPr>
              <a:xfrm flipV="1">
                <a:off x="14191" y="7208"/>
                <a:ext cx="774" cy="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组合 144"/>
            <p:cNvGrpSpPr/>
            <p:nvPr/>
          </p:nvGrpSpPr>
          <p:grpSpPr>
            <a:xfrm>
              <a:off x="2869" y="8061"/>
              <a:ext cx="1730" cy="1154"/>
              <a:chOff x="1669" y="7074"/>
              <a:chExt cx="1730" cy="1154"/>
            </a:xfrm>
          </p:grpSpPr>
          <p:cxnSp>
            <p:nvCxnSpPr>
              <p:cNvPr id="143" name="直接连接符 142"/>
              <p:cNvCxnSpPr/>
              <p:nvPr/>
            </p:nvCxnSpPr>
            <p:spPr>
              <a:xfrm>
                <a:off x="3397" y="7074"/>
                <a:ext cx="2" cy="1154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4" name="文本框 143"/>
              <p:cNvSpPr txBox="1"/>
              <p:nvPr/>
            </p:nvSpPr>
            <p:spPr>
              <a:xfrm>
                <a:off x="1669" y="7469"/>
                <a:ext cx="1728" cy="5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/>
                  <a:t>非法</a:t>
                </a:r>
                <a:r>
                  <a:rPr lang="zh-CN" altLang="en-US"/>
                  <a:t>钥匙</a:t>
                </a:r>
                <a:endParaRPr lang="zh-CN" altLang="en-US"/>
              </a:p>
            </p:txBody>
          </p:sp>
        </p:grpSp>
        <p:pic>
          <p:nvPicPr>
            <p:cNvPr id="4" name="图片 3" descr="c23d7fff8b644647acfff521dcbd189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64" y="1984"/>
              <a:ext cx="772" cy="579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07" y="2107"/>
              <a:ext cx="467" cy="288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86" y="2092"/>
              <a:ext cx="378" cy="37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10607" y="2077"/>
              <a:ext cx="332" cy="352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070" y="2048"/>
              <a:ext cx="513" cy="417"/>
            </a:xfrm>
            <a:prstGeom prst="rect">
              <a:avLst/>
            </a:prstGeom>
          </p:spPr>
        </p:pic>
        <p:cxnSp>
          <p:nvCxnSpPr>
            <p:cNvPr id="19" name="直接连接符 18"/>
            <p:cNvCxnSpPr/>
            <p:nvPr/>
          </p:nvCxnSpPr>
          <p:spPr>
            <a:xfrm flipH="1">
              <a:off x="12744" y="2637"/>
              <a:ext cx="686" cy="7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45" y="2089"/>
              <a:ext cx="477" cy="290"/>
            </a:xfrm>
            <a:prstGeom prst="rect">
              <a:avLst/>
            </a:prstGeom>
          </p:spPr>
        </p:pic>
        <p:pic>
          <p:nvPicPr>
            <p:cNvPr id="77" name="图片 76" descr="保养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84" y="2062"/>
              <a:ext cx="747" cy="485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176" y="629"/>
              <a:ext cx="81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/>
                <a:t>二、受车身电脑控制的报警灯：</a:t>
              </a:r>
              <a:endParaRPr lang="zh-CN" altLang="en-US" sz="2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906780" y="991870"/>
            <a:ext cx="10378440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 </a:t>
            </a:r>
            <a:r>
              <a:rPr lang="en-US" altLang="zh-CN" sz="2800"/>
              <a:t>        1.</a:t>
            </a:r>
            <a:r>
              <a:rPr lang="zh-CN" altLang="en-US" sz="2800"/>
              <a:t>安全</a:t>
            </a:r>
            <a:r>
              <a:rPr lang="zh-CN" altLang="en-US" sz="2800"/>
              <a:t>指示灯，当使用非法钥匙时，防盗电脑识别后， 点亮安全指示灯，提醒司机，防盗启控。</a:t>
            </a:r>
            <a:endParaRPr lang="zh-CN" altLang="en-US" sz="2800"/>
          </a:p>
          <a:p>
            <a:r>
              <a:rPr lang="zh-CN" altLang="en-US" sz="2800"/>
              <a:t> </a:t>
            </a:r>
            <a:r>
              <a:rPr lang="en-US" altLang="zh-CN" sz="2800"/>
              <a:t>        2.</a:t>
            </a:r>
            <a:r>
              <a:rPr lang="zh-CN" altLang="en-US" sz="2800"/>
              <a:t>当车辆在转弯时，为了使车辆稳定行驶，按下电子稳定控制开关，仪表上报警灯点亮，告知司机，已开启电子稳定控制系统。</a:t>
            </a:r>
            <a:endParaRPr lang="zh-CN" altLang="en-US" sz="2800"/>
          </a:p>
          <a:p>
            <a:r>
              <a:rPr lang="zh-CN" altLang="en-US" sz="2800"/>
              <a:t> </a:t>
            </a:r>
            <a:r>
              <a:rPr lang="en-US" altLang="zh-CN" sz="2800"/>
              <a:t>        3. </a:t>
            </a:r>
            <a:r>
              <a:rPr lang="zh-CN" altLang="en-US" sz="2800"/>
              <a:t>保养灯，</a:t>
            </a:r>
            <a:r>
              <a:rPr lang="zh-CN" altLang="en-US" sz="2800">
                <a:sym typeface="+mn-ea"/>
              </a:rPr>
              <a:t>汽车行驶到一定的里程数时，行车电脑会监测到该车需要维护了，点亮保养灯，提示车主，该保养了。</a:t>
            </a:r>
            <a:r>
              <a:rPr lang="en-US" altLang="zh-CN" sz="2800"/>
              <a:t>       </a:t>
            </a:r>
            <a:endParaRPr lang="en-US" altLang="zh-CN" sz="2800"/>
          </a:p>
          <a:p>
            <a:r>
              <a:rPr lang="en-US" altLang="zh-CN" sz="2800"/>
              <a:t>        4.</a:t>
            </a:r>
            <a:r>
              <a:rPr lang="zh-CN" altLang="en-US" sz="2800"/>
              <a:t>工作状态指示灯，</a:t>
            </a:r>
            <a:r>
              <a:rPr lang="zh-CN" altLang="en-US" sz="2800">
                <a:sym typeface="+mn-ea"/>
              </a:rPr>
              <a:t>比如组合开关控制：有转向指示灯，大灯、小灯、雾灯等等指示灯，该灯点亮，</a:t>
            </a:r>
            <a:r>
              <a:rPr lang="zh-CN" altLang="en-US" sz="2800">
                <a:sym typeface="+mn-ea"/>
              </a:rPr>
              <a:t>告知司机是一种正常的工作</a:t>
            </a:r>
            <a:r>
              <a:rPr lang="zh-CN" altLang="en-US" sz="2800">
                <a:sym typeface="+mn-ea"/>
              </a:rPr>
              <a:t>状态。</a:t>
            </a:r>
            <a:endParaRPr lang="zh-CN" altLang="en-US" sz="28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1497965" y="302895"/>
            <a:ext cx="9033510" cy="6247765"/>
            <a:chOff x="2359" y="477"/>
            <a:chExt cx="14226" cy="9839"/>
          </a:xfrm>
        </p:grpSpPr>
        <p:grpSp>
          <p:nvGrpSpPr>
            <p:cNvPr id="5" name="组合 4"/>
            <p:cNvGrpSpPr/>
            <p:nvPr/>
          </p:nvGrpSpPr>
          <p:grpSpPr>
            <a:xfrm>
              <a:off x="4516" y="477"/>
              <a:ext cx="4831" cy="4907"/>
              <a:chOff x="1090" y="1851"/>
              <a:chExt cx="2704" cy="2299"/>
            </a:xfrm>
          </p:grpSpPr>
          <p:pic>
            <p:nvPicPr>
              <p:cNvPr id="12" name="图片 11" descr="防盗电脑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0" y="1851"/>
                <a:ext cx="2704" cy="2027"/>
              </a:xfrm>
              <a:prstGeom prst="rect">
                <a:avLst/>
              </a:prstGeom>
            </p:spPr>
          </p:pic>
          <p:sp>
            <p:nvSpPr>
              <p:cNvPr id="25" name="文本框 24"/>
              <p:cNvSpPr txBox="1"/>
              <p:nvPr/>
            </p:nvSpPr>
            <p:spPr>
              <a:xfrm>
                <a:off x="1484" y="3878"/>
                <a:ext cx="1728" cy="2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/>
                  <a:t>防盗</a:t>
                </a:r>
                <a:r>
                  <a:rPr lang="zh-CN" altLang="en-US"/>
                  <a:t>电脑</a:t>
                </a:r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1125" y="703"/>
              <a:ext cx="5460" cy="4565"/>
              <a:chOff x="4378" y="1854"/>
              <a:chExt cx="3168" cy="2128"/>
            </a:xfrm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64" y="1854"/>
                <a:ext cx="2196" cy="1690"/>
              </a:xfrm>
              <a:prstGeom prst="rect">
                <a:avLst/>
              </a:prstGeom>
            </p:spPr>
          </p:pic>
          <p:sp>
            <p:nvSpPr>
              <p:cNvPr id="6" name="文本框 5"/>
              <p:cNvSpPr txBox="1"/>
              <p:nvPr/>
            </p:nvSpPr>
            <p:spPr>
              <a:xfrm>
                <a:off x="4378" y="3712"/>
                <a:ext cx="3168" cy="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/>
                  <a:t>电子稳定控制</a:t>
                </a:r>
                <a:r>
                  <a:rPr lang="zh-CN" altLang="en-US"/>
                  <a:t>开关</a:t>
                </a:r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2359" y="6098"/>
              <a:ext cx="4522" cy="4218"/>
              <a:chOff x="9972" y="2157"/>
              <a:chExt cx="2211" cy="2031"/>
            </a:xfrm>
          </p:grpSpPr>
          <p:pic>
            <p:nvPicPr>
              <p:cNvPr id="76" name="图片 7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72" y="2157"/>
                <a:ext cx="2211" cy="1752"/>
              </a:xfrm>
              <a:prstGeom prst="rect">
                <a:avLst/>
              </a:prstGeom>
            </p:spPr>
          </p:pic>
          <p:sp>
            <p:nvSpPr>
              <p:cNvPr id="82" name="文本框 81"/>
              <p:cNvSpPr txBox="1"/>
              <p:nvPr/>
            </p:nvSpPr>
            <p:spPr>
              <a:xfrm>
                <a:off x="10184" y="3909"/>
                <a:ext cx="1728" cy="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/>
                  <a:t>组合</a:t>
                </a:r>
                <a:r>
                  <a:rPr lang="zh-CN" altLang="en-US"/>
                  <a:t>开关</a:t>
                </a:r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0158" y="5629"/>
              <a:ext cx="6162" cy="3818"/>
              <a:chOff x="14368" y="1851"/>
              <a:chExt cx="2025" cy="1897"/>
            </a:xfrm>
          </p:grpSpPr>
          <p:pic>
            <p:nvPicPr>
              <p:cNvPr id="20" name="图片 19" descr="车身电脑-pixian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368" y="1851"/>
                <a:ext cx="2025" cy="1609"/>
              </a:xfrm>
              <a:prstGeom prst="rect">
                <a:avLst/>
              </a:prstGeom>
            </p:spPr>
          </p:pic>
          <p:sp>
            <p:nvSpPr>
              <p:cNvPr id="37" name="文本框 36"/>
              <p:cNvSpPr txBox="1"/>
              <p:nvPr/>
            </p:nvSpPr>
            <p:spPr>
              <a:xfrm>
                <a:off x="14516" y="3460"/>
                <a:ext cx="1728" cy="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/>
                  <a:t>行车电脑</a:t>
                </a:r>
                <a:endParaRPr lang="zh-CN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10800,&quot;width&quot;:8095}"/>
</p:tagLst>
</file>

<file path=ppt/tags/tag2.xml><?xml version="1.0" encoding="utf-8"?>
<p:tagLst xmlns:p="http://schemas.openxmlformats.org/presentationml/2006/main">
  <p:tag name="KSO_WM_UNIT_PLACING_PICTURE_USER_VIEWPORT" val="{&quot;height&quot;:12000,&quot;width&quot;:16170}"/>
</p:tagLst>
</file>

<file path=ppt/tags/tag3.xml><?xml version="1.0" encoding="utf-8"?>
<p:tagLst xmlns:p="http://schemas.openxmlformats.org/presentationml/2006/main">
  <p:tag name="KSO_WPP_MARK_KEY" val="9852d6c5-6c01-4a5b-9f34-187a591c31f6"/>
  <p:tag name="COMMONDATA" val="eyJoZGlkIjoiMDgyNDdiZTBmOTNkNjgxNjc3ZTg2NDBiOWRiZWRhY2Y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1422</Words>
  <Application>WPS 演示</Application>
  <PresentationFormat>宽屏</PresentationFormat>
  <Paragraphs>147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5" baseType="lpstr">
      <vt:lpstr>Arial</vt:lpstr>
      <vt:lpstr>宋体</vt:lpstr>
      <vt:lpstr>Wingdings</vt:lpstr>
      <vt:lpstr>微软雅黑</vt:lpstr>
      <vt:lpstr>Calibri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李海滨</cp:lastModifiedBy>
  <cp:revision>19</cp:revision>
  <dcterms:created xsi:type="dcterms:W3CDTF">2020-10-23T05:41:00Z</dcterms:created>
  <dcterms:modified xsi:type="dcterms:W3CDTF">2023-06-15T12:37:40Z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5D9245E5D70F43F385A38D4C0E3B057C</vt:lpwstr>
  </property>
</Properties>
</file>