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64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5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72" r:id="rId5"/>
    <p:sldId id="279" r:id="rId6"/>
    <p:sldId id="268" r:id="rId7"/>
    <p:sldId id="276" r:id="rId8"/>
    <p:sldId id="277" r:id="rId9"/>
    <p:sldId id="269" r:id="rId10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gs" Target="tags/tag65.xml"/><Relationship Id="rId15" Type="http://schemas.openxmlformats.org/officeDocument/2006/relationships/customXml" Target="../customXml/item1.xml"/><Relationship Id="rId14" Type="http://schemas.openxmlformats.org/officeDocument/2006/relationships/customXmlProps" Target="../customXml/itemProps64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1" Type="http://schemas.openxmlformats.org/officeDocument/2006/relationships/slideLayout" Target="../slideLayouts/slideLayout13.xml"/><Relationship Id="rId30" Type="http://schemas.openxmlformats.org/officeDocument/2006/relationships/tags" Target="../tags/tag32.xml"/><Relationship Id="rId3" Type="http://schemas.openxmlformats.org/officeDocument/2006/relationships/tags" Target="../tags/tag7.xml"/><Relationship Id="rId29" Type="http://schemas.openxmlformats.org/officeDocument/2006/relationships/tags" Target="../tags/tag31.xml"/><Relationship Id="rId28" Type="http://schemas.openxmlformats.org/officeDocument/2006/relationships/tags" Target="../tags/tag30.xml"/><Relationship Id="rId27" Type="http://schemas.openxmlformats.org/officeDocument/2006/relationships/tags" Target="../tags/tag29.xml"/><Relationship Id="rId26" Type="http://schemas.openxmlformats.org/officeDocument/2006/relationships/tags" Target="../tags/tag28.xml"/><Relationship Id="rId25" Type="http://schemas.openxmlformats.org/officeDocument/2006/relationships/tags" Target="../tags/tag27.xml"/><Relationship Id="rId24" Type="http://schemas.openxmlformats.org/officeDocument/2006/relationships/tags" Target="../tags/tag26.xml"/><Relationship Id="rId23" Type="http://schemas.openxmlformats.org/officeDocument/2006/relationships/tags" Target="../tags/tag25.xml"/><Relationship Id="rId22" Type="http://schemas.openxmlformats.org/officeDocument/2006/relationships/tags" Target="../tags/tag24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tags" Target="../tags/tag6.xml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image" Target="../media/image5.png"/><Relationship Id="rId11" Type="http://schemas.openxmlformats.org/officeDocument/2006/relationships/tags" Target="../tags/tag14.xml"/><Relationship Id="rId10" Type="http://schemas.openxmlformats.org/officeDocument/2006/relationships/image" Target="../media/image4.png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tags" Target="../tags/tag40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5" Type="http://schemas.openxmlformats.org/officeDocument/2006/relationships/slideLayout" Target="../slideLayouts/slideLayout13.xml"/><Relationship Id="rId14" Type="http://schemas.openxmlformats.org/officeDocument/2006/relationships/tags" Target="../tags/tag46.xml"/><Relationship Id="rId13" Type="http://schemas.openxmlformats.org/officeDocument/2006/relationships/tags" Target="../tags/tag45.xml"/><Relationship Id="rId12" Type="http://schemas.openxmlformats.org/officeDocument/2006/relationships/tags" Target="../tags/tag44.xml"/><Relationship Id="rId11" Type="http://schemas.openxmlformats.org/officeDocument/2006/relationships/tags" Target="../tags/tag43.xml"/><Relationship Id="rId10" Type="http://schemas.openxmlformats.org/officeDocument/2006/relationships/tags" Target="../tags/tag42.xml"/><Relationship Id="rId1" Type="http://schemas.openxmlformats.org/officeDocument/2006/relationships/tags" Target="../tags/tag3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8" Type="http://schemas.openxmlformats.org/officeDocument/2006/relationships/slideLayout" Target="../slideLayouts/slideLayout13.xml"/><Relationship Id="rId17" Type="http://schemas.openxmlformats.org/officeDocument/2006/relationships/tags" Target="../tags/tag63.xml"/><Relationship Id="rId16" Type="http://schemas.openxmlformats.org/officeDocument/2006/relationships/tags" Target="../tags/tag62.xml"/><Relationship Id="rId15" Type="http://schemas.openxmlformats.org/officeDocument/2006/relationships/tags" Target="../tags/tag61.xml"/><Relationship Id="rId14" Type="http://schemas.openxmlformats.org/officeDocument/2006/relationships/tags" Target="../tags/tag60.xml"/><Relationship Id="rId13" Type="http://schemas.openxmlformats.org/officeDocument/2006/relationships/tags" Target="../tags/tag59.xml"/><Relationship Id="rId12" Type="http://schemas.openxmlformats.org/officeDocument/2006/relationships/tags" Target="../tags/tag58.xml"/><Relationship Id="rId11" Type="http://schemas.openxmlformats.org/officeDocument/2006/relationships/tags" Target="../tags/tag57.xml"/><Relationship Id="rId10" Type="http://schemas.openxmlformats.org/officeDocument/2006/relationships/tags" Target="../tags/tag56.xml"/><Relationship Id="rId1" Type="http://schemas.openxmlformats.org/officeDocument/2006/relationships/tags" Target="../tags/tag4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599440" y="2706370"/>
            <a:ext cx="406400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400">
                <a:solidFill>
                  <a:srgbClr val="FFFF00"/>
                </a:solidFill>
              </a:rPr>
              <a:t>汽车继电器原理及检修</a:t>
            </a:r>
            <a:endParaRPr lang="en-US" altLang="zh-CN" sz="44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608330" y="539750"/>
            <a:ext cx="1130300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一、概述</a:t>
            </a:r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        </a:t>
            </a:r>
            <a:r>
              <a:rPr lang="zh-CN" altLang="en-US">
                <a:sym typeface="+mn-ea"/>
              </a:rPr>
              <a:t>继电器是一个电气开关，当输入量（如电压、电流、温度等）达到规定值时，使被控制的输出电路导通或断开的电器。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     </a:t>
            </a:r>
            <a:r>
              <a:rPr lang="zh-CN" altLang="en-US">
                <a:sym typeface="+mn-ea"/>
              </a:rPr>
              <a:t>可分为电气量（如电流、电压、频率、功率等）继电器以及非电气量（如温度，压力，速度等）继电器两大类。具有动作快、工作稳定、使用寿命长、体积小等优点。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二、作用：</a:t>
            </a:r>
            <a:endParaRPr lang="zh-CN" altLang="en-US"/>
          </a:p>
          <a:p>
            <a:r>
              <a:rPr lang="en-US" altLang="zh-CN"/>
              <a:t>       </a:t>
            </a:r>
            <a:r>
              <a:rPr lang="zh-CN" altLang="en-US"/>
              <a:t>在电路当中起到小电流控制大电流的作用，目的是保护开关，防止开关直接经过大电流而烧蚀或烧结。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3" name="F35B0BEE-F18A-47BB-8FCB-E00DA2F2635D-2" descr="C:/Users/Administrator/AppData/Local/Temp/wpp.sKqDWWwp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22728" t="32128" r="31765" b="34744"/>
          <a:stretch>
            <a:fillRect/>
          </a:stretch>
        </p:blipFill>
        <p:spPr>
          <a:xfrm>
            <a:off x="4924425" y="3176270"/>
            <a:ext cx="2854325" cy="2694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608330" y="408305"/>
            <a:ext cx="1130300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  <a:p>
            <a:r>
              <a:rPr lang="zh-CN" altLang="en-US"/>
              <a:t>三、分类：</a:t>
            </a:r>
            <a:endParaRPr lang="zh-CN" altLang="en-US"/>
          </a:p>
          <a:p>
            <a:r>
              <a:rPr lang="zh-CN" altLang="en-US"/>
              <a:t> </a:t>
            </a:r>
            <a:r>
              <a:rPr lang="en-US" altLang="zh-CN"/>
              <a:t>        </a:t>
            </a:r>
            <a:r>
              <a:rPr lang="zh-CN" altLang="en-US"/>
              <a:t>四柱继电器、五柱继电器、闪光继电器和间歇继电器等。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四、组成：</a:t>
            </a:r>
            <a:endParaRPr lang="zh-CN" altLang="en-US"/>
          </a:p>
          <a:p>
            <a:r>
              <a:rPr lang="zh-CN" altLang="en-US"/>
              <a:t> </a:t>
            </a:r>
            <a:r>
              <a:rPr lang="en-US" altLang="zh-CN"/>
              <a:t>        </a:t>
            </a:r>
            <a:r>
              <a:rPr lang="zh-CN" altLang="en-US"/>
              <a:t>由外壳、接线柱、触点、衔铁、线圈、铁芯、弹簧等组成。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五、原理：</a:t>
            </a:r>
            <a:endParaRPr lang="zh-CN" altLang="en-US"/>
          </a:p>
          <a:p>
            <a:r>
              <a:rPr lang="zh-CN" altLang="en-US"/>
              <a:t> </a:t>
            </a:r>
            <a:r>
              <a:rPr lang="en-US" altLang="zh-CN"/>
              <a:t>        </a:t>
            </a:r>
            <a:r>
              <a:rPr lang="zh-CN" altLang="en-US"/>
              <a:t>只要在线圈的两端加上一定电压，线圈当中就会流过一定的电流，从而产生电磁效应，衔铁就会在电磁的作用下克服弹簧的拉力吸向铁芯，从而带动衔铁的触点闭合。当线圈断电后，电磁的吸力也随之消失，衔铁就会在弹簧的反作用力下返回原来的位置，使触电断开。通过触点的闭合与断开，实现电路导通、切断的目的。这就是继电器的基本原理了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 rot="5400000">
            <a:off x="5701530" y="2485780"/>
            <a:ext cx="470535" cy="720080"/>
            <a:chOff x="3216835" y="2369387"/>
            <a:chExt cx="622182" cy="604280"/>
          </a:xfrm>
        </p:grpSpPr>
        <p:sp>
          <p:nvSpPr>
            <p:cNvPr id="6" name="任意多边形: 形状 26"/>
            <p:cNvSpPr/>
            <p:nvPr>
              <p:custDataLst>
                <p:tags r:id="rId1"/>
              </p:custDataLst>
            </p:nvPr>
          </p:nvSpPr>
          <p:spPr>
            <a:xfrm rot="16200000">
              <a:off x="2987432" y="2598790"/>
              <a:ext cx="604280" cy="145473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616" h="218209">
                  <a:moveTo>
                    <a:pt x="5562" y="0"/>
                  </a:moveTo>
                  <a:cubicBezTo>
                    <a:pt x="-3963" y="54552"/>
                    <a:pt x="-13488" y="109105"/>
                    <a:pt x="88689" y="135082"/>
                  </a:cubicBezTo>
                  <a:cubicBezTo>
                    <a:pt x="190866" y="161059"/>
                    <a:pt x="533767" y="142010"/>
                    <a:pt x="618626" y="155864"/>
                  </a:cubicBezTo>
                  <a:cubicBezTo>
                    <a:pt x="703485" y="169718"/>
                    <a:pt x="597844" y="218209"/>
                    <a:pt x="597844" y="218209"/>
                  </a:cubicBezTo>
                  <a:lnTo>
                    <a:pt x="597844" y="218209"/>
                  </a:ln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任意多边形: 形状 26"/>
            <p:cNvSpPr/>
            <p:nvPr>
              <p:custDataLst>
                <p:tags r:id="rId2"/>
              </p:custDataLst>
            </p:nvPr>
          </p:nvSpPr>
          <p:spPr>
            <a:xfrm rot="16200000">
              <a:off x="3101232" y="2598790"/>
              <a:ext cx="604280" cy="145473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616" h="218209">
                  <a:moveTo>
                    <a:pt x="5562" y="0"/>
                  </a:moveTo>
                  <a:cubicBezTo>
                    <a:pt x="-3963" y="54552"/>
                    <a:pt x="-13488" y="109105"/>
                    <a:pt x="88689" y="135082"/>
                  </a:cubicBezTo>
                  <a:cubicBezTo>
                    <a:pt x="190866" y="161059"/>
                    <a:pt x="533767" y="142010"/>
                    <a:pt x="618626" y="155864"/>
                  </a:cubicBezTo>
                  <a:cubicBezTo>
                    <a:pt x="703485" y="169718"/>
                    <a:pt x="597844" y="218209"/>
                    <a:pt x="597844" y="218209"/>
                  </a:cubicBezTo>
                  <a:lnTo>
                    <a:pt x="597844" y="218209"/>
                  </a:ln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任意多边形: 形状 26"/>
            <p:cNvSpPr/>
            <p:nvPr>
              <p:custDataLst>
                <p:tags r:id="rId3"/>
              </p:custDataLst>
            </p:nvPr>
          </p:nvSpPr>
          <p:spPr>
            <a:xfrm rot="16200000">
              <a:off x="3234355" y="2598790"/>
              <a:ext cx="604280" cy="145473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616" h="218209">
                  <a:moveTo>
                    <a:pt x="5562" y="0"/>
                  </a:moveTo>
                  <a:cubicBezTo>
                    <a:pt x="-3963" y="54552"/>
                    <a:pt x="-13488" y="109105"/>
                    <a:pt x="88689" y="135082"/>
                  </a:cubicBezTo>
                  <a:cubicBezTo>
                    <a:pt x="190866" y="161059"/>
                    <a:pt x="533767" y="142010"/>
                    <a:pt x="618626" y="155864"/>
                  </a:cubicBezTo>
                  <a:cubicBezTo>
                    <a:pt x="703485" y="169718"/>
                    <a:pt x="597844" y="218209"/>
                    <a:pt x="597844" y="218209"/>
                  </a:cubicBezTo>
                  <a:lnTo>
                    <a:pt x="597844" y="218209"/>
                  </a:ln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任意多边形: 形状 26"/>
            <p:cNvSpPr/>
            <p:nvPr>
              <p:custDataLst>
                <p:tags r:id="rId4"/>
              </p:custDataLst>
            </p:nvPr>
          </p:nvSpPr>
          <p:spPr>
            <a:xfrm rot="16200000">
              <a:off x="3342308" y="2598790"/>
              <a:ext cx="604280" cy="145473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616" h="218209">
                  <a:moveTo>
                    <a:pt x="5562" y="0"/>
                  </a:moveTo>
                  <a:cubicBezTo>
                    <a:pt x="-3963" y="54552"/>
                    <a:pt x="-13488" y="109105"/>
                    <a:pt x="88689" y="135082"/>
                  </a:cubicBezTo>
                  <a:cubicBezTo>
                    <a:pt x="190866" y="161059"/>
                    <a:pt x="533767" y="142010"/>
                    <a:pt x="618626" y="155864"/>
                  </a:cubicBezTo>
                  <a:cubicBezTo>
                    <a:pt x="703485" y="169718"/>
                    <a:pt x="597844" y="218209"/>
                    <a:pt x="597844" y="218209"/>
                  </a:cubicBezTo>
                  <a:lnTo>
                    <a:pt x="597844" y="218209"/>
                  </a:ln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任意多边形: 形状 26"/>
            <p:cNvSpPr/>
            <p:nvPr>
              <p:custDataLst>
                <p:tags r:id="rId5"/>
              </p:custDataLst>
            </p:nvPr>
          </p:nvSpPr>
          <p:spPr>
            <a:xfrm rot="16200000">
              <a:off x="3464141" y="2598790"/>
              <a:ext cx="604280" cy="145473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616" h="218209">
                  <a:moveTo>
                    <a:pt x="5562" y="0"/>
                  </a:moveTo>
                  <a:cubicBezTo>
                    <a:pt x="-3963" y="54552"/>
                    <a:pt x="-13488" y="109105"/>
                    <a:pt x="88689" y="135082"/>
                  </a:cubicBezTo>
                  <a:cubicBezTo>
                    <a:pt x="190866" y="161059"/>
                    <a:pt x="533767" y="142010"/>
                    <a:pt x="618626" y="155864"/>
                  </a:cubicBezTo>
                  <a:cubicBezTo>
                    <a:pt x="703485" y="169718"/>
                    <a:pt x="597844" y="218209"/>
                    <a:pt x="597844" y="218209"/>
                  </a:cubicBezTo>
                  <a:lnTo>
                    <a:pt x="597844" y="218209"/>
                  </a:ln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 rot="5400000">
            <a:off x="5788420" y="2849589"/>
            <a:ext cx="296756" cy="720080"/>
            <a:chOff x="3216835" y="2369387"/>
            <a:chExt cx="392396" cy="604280"/>
          </a:xfrm>
        </p:grpSpPr>
        <p:sp>
          <p:nvSpPr>
            <p:cNvPr id="12" name="任意多边形: 形状 26"/>
            <p:cNvSpPr/>
            <p:nvPr>
              <p:custDataLst>
                <p:tags r:id="rId6"/>
              </p:custDataLst>
            </p:nvPr>
          </p:nvSpPr>
          <p:spPr>
            <a:xfrm rot="16200000">
              <a:off x="2987432" y="2598790"/>
              <a:ext cx="604280" cy="145473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616" h="218209">
                  <a:moveTo>
                    <a:pt x="5562" y="0"/>
                  </a:moveTo>
                  <a:cubicBezTo>
                    <a:pt x="-3963" y="54552"/>
                    <a:pt x="-13488" y="109105"/>
                    <a:pt x="88689" y="135082"/>
                  </a:cubicBezTo>
                  <a:cubicBezTo>
                    <a:pt x="190866" y="161059"/>
                    <a:pt x="533767" y="142010"/>
                    <a:pt x="618626" y="155864"/>
                  </a:cubicBezTo>
                  <a:cubicBezTo>
                    <a:pt x="703485" y="169718"/>
                    <a:pt x="597844" y="218209"/>
                    <a:pt x="597844" y="218209"/>
                  </a:cubicBezTo>
                  <a:lnTo>
                    <a:pt x="597844" y="218209"/>
                  </a:ln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任意多边形: 形状 26"/>
            <p:cNvSpPr/>
            <p:nvPr>
              <p:custDataLst>
                <p:tags r:id="rId7"/>
              </p:custDataLst>
            </p:nvPr>
          </p:nvSpPr>
          <p:spPr>
            <a:xfrm rot="16200000">
              <a:off x="3101232" y="2598790"/>
              <a:ext cx="604280" cy="145473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616" h="218209">
                  <a:moveTo>
                    <a:pt x="5562" y="0"/>
                  </a:moveTo>
                  <a:cubicBezTo>
                    <a:pt x="-3963" y="54552"/>
                    <a:pt x="-13488" y="109105"/>
                    <a:pt x="88689" y="135082"/>
                  </a:cubicBezTo>
                  <a:cubicBezTo>
                    <a:pt x="190866" y="161059"/>
                    <a:pt x="533767" y="142010"/>
                    <a:pt x="618626" y="155864"/>
                  </a:cubicBezTo>
                  <a:cubicBezTo>
                    <a:pt x="703485" y="169718"/>
                    <a:pt x="597844" y="218209"/>
                    <a:pt x="597844" y="218209"/>
                  </a:cubicBezTo>
                  <a:lnTo>
                    <a:pt x="597844" y="218209"/>
                  </a:ln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任意多边形: 形状 26"/>
            <p:cNvSpPr/>
            <p:nvPr>
              <p:custDataLst>
                <p:tags r:id="rId8"/>
              </p:custDataLst>
            </p:nvPr>
          </p:nvSpPr>
          <p:spPr>
            <a:xfrm rot="16200000">
              <a:off x="3234355" y="2598790"/>
              <a:ext cx="604280" cy="145473"/>
            </a:xfrm>
            <a:custGeom>
              <a:avLst/>
              <a:gdLst>
                <a:gd name="connsiteX0" fmla="*/ 5562 w 651616"/>
                <a:gd name="connsiteY0" fmla="*/ 0 h 218209"/>
                <a:gd name="connsiteX1" fmla="*/ 88689 w 651616"/>
                <a:gd name="connsiteY1" fmla="*/ 135082 h 218209"/>
                <a:gd name="connsiteX2" fmla="*/ 618626 w 651616"/>
                <a:gd name="connsiteY2" fmla="*/ 155864 h 218209"/>
                <a:gd name="connsiteX3" fmla="*/ 597844 w 651616"/>
                <a:gd name="connsiteY3" fmla="*/ 218209 h 218209"/>
                <a:gd name="connsiteX4" fmla="*/ 597844 w 651616"/>
                <a:gd name="connsiteY4" fmla="*/ 218209 h 21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616" h="218209">
                  <a:moveTo>
                    <a:pt x="5562" y="0"/>
                  </a:moveTo>
                  <a:cubicBezTo>
                    <a:pt x="-3963" y="54552"/>
                    <a:pt x="-13488" y="109105"/>
                    <a:pt x="88689" y="135082"/>
                  </a:cubicBezTo>
                  <a:cubicBezTo>
                    <a:pt x="190866" y="161059"/>
                    <a:pt x="533767" y="142010"/>
                    <a:pt x="618626" y="155864"/>
                  </a:cubicBezTo>
                  <a:cubicBezTo>
                    <a:pt x="703485" y="169718"/>
                    <a:pt x="597844" y="218209"/>
                    <a:pt x="597844" y="218209"/>
                  </a:cubicBezTo>
                  <a:lnTo>
                    <a:pt x="597844" y="218209"/>
                  </a:ln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951" y="2302731"/>
            <a:ext cx="475885" cy="122413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11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0" t="34829" r="28775" b="30342"/>
          <a:stretch>
            <a:fillRect/>
          </a:stretch>
        </p:blipFill>
        <p:spPr>
          <a:xfrm>
            <a:off x="4457065" y="1725930"/>
            <a:ext cx="3169920" cy="3011170"/>
          </a:xfrm>
          <a:prstGeom prst="rect">
            <a:avLst/>
          </a:prstGeom>
        </p:spPr>
      </p:pic>
      <p:cxnSp>
        <p:nvCxnSpPr>
          <p:cNvPr id="3" name="直接箭头连接符 2"/>
          <p:cNvCxnSpPr/>
          <p:nvPr>
            <p:custDataLst>
              <p:tags r:id="rId13"/>
            </p:custDataLst>
          </p:nvPr>
        </p:nvCxnSpPr>
        <p:spPr>
          <a:xfrm flipH="1">
            <a:off x="7374255" y="1369060"/>
            <a:ext cx="1256030" cy="9220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>
            <p:custDataLst>
              <p:tags r:id="rId14"/>
            </p:custDataLst>
          </p:nvPr>
        </p:nvSpPr>
        <p:spPr>
          <a:xfrm>
            <a:off x="8418195" y="898525"/>
            <a:ext cx="808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触点</a:t>
            </a:r>
            <a:endParaRPr lang="zh-CN" altLang="en-US"/>
          </a:p>
        </p:txBody>
      </p:sp>
      <p:cxnSp>
        <p:nvCxnSpPr>
          <p:cNvPr id="15" name="直接箭头连接符 14"/>
          <p:cNvCxnSpPr/>
          <p:nvPr>
            <p:custDataLst>
              <p:tags r:id="rId15"/>
            </p:custDataLst>
          </p:nvPr>
        </p:nvCxnSpPr>
        <p:spPr>
          <a:xfrm flipH="1">
            <a:off x="6296660" y="2575560"/>
            <a:ext cx="2402205" cy="5054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>
            <p:custDataLst>
              <p:tags r:id="rId16"/>
            </p:custDataLst>
          </p:nvPr>
        </p:nvSpPr>
        <p:spPr>
          <a:xfrm>
            <a:off x="8698865" y="2352040"/>
            <a:ext cx="808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线圈</a:t>
            </a:r>
            <a:endParaRPr lang="zh-CN" altLang="en-US"/>
          </a:p>
        </p:txBody>
      </p:sp>
      <p:cxnSp>
        <p:nvCxnSpPr>
          <p:cNvPr id="19" name="直接箭头连接符 18"/>
          <p:cNvCxnSpPr/>
          <p:nvPr>
            <p:custDataLst>
              <p:tags r:id="rId17"/>
            </p:custDataLst>
          </p:nvPr>
        </p:nvCxnSpPr>
        <p:spPr>
          <a:xfrm>
            <a:off x="5509260" y="1319530"/>
            <a:ext cx="354330" cy="76327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>
            <p:custDataLst>
              <p:tags r:id="rId18"/>
            </p:custDataLst>
          </p:nvPr>
        </p:nvSpPr>
        <p:spPr>
          <a:xfrm>
            <a:off x="4941570" y="874395"/>
            <a:ext cx="808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衔铁</a:t>
            </a:r>
            <a:endParaRPr lang="zh-CN" altLang="en-US"/>
          </a:p>
        </p:txBody>
      </p:sp>
      <p:cxnSp>
        <p:nvCxnSpPr>
          <p:cNvPr id="21" name="直接箭头连接符 20"/>
          <p:cNvCxnSpPr/>
          <p:nvPr>
            <p:custDataLst>
              <p:tags r:id="rId19"/>
            </p:custDataLst>
          </p:nvPr>
        </p:nvCxnSpPr>
        <p:spPr>
          <a:xfrm>
            <a:off x="3608070" y="1751330"/>
            <a:ext cx="848995" cy="9455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>
            <p:custDataLst>
              <p:tags r:id="rId20"/>
            </p:custDataLst>
          </p:nvPr>
        </p:nvSpPr>
        <p:spPr>
          <a:xfrm>
            <a:off x="3228975" y="1357630"/>
            <a:ext cx="808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弹簧</a:t>
            </a:r>
            <a:endParaRPr lang="zh-CN" altLang="en-US"/>
          </a:p>
        </p:txBody>
      </p:sp>
      <p:cxnSp>
        <p:nvCxnSpPr>
          <p:cNvPr id="25" name="直接连接符 24"/>
          <p:cNvCxnSpPr/>
          <p:nvPr>
            <p:custDataLst>
              <p:tags r:id="rId21"/>
            </p:custDataLst>
          </p:nvPr>
        </p:nvCxnSpPr>
        <p:spPr>
          <a:xfrm flipH="1">
            <a:off x="7029450" y="2496820"/>
            <a:ext cx="19685" cy="24714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>
            <p:custDataLst>
              <p:tags r:id="rId22"/>
            </p:custDataLst>
          </p:nvPr>
        </p:nvCxnSpPr>
        <p:spPr>
          <a:xfrm>
            <a:off x="4450080" y="4978400"/>
            <a:ext cx="25984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>
            <p:custDataLst>
              <p:tags r:id="rId23"/>
            </p:custDataLst>
          </p:nvPr>
        </p:nvCxnSpPr>
        <p:spPr>
          <a:xfrm flipH="1">
            <a:off x="7304405" y="2506980"/>
            <a:ext cx="0" cy="28733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>
            <p:custDataLst>
              <p:tags r:id="rId24"/>
            </p:custDataLst>
          </p:nvPr>
        </p:nvCxnSpPr>
        <p:spPr>
          <a:xfrm flipV="1">
            <a:off x="4450080" y="5363210"/>
            <a:ext cx="2854325" cy="171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>
            <p:custDataLst>
              <p:tags r:id="rId25"/>
            </p:custDataLst>
          </p:nvPr>
        </p:nvCxnSpPr>
        <p:spPr>
          <a:xfrm flipH="1">
            <a:off x="5949950" y="1172845"/>
            <a:ext cx="1344295" cy="123571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>
            <p:custDataLst>
              <p:tags r:id="rId26"/>
            </p:custDataLst>
          </p:nvPr>
        </p:nvSpPr>
        <p:spPr>
          <a:xfrm>
            <a:off x="6900545" y="804545"/>
            <a:ext cx="808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铁芯</a:t>
            </a:r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7"/>
            </p:custDataLst>
          </p:nvPr>
        </p:nvSpPr>
        <p:spPr>
          <a:xfrm>
            <a:off x="4037330" y="3933825"/>
            <a:ext cx="5302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85</a:t>
            </a:r>
            <a:endParaRPr lang="en-US" altLang="zh-CN"/>
          </a:p>
        </p:txBody>
      </p:sp>
      <p:sp>
        <p:nvSpPr>
          <p:cNvPr id="23" name="文本框 22"/>
          <p:cNvSpPr txBox="1"/>
          <p:nvPr>
            <p:custDataLst>
              <p:tags r:id="rId28"/>
            </p:custDataLst>
          </p:nvPr>
        </p:nvSpPr>
        <p:spPr>
          <a:xfrm>
            <a:off x="4037330" y="4368800"/>
            <a:ext cx="5302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86</a:t>
            </a:r>
            <a:endParaRPr lang="en-US" altLang="zh-CN"/>
          </a:p>
        </p:txBody>
      </p:sp>
      <p:sp>
        <p:nvSpPr>
          <p:cNvPr id="24" name="文本框 23"/>
          <p:cNvSpPr txBox="1"/>
          <p:nvPr>
            <p:custDataLst>
              <p:tags r:id="rId29"/>
            </p:custDataLst>
          </p:nvPr>
        </p:nvSpPr>
        <p:spPr>
          <a:xfrm>
            <a:off x="4037330" y="4799330"/>
            <a:ext cx="5302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30</a:t>
            </a:r>
            <a:endParaRPr lang="en-US" altLang="zh-CN"/>
          </a:p>
        </p:txBody>
      </p:sp>
      <p:sp>
        <p:nvSpPr>
          <p:cNvPr id="33" name="文本框 32"/>
          <p:cNvSpPr txBox="1"/>
          <p:nvPr>
            <p:custDataLst>
              <p:tags r:id="rId30"/>
            </p:custDataLst>
          </p:nvPr>
        </p:nvSpPr>
        <p:spPr>
          <a:xfrm>
            <a:off x="4037330" y="5167630"/>
            <a:ext cx="5302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87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4645025" y="2305685"/>
            <a:ext cx="1456055" cy="798830"/>
            <a:chOff x="7315" y="3661"/>
            <a:chExt cx="2293" cy="1258"/>
          </a:xfrm>
        </p:grpSpPr>
        <p:cxnSp>
          <p:nvCxnSpPr>
            <p:cNvPr id="19" name="直接连接符 18"/>
            <p:cNvCxnSpPr/>
            <p:nvPr>
              <p:custDataLst>
                <p:tags r:id="rId1"/>
              </p:custDataLst>
            </p:nvPr>
          </p:nvCxnSpPr>
          <p:spPr>
            <a:xfrm flipV="1">
              <a:off x="7315" y="4291"/>
              <a:ext cx="1146" cy="629"/>
            </a:xfrm>
            <a:prstGeom prst="line">
              <a:avLst/>
            </a:prstGeom>
            <a:ln w="508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>
              <p:custDataLst>
                <p:tags r:id="rId2"/>
              </p:custDataLst>
            </p:nvPr>
          </p:nvCxnSpPr>
          <p:spPr>
            <a:xfrm flipV="1">
              <a:off x="8462" y="3661"/>
              <a:ext cx="1146" cy="629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直接连接符 3"/>
          <p:cNvCxnSpPr/>
          <p:nvPr>
            <p:custDataLst>
              <p:tags r:id="rId3"/>
            </p:custDataLst>
          </p:nvPr>
        </p:nvCxnSpPr>
        <p:spPr>
          <a:xfrm>
            <a:off x="2395855" y="2702560"/>
            <a:ext cx="3027680" cy="2540"/>
          </a:xfrm>
          <a:prstGeom prst="line">
            <a:avLst/>
          </a:prstGeom>
          <a:ln w="5715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>
            <p:custDataLst>
              <p:tags r:id="rId4"/>
            </p:custDataLst>
          </p:nvPr>
        </p:nvCxnSpPr>
        <p:spPr>
          <a:xfrm>
            <a:off x="6170930" y="2702560"/>
            <a:ext cx="3776980" cy="5715"/>
          </a:xfrm>
          <a:prstGeom prst="line">
            <a:avLst/>
          </a:prstGeom>
          <a:ln w="5715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rot="0">
            <a:off x="5555615" y="3180080"/>
            <a:ext cx="608330" cy="1534795"/>
            <a:chOff x="8955" y="3300"/>
            <a:chExt cx="526" cy="630"/>
          </a:xfrm>
        </p:grpSpPr>
        <p:sp>
          <p:nvSpPr>
            <p:cNvPr id="11" name="矩形 10"/>
            <p:cNvSpPr/>
            <p:nvPr>
              <p:custDataLst>
                <p:tags r:id="rId5"/>
              </p:custDataLst>
            </p:nvPr>
          </p:nvSpPr>
          <p:spPr>
            <a:xfrm>
              <a:off x="8955" y="3300"/>
              <a:ext cx="526" cy="6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2" name="直接连接符 11"/>
            <p:cNvCxnSpPr/>
            <p:nvPr>
              <p:custDataLst>
                <p:tags r:id="rId6"/>
              </p:custDataLst>
            </p:nvPr>
          </p:nvCxnSpPr>
          <p:spPr>
            <a:xfrm>
              <a:off x="8955" y="3480"/>
              <a:ext cx="507" cy="33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圆角矩形 13"/>
          <p:cNvSpPr/>
          <p:nvPr>
            <p:custDataLst>
              <p:tags r:id="rId7"/>
            </p:custDataLst>
          </p:nvPr>
        </p:nvSpPr>
        <p:spPr>
          <a:xfrm>
            <a:off x="4702810" y="1536700"/>
            <a:ext cx="2424430" cy="3510915"/>
          </a:xfrm>
          <a:prstGeom prst="roundRect">
            <a:avLst/>
          </a:prstGeom>
          <a:noFill/>
          <a:ln w="44450" cmpd="sng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6" name="直接连接符 15"/>
          <p:cNvCxnSpPr/>
          <p:nvPr>
            <p:custDataLst>
              <p:tags r:id="rId8"/>
            </p:custDataLst>
          </p:nvPr>
        </p:nvCxnSpPr>
        <p:spPr>
          <a:xfrm>
            <a:off x="2460625" y="3939540"/>
            <a:ext cx="3099435" cy="139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>
            <p:custDataLst>
              <p:tags r:id="rId9"/>
            </p:custDataLst>
          </p:nvPr>
        </p:nvCxnSpPr>
        <p:spPr>
          <a:xfrm>
            <a:off x="6170930" y="3925570"/>
            <a:ext cx="2875280" cy="139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>
            <p:custDataLst>
              <p:tags r:id="rId10"/>
            </p:custDataLst>
          </p:nvPr>
        </p:nvCxnSpPr>
        <p:spPr>
          <a:xfrm>
            <a:off x="9034780" y="3933825"/>
            <a:ext cx="0" cy="8953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8820785" y="4819650"/>
            <a:ext cx="427990" cy="227965"/>
            <a:chOff x="1838" y="1621"/>
            <a:chExt cx="674" cy="359"/>
          </a:xfrm>
        </p:grpSpPr>
        <p:cxnSp>
          <p:nvCxnSpPr>
            <p:cNvPr id="23" name="直接连接符 22"/>
            <p:cNvCxnSpPr/>
            <p:nvPr>
              <p:custDataLst>
                <p:tags r:id="rId11"/>
              </p:custDataLst>
            </p:nvPr>
          </p:nvCxnSpPr>
          <p:spPr>
            <a:xfrm flipV="1">
              <a:off x="1838" y="1621"/>
              <a:ext cx="675" cy="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>
              <p:custDataLst>
                <p:tags r:id="rId12"/>
              </p:custDataLst>
            </p:nvPr>
          </p:nvCxnSpPr>
          <p:spPr>
            <a:xfrm flipV="1">
              <a:off x="1928" y="1801"/>
              <a:ext cx="495" cy="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>
              <p:custDataLst>
                <p:tags r:id="rId13"/>
              </p:custDataLst>
            </p:nvPr>
          </p:nvCxnSpPr>
          <p:spPr>
            <a:xfrm flipV="1">
              <a:off x="1973" y="1966"/>
              <a:ext cx="405" cy="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本框 27"/>
          <p:cNvSpPr txBox="1"/>
          <p:nvPr>
            <p:custDataLst>
              <p:tags r:id="rId14"/>
            </p:custDataLst>
          </p:nvPr>
        </p:nvSpPr>
        <p:spPr>
          <a:xfrm>
            <a:off x="1786255" y="3764915"/>
            <a:ext cx="609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85</a:t>
            </a:r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1877695" y="2519680"/>
            <a:ext cx="4159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30</a:t>
            </a:r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10097135" y="2519680"/>
            <a:ext cx="4159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87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9263380" y="3764915"/>
            <a:ext cx="4159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86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1205865" y="10356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常开型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4619625" y="2614295"/>
            <a:ext cx="1579245" cy="147320"/>
            <a:chOff x="7275" y="4147"/>
            <a:chExt cx="2487" cy="232"/>
          </a:xfrm>
        </p:grpSpPr>
        <p:cxnSp>
          <p:nvCxnSpPr>
            <p:cNvPr id="19" name="直接连接符 18"/>
            <p:cNvCxnSpPr/>
            <p:nvPr>
              <p:custDataLst>
                <p:tags r:id="rId1"/>
              </p:custDataLst>
            </p:nvPr>
          </p:nvCxnSpPr>
          <p:spPr>
            <a:xfrm>
              <a:off x="7275" y="4147"/>
              <a:ext cx="1186" cy="144"/>
            </a:xfrm>
            <a:prstGeom prst="line">
              <a:avLst/>
            </a:prstGeom>
            <a:ln w="508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>
              <p:custDataLst>
                <p:tags r:id="rId2"/>
              </p:custDataLst>
            </p:nvPr>
          </p:nvCxnSpPr>
          <p:spPr>
            <a:xfrm>
              <a:off x="8462" y="4290"/>
              <a:ext cx="1300" cy="89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直接连接符 3"/>
          <p:cNvCxnSpPr/>
          <p:nvPr>
            <p:custDataLst>
              <p:tags r:id="rId3"/>
            </p:custDataLst>
          </p:nvPr>
        </p:nvCxnSpPr>
        <p:spPr>
          <a:xfrm>
            <a:off x="2395855" y="2702560"/>
            <a:ext cx="3027680" cy="2540"/>
          </a:xfrm>
          <a:prstGeom prst="line">
            <a:avLst/>
          </a:prstGeom>
          <a:ln w="5715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>
            <p:custDataLst>
              <p:tags r:id="rId4"/>
            </p:custDataLst>
          </p:nvPr>
        </p:nvCxnSpPr>
        <p:spPr>
          <a:xfrm>
            <a:off x="6170930" y="2702560"/>
            <a:ext cx="3776980" cy="5715"/>
          </a:xfrm>
          <a:prstGeom prst="line">
            <a:avLst/>
          </a:prstGeom>
          <a:ln w="5715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rot="0">
            <a:off x="5555615" y="3180080"/>
            <a:ext cx="608330" cy="1534795"/>
            <a:chOff x="8955" y="3300"/>
            <a:chExt cx="526" cy="630"/>
          </a:xfrm>
        </p:grpSpPr>
        <p:sp>
          <p:nvSpPr>
            <p:cNvPr id="11" name="矩形 10"/>
            <p:cNvSpPr/>
            <p:nvPr>
              <p:custDataLst>
                <p:tags r:id="rId5"/>
              </p:custDataLst>
            </p:nvPr>
          </p:nvSpPr>
          <p:spPr>
            <a:xfrm>
              <a:off x="8955" y="3300"/>
              <a:ext cx="526" cy="6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2" name="直接连接符 11"/>
            <p:cNvCxnSpPr/>
            <p:nvPr>
              <p:custDataLst>
                <p:tags r:id="rId6"/>
              </p:custDataLst>
            </p:nvPr>
          </p:nvCxnSpPr>
          <p:spPr>
            <a:xfrm>
              <a:off x="8955" y="3480"/>
              <a:ext cx="507" cy="33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圆角矩形 13"/>
          <p:cNvSpPr/>
          <p:nvPr>
            <p:custDataLst>
              <p:tags r:id="rId7"/>
            </p:custDataLst>
          </p:nvPr>
        </p:nvSpPr>
        <p:spPr>
          <a:xfrm>
            <a:off x="4702810" y="1536700"/>
            <a:ext cx="2424430" cy="3510915"/>
          </a:xfrm>
          <a:prstGeom prst="roundRect">
            <a:avLst/>
          </a:prstGeom>
          <a:noFill/>
          <a:ln w="44450" cmpd="sng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6" name="直接连接符 15"/>
          <p:cNvCxnSpPr/>
          <p:nvPr>
            <p:custDataLst>
              <p:tags r:id="rId8"/>
            </p:custDataLst>
          </p:nvPr>
        </p:nvCxnSpPr>
        <p:spPr>
          <a:xfrm>
            <a:off x="2460625" y="3939540"/>
            <a:ext cx="3099435" cy="139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>
            <p:custDataLst>
              <p:tags r:id="rId9"/>
            </p:custDataLst>
          </p:nvPr>
        </p:nvCxnSpPr>
        <p:spPr>
          <a:xfrm>
            <a:off x="6170930" y="3925570"/>
            <a:ext cx="2875280" cy="139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>
            <p:custDataLst>
              <p:tags r:id="rId10"/>
            </p:custDataLst>
          </p:nvPr>
        </p:nvCxnSpPr>
        <p:spPr>
          <a:xfrm>
            <a:off x="9034780" y="3933825"/>
            <a:ext cx="0" cy="8953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8820785" y="4819650"/>
            <a:ext cx="427990" cy="227965"/>
            <a:chOff x="1838" y="1621"/>
            <a:chExt cx="674" cy="359"/>
          </a:xfrm>
        </p:grpSpPr>
        <p:cxnSp>
          <p:nvCxnSpPr>
            <p:cNvPr id="23" name="直接连接符 22"/>
            <p:cNvCxnSpPr/>
            <p:nvPr>
              <p:custDataLst>
                <p:tags r:id="rId11"/>
              </p:custDataLst>
            </p:nvPr>
          </p:nvCxnSpPr>
          <p:spPr>
            <a:xfrm flipV="1">
              <a:off x="1838" y="1621"/>
              <a:ext cx="675" cy="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>
              <p:custDataLst>
                <p:tags r:id="rId12"/>
              </p:custDataLst>
            </p:nvPr>
          </p:nvCxnSpPr>
          <p:spPr>
            <a:xfrm flipV="1">
              <a:off x="1928" y="1801"/>
              <a:ext cx="495" cy="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>
              <p:custDataLst>
                <p:tags r:id="rId13"/>
              </p:custDataLst>
            </p:nvPr>
          </p:nvCxnSpPr>
          <p:spPr>
            <a:xfrm flipV="1">
              <a:off x="1973" y="1966"/>
              <a:ext cx="405" cy="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本框 27"/>
          <p:cNvSpPr txBox="1"/>
          <p:nvPr>
            <p:custDataLst>
              <p:tags r:id="rId14"/>
            </p:custDataLst>
          </p:nvPr>
        </p:nvSpPr>
        <p:spPr>
          <a:xfrm>
            <a:off x="1786255" y="3764915"/>
            <a:ext cx="609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85</a:t>
            </a:r>
            <a:endParaRPr lang="en-US" altLang="zh-CN"/>
          </a:p>
        </p:txBody>
      </p:sp>
      <p:sp>
        <p:nvSpPr>
          <p:cNvPr id="2" name="文本框 1"/>
          <p:cNvSpPr txBox="1"/>
          <p:nvPr>
            <p:custDataLst>
              <p:tags r:id="rId15"/>
            </p:custDataLst>
          </p:nvPr>
        </p:nvSpPr>
        <p:spPr>
          <a:xfrm>
            <a:off x="1877695" y="2519680"/>
            <a:ext cx="4159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30</a:t>
            </a:r>
            <a:endParaRPr lang="en-US" altLang="zh-CN"/>
          </a:p>
        </p:txBody>
      </p:sp>
      <p:sp>
        <p:nvSpPr>
          <p:cNvPr id="6" name="文本框 5"/>
          <p:cNvSpPr txBox="1"/>
          <p:nvPr>
            <p:custDataLst>
              <p:tags r:id="rId16"/>
            </p:custDataLst>
          </p:nvPr>
        </p:nvSpPr>
        <p:spPr>
          <a:xfrm>
            <a:off x="10097135" y="2519680"/>
            <a:ext cx="4159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87</a:t>
            </a:r>
            <a:endParaRPr lang="en-US" altLang="zh-CN"/>
          </a:p>
        </p:txBody>
      </p:sp>
      <p:sp>
        <p:nvSpPr>
          <p:cNvPr id="7" name="文本框 6"/>
          <p:cNvSpPr txBox="1"/>
          <p:nvPr>
            <p:custDataLst>
              <p:tags r:id="rId17"/>
            </p:custDataLst>
          </p:nvPr>
        </p:nvSpPr>
        <p:spPr>
          <a:xfrm>
            <a:off x="9263380" y="3764915"/>
            <a:ext cx="4159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86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1304290" y="110426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常闭型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05485" y="824230"/>
            <a:ext cx="72517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检修方法：</a:t>
            </a:r>
            <a:endParaRPr lang="zh-CN" altLang="en-US"/>
          </a:p>
          <a:p>
            <a:endParaRPr lang="zh-CN" altLang="en-US"/>
          </a:p>
          <a:p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、通电听声音</a:t>
            </a:r>
            <a:endParaRPr lang="zh-CN" altLang="en-US">
              <a:sym typeface="+mn-ea"/>
            </a:endParaRPr>
          </a:p>
          <a:p>
            <a:endParaRPr lang="zh-CN" altLang="en-US"/>
          </a:p>
          <a:p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、触点的检查（万用表电阻档测阻值或蜂鸣档测通断）（通电再测）</a:t>
            </a:r>
            <a:endParaRPr lang="zh-CN" altLang="en-US">
              <a:sym typeface="+mn-ea"/>
            </a:endParaRPr>
          </a:p>
          <a:p>
            <a:endParaRPr lang="zh-CN" altLang="en-US"/>
          </a:p>
          <a:p>
            <a:r>
              <a:rPr lang="en-US" altLang="zh-CN">
                <a:sym typeface="+mn-ea"/>
              </a:rPr>
              <a:t>3</a:t>
            </a:r>
            <a:r>
              <a:rPr lang="zh-CN" altLang="en-US">
                <a:sym typeface="+mn-ea"/>
              </a:rPr>
              <a:t>、线圈检查（检查线圈阻值是否在范围内）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COMMONDATA" val="eyJoZGlkIjoiMWFmY2FhY2MxYzU4MTE4Nzg2Mzc1MWM5N2U3NjdjZWUifQ=="/>
  <p:tag name="KSO_WPP_MARK_KEY" val="a2c016b1-e175-40ba-a89b-b0cd59ee4dad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F35B0BEE-F18A-47BB-8FCB-E00DA2F2635D-1">
      <extobjdata type="F35B0BEE-F18A-47BB-8FCB-E00DA2F2635D" data="ewoJIkRlc2lnbklkIiA6ICJiNmQzNjVjMy1mMWY3LTQyNjgtYjY2MC04NWMxYWRmNWZmMjQiCn0K"/>
    </extobj>
    <extobj name="F35B0BEE-F18A-47BB-8FCB-E00DA2F2635D-2">
      <extobjdata type="F35B0BEE-F18A-47BB-8FCB-E00DA2F2635D" data="ewoJIkRlc2lnbklkIiA6ICJiNmQzNjVjMy1mMWY3LTQyNjgtYjY2MC04NWMxYWRmNWZmMjQiCn0K"/>
    </extobj>
  </extobjs>
</s:customData>
</file>

<file path=customXml/itemProps64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562</Words>
  <Application>WPS 演示</Application>
  <PresentationFormat>宽屏</PresentationFormat>
  <Paragraphs>68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Office 主题​​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北方新能源技术总监--孙立伟</cp:lastModifiedBy>
  <cp:revision>43</cp:revision>
  <dcterms:created xsi:type="dcterms:W3CDTF">2021-01-18T10:46:00Z</dcterms:created>
  <dcterms:modified xsi:type="dcterms:W3CDTF">2023-06-17T02:12:55Z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8A719596DD454A6E8C72396C37DB5C61_12</vt:lpwstr>
  </property>
</Properties>
</file>