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92" r:id="rId5"/>
    <p:sldId id="272" r:id="rId6"/>
    <p:sldId id="267" r:id="rId7"/>
    <p:sldId id="293" r:id="rId8"/>
    <p:sldId id="279" r:id="rId9"/>
    <p:sldId id="302" r:id="rId10"/>
    <p:sldId id="277" r:id="rId11"/>
    <p:sldId id="287" r:id="rId12"/>
    <p:sldId id="269" r:id="rId13"/>
    <p:sldId id="288" r:id="rId14"/>
    <p:sldId id="268"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A3D74-D822-4A6A-BEE6-CB0951FB9AB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AC322-8404-49CB-AA22-7BD60F210BB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79730" y="1043305"/>
            <a:ext cx="6990080" cy="706755"/>
          </a:xfrm>
          <a:prstGeom prst="rect">
            <a:avLst/>
          </a:prstGeom>
          <a:noFill/>
        </p:spPr>
        <p:txBody>
          <a:bodyPr wrap="square" rtlCol="0">
            <a:spAutoFit/>
          </a:bodyPr>
          <a:p>
            <a:r>
              <a:rPr lang="zh-CN" altLang="en-US" sz="4000"/>
              <a:t>丰田卡罗拉电子转向控制系统</a:t>
            </a:r>
            <a:endParaRPr lang="zh-CN" altLang="en-US" sz="4000"/>
          </a:p>
        </p:txBody>
      </p:sp>
      <p:sp>
        <p:nvSpPr>
          <p:cNvPr id="3" name="文本框 2"/>
          <p:cNvSpPr txBox="1"/>
          <p:nvPr/>
        </p:nvSpPr>
        <p:spPr>
          <a:xfrm>
            <a:off x="3185160" y="3580130"/>
            <a:ext cx="1706880" cy="706755"/>
          </a:xfrm>
          <a:prstGeom prst="rect">
            <a:avLst/>
          </a:prstGeom>
          <a:noFill/>
        </p:spPr>
        <p:txBody>
          <a:bodyPr wrap="none" rtlCol="0">
            <a:spAutoFit/>
          </a:bodyPr>
          <a:p>
            <a:r>
              <a:rPr lang="zh-CN" altLang="en-US" sz="4000"/>
              <a:t>李海滨</a:t>
            </a:r>
            <a:endParaRPr lang="zh-CN" altLang="en-US" sz="4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5740" y="1368425"/>
            <a:ext cx="9798685" cy="3046095"/>
          </a:xfrm>
          <a:prstGeom prst="rect">
            <a:avLst/>
          </a:prstGeom>
          <a:noFill/>
        </p:spPr>
        <p:txBody>
          <a:bodyPr wrap="square" rtlCol="0">
            <a:spAutoFit/>
          </a:bodyPr>
          <a:p>
            <a:r>
              <a:rPr lang="en-US" altLang="zh-CN" sz="3200"/>
              <a:t>1.</a:t>
            </a:r>
            <a:r>
              <a:rPr lang="zh-CN" altLang="en-US" sz="3200"/>
              <a:t>传感器电路控制：当转向扭矩传感器，方向盘转角传感器，车速传感器以及电动机转角传感器，这些传感器将信息传递给电子转向助力控制单元时，电脑收集到这些信号，与其内部存储的信息进行对比，从而</a:t>
            </a:r>
            <a:r>
              <a:rPr lang="zh-CN" altLang="en-US" sz="3200"/>
              <a:t>使电子转向控制系统控制继电器工作，控制电子转向助力系统进行助力。</a:t>
            </a:r>
            <a:endParaRPr lang="zh-CN" altLang="en-US" sz="3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6996430" y="1326515"/>
            <a:ext cx="1984375" cy="9601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3" name="矩形 2"/>
          <p:cNvSpPr/>
          <p:nvPr/>
        </p:nvSpPr>
        <p:spPr>
          <a:xfrm rot="5400000">
            <a:off x="3213735" y="1652905"/>
            <a:ext cx="353060" cy="958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2" name="矩形 1"/>
          <p:cNvSpPr/>
          <p:nvPr/>
        </p:nvSpPr>
        <p:spPr>
          <a:xfrm>
            <a:off x="1965960" y="2486660"/>
            <a:ext cx="7537450" cy="5975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卡罗拉电子转向控制系统</a:t>
            </a:r>
            <a:r>
              <a:rPr lang="en-US" altLang="zh-CN"/>
              <a:t>EPS</a:t>
            </a:r>
            <a:endParaRPr lang="en-US" altLang="zh-CN"/>
          </a:p>
        </p:txBody>
      </p:sp>
      <p:cxnSp>
        <p:nvCxnSpPr>
          <p:cNvPr id="7" name="直接箭头连接符 6"/>
          <p:cNvCxnSpPr/>
          <p:nvPr/>
        </p:nvCxnSpPr>
        <p:spPr>
          <a:xfrm flipH="1">
            <a:off x="3385820" y="981710"/>
            <a:ext cx="9525" cy="151447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965960" y="1317625"/>
            <a:ext cx="1325880" cy="368300"/>
          </a:xfrm>
          <a:prstGeom prst="rect">
            <a:avLst/>
          </a:prstGeom>
          <a:noFill/>
        </p:spPr>
        <p:txBody>
          <a:bodyPr wrap="none" rtlCol="0">
            <a:spAutoFit/>
          </a:bodyPr>
          <a:p>
            <a:r>
              <a:rPr lang="zh-CN" altLang="en-US"/>
              <a:t>自启停系统</a:t>
            </a:r>
            <a:endParaRPr lang="zh-CN" altLang="en-US"/>
          </a:p>
        </p:txBody>
      </p:sp>
      <p:sp>
        <p:nvSpPr>
          <p:cNvPr id="16" name="矩形 15"/>
          <p:cNvSpPr/>
          <p:nvPr/>
        </p:nvSpPr>
        <p:spPr>
          <a:xfrm>
            <a:off x="4788535" y="1317625"/>
            <a:ext cx="1431290" cy="9785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cxnSp>
        <p:nvCxnSpPr>
          <p:cNvPr id="17" name="直接箭头连接符 16"/>
          <p:cNvCxnSpPr/>
          <p:nvPr/>
        </p:nvCxnSpPr>
        <p:spPr>
          <a:xfrm flipH="1">
            <a:off x="5193030" y="1441450"/>
            <a:ext cx="622935" cy="2540"/>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5202555" y="1441450"/>
            <a:ext cx="5080" cy="3536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5799455" y="1434465"/>
            <a:ext cx="5080" cy="3536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任意多边形 19"/>
          <p:cNvSpPr/>
          <p:nvPr/>
        </p:nvSpPr>
        <p:spPr>
          <a:xfrm>
            <a:off x="5799455" y="1788160"/>
            <a:ext cx="95885" cy="354330"/>
          </a:xfrm>
          <a:custGeom>
            <a:avLst/>
            <a:gdLst>
              <a:gd name="connisteX0" fmla="*/ 0 w 96040"/>
              <a:gd name="connsiteY0" fmla="*/ 0 h 354330"/>
              <a:gd name="connisteX1" fmla="*/ 66675 w 96040"/>
              <a:gd name="connsiteY1" fmla="*/ 38100 h 354330"/>
              <a:gd name="connisteX2" fmla="*/ 9525 w 96040"/>
              <a:gd name="connsiteY2" fmla="*/ 105410 h 354330"/>
              <a:gd name="connisteX3" fmla="*/ 95885 w 96040"/>
              <a:gd name="connsiteY3" fmla="*/ 133985 h 354330"/>
              <a:gd name="connisteX4" fmla="*/ 28575 w 96040"/>
              <a:gd name="connsiteY4" fmla="*/ 181610 h 354330"/>
              <a:gd name="connisteX5" fmla="*/ 76200 w 96040"/>
              <a:gd name="connsiteY5" fmla="*/ 248920 h 354330"/>
              <a:gd name="connisteX6" fmla="*/ 9525 w 96040"/>
              <a:gd name="connsiteY6" fmla="*/ 277495 h 354330"/>
              <a:gd name="connisteX7" fmla="*/ 76200 w 96040"/>
              <a:gd name="connsiteY7" fmla="*/ 287655 h 354330"/>
              <a:gd name="connisteX8" fmla="*/ 66675 w 96040"/>
              <a:gd name="connsiteY8" fmla="*/ 354330 h 3543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96041" h="354330">
                <a:moveTo>
                  <a:pt x="0" y="0"/>
                </a:moveTo>
                <a:cubicBezTo>
                  <a:pt x="14605" y="6350"/>
                  <a:pt x="64770" y="17145"/>
                  <a:pt x="66675" y="38100"/>
                </a:cubicBezTo>
                <a:cubicBezTo>
                  <a:pt x="68580" y="59055"/>
                  <a:pt x="3810" y="86360"/>
                  <a:pt x="9525" y="105410"/>
                </a:cubicBezTo>
                <a:cubicBezTo>
                  <a:pt x="15240" y="124460"/>
                  <a:pt x="92075" y="118745"/>
                  <a:pt x="95885" y="133985"/>
                </a:cubicBezTo>
                <a:cubicBezTo>
                  <a:pt x="99695" y="149225"/>
                  <a:pt x="32385" y="158750"/>
                  <a:pt x="28575" y="181610"/>
                </a:cubicBezTo>
                <a:cubicBezTo>
                  <a:pt x="24765" y="204470"/>
                  <a:pt x="80010" y="229870"/>
                  <a:pt x="76200" y="248920"/>
                </a:cubicBezTo>
                <a:cubicBezTo>
                  <a:pt x="72390" y="267970"/>
                  <a:pt x="9525" y="269875"/>
                  <a:pt x="9525" y="277495"/>
                </a:cubicBezTo>
                <a:cubicBezTo>
                  <a:pt x="9525" y="285115"/>
                  <a:pt x="64770" y="272415"/>
                  <a:pt x="76200" y="287655"/>
                </a:cubicBezTo>
                <a:cubicBezTo>
                  <a:pt x="87630" y="302895"/>
                  <a:pt x="69850" y="340995"/>
                  <a:pt x="66675" y="354330"/>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1" name="直接箭头连接符 20"/>
          <p:cNvCxnSpPr/>
          <p:nvPr/>
        </p:nvCxnSpPr>
        <p:spPr>
          <a:xfrm flipH="1">
            <a:off x="5845175" y="2132965"/>
            <a:ext cx="5080" cy="3536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5203190" y="2078990"/>
            <a:ext cx="8890" cy="417195"/>
          </a:xfrm>
          <a:prstGeom prst="straightConnector1">
            <a:avLst/>
          </a:prstGeom>
          <a:ln w="19050">
            <a:solidFill>
              <a:schemeClr val="tx1">
                <a:lumMod val="95000"/>
                <a:lumOff val="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5492750" y="932180"/>
            <a:ext cx="6985" cy="5187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100830" y="1398905"/>
            <a:ext cx="810260" cy="645160"/>
          </a:xfrm>
          <a:prstGeom prst="rect">
            <a:avLst/>
          </a:prstGeom>
          <a:noFill/>
        </p:spPr>
        <p:txBody>
          <a:bodyPr wrap="square" rtlCol="0">
            <a:spAutoFit/>
          </a:bodyPr>
          <a:p>
            <a:r>
              <a:rPr lang="en-US" altLang="zh-CN"/>
              <a:t>EPS</a:t>
            </a:r>
            <a:r>
              <a:rPr lang="zh-CN" altLang="en-US"/>
              <a:t>继电器</a:t>
            </a:r>
            <a:endParaRPr lang="zh-CN" altLang="en-US"/>
          </a:p>
        </p:txBody>
      </p:sp>
      <p:sp>
        <p:nvSpPr>
          <p:cNvPr id="26" name="矩形 25"/>
          <p:cNvSpPr/>
          <p:nvPr/>
        </p:nvSpPr>
        <p:spPr>
          <a:xfrm>
            <a:off x="2843530" y="4375150"/>
            <a:ext cx="583565" cy="1473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扭矩传感器</a:t>
            </a:r>
            <a:endParaRPr lang="zh-CN" altLang="en-US"/>
          </a:p>
        </p:txBody>
      </p:sp>
      <p:sp>
        <p:nvSpPr>
          <p:cNvPr id="27" name="矩形 26"/>
          <p:cNvSpPr/>
          <p:nvPr/>
        </p:nvSpPr>
        <p:spPr>
          <a:xfrm>
            <a:off x="4276725" y="4375150"/>
            <a:ext cx="847090" cy="1473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方向盘转角传感器</a:t>
            </a:r>
            <a:endParaRPr lang="zh-CN" altLang="en-US"/>
          </a:p>
        </p:txBody>
      </p:sp>
      <p:sp>
        <p:nvSpPr>
          <p:cNvPr id="28" name="矩形 27"/>
          <p:cNvSpPr/>
          <p:nvPr/>
        </p:nvSpPr>
        <p:spPr>
          <a:xfrm>
            <a:off x="8160385" y="4373880"/>
            <a:ext cx="736600" cy="1474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电动机转角传感器</a:t>
            </a:r>
            <a:endParaRPr lang="zh-CN" altLang="en-US"/>
          </a:p>
        </p:txBody>
      </p:sp>
      <p:sp>
        <p:nvSpPr>
          <p:cNvPr id="29" name="矩形 28"/>
          <p:cNvSpPr/>
          <p:nvPr/>
        </p:nvSpPr>
        <p:spPr>
          <a:xfrm>
            <a:off x="6414770" y="4375150"/>
            <a:ext cx="54483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车速信号</a:t>
            </a:r>
            <a:endParaRPr lang="zh-CN" altLang="en-US"/>
          </a:p>
        </p:txBody>
      </p:sp>
      <p:cxnSp>
        <p:nvCxnSpPr>
          <p:cNvPr id="30" name="直接箭头连接符 29"/>
          <p:cNvCxnSpPr/>
          <p:nvPr/>
        </p:nvCxnSpPr>
        <p:spPr>
          <a:xfrm flipH="1">
            <a:off x="2923540" y="308292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3361055"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4432935"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4939030"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6478270"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6885940"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8285480"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8707755" y="308292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2921635" y="949325"/>
            <a:ext cx="421005" cy="368300"/>
          </a:xfrm>
          <a:prstGeom prst="rect">
            <a:avLst/>
          </a:prstGeom>
          <a:noFill/>
        </p:spPr>
        <p:txBody>
          <a:bodyPr wrap="none" rtlCol="0">
            <a:spAutoFit/>
          </a:bodyPr>
          <a:p>
            <a:r>
              <a:rPr lang="en-US" altLang="zh-CN">
                <a:solidFill>
                  <a:srgbClr val="FF0000"/>
                </a:solidFill>
              </a:rPr>
              <a:t>B+</a:t>
            </a:r>
            <a:endParaRPr lang="en-US" altLang="zh-CN">
              <a:solidFill>
                <a:srgbClr val="FF0000"/>
              </a:solidFill>
            </a:endParaRPr>
          </a:p>
        </p:txBody>
      </p:sp>
      <p:sp>
        <p:nvSpPr>
          <p:cNvPr id="39" name="文本框 38"/>
          <p:cNvSpPr txBox="1"/>
          <p:nvPr/>
        </p:nvSpPr>
        <p:spPr>
          <a:xfrm>
            <a:off x="5542915" y="827405"/>
            <a:ext cx="608330" cy="368300"/>
          </a:xfrm>
          <a:prstGeom prst="rect">
            <a:avLst/>
          </a:prstGeom>
          <a:noFill/>
        </p:spPr>
        <p:txBody>
          <a:bodyPr wrap="none" rtlCol="0">
            <a:spAutoFit/>
          </a:bodyPr>
          <a:p>
            <a:r>
              <a:rPr lang="en-US" altLang="zh-CN">
                <a:solidFill>
                  <a:srgbClr val="FF0000"/>
                </a:solidFill>
              </a:rPr>
              <a:t>key+</a:t>
            </a:r>
            <a:endParaRPr lang="en-US" altLang="zh-CN">
              <a:solidFill>
                <a:srgbClr val="FF0000"/>
              </a:solidFill>
            </a:endParaRPr>
          </a:p>
        </p:txBody>
      </p:sp>
      <p:cxnSp>
        <p:nvCxnSpPr>
          <p:cNvPr id="40" name="直接箭头连接符 39"/>
          <p:cNvCxnSpPr/>
          <p:nvPr/>
        </p:nvCxnSpPr>
        <p:spPr>
          <a:xfrm flipH="1">
            <a:off x="7316470" y="1760220"/>
            <a:ext cx="3810" cy="73596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7320280" y="1685925"/>
            <a:ext cx="744220" cy="166370"/>
            <a:chOff x="13492" y="5396"/>
            <a:chExt cx="1172" cy="262"/>
          </a:xfrm>
        </p:grpSpPr>
        <p:sp>
          <p:nvSpPr>
            <p:cNvPr id="41" name="等腰三角形 40"/>
            <p:cNvSpPr/>
            <p:nvPr/>
          </p:nvSpPr>
          <p:spPr>
            <a:xfrm rot="5400000">
              <a:off x="13946" y="5356"/>
              <a:ext cx="262" cy="34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2" name="直接箭头连接符 41"/>
            <p:cNvCxnSpPr/>
            <p:nvPr/>
          </p:nvCxnSpPr>
          <p:spPr>
            <a:xfrm flipH="1" flipV="1">
              <a:off x="13492" y="5518"/>
              <a:ext cx="1172" cy="11"/>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cxnSp>
        <p:nvCxnSpPr>
          <p:cNvPr id="44" name="直接箭头连接符 43"/>
          <p:cNvCxnSpPr/>
          <p:nvPr/>
        </p:nvCxnSpPr>
        <p:spPr>
          <a:xfrm flipH="1">
            <a:off x="8064500" y="1760220"/>
            <a:ext cx="3810" cy="73596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7475220" y="1442085"/>
            <a:ext cx="224155" cy="18605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7651115" y="1434465"/>
            <a:ext cx="224155" cy="18605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8" name="图片 47"/>
          <p:cNvPicPr>
            <a:picLocks noChangeAspect="1"/>
          </p:cNvPicPr>
          <p:nvPr/>
        </p:nvPicPr>
        <p:blipFill>
          <a:blip r:embed="rId1"/>
          <a:stretch>
            <a:fillRect/>
          </a:stretch>
        </p:blipFill>
        <p:spPr>
          <a:xfrm>
            <a:off x="8146415" y="1572260"/>
            <a:ext cx="643890" cy="469265"/>
          </a:xfrm>
          <a:prstGeom prst="rect">
            <a:avLst/>
          </a:prstGeom>
        </p:spPr>
      </p:pic>
      <p:cxnSp>
        <p:nvCxnSpPr>
          <p:cNvPr id="51" name="直接箭头连接符 50"/>
          <p:cNvCxnSpPr/>
          <p:nvPr/>
        </p:nvCxnSpPr>
        <p:spPr>
          <a:xfrm>
            <a:off x="7785100" y="1620520"/>
            <a:ext cx="2540" cy="27114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9164955" y="1122045"/>
            <a:ext cx="533400" cy="1198880"/>
          </a:xfrm>
          <a:prstGeom prst="rect">
            <a:avLst/>
          </a:prstGeom>
          <a:noFill/>
        </p:spPr>
        <p:txBody>
          <a:bodyPr wrap="square" rtlCol="0">
            <a:spAutoFit/>
          </a:bodyPr>
          <a:p>
            <a:r>
              <a:rPr lang="en-US" altLang="zh-CN"/>
              <a:t>EPS</a:t>
            </a:r>
            <a:r>
              <a:rPr lang="zh-CN" altLang="en-US"/>
              <a:t>报警灯</a:t>
            </a:r>
            <a:endParaRPr lang="zh-CN" altLang="en-US"/>
          </a:p>
        </p:txBody>
      </p:sp>
      <p:cxnSp>
        <p:nvCxnSpPr>
          <p:cNvPr id="6" name="直接箭头连接符 5"/>
          <p:cNvCxnSpPr/>
          <p:nvPr/>
        </p:nvCxnSpPr>
        <p:spPr>
          <a:xfrm flipH="1">
            <a:off x="2190750"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084070" y="4375150"/>
            <a:ext cx="215900" cy="102235"/>
            <a:chOff x="16714" y="6199"/>
            <a:chExt cx="340" cy="161"/>
          </a:xfrm>
        </p:grpSpPr>
        <p:cxnSp>
          <p:nvCxnSpPr>
            <p:cNvPr id="8" name="直接箭头连接符 7"/>
            <p:cNvCxnSpPr/>
            <p:nvPr/>
          </p:nvCxnSpPr>
          <p:spPr>
            <a:xfrm flipH="1">
              <a:off x="16714" y="6199"/>
              <a:ext cx="341" cy="13"/>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16778" y="6348"/>
              <a:ext cx="232" cy="13"/>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16769" y="6275"/>
              <a:ext cx="241" cy="1"/>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cxnSp>
        <p:nvCxnSpPr>
          <p:cNvPr id="57" name="直接箭头连接符 56"/>
          <p:cNvCxnSpPr/>
          <p:nvPr/>
        </p:nvCxnSpPr>
        <p:spPr>
          <a:xfrm flipH="1">
            <a:off x="5443220" y="904240"/>
            <a:ext cx="3175" cy="53022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a:off x="5443220" y="1415415"/>
            <a:ext cx="498475" cy="952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H="1">
            <a:off x="5941695" y="1407795"/>
            <a:ext cx="5715" cy="109601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233295" y="3084195"/>
            <a:ext cx="635" cy="129349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5202555" y="1809115"/>
            <a:ext cx="6350" cy="313055"/>
          </a:xfrm>
          <a:prstGeom prst="straightConnector1">
            <a:avLst/>
          </a:prstGeom>
          <a:ln w="19050">
            <a:solidFill>
              <a:schemeClr val="tx1">
                <a:lumMod val="95000"/>
                <a:lumOff val="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4987290" y="1811020"/>
            <a:ext cx="215265" cy="248920"/>
          </a:xfrm>
          <a:prstGeom prst="straightConnector1">
            <a:avLst/>
          </a:prstGeom>
          <a:ln w="19050">
            <a:solidFill>
              <a:schemeClr val="tx1">
                <a:lumMod val="95000"/>
                <a:lumOff val="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5161915" y="1407795"/>
            <a:ext cx="5715" cy="109601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7251700" y="1717675"/>
            <a:ext cx="635" cy="78613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flipV="1">
            <a:off x="7232650" y="1710055"/>
            <a:ext cx="908685" cy="127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8126730" y="1700530"/>
            <a:ext cx="635" cy="78613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H="1">
            <a:off x="5161915" y="1418590"/>
            <a:ext cx="274320" cy="635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3427095" y="989330"/>
            <a:ext cx="9525" cy="151447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2000" fill="hold">
                                          <p:stCondLst>
                                            <p:cond delay="0"/>
                                          </p:stCondLst>
                                        </p:cTn>
                                        <p:tgtEl>
                                          <p:spTgt spid="50"/>
                                        </p:tgtEl>
                                        <p:attrNameLst>
                                          <p:attrName>style.visibility</p:attrName>
                                        </p:attrNameLst>
                                      </p:cBhvr>
                                      <p:to>
                                        <p:strVal val="visible"/>
                                      </p:to>
                                    </p:set>
                                    <p:animEffect transition="in" filter="wipe(up)">
                                      <p:cBhvr>
                                        <p:cTn id="7" dur="2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2000" fill="hold">
                                          <p:stCondLst>
                                            <p:cond delay="0"/>
                                          </p:stCondLst>
                                        </p:cTn>
                                        <p:tgtEl>
                                          <p:spTgt spid="57"/>
                                        </p:tgtEl>
                                        <p:attrNameLst>
                                          <p:attrName>style.visibility</p:attrName>
                                        </p:attrNameLst>
                                      </p:cBhvr>
                                      <p:to>
                                        <p:strVal val="visible"/>
                                      </p:to>
                                    </p:set>
                                    <p:animEffect transition="in" filter="wipe(up)">
                                      <p:cBhvr>
                                        <p:cTn id="12" dur="2000"/>
                                        <p:tgtEl>
                                          <p:spTgt spid="57"/>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2000" fill="hold">
                                          <p:stCondLst>
                                            <p:cond delay="0"/>
                                          </p:stCondLst>
                                        </p:cTn>
                                        <p:tgtEl>
                                          <p:spTgt spid="60"/>
                                        </p:tgtEl>
                                        <p:attrNameLst>
                                          <p:attrName>style.visibility</p:attrName>
                                        </p:attrNameLst>
                                      </p:cBhvr>
                                      <p:to>
                                        <p:strVal val="visible"/>
                                      </p:to>
                                    </p:set>
                                    <p:animEffect transition="in" filter="wipe(left)">
                                      <p:cBhvr>
                                        <p:cTn id="16" dur="2000"/>
                                        <p:tgtEl>
                                          <p:spTgt spid="60"/>
                                        </p:tgtEl>
                                      </p:cBhvr>
                                    </p:animEffect>
                                  </p:childTnLst>
                                </p:cTn>
                              </p:par>
                            </p:childTnLst>
                          </p:cTn>
                        </p:par>
                        <p:par>
                          <p:cTn id="17" fill="hold">
                            <p:stCondLst>
                              <p:cond delay="4000"/>
                            </p:stCondLst>
                            <p:childTnLst>
                              <p:par>
                                <p:cTn id="18" presetID="22" presetClass="entr" presetSubtype="1" fill="hold" nodeType="afterEffect">
                                  <p:stCondLst>
                                    <p:cond delay="0"/>
                                  </p:stCondLst>
                                  <p:childTnLst>
                                    <p:set>
                                      <p:cBhvr>
                                        <p:cTn id="19" dur="2000" fill="hold">
                                          <p:stCondLst>
                                            <p:cond delay="0"/>
                                          </p:stCondLst>
                                        </p:cTn>
                                        <p:tgtEl>
                                          <p:spTgt spid="61"/>
                                        </p:tgtEl>
                                        <p:attrNameLst>
                                          <p:attrName>style.visibility</p:attrName>
                                        </p:attrNameLst>
                                      </p:cBhvr>
                                      <p:to>
                                        <p:strVal val="visible"/>
                                      </p:to>
                                    </p:set>
                                    <p:animEffect transition="in" filter="wipe(up)">
                                      <p:cBhvr>
                                        <p:cTn id="20" dur="2000"/>
                                        <p:tgtEl>
                                          <p:spTgt spid="61"/>
                                        </p:tgtEl>
                                      </p:cBhvr>
                                    </p:animEffect>
                                  </p:childTnLst>
                                </p:cTn>
                              </p:par>
                            </p:childTnLst>
                          </p:cTn>
                        </p:par>
                        <p:par>
                          <p:cTn id="21" fill="hold">
                            <p:stCondLst>
                              <p:cond delay="6000"/>
                            </p:stCondLst>
                            <p:childTnLst>
                              <p:par>
                                <p:cTn id="22" presetID="22" presetClass="entr" presetSubtype="1" fill="hold" nodeType="afterEffect">
                                  <p:stCondLst>
                                    <p:cond delay="0"/>
                                  </p:stCondLst>
                                  <p:childTnLst>
                                    <p:set>
                                      <p:cBhvr>
                                        <p:cTn id="23" dur="2000" fill="hold">
                                          <p:stCondLst>
                                            <p:cond delay="0"/>
                                          </p:stCondLst>
                                        </p:cTn>
                                        <p:tgtEl>
                                          <p:spTgt spid="13"/>
                                        </p:tgtEl>
                                        <p:attrNameLst>
                                          <p:attrName>style.visibility</p:attrName>
                                        </p:attrNameLst>
                                      </p:cBhvr>
                                      <p:to>
                                        <p:strVal val="visible"/>
                                      </p:to>
                                    </p:set>
                                    <p:animEffect transition="in" filter="wipe(up)">
                                      <p:cBhvr>
                                        <p:cTn id="24" dur="2000"/>
                                        <p:tgtEl>
                                          <p:spTgt spid="13"/>
                                        </p:tgtEl>
                                      </p:cBhvr>
                                    </p:animEffect>
                                  </p:childTnLst>
                                </p:cTn>
                              </p:par>
                            </p:childTnLst>
                          </p:cTn>
                        </p:par>
                        <p:par>
                          <p:cTn id="25" fill="hold">
                            <p:stCondLst>
                              <p:cond delay="8000"/>
                            </p:stCondLst>
                            <p:childTnLst>
                              <p:par>
                                <p:cTn id="26" presetID="22" presetClass="entr" presetSubtype="1" fill="hold" nodeType="afterEffect">
                                  <p:stCondLst>
                                    <p:cond delay="0"/>
                                  </p:stCondLst>
                                  <p:childTnLst>
                                    <p:set>
                                      <p:cBhvr>
                                        <p:cTn id="27" dur="2000" fill="hold">
                                          <p:stCondLst>
                                            <p:cond delay="0"/>
                                          </p:stCondLst>
                                        </p:cTn>
                                        <p:tgtEl>
                                          <p:spTgt spid="14"/>
                                        </p:tgtEl>
                                        <p:attrNameLst>
                                          <p:attrName>style.visibility</p:attrName>
                                        </p:attrNameLst>
                                      </p:cBhvr>
                                      <p:to>
                                        <p:strVal val="visible"/>
                                      </p:to>
                                    </p:set>
                                    <p:animEffect transition="in" filter="wipe(up)">
                                      <p:cBhvr>
                                        <p:cTn id="28" dur="2000"/>
                                        <p:tgtEl>
                                          <p:spTgt spid="14"/>
                                        </p:tgtEl>
                                      </p:cBhvr>
                                    </p:animEffect>
                                  </p:childTnLst>
                                </p:cTn>
                              </p:par>
                              <p:par>
                                <p:cTn id="29" presetID="22" presetClass="exit" presetSubtype="4" fill="hold" nodeType="withEffect">
                                  <p:stCondLst>
                                    <p:cond delay="0"/>
                                  </p:stCondLst>
                                  <p:childTnLst>
                                    <p:animEffect transition="out" filter="wipe(down)">
                                      <p:cBhvr>
                                        <p:cTn id="30" dur="2000"/>
                                        <p:tgtEl>
                                          <p:spTgt spid="12"/>
                                        </p:tgtEl>
                                      </p:cBhvr>
                                    </p:animEffect>
                                    <p:set>
                                      <p:cBhvr>
                                        <p:cTn id="31" dur="1" fill="hold">
                                          <p:stCondLst>
                                            <p:cond delay="1996"/>
                                          </p:stCondLst>
                                        </p:cTn>
                                        <p:tgtEl>
                                          <p:spTgt spid="12"/>
                                        </p:tgtEl>
                                        <p:attrNameLst>
                                          <p:attrName>style.visibility</p:attrName>
                                        </p:attrNameLst>
                                      </p:cBhvr>
                                      <p:to>
                                        <p:strVal val="hidden"/>
                                      </p:to>
                                    </p:set>
                                  </p:childTnLst>
                                </p:cTn>
                              </p:par>
                            </p:childTnLst>
                          </p:cTn>
                        </p:par>
                        <p:par>
                          <p:cTn id="32" fill="hold">
                            <p:stCondLst>
                              <p:cond delay="10000"/>
                            </p:stCondLst>
                            <p:childTnLst>
                              <p:par>
                                <p:cTn id="33" presetID="22" presetClass="entr" presetSubtype="2" fill="hold" nodeType="afterEffect">
                                  <p:stCondLst>
                                    <p:cond delay="0"/>
                                  </p:stCondLst>
                                  <p:childTnLst>
                                    <p:set>
                                      <p:cBhvr>
                                        <p:cTn id="34" dur="1000" fill="hold">
                                          <p:stCondLst>
                                            <p:cond delay="0"/>
                                          </p:stCondLst>
                                        </p:cTn>
                                        <p:tgtEl>
                                          <p:spTgt spid="58"/>
                                        </p:tgtEl>
                                        <p:attrNameLst>
                                          <p:attrName>style.visibility</p:attrName>
                                        </p:attrNameLst>
                                      </p:cBhvr>
                                      <p:to>
                                        <p:strVal val="visible"/>
                                      </p:to>
                                    </p:set>
                                    <p:animEffect transition="in" filter="wipe(right)">
                                      <p:cBhvr>
                                        <p:cTn id="35" dur="1000"/>
                                        <p:tgtEl>
                                          <p:spTgt spid="58"/>
                                        </p:tgtEl>
                                      </p:cBhvr>
                                    </p:animEffect>
                                  </p:childTnLst>
                                </p:cTn>
                              </p:par>
                            </p:childTnLst>
                          </p:cTn>
                        </p:par>
                        <p:par>
                          <p:cTn id="36" fill="hold">
                            <p:stCondLst>
                              <p:cond delay="11000"/>
                            </p:stCondLst>
                            <p:childTnLst>
                              <p:par>
                                <p:cTn id="37" presetID="22" presetClass="entr" presetSubtype="1" fill="hold" nodeType="afterEffect">
                                  <p:stCondLst>
                                    <p:cond delay="0"/>
                                  </p:stCondLst>
                                  <p:childTnLst>
                                    <p:set>
                                      <p:cBhvr>
                                        <p:cTn id="38" dur="2000" fill="hold">
                                          <p:stCondLst>
                                            <p:cond delay="0"/>
                                          </p:stCondLst>
                                        </p:cTn>
                                        <p:tgtEl>
                                          <p:spTgt spid="59"/>
                                        </p:tgtEl>
                                        <p:attrNameLst>
                                          <p:attrName>style.visibility</p:attrName>
                                        </p:attrNameLst>
                                      </p:cBhvr>
                                      <p:to>
                                        <p:strVal val="visible"/>
                                      </p:to>
                                    </p:set>
                                    <p:animEffect transition="in" filter="wipe(up)">
                                      <p:cBhvr>
                                        <p:cTn id="39" dur="20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2000" fill="hold">
                                          <p:stCondLst>
                                            <p:cond delay="0"/>
                                          </p:stCondLst>
                                        </p:cTn>
                                        <p:tgtEl>
                                          <p:spTgt spid="15"/>
                                        </p:tgtEl>
                                        <p:attrNameLst>
                                          <p:attrName>style.visibility</p:attrName>
                                        </p:attrNameLst>
                                      </p:cBhvr>
                                      <p:to>
                                        <p:strVal val="visible"/>
                                      </p:to>
                                    </p:set>
                                    <p:animEffect transition="in" filter="wipe(down)">
                                      <p:cBhvr>
                                        <p:cTn id="44" dur="2000"/>
                                        <p:tgtEl>
                                          <p:spTgt spid="15"/>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2000" fill="hold">
                                          <p:stCondLst>
                                            <p:cond delay="0"/>
                                          </p:stCondLst>
                                        </p:cTn>
                                        <p:tgtEl>
                                          <p:spTgt spid="24"/>
                                        </p:tgtEl>
                                        <p:attrNameLst>
                                          <p:attrName>style.visibility</p:attrName>
                                        </p:attrNameLst>
                                      </p:cBhvr>
                                      <p:to>
                                        <p:strVal val="visible"/>
                                      </p:to>
                                    </p:set>
                                    <p:animEffect transition="in" filter="wipe(left)">
                                      <p:cBhvr>
                                        <p:cTn id="48" dur="2000"/>
                                        <p:tgtEl>
                                          <p:spTgt spid="24"/>
                                        </p:tgtEl>
                                      </p:cBhvr>
                                    </p:animEffect>
                                  </p:childTnLst>
                                </p:cTn>
                              </p:par>
                            </p:childTnLst>
                          </p:cTn>
                        </p:par>
                        <p:par>
                          <p:cTn id="49" fill="hold">
                            <p:stCondLst>
                              <p:cond delay="4000"/>
                            </p:stCondLst>
                            <p:childTnLst>
                              <p:par>
                                <p:cTn id="50" presetID="22" presetClass="entr" presetSubtype="1" fill="hold" nodeType="afterEffect">
                                  <p:stCondLst>
                                    <p:cond delay="0"/>
                                  </p:stCondLst>
                                  <p:childTnLst>
                                    <p:set>
                                      <p:cBhvr>
                                        <p:cTn id="51" dur="2000" fill="hold">
                                          <p:stCondLst>
                                            <p:cond delay="0"/>
                                          </p:stCondLst>
                                        </p:cTn>
                                        <p:tgtEl>
                                          <p:spTgt spid="46"/>
                                        </p:tgtEl>
                                        <p:attrNameLst>
                                          <p:attrName>style.visibility</p:attrName>
                                        </p:attrNameLst>
                                      </p:cBhvr>
                                      <p:to>
                                        <p:strVal val="visible"/>
                                      </p:to>
                                    </p:set>
                                    <p:animEffect transition="in" filter="wipe(up)">
                                      <p:cBhvr>
                                        <p:cTn id="52" dur="2000"/>
                                        <p:tgtEl>
                                          <p:spTgt spid="46"/>
                                        </p:tgtEl>
                                      </p:cBhvr>
                                    </p:animEffect>
                                  </p:childTnLst>
                                </p:cTn>
                              </p:par>
                            </p:childTnLst>
                          </p:cTn>
                        </p:par>
                        <p:par>
                          <p:cTn id="53" fill="hold">
                            <p:stCondLst>
                              <p:cond delay="6000"/>
                            </p:stCondLst>
                            <p:childTnLst>
                              <p:par>
                                <p:cTn id="54" presetID="35" presetClass="emph" presetSubtype="0" repeatCount="indefinite" fill="hold" nodeType="afterEffect">
                                  <p:stCondLst>
                                    <p:cond delay="0"/>
                                  </p:stCondLst>
                                  <p:endCondLst>
                                    <p:cond evt="onNext">
                                      <p:tgtEl>
                                        <p:sldTgt/>
                                      </p:tgtEl>
                                    </p:cond>
                                  </p:endCondLst>
                                  <p:childTnLst>
                                    <p:anim calcmode="discrete" valueType="str">
                                      <p:cBhvr>
                                        <p:cTn id="55" dur="1000" fill="hold"/>
                                        <p:tgtEl>
                                          <p:spTgt spid="4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1260" y="1864360"/>
            <a:ext cx="9966325" cy="2861310"/>
          </a:xfrm>
          <a:prstGeom prst="rect">
            <a:avLst/>
          </a:prstGeom>
          <a:noFill/>
        </p:spPr>
        <p:txBody>
          <a:bodyPr wrap="square" rtlCol="0">
            <a:spAutoFit/>
          </a:bodyPr>
          <a:p>
            <a:r>
              <a:rPr lang="en-US" altLang="zh-CN" sz="3600"/>
              <a:t>2.</a:t>
            </a:r>
            <a:r>
              <a:rPr lang="zh-CN" altLang="en-US" sz="3600"/>
              <a:t>报警灯</a:t>
            </a:r>
            <a:r>
              <a:rPr lang="zh-CN" altLang="en-US" sz="3600"/>
              <a:t>电路：当电子转向控制系统某一个传感器或多个传感器损坏后，也就是说转向控制系统出现异常时，组合仪表内电子转向报警灯会点亮，提醒司机，及时检修，此时，转向控制系统转变成常规的机械转向。</a:t>
            </a:r>
            <a:endParaRPr lang="zh-CN" altLang="en-US" sz="36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07920" y="694690"/>
            <a:ext cx="6990080" cy="645160"/>
          </a:xfrm>
          <a:prstGeom prst="rect">
            <a:avLst/>
          </a:prstGeom>
          <a:noFill/>
        </p:spPr>
        <p:txBody>
          <a:bodyPr wrap="square" rtlCol="0">
            <a:spAutoFit/>
          </a:bodyPr>
          <a:p>
            <a:r>
              <a:rPr lang="zh-CN" altLang="en-US" sz="3600"/>
              <a:t>丰田卡罗拉电子转向控制系统</a:t>
            </a:r>
            <a:endParaRPr lang="zh-CN" altLang="en-US" sz="3600"/>
          </a:p>
        </p:txBody>
      </p:sp>
      <p:sp>
        <p:nvSpPr>
          <p:cNvPr id="3" name="文本框 2"/>
          <p:cNvSpPr txBox="1"/>
          <p:nvPr/>
        </p:nvSpPr>
        <p:spPr>
          <a:xfrm>
            <a:off x="694055" y="1906270"/>
            <a:ext cx="5061585" cy="3046095"/>
          </a:xfrm>
          <a:prstGeom prst="rect">
            <a:avLst/>
          </a:prstGeom>
          <a:noFill/>
        </p:spPr>
        <p:txBody>
          <a:bodyPr wrap="square" rtlCol="0">
            <a:spAutoFit/>
          </a:bodyPr>
          <a:p>
            <a:r>
              <a:rPr lang="zh-CN" altLang="en-US" sz="3200"/>
              <a:t>一、组成：</a:t>
            </a:r>
            <a:endParaRPr lang="zh-CN" altLang="en-US" sz="3200"/>
          </a:p>
          <a:p>
            <a:r>
              <a:rPr lang="zh-CN" altLang="en-US" sz="3200"/>
              <a:t> </a:t>
            </a:r>
            <a:r>
              <a:rPr lang="en-US" altLang="zh-CN" sz="3200"/>
              <a:t>        1.</a:t>
            </a:r>
            <a:r>
              <a:rPr lang="zh-CN" altLang="en-US" sz="3200"/>
              <a:t>方向盘转角传感器，它位于方向盘下方，它检测的是方向盘的转动方向和转动角度转变成电信号传递给控制单元。</a:t>
            </a:r>
            <a:endParaRPr lang="zh-CN" altLang="en-US" sz="3200"/>
          </a:p>
        </p:txBody>
      </p:sp>
      <p:grpSp>
        <p:nvGrpSpPr>
          <p:cNvPr id="8" name="组合 7"/>
          <p:cNvGrpSpPr/>
          <p:nvPr/>
        </p:nvGrpSpPr>
        <p:grpSpPr>
          <a:xfrm>
            <a:off x="6492875" y="1819910"/>
            <a:ext cx="4944490" cy="3851276"/>
            <a:chOff x="5304" y="3686"/>
            <a:chExt cx="4873" cy="3348"/>
          </a:xfrm>
        </p:grpSpPr>
        <p:pic>
          <p:nvPicPr>
            <p:cNvPr id="6" name="图片 5"/>
            <p:cNvPicPr>
              <a:picLocks noChangeAspect="1"/>
            </p:cNvPicPr>
            <p:nvPr/>
          </p:nvPicPr>
          <p:blipFill>
            <a:blip r:embed="rId1"/>
            <a:stretch>
              <a:fillRect/>
            </a:stretch>
          </p:blipFill>
          <p:spPr>
            <a:xfrm>
              <a:off x="5304" y="3686"/>
              <a:ext cx="4873" cy="3028"/>
            </a:xfrm>
            <a:prstGeom prst="rect">
              <a:avLst/>
            </a:prstGeom>
          </p:spPr>
        </p:pic>
        <p:sp>
          <p:nvSpPr>
            <p:cNvPr id="7" name="文本框 6"/>
            <p:cNvSpPr txBox="1"/>
            <p:nvPr/>
          </p:nvSpPr>
          <p:spPr>
            <a:xfrm>
              <a:off x="6383" y="6714"/>
              <a:ext cx="3168" cy="320"/>
            </a:xfrm>
            <a:prstGeom prst="rect">
              <a:avLst/>
            </a:prstGeom>
            <a:noFill/>
          </p:spPr>
          <p:txBody>
            <a:bodyPr wrap="square" rtlCol="0">
              <a:spAutoFit/>
            </a:bodyPr>
            <a:p>
              <a:r>
                <a:rPr lang="zh-CN" altLang="en-US"/>
                <a:t>方向盘转角</a:t>
              </a:r>
              <a:r>
                <a:rPr lang="zh-CN" altLang="en-US"/>
                <a:t>传感器</a:t>
              </a:r>
              <a:endParaRPr lang="zh-CN" alt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3795" y="2021840"/>
            <a:ext cx="4688840" cy="2553335"/>
          </a:xfrm>
          <a:prstGeom prst="rect">
            <a:avLst/>
          </a:prstGeom>
          <a:noFill/>
        </p:spPr>
        <p:txBody>
          <a:bodyPr wrap="square" rtlCol="0">
            <a:spAutoFit/>
          </a:bodyPr>
          <a:p>
            <a:r>
              <a:rPr lang="en-US" altLang="zh-CN" sz="3200"/>
              <a:t>2.</a:t>
            </a:r>
            <a:r>
              <a:rPr lang="zh-CN" altLang="en-US" sz="3200"/>
              <a:t>方向盘扭矩传感器，它检测的是方向盘转动时所产生的转向力矩，使它转变成电信号传递给控制单元。</a:t>
            </a:r>
            <a:endParaRPr lang="zh-CN" altLang="en-US" sz="3200"/>
          </a:p>
        </p:txBody>
      </p:sp>
      <p:grpSp>
        <p:nvGrpSpPr>
          <p:cNvPr id="11" name="组合 10"/>
          <p:cNvGrpSpPr/>
          <p:nvPr/>
        </p:nvGrpSpPr>
        <p:grpSpPr>
          <a:xfrm>
            <a:off x="6542405" y="1317625"/>
            <a:ext cx="4838065" cy="4005455"/>
            <a:chOff x="10605" y="3686"/>
            <a:chExt cx="4600" cy="3336"/>
          </a:xfrm>
        </p:grpSpPr>
        <p:pic>
          <p:nvPicPr>
            <p:cNvPr id="9" name="图片 8"/>
            <p:cNvPicPr>
              <a:picLocks noChangeAspect="1"/>
            </p:cNvPicPr>
            <p:nvPr/>
          </p:nvPicPr>
          <p:blipFill>
            <a:blip r:embed="rId1"/>
            <a:stretch>
              <a:fillRect/>
            </a:stretch>
          </p:blipFill>
          <p:spPr>
            <a:xfrm>
              <a:off x="10605" y="3686"/>
              <a:ext cx="4600" cy="3029"/>
            </a:xfrm>
            <a:prstGeom prst="rect">
              <a:avLst/>
            </a:prstGeom>
          </p:spPr>
        </p:pic>
        <p:sp>
          <p:nvSpPr>
            <p:cNvPr id="10" name="文本框 9"/>
            <p:cNvSpPr txBox="1"/>
            <p:nvPr/>
          </p:nvSpPr>
          <p:spPr>
            <a:xfrm>
              <a:off x="11501" y="6715"/>
              <a:ext cx="2808" cy="307"/>
            </a:xfrm>
            <a:prstGeom prst="rect">
              <a:avLst/>
            </a:prstGeom>
            <a:noFill/>
          </p:spPr>
          <p:txBody>
            <a:bodyPr wrap="square" rtlCol="0">
              <a:spAutoFit/>
            </a:bodyPr>
            <a:p>
              <a:r>
                <a:rPr lang="zh-CN" altLang="en-US"/>
                <a:t>转向力矩</a:t>
              </a:r>
              <a:r>
                <a:rPr lang="zh-CN" altLang="en-US"/>
                <a:t>传感器</a:t>
              </a:r>
              <a:endParaRPr lang="zh-CN" alt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7405" y="1590040"/>
            <a:ext cx="5622925" cy="3538220"/>
          </a:xfrm>
          <a:prstGeom prst="rect">
            <a:avLst/>
          </a:prstGeom>
          <a:noFill/>
        </p:spPr>
        <p:txBody>
          <a:bodyPr wrap="square" rtlCol="0">
            <a:spAutoFit/>
          </a:bodyPr>
          <a:p>
            <a:r>
              <a:rPr lang="en-US" altLang="zh-CN" sz="3200"/>
              <a:t>3.</a:t>
            </a:r>
            <a:r>
              <a:rPr lang="zh-CN" altLang="en-US" sz="3200"/>
              <a:t>转向电动机，它位于转向柱上，它采用转向轴助力式控制系统，电动机转角传感器检测的是电动机的转动角度，它将信号传递给控制单元，电动机、控制单元和电动机转角传感器为一体结构。</a:t>
            </a:r>
            <a:endParaRPr lang="zh-CN" altLang="en-US" sz="3200"/>
          </a:p>
        </p:txBody>
      </p:sp>
      <p:grpSp>
        <p:nvGrpSpPr>
          <p:cNvPr id="9" name="组合 8"/>
          <p:cNvGrpSpPr/>
          <p:nvPr/>
        </p:nvGrpSpPr>
        <p:grpSpPr>
          <a:xfrm>
            <a:off x="6574790" y="1484630"/>
            <a:ext cx="5103534" cy="3538220"/>
            <a:chOff x="-7036" y="5925"/>
            <a:chExt cx="5806" cy="3265"/>
          </a:xfrm>
        </p:grpSpPr>
        <p:pic>
          <p:nvPicPr>
            <p:cNvPr id="4" name="图片 3"/>
            <p:cNvPicPr>
              <a:picLocks noChangeAspect="1"/>
            </p:cNvPicPr>
            <p:nvPr/>
          </p:nvPicPr>
          <p:blipFill>
            <a:blip r:embed="rId1"/>
            <a:stretch>
              <a:fillRect/>
            </a:stretch>
          </p:blipFill>
          <p:spPr>
            <a:xfrm>
              <a:off x="-7036" y="5925"/>
              <a:ext cx="5806" cy="3265"/>
            </a:xfrm>
            <a:prstGeom prst="rect">
              <a:avLst/>
            </a:prstGeom>
          </p:spPr>
        </p:pic>
        <p:sp>
          <p:nvSpPr>
            <p:cNvPr id="8" name="文本框 7"/>
            <p:cNvSpPr txBox="1"/>
            <p:nvPr/>
          </p:nvSpPr>
          <p:spPr>
            <a:xfrm>
              <a:off x="-6733" y="6323"/>
              <a:ext cx="2448" cy="340"/>
            </a:xfrm>
            <a:prstGeom prst="rect">
              <a:avLst/>
            </a:prstGeom>
            <a:noFill/>
          </p:spPr>
          <p:txBody>
            <a:bodyPr wrap="square" rtlCol="0">
              <a:spAutoFit/>
            </a:bodyPr>
            <a:p>
              <a:r>
                <a:rPr lang="zh-CN" altLang="en-US"/>
                <a:t>转向轴助力</a:t>
              </a:r>
              <a:r>
                <a:rPr lang="zh-CN" altLang="en-US"/>
                <a:t>式</a:t>
              </a:r>
              <a:endParaRPr lang="zh-CN" alt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3605" y="1167130"/>
            <a:ext cx="5611495" cy="3538220"/>
          </a:xfrm>
          <a:prstGeom prst="rect">
            <a:avLst/>
          </a:prstGeom>
          <a:noFill/>
        </p:spPr>
        <p:txBody>
          <a:bodyPr wrap="square" rtlCol="0">
            <a:spAutoFit/>
          </a:bodyPr>
          <a:p>
            <a:r>
              <a:rPr lang="en-US" altLang="zh-CN" sz="3200"/>
              <a:t>4.</a:t>
            </a:r>
            <a:r>
              <a:rPr lang="zh-CN" altLang="en-US" sz="3200"/>
              <a:t>转向控制单元：控制单元总成根据车速传感器、方向盘转角传感器，扭矩传感器等信号来确定转向辅助动力的大小和方向。控制单元总成调节转向力矩，</a:t>
            </a:r>
            <a:r>
              <a:rPr lang="zh-CN" altLang="en-US" sz="3200"/>
              <a:t>从而保证高速行驶时的安全性。</a:t>
            </a:r>
            <a:endParaRPr lang="zh-CN" altLang="en-US" sz="3200"/>
          </a:p>
        </p:txBody>
      </p:sp>
      <p:pic>
        <p:nvPicPr>
          <p:cNvPr id="3" name="图片 2"/>
          <p:cNvPicPr>
            <a:picLocks noChangeAspect="1"/>
          </p:cNvPicPr>
          <p:nvPr/>
        </p:nvPicPr>
        <p:blipFill>
          <a:blip r:embed="rId1"/>
          <a:stretch>
            <a:fillRect/>
          </a:stretch>
        </p:blipFill>
        <p:spPr>
          <a:xfrm>
            <a:off x="6515100" y="1167130"/>
            <a:ext cx="5353685" cy="41941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32145" y="1539875"/>
            <a:ext cx="727075" cy="36982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电子转向控制系统</a:t>
            </a:r>
            <a:r>
              <a:rPr lang="en-US" altLang="zh-CN"/>
              <a:t>EPS</a:t>
            </a:r>
            <a:endParaRPr lang="en-US" altLang="zh-CN"/>
          </a:p>
        </p:txBody>
      </p:sp>
      <p:sp>
        <p:nvSpPr>
          <p:cNvPr id="3" name="矩形 2"/>
          <p:cNvSpPr/>
          <p:nvPr/>
        </p:nvSpPr>
        <p:spPr>
          <a:xfrm>
            <a:off x="2366010" y="1951355"/>
            <a:ext cx="2056130" cy="41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车速信号</a:t>
            </a:r>
            <a:endParaRPr lang="zh-CN" altLang="en-US"/>
          </a:p>
        </p:txBody>
      </p:sp>
      <p:sp>
        <p:nvSpPr>
          <p:cNvPr id="4" name="矩形 3"/>
          <p:cNvSpPr/>
          <p:nvPr/>
        </p:nvSpPr>
        <p:spPr>
          <a:xfrm>
            <a:off x="2369185" y="2747645"/>
            <a:ext cx="2049780" cy="464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方向盘转角传感器</a:t>
            </a:r>
            <a:endParaRPr lang="zh-CN" altLang="en-US"/>
          </a:p>
        </p:txBody>
      </p:sp>
      <p:sp>
        <p:nvSpPr>
          <p:cNvPr id="5" name="矩形 4"/>
          <p:cNvSpPr/>
          <p:nvPr/>
        </p:nvSpPr>
        <p:spPr>
          <a:xfrm>
            <a:off x="2369185" y="3592195"/>
            <a:ext cx="2050415" cy="449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转向扭矩传感器</a:t>
            </a:r>
            <a:endParaRPr lang="zh-CN" altLang="en-US"/>
          </a:p>
        </p:txBody>
      </p:sp>
      <p:sp>
        <p:nvSpPr>
          <p:cNvPr id="6" name="矩形 5"/>
          <p:cNvSpPr/>
          <p:nvPr/>
        </p:nvSpPr>
        <p:spPr>
          <a:xfrm>
            <a:off x="2389505" y="4518660"/>
            <a:ext cx="2030095" cy="403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电动机转角传感器</a:t>
            </a:r>
            <a:endParaRPr lang="zh-CN" altLang="en-US"/>
          </a:p>
        </p:txBody>
      </p:sp>
      <p:cxnSp>
        <p:nvCxnSpPr>
          <p:cNvPr id="7" name="直接箭头连接符 6"/>
          <p:cNvCxnSpPr/>
          <p:nvPr/>
        </p:nvCxnSpPr>
        <p:spPr>
          <a:xfrm>
            <a:off x="4487545" y="2154555"/>
            <a:ext cx="1178560" cy="95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4486275" y="2974975"/>
            <a:ext cx="1178560" cy="95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4486275" y="3848735"/>
            <a:ext cx="1178560" cy="95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486910" y="4722495"/>
            <a:ext cx="1178560" cy="95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771765" y="2923540"/>
            <a:ext cx="2192020" cy="9347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a:t>转向辅助助力</a:t>
            </a:r>
            <a:endParaRPr lang="zh-CN" altLang="en-US"/>
          </a:p>
        </p:txBody>
      </p:sp>
      <p:cxnSp>
        <p:nvCxnSpPr>
          <p:cNvPr id="12" name="直接箭头连接符 11"/>
          <p:cNvCxnSpPr/>
          <p:nvPr/>
        </p:nvCxnSpPr>
        <p:spPr>
          <a:xfrm>
            <a:off x="6525895" y="3376930"/>
            <a:ext cx="1178560" cy="95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21665" y="638175"/>
            <a:ext cx="3692525" cy="583565"/>
          </a:xfrm>
          <a:prstGeom prst="rect">
            <a:avLst/>
          </a:prstGeom>
          <a:noFill/>
        </p:spPr>
        <p:txBody>
          <a:bodyPr wrap="square" rtlCol="0">
            <a:spAutoFit/>
          </a:bodyPr>
          <a:p>
            <a:r>
              <a:rPr lang="zh-CN" altLang="en-US" sz="3200"/>
              <a:t>二、</a:t>
            </a:r>
            <a:r>
              <a:rPr lang="zh-CN" altLang="en-US" sz="3200"/>
              <a:t>工作原理：</a:t>
            </a:r>
            <a:endParaRPr lang="zh-CN" altLang="en-US" sz="3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63420" y="1425575"/>
            <a:ext cx="8897620" cy="3046095"/>
          </a:xfrm>
          <a:prstGeom prst="rect">
            <a:avLst/>
          </a:prstGeom>
          <a:noFill/>
        </p:spPr>
        <p:txBody>
          <a:bodyPr wrap="square" rtlCol="0">
            <a:spAutoFit/>
          </a:bodyPr>
          <a:p>
            <a:r>
              <a:rPr lang="zh-CN" altLang="en-US" sz="3200"/>
              <a:t>工作原理</a:t>
            </a:r>
            <a:r>
              <a:rPr lang="en-US" altLang="zh-CN" sz="3200"/>
              <a:t>:</a:t>
            </a:r>
            <a:r>
              <a:rPr lang="zh-CN" altLang="en-US" sz="3200"/>
              <a:t>车辆在行驶时，车速传感器，方向盘转角传感器，转向扭矩传感器以及电动机转角传感器都将信息传递给电子转向助力控制系统，控制单元收到该信号后，与其内部存储的信息进行对比，计算，最终给转向助力系统进行助力，实现转向助力的作用。</a:t>
            </a:r>
            <a:endParaRPr lang="zh-CN" altLang="en-US" sz="3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7186930" y="1431290"/>
            <a:ext cx="1984375" cy="9601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3" name="矩形 2"/>
          <p:cNvSpPr/>
          <p:nvPr/>
        </p:nvSpPr>
        <p:spPr>
          <a:xfrm rot="5400000">
            <a:off x="3404235" y="1757680"/>
            <a:ext cx="353060" cy="958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2" name="矩形 1"/>
          <p:cNvSpPr/>
          <p:nvPr/>
        </p:nvSpPr>
        <p:spPr>
          <a:xfrm>
            <a:off x="2156460" y="2591435"/>
            <a:ext cx="7537450" cy="5975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卡罗拉电子转向控制系统</a:t>
            </a:r>
            <a:r>
              <a:rPr lang="en-US" altLang="zh-CN"/>
              <a:t>EPS</a:t>
            </a:r>
            <a:endParaRPr lang="en-US" altLang="zh-CN"/>
          </a:p>
        </p:txBody>
      </p:sp>
      <p:cxnSp>
        <p:nvCxnSpPr>
          <p:cNvPr id="7" name="直接箭头连接符 6"/>
          <p:cNvCxnSpPr/>
          <p:nvPr/>
        </p:nvCxnSpPr>
        <p:spPr>
          <a:xfrm flipH="1">
            <a:off x="3576320" y="1086485"/>
            <a:ext cx="9525" cy="151447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156460" y="1422400"/>
            <a:ext cx="1325880" cy="368300"/>
          </a:xfrm>
          <a:prstGeom prst="rect">
            <a:avLst/>
          </a:prstGeom>
          <a:noFill/>
        </p:spPr>
        <p:txBody>
          <a:bodyPr wrap="none" rtlCol="0">
            <a:spAutoFit/>
          </a:bodyPr>
          <a:p>
            <a:r>
              <a:rPr lang="zh-CN" altLang="en-US"/>
              <a:t>自启停系统</a:t>
            </a:r>
            <a:endParaRPr lang="zh-CN" altLang="en-US"/>
          </a:p>
        </p:txBody>
      </p:sp>
      <p:sp>
        <p:nvSpPr>
          <p:cNvPr id="16" name="矩形 15"/>
          <p:cNvSpPr/>
          <p:nvPr/>
        </p:nvSpPr>
        <p:spPr>
          <a:xfrm>
            <a:off x="4979035" y="1422400"/>
            <a:ext cx="1431290" cy="9785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cxnSp>
        <p:nvCxnSpPr>
          <p:cNvPr id="17" name="直接箭头连接符 16"/>
          <p:cNvCxnSpPr/>
          <p:nvPr/>
        </p:nvCxnSpPr>
        <p:spPr>
          <a:xfrm flipH="1">
            <a:off x="5383530" y="1546225"/>
            <a:ext cx="622935" cy="2540"/>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5393055" y="1546225"/>
            <a:ext cx="5080" cy="3536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5989955" y="1539240"/>
            <a:ext cx="5080" cy="3536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任意多边形 19"/>
          <p:cNvSpPr/>
          <p:nvPr/>
        </p:nvSpPr>
        <p:spPr>
          <a:xfrm>
            <a:off x="5989955" y="1892935"/>
            <a:ext cx="95885" cy="354330"/>
          </a:xfrm>
          <a:custGeom>
            <a:avLst/>
            <a:gdLst>
              <a:gd name="connisteX0" fmla="*/ 0 w 96040"/>
              <a:gd name="connsiteY0" fmla="*/ 0 h 354330"/>
              <a:gd name="connisteX1" fmla="*/ 66675 w 96040"/>
              <a:gd name="connsiteY1" fmla="*/ 38100 h 354330"/>
              <a:gd name="connisteX2" fmla="*/ 9525 w 96040"/>
              <a:gd name="connsiteY2" fmla="*/ 105410 h 354330"/>
              <a:gd name="connisteX3" fmla="*/ 95885 w 96040"/>
              <a:gd name="connsiteY3" fmla="*/ 133985 h 354330"/>
              <a:gd name="connisteX4" fmla="*/ 28575 w 96040"/>
              <a:gd name="connsiteY4" fmla="*/ 181610 h 354330"/>
              <a:gd name="connisteX5" fmla="*/ 76200 w 96040"/>
              <a:gd name="connsiteY5" fmla="*/ 248920 h 354330"/>
              <a:gd name="connisteX6" fmla="*/ 9525 w 96040"/>
              <a:gd name="connsiteY6" fmla="*/ 277495 h 354330"/>
              <a:gd name="connisteX7" fmla="*/ 76200 w 96040"/>
              <a:gd name="connsiteY7" fmla="*/ 287655 h 354330"/>
              <a:gd name="connisteX8" fmla="*/ 66675 w 96040"/>
              <a:gd name="connsiteY8" fmla="*/ 354330 h 3543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96041" h="354330">
                <a:moveTo>
                  <a:pt x="0" y="0"/>
                </a:moveTo>
                <a:cubicBezTo>
                  <a:pt x="14605" y="6350"/>
                  <a:pt x="64770" y="17145"/>
                  <a:pt x="66675" y="38100"/>
                </a:cubicBezTo>
                <a:cubicBezTo>
                  <a:pt x="68580" y="59055"/>
                  <a:pt x="3810" y="86360"/>
                  <a:pt x="9525" y="105410"/>
                </a:cubicBezTo>
                <a:cubicBezTo>
                  <a:pt x="15240" y="124460"/>
                  <a:pt x="92075" y="118745"/>
                  <a:pt x="95885" y="133985"/>
                </a:cubicBezTo>
                <a:cubicBezTo>
                  <a:pt x="99695" y="149225"/>
                  <a:pt x="32385" y="158750"/>
                  <a:pt x="28575" y="181610"/>
                </a:cubicBezTo>
                <a:cubicBezTo>
                  <a:pt x="24765" y="204470"/>
                  <a:pt x="80010" y="229870"/>
                  <a:pt x="76200" y="248920"/>
                </a:cubicBezTo>
                <a:cubicBezTo>
                  <a:pt x="72390" y="267970"/>
                  <a:pt x="9525" y="269875"/>
                  <a:pt x="9525" y="277495"/>
                </a:cubicBezTo>
                <a:cubicBezTo>
                  <a:pt x="9525" y="285115"/>
                  <a:pt x="64770" y="272415"/>
                  <a:pt x="76200" y="287655"/>
                </a:cubicBezTo>
                <a:cubicBezTo>
                  <a:pt x="87630" y="302895"/>
                  <a:pt x="69850" y="340995"/>
                  <a:pt x="66675" y="354330"/>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1" name="直接箭头连接符 20"/>
          <p:cNvCxnSpPr/>
          <p:nvPr/>
        </p:nvCxnSpPr>
        <p:spPr>
          <a:xfrm flipH="1">
            <a:off x="6035675" y="2237740"/>
            <a:ext cx="5080" cy="3536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5168265" y="1899920"/>
            <a:ext cx="215265" cy="248920"/>
          </a:xfrm>
          <a:prstGeom prst="straightConnector1">
            <a:avLst/>
          </a:prstGeom>
          <a:ln w="19050">
            <a:solidFill>
              <a:schemeClr val="tx1">
                <a:lumMod val="95000"/>
                <a:lumOff val="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5393690" y="2183765"/>
            <a:ext cx="8890" cy="417195"/>
          </a:xfrm>
          <a:prstGeom prst="straightConnector1">
            <a:avLst/>
          </a:prstGeom>
          <a:ln w="19050">
            <a:solidFill>
              <a:schemeClr val="tx1">
                <a:lumMod val="95000"/>
                <a:lumOff val="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5683250" y="1036955"/>
            <a:ext cx="6985" cy="5187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291330" y="1503680"/>
            <a:ext cx="810260" cy="645160"/>
          </a:xfrm>
          <a:prstGeom prst="rect">
            <a:avLst/>
          </a:prstGeom>
          <a:noFill/>
        </p:spPr>
        <p:txBody>
          <a:bodyPr wrap="square" rtlCol="0">
            <a:spAutoFit/>
          </a:bodyPr>
          <a:p>
            <a:r>
              <a:rPr lang="en-US" altLang="zh-CN"/>
              <a:t>EPS</a:t>
            </a:r>
            <a:r>
              <a:rPr lang="zh-CN" altLang="en-US"/>
              <a:t>继电器</a:t>
            </a:r>
            <a:endParaRPr lang="zh-CN" altLang="en-US"/>
          </a:p>
        </p:txBody>
      </p:sp>
      <p:sp>
        <p:nvSpPr>
          <p:cNvPr id="26" name="矩形 25"/>
          <p:cNvSpPr/>
          <p:nvPr/>
        </p:nvSpPr>
        <p:spPr>
          <a:xfrm>
            <a:off x="3062605" y="4479925"/>
            <a:ext cx="583565" cy="1473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扭矩传感器</a:t>
            </a:r>
            <a:endParaRPr lang="zh-CN" altLang="en-US"/>
          </a:p>
        </p:txBody>
      </p:sp>
      <p:sp>
        <p:nvSpPr>
          <p:cNvPr id="27" name="矩形 26"/>
          <p:cNvSpPr/>
          <p:nvPr/>
        </p:nvSpPr>
        <p:spPr>
          <a:xfrm>
            <a:off x="4467225" y="4479925"/>
            <a:ext cx="847090" cy="1473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方向盘转角传感器</a:t>
            </a:r>
            <a:endParaRPr lang="zh-CN" altLang="en-US"/>
          </a:p>
        </p:txBody>
      </p:sp>
      <p:sp>
        <p:nvSpPr>
          <p:cNvPr id="28" name="矩形 27"/>
          <p:cNvSpPr/>
          <p:nvPr/>
        </p:nvSpPr>
        <p:spPr>
          <a:xfrm>
            <a:off x="8350885" y="4478655"/>
            <a:ext cx="736600" cy="1474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电动机转角传感器</a:t>
            </a:r>
            <a:endParaRPr lang="zh-CN" altLang="en-US"/>
          </a:p>
        </p:txBody>
      </p:sp>
      <p:sp>
        <p:nvSpPr>
          <p:cNvPr id="29" name="矩形 28"/>
          <p:cNvSpPr/>
          <p:nvPr/>
        </p:nvSpPr>
        <p:spPr>
          <a:xfrm>
            <a:off x="6605270" y="4479925"/>
            <a:ext cx="54483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车速信号</a:t>
            </a:r>
            <a:endParaRPr lang="zh-CN" altLang="en-US"/>
          </a:p>
        </p:txBody>
      </p:sp>
      <p:cxnSp>
        <p:nvCxnSpPr>
          <p:cNvPr id="30" name="直接箭头连接符 29"/>
          <p:cNvCxnSpPr/>
          <p:nvPr/>
        </p:nvCxnSpPr>
        <p:spPr>
          <a:xfrm flipH="1">
            <a:off x="3114040" y="3187700"/>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3551555" y="3188970"/>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4623435" y="3188970"/>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5129530" y="3188970"/>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6668770" y="3188970"/>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7076440" y="3188970"/>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8475980" y="3188970"/>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8898255" y="3187700"/>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3112135" y="1054100"/>
            <a:ext cx="421005" cy="368300"/>
          </a:xfrm>
          <a:prstGeom prst="rect">
            <a:avLst/>
          </a:prstGeom>
          <a:noFill/>
        </p:spPr>
        <p:txBody>
          <a:bodyPr wrap="none" rtlCol="0">
            <a:spAutoFit/>
          </a:bodyPr>
          <a:p>
            <a:r>
              <a:rPr lang="en-US" altLang="zh-CN">
                <a:solidFill>
                  <a:srgbClr val="FF0000"/>
                </a:solidFill>
              </a:rPr>
              <a:t>B+</a:t>
            </a:r>
            <a:endParaRPr lang="en-US" altLang="zh-CN">
              <a:solidFill>
                <a:srgbClr val="FF0000"/>
              </a:solidFill>
            </a:endParaRPr>
          </a:p>
        </p:txBody>
      </p:sp>
      <p:sp>
        <p:nvSpPr>
          <p:cNvPr id="39" name="文本框 38"/>
          <p:cNvSpPr txBox="1"/>
          <p:nvPr/>
        </p:nvSpPr>
        <p:spPr>
          <a:xfrm>
            <a:off x="5734050" y="932180"/>
            <a:ext cx="608330" cy="368300"/>
          </a:xfrm>
          <a:prstGeom prst="rect">
            <a:avLst/>
          </a:prstGeom>
          <a:noFill/>
        </p:spPr>
        <p:txBody>
          <a:bodyPr wrap="none" rtlCol="0">
            <a:spAutoFit/>
          </a:bodyPr>
          <a:p>
            <a:r>
              <a:rPr lang="en-US" altLang="zh-CN">
                <a:solidFill>
                  <a:srgbClr val="FF0000"/>
                </a:solidFill>
              </a:rPr>
              <a:t>key+</a:t>
            </a:r>
            <a:endParaRPr lang="en-US" altLang="zh-CN">
              <a:solidFill>
                <a:srgbClr val="FF0000"/>
              </a:solidFill>
            </a:endParaRPr>
          </a:p>
        </p:txBody>
      </p:sp>
      <p:cxnSp>
        <p:nvCxnSpPr>
          <p:cNvPr id="40" name="直接箭头连接符 39"/>
          <p:cNvCxnSpPr/>
          <p:nvPr/>
        </p:nvCxnSpPr>
        <p:spPr>
          <a:xfrm flipH="1">
            <a:off x="7506970" y="1864995"/>
            <a:ext cx="3810" cy="73596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7510780" y="1790700"/>
            <a:ext cx="744220" cy="166370"/>
            <a:chOff x="13492" y="5396"/>
            <a:chExt cx="1172" cy="262"/>
          </a:xfrm>
        </p:grpSpPr>
        <p:sp>
          <p:nvSpPr>
            <p:cNvPr id="41" name="等腰三角形 40"/>
            <p:cNvSpPr/>
            <p:nvPr/>
          </p:nvSpPr>
          <p:spPr>
            <a:xfrm rot="5400000">
              <a:off x="13946" y="5356"/>
              <a:ext cx="262" cy="34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2" name="直接箭头连接符 41"/>
            <p:cNvCxnSpPr/>
            <p:nvPr/>
          </p:nvCxnSpPr>
          <p:spPr>
            <a:xfrm flipH="1" flipV="1">
              <a:off x="13492" y="5518"/>
              <a:ext cx="1172" cy="11"/>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cxnSp>
        <p:nvCxnSpPr>
          <p:cNvPr id="44" name="直接箭头连接符 43"/>
          <p:cNvCxnSpPr/>
          <p:nvPr/>
        </p:nvCxnSpPr>
        <p:spPr>
          <a:xfrm flipH="1">
            <a:off x="8255000" y="1864995"/>
            <a:ext cx="3810" cy="73596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7665720" y="1546860"/>
            <a:ext cx="224155" cy="18605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7841615" y="1539240"/>
            <a:ext cx="224155" cy="18605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8" name="图片 47"/>
          <p:cNvPicPr>
            <a:picLocks noChangeAspect="1"/>
          </p:cNvPicPr>
          <p:nvPr/>
        </p:nvPicPr>
        <p:blipFill>
          <a:blip r:embed="rId1"/>
          <a:stretch>
            <a:fillRect/>
          </a:stretch>
        </p:blipFill>
        <p:spPr>
          <a:xfrm>
            <a:off x="8336915" y="1677035"/>
            <a:ext cx="643890" cy="469265"/>
          </a:xfrm>
          <a:prstGeom prst="rect">
            <a:avLst/>
          </a:prstGeom>
        </p:spPr>
      </p:pic>
      <p:cxnSp>
        <p:nvCxnSpPr>
          <p:cNvPr id="51" name="直接箭头连接符 50"/>
          <p:cNvCxnSpPr/>
          <p:nvPr/>
        </p:nvCxnSpPr>
        <p:spPr>
          <a:xfrm>
            <a:off x="7975600" y="1725295"/>
            <a:ext cx="2540" cy="27114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9355455" y="1226820"/>
            <a:ext cx="533400" cy="1198880"/>
          </a:xfrm>
          <a:prstGeom prst="rect">
            <a:avLst/>
          </a:prstGeom>
          <a:noFill/>
        </p:spPr>
        <p:txBody>
          <a:bodyPr wrap="square" rtlCol="0">
            <a:spAutoFit/>
          </a:bodyPr>
          <a:p>
            <a:r>
              <a:rPr lang="en-US" altLang="zh-CN"/>
              <a:t>EPS</a:t>
            </a:r>
            <a:r>
              <a:rPr lang="zh-CN" altLang="en-US"/>
              <a:t>报警灯</a:t>
            </a:r>
            <a:endParaRPr lang="zh-CN" altLang="en-US"/>
          </a:p>
        </p:txBody>
      </p:sp>
      <p:cxnSp>
        <p:nvCxnSpPr>
          <p:cNvPr id="6" name="直接箭头连接符 5"/>
          <p:cNvCxnSpPr/>
          <p:nvPr/>
        </p:nvCxnSpPr>
        <p:spPr>
          <a:xfrm flipH="1">
            <a:off x="2381250" y="3188970"/>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274570" y="4479925"/>
            <a:ext cx="215900" cy="102235"/>
            <a:chOff x="16714" y="6199"/>
            <a:chExt cx="340" cy="161"/>
          </a:xfrm>
        </p:grpSpPr>
        <p:cxnSp>
          <p:nvCxnSpPr>
            <p:cNvPr id="8" name="直接箭头连接符 7"/>
            <p:cNvCxnSpPr/>
            <p:nvPr/>
          </p:nvCxnSpPr>
          <p:spPr>
            <a:xfrm flipH="1">
              <a:off x="16714" y="6199"/>
              <a:ext cx="341" cy="13"/>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16778" y="6348"/>
              <a:ext cx="232" cy="13"/>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16769" y="6275"/>
              <a:ext cx="241" cy="1"/>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85090" y="398145"/>
            <a:ext cx="3840480" cy="583565"/>
          </a:xfrm>
          <a:prstGeom prst="rect">
            <a:avLst/>
          </a:prstGeom>
          <a:noFill/>
        </p:spPr>
        <p:txBody>
          <a:bodyPr wrap="none" rtlCol="0">
            <a:spAutoFit/>
          </a:bodyPr>
          <a:p>
            <a:r>
              <a:rPr lang="zh-CN" altLang="en-US" sz="3200"/>
              <a:t>四、电路控制原理：</a:t>
            </a:r>
            <a:endParaRPr lang="zh-CN" altLang="en-US" sz="3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6996430" y="1326515"/>
            <a:ext cx="1984375" cy="9601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3" name="矩形 2"/>
          <p:cNvSpPr/>
          <p:nvPr/>
        </p:nvSpPr>
        <p:spPr>
          <a:xfrm rot="5400000">
            <a:off x="3213735" y="1652905"/>
            <a:ext cx="353060" cy="958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2" name="矩形 1"/>
          <p:cNvSpPr/>
          <p:nvPr/>
        </p:nvSpPr>
        <p:spPr>
          <a:xfrm>
            <a:off x="1965960" y="2486660"/>
            <a:ext cx="7537450" cy="5975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卡罗拉电子转向控制系统</a:t>
            </a:r>
            <a:r>
              <a:rPr lang="en-US" altLang="zh-CN"/>
              <a:t>EPS</a:t>
            </a:r>
            <a:endParaRPr lang="en-US" altLang="zh-CN"/>
          </a:p>
        </p:txBody>
      </p:sp>
      <p:cxnSp>
        <p:nvCxnSpPr>
          <p:cNvPr id="7" name="直接箭头连接符 6"/>
          <p:cNvCxnSpPr/>
          <p:nvPr/>
        </p:nvCxnSpPr>
        <p:spPr>
          <a:xfrm flipH="1">
            <a:off x="3385820" y="981710"/>
            <a:ext cx="9525" cy="151447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965960" y="1317625"/>
            <a:ext cx="1325880" cy="368300"/>
          </a:xfrm>
          <a:prstGeom prst="rect">
            <a:avLst/>
          </a:prstGeom>
          <a:noFill/>
        </p:spPr>
        <p:txBody>
          <a:bodyPr wrap="none" rtlCol="0">
            <a:spAutoFit/>
          </a:bodyPr>
          <a:p>
            <a:r>
              <a:rPr lang="zh-CN" altLang="en-US"/>
              <a:t>自启停系统</a:t>
            </a:r>
            <a:endParaRPr lang="zh-CN" altLang="en-US"/>
          </a:p>
        </p:txBody>
      </p:sp>
      <p:sp>
        <p:nvSpPr>
          <p:cNvPr id="16" name="矩形 15"/>
          <p:cNvSpPr/>
          <p:nvPr/>
        </p:nvSpPr>
        <p:spPr>
          <a:xfrm>
            <a:off x="4789170" y="1317625"/>
            <a:ext cx="1431290" cy="9785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cxnSp>
        <p:nvCxnSpPr>
          <p:cNvPr id="17" name="直接箭头连接符 16"/>
          <p:cNvCxnSpPr/>
          <p:nvPr/>
        </p:nvCxnSpPr>
        <p:spPr>
          <a:xfrm flipH="1">
            <a:off x="5193030" y="1441450"/>
            <a:ext cx="622935" cy="2540"/>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5202555" y="1441450"/>
            <a:ext cx="5080" cy="3536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5799455" y="1434465"/>
            <a:ext cx="5080" cy="3536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任意多边形 19"/>
          <p:cNvSpPr/>
          <p:nvPr/>
        </p:nvSpPr>
        <p:spPr>
          <a:xfrm>
            <a:off x="5799455" y="1788160"/>
            <a:ext cx="95885" cy="354330"/>
          </a:xfrm>
          <a:custGeom>
            <a:avLst/>
            <a:gdLst>
              <a:gd name="connisteX0" fmla="*/ 0 w 96040"/>
              <a:gd name="connsiteY0" fmla="*/ 0 h 354330"/>
              <a:gd name="connisteX1" fmla="*/ 66675 w 96040"/>
              <a:gd name="connsiteY1" fmla="*/ 38100 h 354330"/>
              <a:gd name="connisteX2" fmla="*/ 9525 w 96040"/>
              <a:gd name="connsiteY2" fmla="*/ 105410 h 354330"/>
              <a:gd name="connisteX3" fmla="*/ 95885 w 96040"/>
              <a:gd name="connsiteY3" fmla="*/ 133985 h 354330"/>
              <a:gd name="connisteX4" fmla="*/ 28575 w 96040"/>
              <a:gd name="connsiteY4" fmla="*/ 181610 h 354330"/>
              <a:gd name="connisteX5" fmla="*/ 76200 w 96040"/>
              <a:gd name="connsiteY5" fmla="*/ 248920 h 354330"/>
              <a:gd name="connisteX6" fmla="*/ 9525 w 96040"/>
              <a:gd name="connsiteY6" fmla="*/ 277495 h 354330"/>
              <a:gd name="connisteX7" fmla="*/ 76200 w 96040"/>
              <a:gd name="connsiteY7" fmla="*/ 287655 h 354330"/>
              <a:gd name="connisteX8" fmla="*/ 66675 w 96040"/>
              <a:gd name="connsiteY8" fmla="*/ 354330 h 3543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96041" h="354330">
                <a:moveTo>
                  <a:pt x="0" y="0"/>
                </a:moveTo>
                <a:cubicBezTo>
                  <a:pt x="14605" y="6350"/>
                  <a:pt x="64770" y="17145"/>
                  <a:pt x="66675" y="38100"/>
                </a:cubicBezTo>
                <a:cubicBezTo>
                  <a:pt x="68580" y="59055"/>
                  <a:pt x="3810" y="86360"/>
                  <a:pt x="9525" y="105410"/>
                </a:cubicBezTo>
                <a:cubicBezTo>
                  <a:pt x="15240" y="124460"/>
                  <a:pt x="92075" y="118745"/>
                  <a:pt x="95885" y="133985"/>
                </a:cubicBezTo>
                <a:cubicBezTo>
                  <a:pt x="99695" y="149225"/>
                  <a:pt x="32385" y="158750"/>
                  <a:pt x="28575" y="181610"/>
                </a:cubicBezTo>
                <a:cubicBezTo>
                  <a:pt x="24765" y="204470"/>
                  <a:pt x="80010" y="229870"/>
                  <a:pt x="76200" y="248920"/>
                </a:cubicBezTo>
                <a:cubicBezTo>
                  <a:pt x="72390" y="267970"/>
                  <a:pt x="9525" y="269875"/>
                  <a:pt x="9525" y="277495"/>
                </a:cubicBezTo>
                <a:cubicBezTo>
                  <a:pt x="9525" y="285115"/>
                  <a:pt x="64770" y="272415"/>
                  <a:pt x="76200" y="287655"/>
                </a:cubicBezTo>
                <a:cubicBezTo>
                  <a:pt x="87630" y="302895"/>
                  <a:pt x="69850" y="340995"/>
                  <a:pt x="66675" y="354330"/>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1" name="直接箭头连接符 20"/>
          <p:cNvCxnSpPr/>
          <p:nvPr/>
        </p:nvCxnSpPr>
        <p:spPr>
          <a:xfrm flipH="1">
            <a:off x="5845175" y="2132965"/>
            <a:ext cx="5080" cy="3536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4977765" y="1795145"/>
            <a:ext cx="215265" cy="248920"/>
          </a:xfrm>
          <a:prstGeom prst="straightConnector1">
            <a:avLst/>
          </a:prstGeom>
          <a:ln w="19050">
            <a:solidFill>
              <a:schemeClr val="tx1">
                <a:lumMod val="95000"/>
                <a:lumOff val="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5203190" y="2078990"/>
            <a:ext cx="8890" cy="417195"/>
          </a:xfrm>
          <a:prstGeom prst="straightConnector1">
            <a:avLst/>
          </a:prstGeom>
          <a:ln w="19050">
            <a:solidFill>
              <a:schemeClr val="tx1">
                <a:lumMod val="95000"/>
                <a:lumOff val="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5492750" y="932180"/>
            <a:ext cx="6985" cy="51879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919855" y="1398905"/>
            <a:ext cx="810260" cy="645160"/>
          </a:xfrm>
          <a:prstGeom prst="rect">
            <a:avLst/>
          </a:prstGeom>
          <a:noFill/>
        </p:spPr>
        <p:txBody>
          <a:bodyPr wrap="square" rtlCol="0">
            <a:spAutoFit/>
          </a:bodyPr>
          <a:p>
            <a:r>
              <a:rPr lang="en-US" altLang="zh-CN"/>
              <a:t>EPS</a:t>
            </a:r>
            <a:r>
              <a:rPr lang="zh-CN" altLang="en-US"/>
              <a:t>继电器</a:t>
            </a:r>
            <a:endParaRPr lang="zh-CN" altLang="en-US"/>
          </a:p>
        </p:txBody>
      </p:sp>
      <p:sp>
        <p:nvSpPr>
          <p:cNvPr id="26" name="矩形 25"/>
          <p:cNvSpPr/>
          <p:nvPr/>
        </p:nvSpPr>
        <p:spPr>
          <a:xfrm>
            <a:off x="2872105" y="4375150"/>
            <a:ext cx="583565" cy="1473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扭矩传感器</a:t>
            </a:r>
            <a:endParaRPr lang="zh-CN" altLang="en-US"/>
          </a:p>
        </p:txBody>
      </p:sp>
      <p:sp>
        <p:nvSpPr>
          <p:cNvPr id="27" name="矩形 26"/>
          <p:cNvSpPr/>
          <p:nvPr/>
        </p:nvSpPr>
        <p:spPr>
          <a:xfrm>
            <a:off x="4505325" y="4375150"/>
            <a:ext cx="847090" cy="1473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方向盘转角传感器</a:t>
            </a:r>
            <a:endParaRPr lang="zh-CN" altLang="en-US"/>
          </a:p>
        </p:txBody>
      </p:sp>
      <p:sp>
        <p:nvSpPr>
          <p:cNvPr id="29" name="矩形 28"/>
          <p:cNvSpPr/>
          <p:nvPr/>
        </p:nvSpPr>
        <p:spPr>
          <a:xfrm>
            <a:off x="6414770" y="4375150"/>
            <a:ext cx="54483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车速信号</a:t>
            </a:r>
            <a:endParaRPr lang="zh-CN" altLang="en-US"/>
          </a:p>
        </p:txBody>
      </p:sp>
      <p:cxnSp>
        <p:nvCxnSpPr>
          <p:cNvPr id="30" name="直接箭头连接符 29"/>
          <p:cNvCxnSpPr/>
          <p:nvPr/>
        </p:nvCxnSpPr>
        <p:spPr>
          <a:xfrm flipH="1">
            <a:off x="2923540" y="308292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3361055"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4661535"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5167630"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6478270"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6885940"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8285480"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8707755" y="308292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2921635" y="949325"/>
            <a:ext cx="421005" cy="368300"/>
          </a:xfrm>
          <a:prstGeom prst="rect">
            <a:avLst/>
          </a:prstGeom>
          <a:noFill/>
        </p:spPr>
        <p:txBody>
          <a:bodyPr wrap="none" rtlCol="0">
            <a:spAutoFit/>
          </a:bodyPr>
          <a:p>
            <a:r>
              <a:rPr lang="en-US" altLang="zh-CN">
                <a:solidFill>
                  <a:srgbClr val="FF0000"/>
                </a:solidFill>
              </a:rPr>
              <a:t>B+</a:t>
            </a:r>
            <a:endParaRPr lang="en-US" altLang="zh-CN">
              <a:solidFill>
                <a:srgbClr val="FF0000"/>
              </a:solidFill>
            </a:endParaRPr>
          </a:p>
        </p:txBody>
      </p:sp>
      <p:sp>
        <p:nvSpPr>
          <p:cNvPr id="39" name="文本框 38"/>
          <p:cNvSpPr txBox="1"/>
          <p:nvPr/>
        </p:nvSpPr>
        <p:spPr>
          <a:xfrm>
            <a:off x="5543550" y="827405"/>
            <a:ext cx="608330" cy="368300"/>
          </a:xfrm>
          <a:prstGeom prst="rect">
            <a:avLst/>
          </a:prstGeom>
          <a:noFill/>
        </p:spPr>
        <p:txBody>
          <a:bodyPr wrap="none" rtlCol="0">
            <a:spAutoFit/>
          </a:bodyPr>
          <a:p>
            <a:r>
              <a:rPr lang="en-US" altLang="zh-CN">
                <a:solidFill>
                  <a:srgbClr val="FF0000"/>
                </a:solidFill>
              </a:rPr>
              <a:t>key+</a:t>
            </a:r>
            <a:endParaRPr lang="en-US" altLang="zh-CN">
              <a:solidFill>
                <a:srgbClr val="FF0000"/>
              </a:solidFill>
            </a:endParaRPr>
          </a:p>
        </p:txBody>
      </p:sp>
      <p:cxnSp>
        <p:nvCxnSpPr>
          <p:cNvPr id="40" name="直接箭头连接符 39"/>
          <p:cNvCxnSpPr/>
          <p:nvPr/>
        </p:nvCxnSpPr>
        <p:spPr>
          <a:xfrm flipH="1">
            <a:off x="7316470" y="1760220"/>
            <a:ext cx="3810" cy="73596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7320280" y="1685925"/>
            <a:ext cx="744220" cy="166370"/>
            <a:chOff x="13492" y="5396"/>
            <a:chExt cx="1172" cy="262"/>
          </a:xfrm>
        </p:grpSpPr>
        <p:sp>
          <p:nvSpPr>
            <p:cNvPr id="41" name="等腰三角形 40"/>
            <p:cNvSpPr/>
            <p:nvPr/>
          </p:nvSpPr>
          <p:spPr>
            <a:xfrm rot="5400000">
              <a:off x="13946" y="5356"/>
              <a:ext cx="262" cy="34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2" name="直接箭头连接符 41"/>
            <p:cNvCxnSpPr/>
            <p:nvPr/>
          </p:nvCxnSpPr>
          <p:spPr>
            <a:xfrm flipH="1" flipV="1">
              <a:off x="13492" y="5518"/>
              <a:ext cx="1172" cy="11"/>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cxnSp>
        <p:nvCxnSpPr>
          <p:cNvPr id="44" name="直接箭头连接符 43"/>
          <p:cNvCxnSpPr/>
          <p:nvPr/>
        </p:nvCxnSpPr>
        <p:spPr>
          <a:xfrm flipH="1">
            <a:off x="8064500" y="1760220"/>
            <a:ext cx="3810" cy="73596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7475220" y="1442085"/>
            <a:ext cx="224155" cy="18605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7651115" y="1434465"/>
            <a:ext cx="224155" cy="18605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8" name="图片 47"/>
          <p:cNvPicPr>
            <a:picLocks noChangeAspect="1"/>
          </p:cNvPicPr>
          <p:nvPr/>
        </p:nvPicPr>
        <p:blipFill>
          <a:blip r:embed="rId1"/>
          <a:stretch>
            <a:fillRect/>
          </a:stretch>
        </p:blipFill>
        <p:spPr>
          <a:xfrm>
            <a:off x="8146415" y="1572260"/>
            <a:ext cx="643890" cy="469265"/>
          </a:xfrm>
          <a:prstGeom prst="rect">
            <a:avLst/>
          </a:prstGeom>
        </p:spPr>
      </p:pic>
      <p:cxnSp>
        <p:nvCxnSpPr>
          <p:cNvPr id="51" name="直接箭头连接符 50"/>
          <p:cNvCxnSpPr/>
          <p:nvPr/>
        </p:nvCxnSpPr>
        <p:spPr>
          <a:xfrm>
            <a:off x="7785100" y="1620520"/>
            <a:ext cx="2540" cy="27114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9164955" y="1122045"/>
            <a:ext cx="533400" cy="1198880"/>
          </a:xfrm>
          <a:prstGeom prst="rect">
            <a:avLst/>
          </a:prstGeom>
          <a:noFill/>
        </p:spPr>
        <p:txBody>
          <a:bodyPr wrap="square" rtlCol="0">
            <a:spAutoFit/>
          </a:bodyPr>
          <a:p>
            <a:r>
              <a:rPr lang="en-US" altLang="zh-CN"/>
              <a:t>EPS</a:t>
            </a:r>
            <a:r>
              <a:rPr lang="zh-CN" altLang="en-US"/>
              <a:t>报警灯</a:t>
            </a:r>
            <a:endParaRPr lang="zh-CN" altLang="en-US"/>
          </a:p>
        </p:txBody>
      </p:sp>
      <p:cxnSp>
        <p:nvCxnSpPr>
          <p:cNvPr id="6" name="直接箭头连接符 5"/>
          <p:cNvCxnSpPr/>
          <p:nvPr/>
        </p:nvCxnSpPr>
        <p:spPr>
          <a:xfrm flipH="1">
            <a:off x="2190750" y="3084195"/>
            <a:ext cx="1905" cy="1290955"/>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084070" y="4375150"/>
            <a:ext cx="215900" cy="102235"/>
            <a:chOff x="16714" y="6199"/>
            <a:chExt cx="340" cy="161"/>
          </a:xfrm>
        </p:grpSpPr>
        <p:cxnSp>
          <p:nvCxnSpPr>
            <p:cNvPr id="8" name="直接箭头连接符 7"/>
            <p:cNvCxnSpPr/>
            <p:nvPr/>
          </p:nvCxnSpPr>
          <p:spPr>
            <a:xfrm flipH="1">
              <a:off x="16714" y="6199"/>
              <a:ext cx="341" cy="13"/>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16778" y="6348"/>
              <a:ext cx="232" cy="13"/>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16769" y="6275"/>
              <a:ext cx="241" cy="1"/>
            </a:xfrm>
            <a:prstGeom prst="straightConnector1">
              <a:avLst/>
            </a:prstGeom>
            <a:ln w="1905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grpSp>
      <p:cxnSp>
        <p:nvCxnSpPr>
          <p:cNvPr id="12" name="直接箭头连接符 11"/>
          <p:cNvCxnSpPr/>
          <p:nvPr/>
        </p:nvCxnSpPr>
        <p:spPr>
          <a:xfrm flipH="1">
            <a:off x="3408045" y="989330"/>
            <a:ext cx="9525" cy="151447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233295" y="3084195"/>
            <a:ext cx="635" cy="129349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5202555" y="1809115"/>
            <a:ext cx="6350" cy="313055"/>
          </a:xfrm>
          <a:prstGeom prst="straightConnector1">
            <a:avLst/>
          </a:prstGeom>
          <a:ln w="19050">
            <a:solidFill>
              <a:schemeClr val="tx1">
                <a:lumMod val="95000"/>
                <a:lumOff val="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880995" y="3080385"/>
            <a:ext cx="635" cy="129349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3409950" y="3080385"/>
            <a:ext cx="635" cy="129349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4641850" y="3089910"/>
            <a:ext cx="635" cy="129349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5206365" y="3089910"/>
            <a:ext cx="635" cy="129349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6443345" y="3084195"/>
            <a:ext cx="635" cy="129349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6929120" y="3089910"/>
            <a:ext cx="635" cy="129349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8265795" y="3089910"/>
            <a:ext cx="635" cy="129349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8761730" y="3080385"/>
            <a:ext cx="635" cy="129349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H="1">
            <a:off x="5443220" y="904240"/>
            <a:ext cx="3175" cy="53022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H="1">
            <a:off x="5161915" y="1418590"/>
            <a:ext cx="274320" cy="635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5161915" y="1407795"/>
            <a:ext cx="5715" cy="109601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a:off x="5443220" y="1415415"/>
            <a:ext cx="498475" cy="9525"/>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H="1">
            <a:off x="5941695" y="1407795"/>
            <a:ext cx="5715" cy="109601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8133715" y="4373880"/>
            <a:ext cx="847090" cy="1473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电动机转角传感器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2000"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2000" fill="hold">
                                          <p:stCondLst>
                                            <p:cond delay="0"/>
                                          </p:stCondLst>
                                        </p:cTn>
                                        <p:tgtEl>
                                          <p:spTgt spid="15"/>
                                        </p:tgtEl>
                                        <p:attrNameLst>
                                          <p:attrName>style.visibility</p:attrName>
                                        </p:attrNameLst>
                                      </p:cBhvr>
                                      <p:to>
                                        <p:strVal val="visible"/>
                                      </p:to>
                                    </p:set>
                                    <p:animEffect transition="in" filter="wipe(up)">
                                      <p:cBhvr>
                                        <p:cTn id="12" dur="2000"/>
                                        <p:tgtEl>
                                          <p:spTgt spid="15"/>
                                        </p:tgtEl>
                                      </p:cBhvr>
                                    </p:animEffect>
                                  </p:childTnLst>
                                </p:cTn>
                              </p:par>
                              <p:par>
                                <p:cTn id="13" presetID="22" presetClass="entr" presetSubtype="1" fill="hold" nodeType="withEffect">
                                  <p:stCondLst>
                                    <p:cond delay="0"/>
                                  </p:stCondLst>
                                  <p:childTnLst>
                                    <p:set>
                                      <p:cBhvr>
                                        <p:cTn id="14" dur="2000" fill="hold">
                                          <p:stCondLst>
                                            <p:cond delay="0"/>
                                          </p:stCondLst>
                                        </p:cTn>
                                        <p:tgtEl>
                                          <p:spTgt spid="46"/>
                                        </p:tgtEl>
                                        <p:attrNameLst>
                                          <p:attrName>style.visibility</p:attrName>
                                        </p:attrNameLst>
                                      </p:cBhvr>
                                      <p:to>
                                        <p:strVal val="visible"/>
                                      </p:to>
                                    </p:set>
                                    <p:animEffect transition="in" filter="wipe(up)">
                                      <p:cBhvr>
                                        <p:cTn id="15" dur="2000"/>
                                        <p:tgtEl>
                                          <p:spTgt spid="46"/>
                                        </p:tgtEl>
                                      </p:cBhvr>
                                    </p:animEffect>
                                  </p:childTnLst>
                                </p:cTn>
                              </p:par>
                              <p:par>
                                <p:cTn id="16" presetID="22" presetClass="entr" presetSubtype="1" fill="hold" nodeType="withEffect">
                                  <p:stCondLst>
                                    <p:cond delay="0"/>
                                  </p:stCondLst>
                                  <p:childTnLst>
                                    <p:set>
                                      <p:cBhvr>
                                        <p:cTn id="17" dur="2000" fill="hold">
                                          <p:stCondLst>
                                            <p:cond delay="0"/>
                                          </p:stCondLst>
                                        </p:cTn>
                                        <p:tgtEl>
                                          <p:spTgt spid="53"/>
                                        </p:tgtEl>
                                        <p:attrNameLst>
                                          <p:attrName>style.visibility</p:attrName>
                                        </p:attrNameLst>
                                      </p:cBhvr>
                                      <p:to>
                                        <p:strVal val="visible"/>
                                      </p:to>
                                    </p:set>
                                    <p:animEffect transition="in" filter="wipe(up)">
                                      <p:cBhvr>
                                        <p:cTn id="18" dur="2000"/>
                                        <p:tgtEl>
                                          <p:spTgt spid="53"/>
                                        </p:tgtEl>
                                      </p:cBhvr>
                                    </p:animEffect>
                                  </p:childTnLst>
                                </p:cTn>
                              </p:par>
                              <p:par>
                                <p:cTn id="19" presetID="22" presetClass="entr" presetSubtype="1" fill="hold" nodeType="withEffect">
                                  <p:stCondLst>
                                    <p:cond delay="0"/>
                                  </p:stCondLst>
                                  <p:childTnLst>
                                    <p:set>
                                      <p:cBhvr>
                                        <p:cTn id="20" dur="2000" fill="hold">
                                          <p:stCondLst>
                                            <p:cond delay="0"/>
                                          </p:stCondLst>
                                        </p:cTn>
                                        <p:tgtEl>
                                          <p:spTgt spid="55"/>
                                        </p:tgtEl>
                                        <p:attrNameLst>
                                          <p:attrName>style.visibility</p:attrName>
                                        </p:attrNameLst>
                                      </p:cBhvr>
                                      <p:to>
                                        <p:strVal val="visible"/>
                                      </p:to>
                                    </p:set>
                                    <p:animEffect transition="in" filter="wipe(up)">
                                      <p:cBhvr>
                                        <p:cTn id="21" dur="2000"/>
                                        <p:tgtEl>
                                          <p:spTgt spid="55"/>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2000" fill="hold">
                                          <p:stCondLst>
                                            <p:cond delay="0"/>
                                          </p:stCondLst>
                                        </p:cTn>
                                        <p:tgtEl>
                                          <p:spTgt spid="24"/>
                                        </p:tgtEl>
                                        <p:attrNameLst>
                                          <p:attrName>style.visibility</p:attrName>
                                        </p:attrNameLst>
                                      </p:cBhvr>
                                      <p:to>
                                        <p:strVal val="visible"/>
                                      </p:to>
                                    </p:set>
                                    <p:animEffect transition="in" filter="wipe(down)">
                                      <p:cBhvr>
                                        <p:cTn id="25" dur="2000"/>
                                        <p:tgtEl>
                                          <p:spTgt spid="24"/>
                                        </p:tgtEl>
                                      </p:cBhvr>
                                    </p:animEffect>
                                  </p:childTnLst>
                                </p:cTn>
                              </p:par>
                              <p:par>
                                <p:cTn id="26" presetID="22" presetClass="entr" presetSubtype="4" fill="hold" nodeType="withEffect">
                                  <p:stCondLst>
                                    <p:cond delay="0"/>
                                  </p:stCondLst>
                                  <p:childTnLst>
                                    <p:set>
                                      <p:cBhvr>
                                        <p:cTn id="27" dur="2000" fill="hold">
                                          <p:stCondLst>
                                            <p:cond delay="0"/>
                                          </p:stCondLst>
                                        </p:cTn>
                                        <p:tgtEl>
                                          <p:spTgt spid="50"/>
                                        </p:tgtEl>
                                        <p:attrNameLst>
                                          <p:attrName>style.visibility</p:attrName>
                                        </p:attrNameLst>
                                      </p:cBhvr>
                                      <p:to>
                                        <p:strVal val="visible"/>
                                      </p:to>
                                    </p:set>
                                    <p:animEffect transition="in" filter="wipe(down)">
                                      <p:cBhvr>
                                        <p:cTn id="28" dur="2000"/>
                                        <p:tgtEl>
                                          <p:spTgt spid="50"/>
                                        </p:tgtEl>
                                      </p:cBhvr>
                                    </p:animEffect>
                                  </p:childTnLst>
                                </p:cTn>
                              </p:par>
                              <p:par>
                                <p:cTn id="29" presetID="22" presetClass="entr" presetSubtype="4" fill="hold" nodeType="withEffect">
                                  <p:stCondLst>
                                    <p:cond delay="0"/>
                                  </p:stCondLst>
                                  <p:childTnLst>
                                    <p:set>
                                      <p:cBhvr>
                                        <p:cTn id="30" dur="2000" fill="hold">
                                          <p:stCondLst>
                                            <p:cond delay="0"/>
                                          </p:stCondLst>
                                        </p:cTn>
                                        <p:tgtEl>
                                          <p:spTgt spid="54"/>
                                        </p:tgtEl>
                                        <p:attrNameLst>
                                          <p:attrName>style.visibility</p:attrName>
                                        </p:attrNameLst>
                                      </p:cBhvr>
                                      <p:to>
                                        <p:strVal val="visible"/>
                                      </p:to>
                                    </p:set>
                                    <p:animEffect transition="in" filter="wipe(down)">
                                      <p:cBhvr>
                                        <p:cTn id="31" dur="2000"/>
                                        <p:tgtEl>
                                          <p:spTgt spid="54"/>
                                        </p:tgtEl>
                                      </p:cBhvr>
                                    </p:animEffect>
                                  </p:childTnLst>
                                </p:cTn>
                              </p:par>
                              <p:par>
                                <p:cTn id="32" presetID="22" presetClass="entr" presetSubtype="4" fill="hold" nodeType="withEffect">
                                  <p:stCondLst>
                                    <p:cond delay="0"/>
                                  </p:stCondLst>
                                  <p:childTnLst>
                                    <p:set>
                                      <p:cBhvr>
                                        <p:cTn id="33" dur="2000" fill="hold">
                                          <p:stCondLst>
                                            <p:cond delay="0"/>
                                          </p:stCondLst>
                                        </p:cTn>
                                        <p:tgtEl>
                                          <p:spTgt spid="56"/>
                                        </p:tgtEl>
                                        <p:attrNameLst>
                                          <p:attrName>style.visibility</p:attrName>
                                        </p:attrNameLst>
                                      </p:cBhvr>
                                      <p:to>
                                        <p:strVal val="visible"/>
                                      </p:to>
                                    </p:set>
                                    <p:animEffect transition="in" filter="wipe(down)">
                                      <p:cBhvr>
                                        <p:cTn id="34" dur="2000"/>
                                        <p:tgtEl>
                                          <p:spTgt spid="56"/>
                                        </p:tgtEl>
                                      </p:cBhvr>
                                    </p:animEffect>
                                  </p:childTnLst>
                                </p:cTn>
                              </p:par>
                            </p:childTnLst>
                          </p:cTn>
                        </p:par>
                        <p:par>
                          <p:cTn id="35" fill="hold">
                            <p:stCondLst>
                              <p:cond delay="4000"/>
                            </p:stCondLst>
                            <p:childTnLst>
                              <p:par>
                                <p:cTn id="36" presetID="35" presetClass="emph" presetSubtype="0" repeatCount="5000" fill="hold" grpId="0" nodeType="afterEffect">
                                  <p:stCondLst>
                                    <p:cond delay="0"/>
                                  </p:stCondLst>
                                  <p:childTnLst>
                                    <p:anim calcmode="discrete" valueType="str">
                                      <p:cBhvr>
                                        <p:cTn id="37" dur="1000" fill="hold"/>
                                        <p:tgtEl>
                                          <p:spTgt spid="26"/>
                                        </p:tgtEl>
                                        <p:attrNameLst>
                                          <p:attrName>style.visibility</p:attrName>
                                        </p:attrNameLst>
                                      </p:cBhvr>
                                      <p:tavLst>
                                        <p:tav tm="0">
                                          <p:val>
                                            <p:strVal val="hidden"/>
                                          </p:val>
                                        </p:tav>
                                        <p:tav tm="50000">
                                          <p:val>
                                            <p:strVal val="visible"/>
                                          </p:val>
                                        </p:tav>
                                      </p:tavLst>
                                    </p:anim>
                                  </p:childTnLst>
                                </p:cTn>
                              </p:par>
                              <p:par>
                                <p:cTn id="38" presetID="35" presetClass="emph" presetSubtype="0" repeatCount="5000" fill="hold" grpId="0" nodeType="withEffect">
                                  <p:stCondLst>
                                    <p:cond delay="0"/>
                                  </p:stCondLst>
                                  <p:childTnLst>
                                    <p:anim calcmode="discrete" valueType="str">
                                      <p:cBhvr>
                                        <p:cTn id="39" dur="1000" fill="hold"/>
                                        <p:tgtEl>
                                          <p:spTgt spid="27"/>
                                        </p:tgtEl>
                                        <p:attrNameLst>
                                          <p:attrName>style.visibility</p:attrName>
                                        </p:attrNameLst>
                                      </p:cBhvr>
                                      <p:tavLst>
                                        <p:tav tm="0">
                                          <p:val>
                                            <p:strVal val="hidden"/>
                                          </p:val>
                                        </p:tav>
                                        <p:tav tm="50000">
                                          <p:val>
                                            <p:strVal val="visible"/>
                                          </p:val>
                                        </p:tav>
                                      </p:tavLst>
                                    </p:anim>
                                  </p:childTnLst>
                                </p:cTn>
                              </p:par>
                              <p:par>
                                <p:cTn id="40" presetID="35" presetClass="emph" presetSubtype="0" repeatCount="5000" fill="hold" grpId="0" nodeType="withEffect">
                                  <p:stCondLst>
                                    <p:cond delay="0"/>
                                  </p:stCondLst>
                                  <p:childTnLst>
                                    <p:anim calcmode="discrete" valueType="str">
                                      <p:cBhvr>
                                        <p:cTn id="41" dur="1000" fill="hold"/>
                                        <p:tgtEl>
                                          <p:spTgt spid="29"/>
                                        </p:tgtEl>
                                        <p:attrNameLst>
                                          <p:attrName>style.visibility</p:attrName>
                                        </p:attrNameLst>
                                      </p:cBhvr>
                                      <p:tavLst>
                                        <p:tav tm="0">
                                          <p:val>
                                            <p:strVal val="hidden"/>
                                          </p:val>
                                        </p:tav>
                                        <p:tav tm="50000">
                                          <p:val>
                                            <p:strVal val="visible"/>
                                          </p:val>
                                        </p:tav>
                                      </p:tavLst>
                                    </p:anim>
                                  </p:childTnLst>
                                </p:cTn>
                              </p:par>
                              <p:par>
                                <p:cTn id="42" presetID="35" presetClass="emph" presetSubtype="0" repeatCount="5000" fill="hold" grpId="0" nodeType="withEffect">
                                  <p:stCondLst>
                                    <p:cond delay="0"/>
                                  </p:stCondLst>
                                  <p:childTnLst>
                                    <p:anim calcmode="discrete" valueType="str">
                                      <p:cBhvr>
                                        <p:cTn id="43" dur="1000" fill="hold"/>
                                        <p:tgtEl>
                                          <p:spTgt spid="69"/>
                                        </p:tgtEl>
                                        <p:attrNameLst>
                                          <p:attrName>style.visibility</p:attrName>
                                        </p:attrNameLst>
                                      </p:cBhvr>
                                      <p:tavLst>
                                        <p:tav tm="0">
                                          <p:val>
                                            <p:strVal val="hidden"/>
                                          </p:val>
                                        </p:tav>
                                        <p:tav tm="50000">
                                          <p:val>
                                            <p:strVal val="visible"/>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2000" fill="hold">
                                          <p:stCondLst>
                                            <p:cond delay="0"/>
                                          </p:stCondLst>
                                        </p:cTn>
                                        <p:tgtEl>
                                          <p:spTgt spid="57"/>
                                        </p:tgtEl>
                                        <p:attrNameLst>
                                          <p:attrName>style.visibility</p:attrName>
                                        </p:attrNameLst>
                                      </p:cBhvr>
                                      <p:to>
                                        <p:strVal val="visible"/>
                                      </p:to>
                                    </p:set>
                                    <p:animEffect transition="in" filter="wipe(up)">
                                      <p:cBhvr>
                                        <p:cTn id="48" dur="2000"/>
                                        <p:tgtEl>
                                          <p:spTgt spid="57"/>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2000" fill="hold">
                                          <p:stCondLst>
                                            <p:cond delay="0"/>
                                          </p:stCondLst>
                                        </p:cTn>
                                        <p:tgtEl>
                                          <p:spTgt spid="60"/>
                                        </p:tgtEl>
                                        <p:attrNameLst>
                                          <p:attrName>style.visibility</p:attrName>
                                        </p:attrNameLst>
                                      </p:cBhvr>
                                      <p:to>
                                        <p:strVal val="visible"/>
                                      </p:to>
                                    </p:set>
                                    <p:animEffect transition="in" filter="wipe(left)">
                                      <p:cBhvr>
                                        <p:cTn id="52" dur="2000"/>
                                        <p:tgtEl>
                                          <p:spTgt spid="60"/>
                                        </p:tgtEl>
                                      </p:cBhvr>
                                    </p:animEffect>
                                  </p:childTnLst>
                                </p:cTn>
                              </p:par>
                            </p:childTnLst>
                          </p:cTn>
                        </p:par>
                        <p:par>
                          <p:cTn id="53" fill="hold">
                            <p:stCondLst>
                              <p:cond delay="4000"/>
                            </p:stCondLst>
                            <p:childTnLst>
                              <p:par>
                                <p:cTn id="54" presetID="22" presetClass="entr" presetSubtype="1" fill="hold" nodeType="afterEffect">
                                  <p:stCondLst>
                                    <p:cond delay="0"/>
                                  </p:stCondLst>
                                  <p:childTnLst>
                                    <p:set>
                                      <p:cBhvr>
                                        <p:cTn id="55" dur="2000" fill="hold">
                                          <p:stCondLst>
                                            <p:cond delay="0"/>
                                          </p:stCondLst>
                                        </p:cTn>
                                        <p:tgtEl>
                                          <p:spTgt spid="61"/>
                                        </p:tgtEl>
                                        <p:attrNameLst>
                                          <p:attrName>style.visibility</p:attrName>
                                        </p:attrNameLst>
                                      </p:cBhvr>
                                      <p:to>
                                        <p:strVal val="visible"/>
                                      </p:to>
                                    </p:set>
                                    <p:animEffect transition="in" filter="wipe(up)">
                                      <p:cBhvr>
                                        <p:cTn id="56" dur="2000"/>
                                        <p:tgtEl>
                                          <p:spTgt spid="61"/>
                                        </p:tgtEl>
                                      </p:cBhvr>
                                    </p:animEffect>
                                  </p:childTnLst>
                                </p:cTn>
                              </p:par>
                            </p:childTnLst>
                          </p:cTn>
                        </p:par>
                        <p:par>
                          <p:cTn id="57" fill="hold">
                            <p:stCondLst>
                              <p:cond delay="6000"/>
                            </p:stCondLst>
                            <p:childTnLst>
                              <p:par>
                                <p:cTn id="58" presetID="22" presetClass="entr" presetSubtype="1" fill="hold" nodeType="afterEffect">
                                  <p:stCondLst>
                                    <p:cond delay="0"/>
                                  </p:stCondLst>
                                  <p:childTnLst>
                                    <p:set>
                                      <p:cBhvr>
                                        <p:cTn id="59" dur="2000" fill="hold">
                                          <p:stCondLst>
                                            <p:cond delay="0"/>
                                          </p:stCondLst>
                                        </p:cTn>
                                        <p:tgtEl>
                                          <p:spTgt spid="13"/>
                                        </p:tgtEl>
                                        <p:attrNameLst>
                                          <p:attrName>style.visibility</p:attrName>
                                        </p:attrNameLst>
                                      </p:cBhvr>
                                      <p:to>
                                        <p:strVal val="visible"/>
                                      </p:to>
                                    </p:set>
                                    <p:animEffect transition="in" filter="wipe(up)">
                                      <p:cBhvr>
                                        <p:cTn id="60" dur="2000"/>
                                        <p:tgtEl>
                                          <p:spTgt spid="13"/>
                                        </p:tgtEl>
                                      </p:cBhvr>
                                    </p:animEffect>
                                  </p:childTnLst>
                                </p:cTn>
                              </p:par>
                            </p:childTnLst>
                          </p:cTn>
                        </p:par>
                        <p:par>
                          <p:cTn id="61" fill="hold">
                            <p:stCondLst>
                              <p:cond delay="8000"/>
                            </p:stCondLst>
                            <p:childTnLst>
                              <p:par>
                                <p:cTn id="62" presetID="22" presetClass="entr" presetSubtype="1" fill="hold" nodeType="afterEffect">
                                  <p:stCondLst>
                                    <p:cond delay="0"/>
                                  </p:stCondLst>
                                  <p:childTnLst>
                                    <p:set>
                                      <p:cBhvr>
                                        <p:cTn id="63" dur="2000" fill="hold">
                                          <p:stCondLst>
                                            <p:cond delay="0"/>
                                          </p:stCondLst>
                                        </p:cTn>
                                        <p:tgtEl>
                                          <p:spTgt spid="14"/>
                                        </p:tgtEl>
                                        <p:attrNameLst>
                                          <p:attrName>style.visibility</p:attrName>
                                        </p:attrNameLst>
                                      </p:cBhvr>
                                      <p:to>
                                        <p:strVal val="visible"/>
                                      </p:to>
                                    </p:set>
                                    <p:animEffect transition="in" filter="wipe(up)">
                                      <p:cBhvr>
                                        <p:cTn id="64" dur="2000"/>
                                        <p:tgtEl>
                                          <p:spTgt spid="14"/>
                                        </p:tgtEl>
                                      </p:cBhvr>
                                    </p:animEffect>
                                  </p:childTnLst>
                                </p:cTn>
                              </p:par>
                              <p:par>
                                <p:cTn id="65" presetID="22" presetClass="exit" presetSubtype="4" fill="hold" nodeType="withEffect">
                                  <p:stCondLst>
                                    <p:cond delay="0"/>
                                  </p:stCondLst>
                                  <p:childTnLst>
                                    <p:animEffect transition="out" filter="wipe(down)">
                                      <p:cBhvr>
                                        <p:cTn id="66" dur="2000"/>
                                        <p:tgtEl>
                                          <p:spTgt spid="22"/>
                                        </p:tgtEl>
                                      </p:cBhvr>
                                    </p:animEffect>
                                    <p:set>
                                      <p:cBhvr>
                                        <p:cTn id="67" dur="1" fill="hold">
                                          <p:stCondLst>
                                            <p:cond delay="1996"/>
                                          </p:stCondLst>
                                        </p:cTn>
                                        <p:tgtEl>
                                          <p:spTgt spid="22"/>
                                        </p:tgtEl>
                                        <p:attrNameLst>
                                          <p:attrName>style.visibility</p:attrName>
                                        </p:attrNameLst>
                                      </p:cBhvr>
                                      <p:to>
                                        <p:strVal val="hidden"/>
                                      </p:to>
                                    </p:set>
                                  </p:childTnLst>
                                </p:cTn>
                              </p:par>
                            </p:childTnLst>
                          </p:cTn>
                        </p:par>
                        <p:par>
                          <p:cTn id="68" fill="hold">
                            <p:stCondLst>
                              <p:cond delay="10000"/>
                            </p:stCondLst>
                            <p:childTnLst>
                              <p:par>
                                <p:cTn id="69" presetID="22" presetClass="entr" presetSubtype="2" fill="hold" nodeType="afterEffect">
                                  <p:stCondLst>
                                    <p:cond delay="0"/>
                                  </p:stCondLst>
                                  <p:childTnLst>
                                    <p:set>
                                      <p:cBhvr>
                                        <p:cTn id="70" dur="1000" fill="hold">
                                          <p:stCondLst>
                                            <p:cond delay="0"/>
                                          </p:stCondLst>
                                        </p:cTn>
                                        <p:tgtEl>
                                          <p:spTgt spid="58"/>
                                        </p:tgtEl>
                                        <p:attrNameLst>
                                          <p:attrName>style.visibility</p:attrName>
                                        </p:attrNameLst>
                                      </p:cBhvr>
                                      <p:to>
                                        <p:strVal val="visible"/>
                                      </p:to>
                                    </p:set>
                                    <p:animEffect transition="in" filter="wipe(right)">
                                      <p:cBhvr>
                                        <p:cTn id="71" dur="1000"/>
                                        <p:tgtEl>
                                          <p:spTgt spid="58"/>
                                        </p:tgtEl>
                                      </p:cBhvr>
                                    </p:animEffect>
                                  </p:childTnLst>
                                </p:cTn>
                              </p:par>
                            </p:childTnLst>
                          </p:cTn>
                        </p:par>
                        <p:par>
                          <p:cTn id="72" fill="hold">
                            <p:stCondLst>
                              <p:cond delay="11000"/>
                            </p:stCondLst>
                            <p:childTnLst>
                              <p:par>
                                <p:cTn id="73" presetID="22" presetClass="entr" presetSubtype="1" fill="hold" nodeType="afterEffect">
                                  <p:stCondLst>
                                    <p:cond delay="0"/>
                                  </p:stCondLst>
                                  <p:childTnLst>
                                    <p:set>
                                      <p:cBhvr>
                                        <p:cTn id="74" dur="2000" fill="hold">
                                          <p:stCondLst>
                                            <p:cond delay="0"/>
                                          </p:stCondLst>
                                        </p:cTn>
                                        <p:tgtEl>
                                          <p:spTgt spid="59"/>
                                        </p:tgtEl>
                                        <p:attrNameLst>
                                          <p:attrName>style.visibility</p:attrName>
                                        </p:attrNameLst>
                                      </p:cBhvr>
                                      <p:to>
                                        <p:strVal val="visible"/>
                                      </p:to>
                                    </p:set>
                                    <p:animEffect transition="in" filter="wipe(up)">
                                      <p:cBhvr>
                                        <p:cTn id="75"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9" grpId="0" animBg="1"/>
      <p:bldP spid="29" grpId="1" animBg="1"/>
      <p:bldP spid="69" grpId="0" animBg="1"/>
      <p:bldP spid="69" grpId="1" animBg="1"/>
    </p:bldLst>
  </p:timing>
</p:sld>
</file>

<file path=ppt/tags/tag1.xml><?xml version="1.0" encoding="utf-8"?>
<p:tagLst xmlns:p="http://schemas.openxmlformats.org/presentationml/2006/main">
  <p:tag name="COMMONDATA" val="eyJoZGlkIjoiMDgyNDdiZTBmOTNkNjgxNjc3ZTg2NDBiOWRiZWRhY2YifQ=="/>
  <p:tag name="KSO_WPP_MARK_KEY" val="e7dd313f-c7f1-46be-818f-541a3d5e931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912</Words>
  <Application>WPS 演示</Application>
  <PresentationFormat>宽屏</PresentationFormat>
  <Paragraphs>103</Paragraphs>
  <Slides>12</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12</vt:i4>
      </vt:variant>
    </vt:vector>
  </HeadingPairs>
  <TitlesOfParts>
    <vt:vector size="20" baseType="lpstr">
      <vt:lpstr>Arial</vt:lpstr>
      <vt:lpstr>宋体</vt:lpstr>
      <vt:lpstr>Wingdings</vt:lpstr>
      <vt:lpstr>微软雅黑</vt:lpstr>
      <vt:lpstr>Calibri</vt:lpstr>
      <vt:lpstr>Arial Unicode MS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李海滨</cp:lastModifiedBy>
  <cp:revision>64</cp:revision>
  <dcterms:created xsi:type="dcterms:W3CDTF">2021-01-18T10:46:00Z</dcterms:created>
  <dcterms:modified xsi:type="dcterms:W3CDTF">2023-06-17T07:26:50Z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2E20699A70314E91A071495582051C17</vt:lpwstr>
  </property>
</Properties>
</file>