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1" r:id="rId3"/>
    <p:sldId id="615" r:id="rId4"/>
    <p:sldId id="617" r:id="rId5"/>
    <p:sldId id="624" r:id="rId6"/>
    <p:sldId id="625" r:id="rId7"/>
    <p:sldId id="626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9180" y="1980565"/>
            <a:ext cx="5060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2650" y="1553210"/>
            <a:ext cx="4228465" cy="2007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比亚迪秦Pro灯光开关控制原理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>
              <a:solidFill>
                <a:srgbClr val="FF0000"/>
              </a:solidFill>
            </a:endParaRPr>
          </a:p>
          <a:p>
            <a:endParaRPr lang="zh-CN" altLang="en-US" sz="3200">
              <a:solidFill>
                <a:srgbClr val="FF0000"/>
              </a:solidFill>
            </a:endParaRPr>
          </a:p>
          <a:p>
            <a:endParaRPr lang="zh-CN" altLang="en-US" sz="3200">
              <a:solidFill>
                <a:srgbClr val="FF0000"/>
              </a:solidFill>
            </a:endParaRPr>
          </a:p>
          <a:p>
            <a:endParaRPr lang="zh-CN" altLang="en-US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4070" y="720725"/>
            <a:ext cx="43224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en-US" altLang="zh-CN"/>
              <a:t>   </a:t>
            </a:r>
            <a:r>
              <a:rPr lang="zh-CN" altLang="en-US"/>
              <a:t>部件认知及操作：</a:t>
            </a:r>
            <a:endParaRPr lang="zh-CN" altLang="en-US"/>
          </a:p>
          <a:p>
            <a:r>
              <a:rPr lang="en-US" altLang="zh-CN"/>
              <a:t>                                     </a:t>
            </a:r>
            <a:endParaRPr lang="en-US" altLang="zh-CN"/>
          </a:p>
          <a:p>
            <a:r>
              <a:rPr lang="en-US" altLang="zh-CN"/>
              <a:t>                                    </a:t>
            </a:r>
            <a:endParaRPr lang="en-US" altLang="zh-CN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                         </a:t>
            </a:r>
            <a:r>
              <a:rPr lang="zh-CN" altLang="en-US"/>
              <a:t>灯光开关的操作</a:t>
            </a:r>
            <a:endParaRPr lang="zh-CN" altLang="en-US"/>
          </a:p>
        </p:txBody>
      </p:sp>
      <p:sp>
        <p:nvSpPr>
          <p:cNvPr id="3" name="左大括号 2"/>
          <p:cNvSpPr/>
          <p:nvPr/>
        </p:nvSpPr>
        <p:spPr>
          <a:xfrm>
            <a:off x="4318000" y="1167130"/>
            <a:ext cx="284480" cy="1706245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21555" y="107188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小灯的操作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1555" y="156718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近光灯的操作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821555" y="206248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远光灯的操作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821555" y="255778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雾灯的操作</a:t>
            </a:r>
            <a:endParaRPr lang="zh-CN" altLang="en-US"/>
          </a:p>
        </p:txBody>
      </p:sp>
      <p:pic>
        <p:nvPicPr>
          <p:cNvPr id="8" name="图片 7" descr="4de91e69b8024db064695dd26c8d81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40" y="3286760"/>
            <a:ext cx="4055110" cy="23907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1860" y="672465"/>
            <a:ext cx="1018413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二：灯光开关的控制原理电路图讲解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  </a:t>
            </a:r>
            <a:r>
              <a:rPr lang="zh-CN" altLang="en-US" sz="2400"/>
              <a:t>当开关拨动到小灯档位时，</a:t>
            </a:r>
            <a:r>
              <a:rPr lang="en-US" altLang="zh-CN" sz="2400"/>
              <a:t>BCM</a:t>
            </a:r>
            <a:r>
              <a:rPr lang="zh-CN" altLang="en-US" sz="2400"/>
              <a:t>通过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J  22  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向灯光开关的</a:t>
            </a:r>
            <a:r>
              <a:rPr lang="en-US" altLang="zh-CN" sz="2400">
                <a:solidFill>
                  <a:schemeClr val="tx1"/>
                </a:solidFill>
                <a:effectLst/>
                <a:sym typeface="+mn-ea"/>
              </a:rPr>
              <a:t>3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号脚输出信号电压，经过闭合的小灯触点后到达</a:t>
            </a:r>
            <a:r>
              <a:rPr lang="en-US" altLang="zh-CN" sz="2400">
                <a:solidFill>
                  <a:schemeClr val="tx1"/>
                </a:solidFill>
                <a:effectLst/>
                <a:sym typeface="+mn-ea"/>
              </a:rPr>
              <a:t>7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号脚进行搭铁，</a:t>
            </a:r>
            <a:r>
              <a:rPr lang="en-US" altLang="zh-CN" sz="2400">
                <a:solidFill>
                  <a:schemeClr val="tx1"/>
                </a:solidFill>
                <a:effectLst/>
                <a:sym typeface="+mn-ea"/>
              </a:rPr>
              <a:t>BCM</a:t>
            </a:r>
            <a:r>
              <a:rPr lang="zh-CN" altLang="en-US" sz="2400">
                <a:solidFill>
                  <a:schemeClr val="tx1"/>
                </a:solidFill>
                <a:effectLst/>
                <a:sym typeface="+mn-ea"/>
              </a:rPr>
              <a:t>收到此信号后会控制全车小灯的点亮，当将开关拨动到近光灯档位时时</a:t>
            </a:r>
            <a:r>
              <a:rPr lang="en-US" altLang="zh-CN" sz="2400">
                <a:solidFill>
                  <a:schemeClr val="tx1"/>
                </a:solidFill>
                <a:effectLst/>
                <a:sym typeface="+mn-ea"/>
              </a:rPr>
              <a:t>BCM</a:t>
            </a:r>
            <a:r>
              <a:rPr lang="en-US" altLang="zh-CN" sz="2400">
                <a:solidFill>
                  <a:srgbClr val="7030A0"/>
                </a:solidFill>
                <a:sym typeface="+mn-ea"/>
              </a:rPr>
              <a:t>J  23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向灯光开关的第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号脚输出信号电压，然后经过灯光开关闭合的触点后到达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7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号脚进行搭铁，收到此信号后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BCM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控制近光灯继电器工作，近光灯点亮。远光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会车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雾灯的控制方式也是一样的。</a:t>
            </a:r>
            <a:endParaRPr lang="en-US" altLang="zh-CN" sz="2400">
              <a:solidFill>
                <a:srgbClr val="7030A0"/>
              </a:solidFill>
            </a:endParaRPr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4217035" y="2228850"/>
            <a:ext cx="4552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  <a:highlight>
                  <a:srgbClr val="FFFF00"/>
                </a:highlight>
              </a:rPr>
              <a:t>J  22</a:t>
            </a:r>
            <a:endParaRPr lang="en-US" altLang="zh-CN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49495" y="2219325"/>
            <a:ext cx="4552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  <a:highlight>
                  <a:srgbClr val="FFFF00"/>
                </a:highlight>
              </a:rPr>
              <a:t>J  23</a:t>
            </a:r>
            <a:endParaRPr lang="en-US" altLang="zh-CN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41950" y="2219325"/>
            <a:ext cx="4552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  <a:highlight>
                  <a:srgbClr val="FFFF00"/>
                </a:highlight>
              </a:rPr>
              <a:t>J  16</a:t>
            </a:r>
            <a:endParaRPr lang="en-US" altLang="zh-CN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42025" y="2219325"/>
            <a:ext cx="4552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  <a:highlight>
                  <a:srgbClr val="FFFF00"/>
                </a:highlight>
              </a:rPr>
              <a:t>J  13</a:t>
            </a:r>
            <a:endParaRPr lang="en-US" altLang="zh-CN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34150" y="2219960"/>
            <a:ext cx="5016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  <a:highlight>
                  <a:srgbClr val="FFFF00"/>
                </a:highlight>
              </a:rPr>
              <a:t>H  24</a:t>
            </a:r>
            <a:endParaRPr lang="en-US" altLang="zh-CN" sz="120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891790" y="504190"/>
            <a:ext cx="5257800" cy="1746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4849495" y="1054735"/>
            <a:ext cx="1404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BCM</a:t>
            </a:r>
            <a:endParaRPr lang="en-US" altLang="zh-CN" sz="3600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4410075" y="2254250"/>
            <a:ext cx="0" cy="2009140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5033010" y="2238375"/>
            <a:ext cx="0" cy="2041525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150225" y="636270"/>
            <a:ext cx="1235710" cy="0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585325" y="452120"/>
            <a:ext cx="1486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全车小灯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8150225" y="1109980"/>
            <a:ext cx="1235710" cy="0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50225" y="1583690"/>
            <a:ext cx="1235710" cy="0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585325" y="938530"/>
            <a:ext cx="1421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近光继电器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85325" y="1377315"/>
            <a:ext cx="1334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远光继电器</a:t>
            </a:r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3719195" y="6196330"/>
            <a:ext cx="153670" cy="471805"/>
            <a:chOff x="10091" y="9110"/>
            <a:chExt cx="242" cy="743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0223" y="9110"/>
              <a:ext cx="0" cy="572"/>
            </a:xfrm>
            <a:prstGeom prst="line">
              <a:avLst/>
            </a:prstGeom>
            <a:ln w="25400" cmpd="sng">
              <a:solidFill>
                <a:schemeClr val="tx1">
                  <a:alpha val="98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10091" y="9705"/>
              <a:ext cx="242" cy="149"/>
              <a:chOff x="9027" y="9865"/>
              <a:chExt cx="946" cy="422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V="1">
                <a:off x="9027" y="9865"/>
                <a:ext cx="947" cy="0"/>
              </a:xfrm>
              <a:prstGeom prst="line">
                <a:avLst/>
              </a:prstGeom>
              <a:ln w="25400" cmpd="sng">
                <a:solidFill>
                  <a:schemeClr val="tx1">
                    <a:alpha val="98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9291" y="10287"/>
                <a:ext cx="419" cy="0"/>
              </a:xfrm>
              <a:prstGeom prst="line">
                <a:avLst/>
              </a:prstGeom>
              <a:ln w="25400" cmpd="sng">
                <a:solidFill>
                  <a:schemeClr val="tx1">
                    <a:alpha val="98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9185" y="10082"/>
                <a:ext cx="631" cy="0"/>
              </a:xfrm>
              <a:prstGeom prst="line">
                <a:avLst/>
              </a:prstGeom>
              <a:ln w="25400" cmpd="sng">
                <a:solidFill>
                  <a:schemeClr val="tx1">
                    <a:alpha val="98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椭圆 21"/>
          <p:cNvSpPr/>
          <p:nvPr/>
        </p:nvSpPr>
        <p:spPr>
          <a:xfrm>
            <a:off x="3712210" y="499999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760345" y="4260850"/>
            <a:ext cx="4297045" cy="19221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2777490" y="4591050"/>
            <a:ext cx="42760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766695" y="4900295"/>
            <a:ext cx="42868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47" idx="3"/>
          </p:cNvCxnSpPr>
          <p:nvPr/>
        </p:nvCxnSpPr>
        <p:spPr>
          <a:xfrm flipV="1">
            <a:off x="2757805" y="5222240"/>
            <a:ext cx="42995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2757805" y="5546725"/>
            <a:ext cx="4295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4110990" y="4279900"/>
            <a:ext cx="0" cy="1889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711700" y="4256405"/>
            <a:ext cx="0" cy="19323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304790" y="4259580"/>
            <a:ext cx="0" cy="191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5903595" y="4259580"/>
            <a:ext cx="0" cy="1929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512185" y="4267835"/>
            <a:ext cx="0" cy="1920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2777490" y="4284345"/>
            <a:ext cx="515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OFF</a:t>
            </a:r>
            <a:endParaRPr lang="en-US" altLang="zh-CN" sz="1400" b="1"/>
          </a:p>
        </p:txBody>
      </p:sp>
      <p:sp>
        <p:nvSpPr>
          <p:cNvPr id="63" name="文本框 62"/>
          <p:cNvSpPr txBox="1"/>
          <p:nvPr/>
        </p:nvSpPr>
        <p:spPr>
          <a:xfrm>
            <a:off x="2777490" y="4618990"/>
            <a:ext cx="607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小灯</a:t>
            </a:r>
            <a:endParaRPr lang="zh-CN" altLang="en-US" sz="1400" b="1"/>
          </a:p>
        </p:txBody>
      </p:sp>
      <p:sp>
        <p:nvSpPr>
          <p:cNvPr id="64" name="文本框 63"/>
          <p:cNvSpPr txBox="1"/>
          <p:nvPr/>
        </p:nvSpPr>
        <p:spPr>
          <a:xfrm>
            <a:off x="2777490" y="4917440"/>
            <a:ext cx="607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近光</a:t>
            </a:r>
            <a:endParaRPr lang="zh-CN" altLang="en-US" sz="1400" b="1"/>
          </a:p>
        </p:txBody>
      </p:sp>
      <p:sp>
        <p:nvSpPr>
          <p:cNvPr id="65" name="文本框 64"/>
          <p:cNvSpPr txBox="1"/>
          <p:nvPr/>
        </p:nvSpPr>
        <p:spPr>
          <a:xfrm>
            <a:off x="2777490" y="5225415"/>
            <a:ext cx="607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远光</a:t>
            </a:r>
            <a:endParaRPr lang="zh-CN" altLang="en-US" sz="1400" b="1"/>
          </a:p>
        </p:txBody>
      </p:sp>
      <p:sp>
        <p:nvSpPr>
          <p:cNvPr id="66" name="文本框 65"/>
          <p:cNvSpPr txBox="1"/>
          <p:nvPr/>
        </p:nvSpPr>
        <p:spPr>
          <a:xfrm>
            <a:off x="2766695" y="5534025"/>
            <a:ext cx="6070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会车</a:t>
            </a:r>
            <a:endParaRPr lang="zh-CN" altLang="en-US" sz="1400" b="1"/>
          </a:p>
        </p:txBody>
      </p:sp>
      <p:sp>
        <p:nvSpPr>
          <p:cNvPr id="67" name="椭圆 66"/>
          <p:cNvSpPr/>
          <p:nvPr/>
        </p:nvSpPr>
        <p:spPr>
          <a:xfrm>
            <a:off x="3712210" y="435102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712210" y="467995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253865" y="468122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/>
        </p:nvCxnSpPr>
        <p:spPr>
          <a:xfrm flipV="1">
            <a:off x="3888105" y="4754245"/>
            <a:ext cx="365760" cy="12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76"/>
          <p:cNvSpPr/>
          <p:nvPr/>
        </p:nvSpPr>
        <p:spPr>
          <a:xfrm>
            <a:off x="3712210" y="561848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4944745" y="499872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3888105" y="5078730"/>
            <a:ext cx="10566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5574030" y="529209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712210" y="529209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944745" y="529209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6096635" y="561213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3899535" y="5371465"/>
            <a:ext cx="10566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5126355" y="5372100"/>
            <a:ext cx="43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3899535" y="5689600"/>
            <a:ext cx="21971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5338445" y="4032885"/>
            <a:ext cx="426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10</a:t>
            </a:r>
            <a:endParaRPr lang="en-US" altLang="zh-CN" sz="1200"/>
          </a:p>
        </p:txBody>
      </p:sp>
      <p:sp>
        <p:nvSpPr>
          <p:cNvPr id="96" name="文本框 95"/>
          <p:cNvSpPr txBox="1"/>
          <p:nvPr/>
        </p:nvSpPr>
        <p:spPr>
          <a:xfrm>
            <a:off x="4195445" y="4022090"/>
            <a:ext cx="239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99" name="文本框 98"/>
          <p:cNvSpPr txBox="1"/>
          <p:nvPr/>
        </p:nvSpPr>
        <p:spPr>
          <a:xfrm>
            <a:off x="5998845" y="4032885"/>
            <a:ext cx="316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00" name="文本框 99"/>
          <p:cNvSpPr txBox="1"/>
          <p:nvPr/>
        </p:nvSpPr>
        <p:spPr>
          <a:xfrm>
            <a:off x="4806950" y="4029710"/>
            <a:ext cx="281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6</a:t>
            </a:r>
            <a:endParaRPr lang="en-US" altLang="zh-CN" sz="1200"/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229350" y="2247900"/>
            <a:ext cx="0" cy="2022475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622290" y="2239010"/>
            <a:ext cx="0" cy="2050415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72510" y="616013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7</a:t>
            </a:r>
            <a:endParaRPr lang="en-US" altLang="zh-CN" sz="120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766695" y="5862955"/>
            <a:ext cx="42868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497320" y="4271645"/>
            <a:ext cx="0" cy="1929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775585" y="586295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/>
              <a:t>雾灯</a:t>
            </a:r>
            <a:endParaRPr lang="zh-CN" altLang="en-US" sz="1400" b="1"/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6775450" y="2247900"/>
            <a:ext cx="0" cy="2022475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53200" y="403796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25" name="直接连接符 24"/>
          <p:cNvCxnSpPr/>
          <p:nvPr/>
        </p:nvCxnSpPr>
        <p:spPr>
          <a:xfrm>
            <a:off x="8149590" y="2073910"/>
            <a:ext cx="1235710" cy="0"/>
          </a:xfrm>
          <a:prstGeom prst="line">
            <a:avLst/>
          </a:prstGeom>
          <a:ln w="25400" cmpd="sng">
            <a:solidFill>
              <a:srgbClr val="FF2727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585325" y="18897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雾灯</a:t>
            </a: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712210" y="499110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94170" y="594614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5123815" y="6026785"/>
            <a:ext cx="15703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4942205" y="5938520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16020" y="5936615"/>
            <a:ext cx="18161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3893820" y="6017260"/>
            <a:ext cx="1059180" cy="6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3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repeatCount="3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repeatCount="3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repeatCount="4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repeatCount="3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repeatCount="3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000"/>
                            </p:stCondLst>
                            <p:childTnLst>
                              <p:par>
                                <p:cTn id="2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0"/>
                            </p:stCondLst>
                            <p:childTnLst>
                              <p:par>
                                <p:cTn id="2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000"/>
                            </p:stCondLst>
                            <p:childTnLst>
                              <p:par>
                                <p:cTn id="30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repeatCount="3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ldLvl="0" animBg="1"/>
      <p:bldP spid="47" grpId="0" bldLvl="0" animBg="1"/>
      <p:bldP spid="62" grpId="0"/>
      <p:bldP spid="67" grpId="0" bldLvl="0" animBg="1"/>
      <p:bldP spid="63" grpId="0"/>
      <p:bldP spid="113" grpId="1" bldLvl="0" animBg="1"/>
      <p:bldP spid="17" grpId="0"/>
      <p:bldP spid="96" grpId="0"/>
      <p:bldP spid="69" grpId="0" bldLvl="0" animBg="1"/>
      <p:bldP spid="68" grpId="0" bldLvl="0" animBg="1"/>
      <p:bldP spid="6" grpId="0"/>
      <p:bldP spid="113" grpId="2" bldLvl="0" animBg="1"/>
      <p:bldP spid="3" grpId="0"/>
      <p:bldP spid="3" grpId="1"/>
      <p:bldP spid="64" grpId="0"/>
      <p:bldP spid="113" grpId="3" bldLvl="0" animBg="1"/>
      <p:bldP spid="18" grpId="0"/>
      <p:bldP spid="100" grpId="0"/>
      <p:bldP spid="79" grpId="0" bldLvl="0" animBg="1"/>
      <p:bldP spid="27" grpId="0" bldLvl="0" animBg="1"/>
      <p:bldP spid="6" grpId="1"/>
      <p:bldP spid="113" grpId="4" bldLvl="0" animBg="1"/>
      <p:bldP spid="9" grpId="0"/>
      <p:bldP spid="9" grpId="1"/>
      <p:bldP spid="65" grpId="0"/>
      <p:bldP spid="113" grpId="5" bldLvl="0" animBg="1"/>
      <p:bldP spid="19" grpId="0"/>
      <p:bldP spid="82" grpId="0" bldLvl="0" animBg="1"/>
      <p:bldP spid="94" grpId="0"/>
      <p:bldP spid="84" grpId="0" bldLvl="0" animBg="1"/>
      <p:bldP spid="83" grpId="0" bldLvl="0" animBg="1"/>
      <p:bldP spid="6" grpId="2"/>
      <p:bldP spid="113" grpId="6" bldLvl="0" animBg="1"/>
      <p:bldP spid="10" grpId="0"/>
      <p:bldP spid="10" grpId="1"/>
      <p:bldP spid="66" grpId="0"/>
      <p:bldP spid="113" grpId="7" bldLvl="0" animBg="1"/>
      <p:bldP spid="20" grpId="0"/>
      <p:bldP spid="99" grpId="0"/>
      <p:bldP spid="85" grpId="0" bldLvl="0" animBg="1"/>
      <p:bldP spid="77" grpId="0" bldLvl="0" animBg="1"/>
      <p:bldP spid="113" grpId="8" bldLvl="0" animBg="1"/>
      <p:bldP spid="10" grpId="2"/>
      <p:bldP spid="14" grpId="0"/>
      <p:bldP spid="113" grpId="9" bldLvl="0" animBg="1"/>
      <p:bldP spid="23" grpId="0"/>
      <p:bldP spid="16" grpId="0"/>
      <p:bldP spid="34" grpId="0" bldLvl="0" animBg="1"/>
      <p:bldP spid="36" grpId="0" bldLvl="0" animBg="1"/>
      <p:bldP spid="37" grpId="0" bldLvl="0" animBg="1"/>
      <p:bldP spid="18" grpId="1"/>
      <p:bldP spid="36" grpId="1" bldLvl="0" animBg="1"/>
      <p:bldP spid="113" grpId="10" bldLvl="0" animBg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9965" y="613410"/>
            <a:ext cx="107054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</a:t>
            </a:r>
            <a:r>
              <a:rPr lang="en-US" altLang="zh-CN" sz="2400"/>
              <a:t>  </a:t>
            </a:r>
            <a:r>
              <a:rPr lang="zh-CN" altLang="en-US" sz="2400"/>
              <a:t>灯光开关的检测：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1 </a:t>
            </a:r>
            <a:r>
              <a:rPr lang="zh-CN" altLang="en-US" sz="2400"/>
              <a:t>灯光开关线束插头的电压检测，使用万用表</a:t>
            </a:r>
            <a:r>
              <a:rPr lang="en-US" altLang="zh-CN" sz="2400"/>
              <a:t>20</a:t>
            </a:r>
            <a:r>
              <a:rPr lang="zh-CN" altLang="en-US" sz="2400"/>
              <a:t>伏直流电压档检测，一表笔连接</a:t>
            </a:r>
            <a:r>
              <a:rPr lang="en-US" altLang="zh-CN" sz="2400"/>
              <a:t>7</a:t>
            </a:r>
            <a:r>
              <a:rPr lang="zh-CN" altLang="en-US" sz="2400"/>
              <a:t>号搭铁线，另一表笔检测其余的端子，能够检测出</a:t>
            </a:r>
            <a:r>
              <a:rPr lang="en-US" altLang="zh-CN" sz="2400"/>
              <a:t>BCM </a:t>
            </a:r>
            <a:r>
              <a:rPr lang="zh-CN" altLang="en-US" sz="2400"/>
              <a:t>提供的信号电压。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2  </a:t>
            </a:r>
            <a:r>
              <a:rPr lang="zh-CN" altLang="en-US" sz="2400"/>
              <a:t>插上插头后再次用万用表电压档检测开关拨动时的信号电压变化，一表笔连接搭铁，另一表笔检测小灯</a:t>
            </a:r>
            <a:r>
              <a:rPr lang="en-US" altLang="zh-CN" sz="2400"/>
              <a:t> </a:t>
            </a:r>
            <a:r>
              <a:rPr lang="zh-CN" altLang="en-US" sz="2400"/>
              <a:t>近光</a:t>
            </a:r>
            <a:r>
              <a:rPr lang="en-US" altLang="zh-CN" sz="2400"/>
              <a:t> </a:t>
            </a:r>
            <a:r>
              <a:rPr lang="zh-CN" altLang="en-US" sz="2400"/>
              <a:t>远光</a:t>
            </a:r>
            <a:r>
              <a:rPr lang="en-US" altLang="zh-CN" sz="2400"/>
              <a:t> </a:t>
            </a:r>
            <a:r>
              <a:rPr lang="zh-CN" altLang="en-US" sz="2400"/>
              <a:t>雾灯的线束端子，电压信号应该随着灯光开关的拨动而变化。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1165" y="290195"/>
            <a:ext cx="98386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2400"/>
              <a:t>控制逻辑：灯光开关</a:t>
            </a:r>
            <a:r>
              <a:rPr lang="en-US" altLang="zh-CN" sz="2400"/>
              <a:t>→</a:t>
            </a:r>
            <a:r>
              <a:rPr lang="en-US" altLang="zh-CN" sz="2400">
                <a:sym typeface="+mn-ea"/>
              </a:rPr>
              <a:t>→→BCM→</a:t>
            </a:r>
            <a:r>
              <a:rPr lang="en-US" altLang="zh-CN" sz="2400">
                <a:sym typeface="+mn-ea"/>
              </a:rPr>
              <a:t>→→</a:t>
            </a:r>
            <a:r>
              <a:rPr lang="zh-CN" altLang="en-US" sz="2400">
                <a:sym typeface="+mn-ea"/>
              </a:rPr>
              <a:t>控制全车灯光的点亮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特点：灯光开关为控制搭铁型，车身控制模块输出信号电压到开关，当拨动到开关档位时，相应的信号电压会搭铁，</a:t>
            </a:r>
            <a:r>
              <a:rPr lang="en-US" altLang="zh-CN" sz="2400">
                <a:sym typeface="+mn-ea"/>
              </a:rPr>
              <a:t>BCM</a:t>
            </a:r>
            <a:r>
              <a:rPr lang="zh-CN" altLang="en-US" sz="2400">
                <a:sym typeface="+mn-ea"/>
              </a:rPr>
              <a:t>收到此变化的信号电压后控制相应灯光的点亮</a:t>
            </a:r>
            <a:r>
              <a:rPr lang="en-US" altLang="zh-CN" sz="2400"/>
              <a:t> </a:t>
            </a:r>
            <a:endParaRPr lang="en-US" altLang="zh-CN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</a:t>
            </a:r>
            <a:r>
              <a:rPr lang="zh-CN" altLang="en-US" sz="2400"/>
              <a:t>雾灯只有在开启前照灯的基础上才能够开启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7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演示</Application>
  <PresentationFormat>宽屏</PresentationFormat>
  <Paragraphs>84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256</cp:revision>
  <dcterms:created xsi:type="dcterms:W3CDTF">2020-10-23T05:41:00Z</dcterms:created>
  <dcterms:modified xsi:type="dcterms:W3CDTF">2023-06-17T01:29:02Z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