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2"/>
  </p:handoutMasterIdLst>
  <p:sldIdLst>
    <p:sldId id="531" r:id="rId3"/>
    <p:sldId id="615" r:id="rId4"/>
    <p:sldId id="616" r:id="rId5"/>
    <p:sldId id="621" r:id="rId6"/>
    <p:sldId id="622" r:id="rId7"/>
    <p:sldId id="617" r:id="rId8"/>
    <p:sldId id="623" r:id="rId9"/>
    <p:sldId id="624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0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9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zh-CN" altLang="en-US" strike="noStrike" noProof="1">
              <a:latin typeface="等线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开头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6350"/>
            <a:ext cx="12194540" cy="68599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1540" y="1951355"/>
            <a:ext cx="42183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比亚迪秦Pro小灯大灯供电原理及检测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28955" y="613410"/>
            <a:ext cx="735012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一：汽车灯光的作用</a:t>
            </a:r>
            <a:endParaRPr lang="zh-CN" altLang="en-US" sz="2400"/>
          </a:p>
          <a:p>
            <a:r>
              <a:rPr lang="en-US" altLang="zh-CN" sz="2400"/>
              <a:t>        </a:t>
            </a:r>
            <a:endParaRPr lang="en-US" altLang="zh-CN" sz="2400"/>
          </a:p>
          <a:p>
            <a:r>
              <a:rPr lang="en-US" altLang="zh-CN" sz="2400"/>
              <a:t> 1</a:t>
            </a:r>
            <a:r>
              <a:rPr lang="zh-CN" altLang="en-US" sz="2400"/>
              <a:t>：照明</a:t>
            </a:r>
            <a:r>
              <a:rPr lang="en-US" altLang="zh-CN" sz="2400"/>
              <a:t>          2</a:t>
            </a:r>
            <a:r>
              <a:rPr lang="zh-CN" altLang="en-US" sz="2400"/>
              <a:t>：向外界的行人与车辆传递车辆信息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二：汽车灯光的操作及认知</a:t>
            </a:r>
            <a:endParaRPr lang="zh-CN" altLang="en-US" sz="2400"/>
          </a:p>
        </p:txBody>
      </p:sp>
      <p:sp>
        <p:nvSpPr>
          <p:cNvPr id="3" name="左大括号 2"/>
          <p:cNvSpPr/>
          <p:nvPr/>
        </p:nvSpPr>
        <p:spPr>
          <a:xfrm>
            <a:off x="4608830" y="2438400"/>
            <a:ext cx="598170" cy="1980565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099685" y="2526030"/>
            <a:ext cx="2219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小灯的操作认知</a:t>
            </a:r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099685" y="3250565"/>
            <a:ext cx="2219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近光灯的操作认知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5099685" y="3918585"/>
            <a:ext cx="2219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远光灯的操作认知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25170" y="761365"/>
            <a:ext cx="1057592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三</a:t>
            </a:r>
            <a:r>
              <a:rPr lang="en-US" altLang="zh-CN" sz="2400"/>
              <a:t>   </a:t>
            </a:r>
            <a:r>
              <a:rPr lang="zh-CN" altLang="en-US" sz="2400"/>
              <a:t>灯光控制原理的讲解</a:t>
            </a:r>
            <a:endParaRPr lang="zh-CN" altLang="en-US" sz="2400"/>
          </a:p>
          <a:p>
            <a:r>
              <a:rPr lang="en-US" altLang="zh-CN" sz="2400"/>
              <a:t>          </a:t>
            </a:r>
            <a:endParaRPr lang="en-US" altLang="zh-CN" sz="2400"/>
          </a:p>
          <a:p>
            <a:r>
              <a:rPr lang="en-US" altLang="zh-CN" sz="2400"/>
              <a:t>        1</a:t>
            </a:r>
            <a:r>
              <a:rPr lang="zh-CN" altLang="en-US" sz="2400"/>
              <a:t>：小灯控制原理的讲解</a:t>
            </a:r>
            <a:endParaRPr lang="zh-CN" altLang="en-US" sz="2400"/>
          </a:p>
          <a:p>
            <a:r>
              <a:rPr lang="zh-CN" altLang="en-US" sz="2400"/>
              <a:t> </a:t>
            </a:r>
            <a:r>
              <a:rPr lang="en-US" altLang="zh-CN" sz="2400"/>
              <a:t>     </a:t>
            </a:r>
            <a:endParaRPr lang="en-US" altLang="zh-CN" sz="2400"/>
          </a:p>
          <a:p>
            <a:r>
              <a:rPr lang="en-US" altLang="zh-CN" sz="2400"/>
              <a:t>        </a:t>
            </a:r>
            <a:r>
              <a:rPr lang="zh-CN" altLang="en-US" sz="2400">
                <a:sym typeface="+mn-ea"/>
              </a:rPr>
              <a:t>特点：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比亚迪秦</a:t>
            </a:r>
            <a:r>
              <a:rPr lang="en-US" altLang="zh-CN" sz="2400">
                <a:sym typeface="+mn-ea"/>
              </a:rPr>
              <a:t>Pro</a:t>
            </a:r>
            <a:r>
              <a:rPr lang="zh-CN" altLang="en-US" sz="2400">
                <a:sym typeface="+mn-ea"/>
              </a:rPr>
              <a:t>为多域控制，比如小灯的控制由左域及右域控制模块进行控制。</a:t>
            </a:r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</a:t>
            </a:r>
            <a:r>
              <a:rPr lang="en-US" altLang="zh-CN" sz="2400">
                <a:sym typeface="+mn-ea"/>
              </a:rPr>
              <a:t>       </a:t>
            </a:r>
            <a:r>
              <a:rPr lang="zh-CN" altLang="en-US" sz="2400">
                <a:sym typeface="+mn-ea"/>
              </a:rPr>
              <a:t>内容</a:t>
            </a:r>
            <a:r>
              <a:rPr lang="en-US" altLang="zh-CN" sz="2400">
                <a:sym typeface="+mn-ea"/>
              </a:rPr>
              <a:t>:</a:t>
            </a:r>
            <a:r>
              <a:rPr lang="zh-CN" altLang="en-US" sz="2400">
                <a:sym typeface="+mn-ea"/>
              </a:rPr>
              <a:t>当将灯光开关拨动到小灯档位时，通过总线将控制信息传递给</a:t>
            </a:r>
            <a:r>
              <a:rPr lang="en-US" altLang="zh-CN" sz="2400">
                <a:sym typeface="+mn-ea"/>
              </a:rPr>
              <a:t>BCM</a:t>
            </a:r>
            <a:r>
              <a:rPr lang="zh-CN" altLang="en-US" sz="2400">
                <a:sym typeface="+mn-ea"/>
              </a:rPr>
              <a:t>控制器，小</a:t>
            </a:r>
            <a:r>
              <a:rPr lang="en-US" altLang="zh-CN" sz="2400">
                <a:sym typeface="+mn-ea"/>
              </a:rPr>
              <a:t>BCM</a:t>
            </a:r>
            <a:r>
              <a:rPr lang="zh-CN" altLang="en-US" sz="2400">
                <a:sym typeface="+mn-ea"/>
              </a:rPr>
              <a:t>控制控制左前右前位置灯的点亮，大</a:t>
            </a:r>
            <a:r>
              <a:rPr lang="en-US" altLang="zh-CN" sz="2400">
                <a:sym typeface="+mn-ea"/>
              </a:rPr>
              <a:t>BCM </a:t>
            </a:r>
            <a:r>
              <a:rPr lang="zh-CN" altLang="en-US" sz="2400">
                <a:sym typeface="+mn-ea"/>
              </a:rPr>
              <a:t>控制左右中间位置灯，左右后位置灯，两个牌照灯的点亮。</a:t>
            </a:r>
            <a:endParaRPr lang="zh-CN" altLang="en-US" sz="2400"/>
          </a:p>
          <a:p>
            <a:endParaRPr lang="zh-CN" altLang="en-US" sz="2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1775460" y="2251075"/>
            <a:ext cx="882650" cy="171640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组合开关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9234805" y="175196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左前位置灯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225280" y="27724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左前位置灯</a:t>
            </a:r>
            <a:endParaRPr lang="zh-CN" altLang="en-US" sz="1400">
              <a:solidFill>
                <a:srgbClr val="FF0000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flipV="1">
            <a:off x="5904865" y="1915160"/>
            <a:ext cx="322707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9225280" y="4398010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左右后位置灯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225280" y="497522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左右牌照灯</a:t>
            </a:r>
            <a:endParaRPr lang="zh-CN" altLang="en-US" sz="1400">
              <a:solidFill>
                <a:srgbClr val="FF0000"/>
              </a:solidFill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flipV="1">
            <a:off x="7842250" y="5161280"/>
            <a:ext cx="128968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839710" y="3972560"/>
            <a:ext cx="19050" cy="1188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2" idx="3"/>
          </p:cNvCxnSpPr>
          <p:nvPr/>
        </p:nvCxnSpPr>
        <p:spPr>
          <a:xfrm flipV="1">
            <a:off x="2658110" y="3103245"/>
            <a:ext cx="149034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2778760" y="2726690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小灯开关信号</a:t>
            </a:r>
            <a:endParaRPr lang="zh-CN" altLang="en-US" sz="1400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5895340" y="2935605"/>
            <a:ext cx="322707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225280" y="3752215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左右中间位置灯</a:t>
            </a:r>
            <a:endParaRPr lang="zh-CN" altLang="en-US" sz="1400">
              <a:solidFill>
                <a:srgbClr val="FF0000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5895340" y="3956050"/>
            <a:ext cx="322707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7851775" y="4560570"/>
            <a:ext cx="128968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5895340" y="1639570"/>
            <a:ext cx="8191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>
                <a:solidFill>
                  <a:srgbClr val="FF0000"/>
                </a:solidFill>
              </a:rPr>
              <a:t>小</a:t>
            </a:r>
            <a:r>
              <a:rPr lang="en-US" altLang="zh-CN" sz="1200">
                <a:solidFill>
                  <a:srgbClr val="FF0000"/>
                </a:solidFill>
              </a:rPr>
              <a:t>BCM 16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5895340" y="2660015"/>
            <a:ext cx="7416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200">
                <a:solidFill>
                  <a:srgbClr val="FF0000"/>
                </a:solidFill>
              </a:rPr>
              <a:t>小</a:t>
            </a:r>
            <a:r>
              <a:rPr lang="en-US" altLang="zh-CN" sz="1200">
                <a:solidFill>
                  <a:srgbClr val="FF0000"/>
                </a:solidFill>
              </a:rPr>
              <a:t>BCM 3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895340" y="3680460"/>
            <a:ext cx="67246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FF0000"/>
                </a:solidFill>
              </a:rPr>
              <a:t>BCM J 6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09085" y="1104265"/>
            <a:ext cx="1805305" cy="39528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/>
              <a:t>BCM</a:t>
            </a:r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4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4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4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8" grpId="0"/>
      <p:bldP spid="2" grpId="1" bldLvl="0" animBg="1"/>
      <p:bldP spid="28" grpId="0"/>
      <p:bldP spid="29" grpId="0"/>
      <p:bldP spid="33" grpId="0"/>
      <p:bldP spid="34" grpId="0"/>
      <p:bldP spid="9" grpId="0"/>
      <p:bldP spid="28" grpId="1"/>
      <p:bldP spid="29" grpId="1"/>
      <p:bldP spid="33" grpId="1"/>
      <p:bldP spid="34" grpId="1"/>
      <p:bldP spid="9" grpId="1"/>
      <p:bldP spid="28" grpId="2"/>
      <p:bldP spid="29" grpId="2"/>
      <p:bldP spid="9" grpId="2"/>
      <p:bldP spid="33" grpId="2"/>
      <p:bldP spid="34" grpId="2"/>
      <p:bldP spid="5" grpId="0"/>
      <p:bldP spid="13" grpId="0"/>
      <p:bldP spid="5" grpId="1"/>
      <p:bldP spid="13" grpId="1"/>
      <p:bldP spid="14" grpId="0"/>
      <p:bldP spid="14" grpId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68935" y="648335"/>
            <a:ext cx="1145413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四：小灯线束的检查</a:t>
            </a:r>
            <a:endParaRPr lang="zh-CN" altLang="en-US" sz="2400"/>
          </a:p>
          <a:p>
            <a:r>
              <a:rPr lang="zh-CN" altLang="en-US" sz="2400"/>
              <a:t> </a:t>
            </a:r>
            <a:r>
              <a:rPr lang="en-US" altLang="zh-CN" sz="2400"/>
              <a:t>       1</a:t>
            </a:r>
            <a:r>
              <a:rPr lang="zh-CN" altLang="en-US" sz="2400"/>
              <a:t>：小</a:t>
            </a:r>
            <a:r>
              <a:rPr lang="en-US" altLang="zh-CN" sz="2400"/>
              <a:t>BCM </a:t>
            </a:r>
            <a:r>
              <a:rPr lang="zh-CN" altLang="en-US" sz="2400"/>
              <a:t>左前右前位置灯供电线束万用表电压档的检测，一表笔搭铁，另一表笔根据电路图的端子针脚检测，当开启小灯档位时，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小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BCM 16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以及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 3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号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针脚应有电压显示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r>
              <a:rPr lang="zh-CN" altLang="en-US" sz="240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      2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：大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BCM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通过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J 6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端子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控制</a:t>
            </a:r>
            <a:r>
              <a:rPr lang="zh-CN" altLang="en-US" sz="2400">
                <a:sym typeface="+mn-ea"/>
              </a:rPr>
              <a:t>左右中间位置灯，左右后位置灯，两个牌照灯的点亮供电，使用万用表电压档进行检测。</a:t>
            </a:r>
            <a:endParaRPr lang="en-US" altLang="zh-CN" sz="2400">
              <a:solidFill>
                <a:srgbClr val="FF0000"/>
              </a:solidFill>
            </a:endParaRPr>
          </a:p>
          <a:p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 </a:t>
            </a:r>
            <a:r>
              <a:rPr lang="en-US" altLang="zh-CN" sz="2400"/>
              <a:t>        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78485" y="564515"/>
            <a:ext cx="107232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五：大灯供电原理的讲解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      </a:t>
            </a:r>
            <a:r>
              <a:rPr lang="zh-CN" altLang="en-US" sz="2400"/>
              <a:t>当将灯光开关拨动到大灯档位后，主车身</a:t>
            </a:r>
            <a:r>
              <a:rPr lang="en-US" altLang="zh-CN" sz="2400"/>
              <a:t>ECU</a:t>
            </a:r>
            <a:r>
              <a:rPr lang="zh-CN" altLang="en-US" sz="2400"/>
              <a:t>通过</a:t>
            </a:r>
            <a:r>
              <a:rPr lang="en-US" altLang="zh-CN" sz="2400"/>
              <a:t>I</a:t>
            </a:r>
            <a:r>
              <a:rPr lang="zh-CN" altLang="en-US" sz="2400"/>
              <a:t>插头的</a:t>
            </a:r>
            <a:r>
              <a:rPr lang="en-US" altLang="zh-CN" sz="2400"/>
              <a:t>1</a:t>
            </a:r>
            <a:r>
              <a:rPr lang="zh-CN" altLang="en-US" sz="2400"/>
              <a:t>号脚及</a:t>
            </a:r>
            <a:r>
              <a:rPr lang="en-US" altLang="zh-CN" sz="2400"/>
              <a:t>7</a:t>
            </a:r>
            <a:r>
              <a:rPr lang="zh-CN" altLang="en-US" sz="2400"/>
              <a:t>号脚控制近光继电器及远光继电器的工作，从而控制了两个大灯的点亮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5" name="文本框 164"/>
          <p:cNvSpPr txBox="1"/>
          <p:nvPr/>
        </p:nvSpPr>
        <p:spPr>
          <a:xfrm>
            <a:off x="9123045" y="1634490"/>
            <a:ext cx="39814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40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I  7</a:t>
            </a:r>
            <a:endParaRPr lang="en-US" altLang="zh-CN" sz="1400">
              <a:highlight>
                <a:srgbClr val="FFFF00"/>
              </a:highlight>
            </a:endParaRPr>
          </a:p>
        </p:txBody>
      </p:sp>
      <p:sp>
        <p:nvSpPr>
          <p:cNvPr id="164" name="文本框 163"/>
          <p:cNvSpPr txBox="1"/>
          <p:nvPr/>
        </p:nvSpPr>
        <p:spPr>
          <a:xfrm>
            <a:off x="4111625" y="1634490"/>
            <a:ext cx="39814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140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I  1</a:t>
            </a:r>
            <a:endParaRPr lang="en-US" altLang="zh-CN" sz="1400">
              <a:highlight>
                <a:srgbClr val="FFFF00"/>
              </a:highlight>
            </a:endParaRPr>
          </a:p>
        </p:txBody>
      </p:sp>
      <p:sp>
        <p:nvSpPr>
          <p:cNvPr id="123" name="圆角矩形 122"/>
          <p:cNvSpPr/>
          <p:nvPr/>
        </p:nvSpPr>
        <p:spPr>
          <a:xfrm>
            <a:off x="3088640" y="4591685"/>
            <a:ext cx="3815080" cy="13138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687445" y="385445"/>
            <a:ext cx="6285230" cy="129095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主车身</a:t>
            </a:r>
            <a:r>
              <a:rPr lang="en-US" altLang="zh-CN"/>
              <a:t>ECU</a:t>
            </a:r>
            <a:endParaRPr lang="en-US" altLang="zh-CN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5006340" y="2727325"/>
            <a:ext cx="0" cy="44323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 rot="17520000">
            <a:off x="5464175" y="2154555"/>
            <a:ext cx="276860" cy="569595"/>
            <a:chOff x="15657" y="4439"/>
            <a:chExt cx="471" cy="818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 rot="0">
            <a:off x="4658360" y="2430145"/>
            <a:ext cx="472440" cy="342900"/>
            <a:chOff x="4708" y="6398"/>
            <a:chExt cx="679" cy="5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" name="椭圆 9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5" name="圆角矩形 14"/>
          <p:cNvSpPr/>
          <p:nvPr/>
        </p:nvSpPr>
        <p:spPr>
          <a:xfrm rot="10800000">
            <a:off x="4812030" y="2247900"/>
            <a:ext cx="1242695" cy="62611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4310380" y="1676400"/>
            <a:ext cx="0" cy="14795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581650" y="2720340"/>
            <a:ext cx="0" cy="4368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5006975" y="1997710"/>
            <a:ext cx="178943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H="1" flipV="1">
            <a:off x="8507730" y="1987550"/>
            <a:ext cx="0" cy="43116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 rot="900000">
            <a:off x="7778115" y="2152015"/>
            <a:ext cx="276860" cy="569595"/>
            <a:chOff x="15657" y="4439"/>
            <a:chExt cx="471" cy="818"/>
          </a:xfrm>
        </p:grpSpPr>
        <p:cxnSp>
          <p:nvCxnSpPr>
            <p:cNvPr id="65" name="直接连接符 64"/>
            <p:cNvCxnSpPr/>
            <p:nvPr/>
          </p:nvCxnSpPr>
          <p:spPr>
            <a:xfrm flipV="1">
              <a:off x="15657" y="4826"/>
              <a:ext cx="232" cy="431"/>
            </a:xfrm>
            <a:prstGeom prst="line">
              <a:avLst/>
            </a:prstGeom>
            <a:ln w="19050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15874" y="4439"/>
              <a:ext cx="254" cy="381"/>
            </a:xfrm>
            <a:prstGeom prst="line">
              <a:avLst/>
            </a:prstGeom>
            <a:ln w="19050">
              <a:noFill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组合 66"/>
          <p:cNvGrpSpPr/>
          <p:nvPr/>
        </p:nvGrpSpPr>
        <p:grpSpPr>
          <a:xfrm rot="10800000">
            <a:off x="8391525" y="2370455"/>
            <a:ext cx="472440" cy="342900"/>
            <a:chOff x="4708" y="6398"/>
            <a:chExt cx="679" cy="5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8" name="椭圆 67"/>
            <p:cNvSpPr/>
            <p:nvPr/>
          </p:nvSpPr>
          <p:spPr>
            <a:xfrm>
              <a:off x="4723" y="6426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4723" y="653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4723" y="6652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4723" y="6773"/>
              <a:ext cx="665" cy="1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4708" y="6398"/>
              <a:ext cx="468" cy="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74" name="直接连接符 73"/>
          <p:cNvCxnSpPr/>
          <p:nvPr/>
        </p:nvCxnSpPr>
        <p:spPr>
          <a:xfrm>
            <a:off x="7920355" y="1986915"/>
            <a:ext cx="0" cy="44386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8507730" y="2708275"/>
            <a:ext cx="0" cy="4368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6796405" y="3155950"/>
            <a:ext cx="5715" cy="70040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V="1">
            <a:off x="8496935" y="3136265"/>
            <a:ext cx="815975" cy="127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圆角矩形 72"/>
          <p:cNvSpPr/>
          <p:nvPr/>
        </p:nvSpPr>
        <p:spPr>
          <a:xfrm rot="10800000">
            <a:off x="7576185" y="2235835"/>
            <a:ext cx="1242695" cy="626110"/>
          </a:xfrm>
          <a:prstGeom prst="roundRect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8" name="直接连接符 87"/>
          <p:cNvCxnSpPr/>
          <p:nvPr/>
        </p:nvCxnSpPr>
        <p:spPr>
          <a:xfrm flipH="1">
            <a:off x="9322435" y="1670685"/>
            <a:ext cx="0" cy="148653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 flipH="1">
            <a:off x="4153535" y="3846830"/>
            <a:ext cx="9525" cy="7410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>
            <a:off x="4152900" y="3846830"/>
            <a:ext cx="64795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/>
        </p:nvCxnSpPr>
        <p:spPr>
          <a:xfrm>
            <a:off x="10631805" y="3846830"/>
            <a:ext cx="0" cy="77025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组合 146"/>
          <p:cNvGrpSpPr/>
          <p:nvPr/>
        </p:nvGrpSpPr>
        <p:grpSpPr>
          <a:xfrm>
            <a:off x="7870825" y="2700655"/>
            <a:ext cx="102870" cy="1511935"/>
            <a:chOff x="9128" y="3292"/>
            <a:chExt cx="162" cy="2381"/>
          </a:xfrm>
        </p:grpSpPr>
        <p:cxnSp>
          <p:nvCxnSpPr>
            <p:cNvPr id="63" name="直接连接符 62"/>
            <p:cNvCxnSpPr/>
            <p:nvPr/>
          </p:nvCxnSpPr>
          <p:spPr>
            <a:xfrm flipH="1">
              <a:off x="9206" y="3292"/>
              <a:ext cx="1" cy="176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空心弧 232"/>
            <p:cNvSpPr/>
            <p:nvPr/>
          </p:nvSpPr>
          <p:spPr>
            <a:xfrm rot="5400000">
              <a:off x="9116" y="5038"/>
              <a:ext cx="186" cy="163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45" name="直接连接符 144"/>
            <p:cNvCxnSpPr/>
            <p:nvPr/>
          </p:nvCxnSpPr>
          <p:spPr>
            <a:xfrm>
              <a:off x="9210" y="5213"/>
              <a:ext cx="0" cy="46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6" name="直接连接符 145"/>
          <p:cNvCxnSpPr/>
          <p:nvPr/>
        </p:nvCxnSpPr>
        <p:spPr>
          <a:xfrm flipV="1">
            <a:off x="5734685" y="4207510"/>
            <a:ext cx="3298825" cy="31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 flipH="1">
            <a:off x="5742305" y="4203065"/>
            <a:ext cx="6350" cy="38481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9050020" y="4193540"/>
            <a:ext cx="635" cy="40449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文本框 154"/>
          <p:cNvSpPr txBox="1"/>
          <p:nvPr/>
        </p:nvSpPr>
        <p:spPr>
          <a:xfrm>
            <a:off x="2706370" y="4534535"/>
            <a:ext cx="30734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左侧前照灯总成</a:t>
            </a:r>
            <a:endParaRPr lang="zh-CN" altLang="en-US" sz="1400"/>
          </a:p>
        </p:txBody>
      </p:sp>
      <p:sp>
        <p:nvSpPr>
          <p:cNvPr id="157" name="文本框 156"/>
          <p:cNvSpPr txBox="1"/>
          <p:nvPr/>
        </p:nvSpPr>
        <p:spPr>
          <a:xfrm>
            <a:off x="11789410" y="4516120"/>
            <a:ext cx="307340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右侧前照灯总成</a:t>
            </a:r>
            <a:endParaRPr lang="zh-CN" altLang="en-US" sz="1400"/>
          </a:p>
        </p:txBody>
      </p:sp>
      <p:sp>
        <p:nvSpPr>
          <p:cNvPr id="158" name="文本框 157"/>
          <p:cNvSpPr txBox="1"/>
          <p:nvPr/>
        </p:nvSpPr>
        <p:spPr>
          <a:xfrm>
            <a:off x="3320415" y="4781550"/>
            <a:ext cx="3130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7030A0"/>
                </a:solidFill>
              </a:rPr>
              <a:t>左近光灯</a:t>
            </a:r>
            <a:endParaRPr lang="zh-CN" altLang="en-US" sz="1400">
              <a:solidFill>
                <a:srgbClr val="7030A0"/>
              </a:solidFill>
            </a:endParaRPr>
          </a:p>
        </p:txBody>
      </p:sp>
      <p:sp>
        <p:nvSpPr>
          <p:cNvPr id="160" name="文本框 159"/>
          <p:cNvSpPr txBox="1"/>
          <p:nvPr/>
        </p:nvSpPr>
        <p:spPr>
          <a:xfrm>
            <a:off x="6249670" y="4768215"/>
            <a:ext cx="278130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002060"/>
                </a:solidFill>
              </a:rPr>
              <a:t>左远光灯</a:t>
            </a:r>
            <a:endParaRPr lang="zh-CN" altLang="en-US" sz="1400">
              <a:solidFill>
                <a:srgbClr val="002060"/>
              </a:solidFill>
            </a:endParaRPr>
          </a:p>
        </p:txBody>
      </p:sp>
      <p:sp>
        <p:nvSpPr>
          <p:cNvPr id="162" name="文本框 161"/>
          <p:cNvSpPr txBox="1"/>
          <p:nvPr/>
        </p:nvSpPr>
        <p:spPr>
          <a:xfrm>
            <a:off x="7198995" y="2077085"/>
            <a:ext cx="2120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远光继电器</a:t>
            </a:r>
            <a:endParaRPr lang="zh-CN" altLang="en-US" sz="1200"/>
          </a:p>
        </p:txBody>
      </p:sp>
      <p:sp>
        <p:nvSpPr>
          <p:cNvPr id="163" name="文本框 162"/>
          <p:cNvSpPr txBox="1"/>
          <p:nvPr/>
        </p:nvSpPr>
        <p:spPr>
          <a:xfrm>
            <a:off x="6154420" y="2077085"/>
            <a:ext cx="4305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近光继电器</a:t>
            </a:r>
            <a:endParaRPr lang="zh-CN" altLang="en-US" sz="1200"/>
          </a:p>
        </p:txBody>
      </p:sp>
      <p:sp>
        <p:nvSpPr>
          <p:cNvPr id="21" name="矩形 20"/>
          <p:cNvSpPr/>
          <p:nvPr/>
        </p:nvSpPr>
        <p:spPr>
          <a:xfrm>
            <a:off x="4114165" y="4284345"/>
            <a:ext cx="88265" cy="176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704840" y="4297045"/>
            <a:ext cx="88265" cy="176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000490" y="4284345"/>
            <a:ext cx="88265" cy="176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0592435" y="4284345"/>
            <a:ext cx="88265" cy="176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 flipH="1" flipV="1">
            <a:off x="5598160" y="1996440"/>
            <a:ext cx="0" cy="40894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5572125" y="3156585"/>
            <a:ext cx="1233805" cy="825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006340" y="1998345"/>
            <a:ext cx="0" cy="44196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781165" y="2011680"/>
            <a:ext cx="0" cy="44196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6572250" y="2442210"/>
            <a:ext cx="421005" cy="36830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+B</a:t>
            </a:r>
            <a:endParaRPr lang="en-US" altLang="zh-CN">
              <a:solidFill>
                <a:srgbClr val="FF0000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4293235" y="3155950"/>
            <a:ext cx="7137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/>
          <p:cNvGrpSpPr/>
          <p:nvPr/>
        </p:nvGrpSpPr>
        <p:grpSpPr>
          <a:xfrm>
            <a:off x="3686810" y="4790440"/>
            <a:ext cx="981710" cy="944880"/>
            <a:chOff x="14120" y="2587"/>
            <a:chExt cx="1546" cy="1488"/>
          </a:xfrm>
        </p:grpSpPr>
        <p:sp>
          <p:nvSpPr>
            <p:cNvPr id="59" name="圆角矩形 58"/>
            <p:cNvSpPr/>
            <p:nvPr/>
          </p:nvSpPr>
          <p:spPr>
            <a:xfrm>
              <a:off x="14120" y="2587"/>
              <a:ext cx="1546" cy="148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14522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/>
            <p:cNvSpPr/>
            <p:nvPr/>
          </p:nvSpPr>
          <p:spPr>
            <a:xfrm>
              <a:off x="14467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7" name="直接连接符 46"/>
            <p:cNvCxnSpPr/>
            <p:nvPr/>
          </p:nvCxnSpPr>
          <p:spPr>
            <a:xfrm flipV="1">
              <a:off x="14361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流程图: 合并 40"/>
            <p:cNvSpPr/>
            <p:nvPr/>
          </p:nvSpPr>
          <p:spPr>
            <a:xfrm>
              <a:off x="14330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8" name="直接箭头连接符 47"/>
            <p:cNvCxnSpPr/>
            <p:nvPr/>
          </p:nvCxnSpPr>
          <p:spPr>
            <a:xfrm>
              <a:off x="14730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>
              <a:off x="14730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15194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/>
            <p:cNvSpPr/>
            <p:nvPr/>
          </p:nvSpPr>
          <p:spPr>
            <a:xfrm>
              <a:off x="15139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55" name="直接连接符 54"/>
            <p:cNvCxnSpPr/>
            <p:nvPr/>
          </p:nvCxnSpPr>
          <p:spPr>
            <a:xfrm flipV="1">
              <a:off x="15033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流程图: 合并 55"/>
            <p:cNvSpPr/>
            <p:nvPr/>
          </p:nvSpPr>
          <p:spPr>
            <a:xfrm>
              <a:off x="15002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57" name="直接箭头连接符 56"/>
            <p:cNvCxnSpPr/>
            <p:nvPr/>
          </p:nvCxnSpPr>
          <p:spPr>
            <a:xfrm>
              <a:off x="15402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>
              <a:off x="15402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5229860" y="4775835"/>
            <a:ext cx="981710" cy="944880"/>
            <a:chOff x="14120" y="2587"/>
            <a:chExt cx="1546" cy="1488"/>
          </a:xfrm>
        </p:grpSpPr>
        <p:sp>
          <p:nvSpPr>
            <p:cNvPr id="93" name="圆角矩形 92"/>
            <p:cNvSpPr/>
            <p:nvPr/>
          </p:nvSpPr>
          <p:spPr>
            <a:xfrm>
              <a:off x="14120" y="2587"/>
              <a:ext cx="1546" cy="148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94" name="直接连接符 93"/>
            <p:cNvCxnSpPr/>
            <p:nvPr/>
          </p:nvCxnSpPr>
          <p:spPr>
            <a:xfrm>
              <a:off x="14522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矩形 94"/>
            <p:cNvSpPr/>
            <p:nvPr/>
          </p:nvSpPr>
          <p:spPr>
            <a:xfrm>
              <a:off x="14467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96" name="直接连接符 95"/>
            <p:cNvCxnSpPr/>
            <p:nvPr/>
          </p:nvCxnSpPr>
          <p:spPr>
            <a:xfrm flipV="1">
              <a:off x="14361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流程图: 合并 96"/>
            <p:cNvSpPr/>
            <p:nvPr/>
          </p:nvSpPr>
          <p:spPr>
            <a:xfrm>
              <a:off x="14330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98" name="直接箭头连接符 97"/>
            <p:cNvCxnSpPr/>
            <p:nvPr/>
          </p:nvCxnSpPr>
          <p:spPr>
            <a:xfrm>
              <a:off x="14730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箭头连接符 98"/>
            <p:cNvCxnSpPr/>
            <p:nvPr/>
          </p:nvCxnSpPr>
          <p:spPr>
            <a:xfrm>
              <a:off x="14730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15194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矩形 100"/>
            <p:cNvSpPr/>
            <p:nvPr/>
          </p:nvSpPr>
          <p:spPr>
            <a:xfrm>
              <a:off x="15139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06" name="直接连接符 105"/>
            <p:cNvCxnSpPr/>
            <p:nvPr/>
          </p:nvCxnSpPr>
          <p:spPr>
            <a:xfrm flipV="1">
              <a:off x="15033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流程图: 合并 106"/>
            <p:cNvSpPr/>
            <p:nvPr/>
          </p:nvSpPr>
          <p:spPr>
            <a:xfrm>
              <a:off x="15002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08" name="直接箭头连接符 107"/>
            <p:cNvCxnSpPr/>
            <p:nvPr/>
          </p:nvCxnSpPr>
          <p:spPr>
            <a:xfrm>
              <a:off x="15402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箭头连接符 108"/>
            <p:cNvCxnSpPr/>
            <p:nvPr/>
          </p:nvCxnSpPr>
          <p:spPr>
            <a:xfrm>
              <a:off x="15402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圆角矩形 111"/>
          <p:cNvSpPr/>
          <p:nvPr/>
        </p:nvSpPr>
        <p:spPr>
          <a:xfrm>
            <a:off x="7974330" y="4607560"/>
            <a:ext cx="3815080" cy="13138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98" name="组合 197"/>
          <p:cNvGrpSpPr/>
          <p:nvPr/>
        </p:nvGrpSpPr>
        <p:grpSpPr>
          <a:xfrm>
            <a:off x="9785985" y="5915025"/>
            <a:ext cx="180340" cy="646430"/>
            <a:chOff x="13184" y="8859"/>
            <a:chExt cx="284" cy="1018"/>
          </a:xfrm>
        </p:grpSpPr>
        <p:grpSp>
          <p:nvGrpSpPr>
            <p:cNvPr id="126" name="组合 125"/>
            <p:cNvGrpSpPr/>
            <p:nvPr/>
          </p:nvGrpSpPr>
          <p:grpSpPr>
            <a:xfrm rot="0">
              <a:off x="13184" y="9725"/>
              <a:ext cx="284" cy="152"/>
              <a:chOff x="2228" y="7187"/>
              <a:chExt cx="284" cy="152"/>
            </a:xfrm>
          </p:grpSpPr>
          <p:cxnSp>
            <p:nvCxnSpPr>
              <p:cNvPr id="142" name="直接连接符 141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7" name="直接连接符 166"/>
            <p:cNvCxnSpPr/>
            <p:nvPr/>
          </p:nvCxnSpPr>
          <p:spPr>
            <a:xfrm>
              <a:off x="13330" y="8859"/>
              <a:ext cx="11" cy="84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文本框 167"/>
          <p:cNvSpPr txBox="1"/>
          <p:nvPr/>
        </p:nvSpPr>
        <p:spPr>
          <a:xfrm>
            <a:off x="11186795" y="4768215"/>
            <a:ext cx="3130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7030A0"/>
                </a:solidFill>
              </a:rPr>
              <a:t>右近光灯</a:t>
            </a:r>
            <a:endParaRPr lang="zh-CN" altLang="en-US" sz="1400">
              <a:solidFill>
                <a:srgbClr val="7030A0"/>
              </a:solidFill>
            </a:endParaRPr>
          </a:p>
        </p:txBody>
      </p:sp>
      <p:sp>
        <p:nvSpPr>
          <p:cNvPr id="169" name="文本框 168"/>
          <p:cNvSpPr txBox="1"/>
          <p:nvPr/>
        </p:nvSpPr>
        <p:spPr>
          <a:xfrm>
            <a:off x="8241030" y="4790440"/>
            <a:ext cx="278130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002060"/>
                </a:solidFill>
              </a:rPr>
              <a:t>右远光灯</a:t>
            </a:r>
            <a:endParaRPr lang="zh-CN" altLang="en-US" sz="1400">
              <a:solidFill>
                <a:srgbClr val="002060"/>
              </a:solidFill>
            </a:endParaRPr>
          </a:p>
        </p:txBody>
      </p:sp>
      <p:grpSp>
        <p:nvGrpSpPr>
          <p:cNvPr id="170" name="组合 169"/>
          <p:cNvGrpSpPr/>
          <p:nvPr/>
        </p:nvGrpSpPr>
        <p:grpSpPr>
          <a:xfrm>
            <a:off x="10205085" y="4775835"/>
            <a:ext cx="981710" cy="944880"/>
            <a:chOff x="14120" y="2587"/>
            <a:chExt cx="1546" cy="1488"/>
          </a:xfrm>
        </p:grpSpPr>
        <p:sp>
          <p:nvSpPr>
            <p:cNvPr id="171" name="圆角矩形 170"/>
            <p:cNvSpPr/>
            <p:nvPr/>
          </p:nvSpPr>
          <p:spPr>
            <a:xfrm>
              <a:off x="14120" y="2587"/>
              <a:ext cx="1546" cy="148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72" name="直接连接符 171"/>
            <p:cNvCxnSpPr/>
            <p:nvPr/>
          </p:nvCxnSpPr>
          <p:spPr>
            <a:xfrm>
              <a:off x="14522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矩形 172"/>
            <p:cNvSpPr/>
            <p:nvPr/>
          </p:nvSpPr>
          <p:spPr>
            <a:xfrm>
              <a:off x="14467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74" name="直接连接符 173"/>
            <p:cNvCxnSpPr/>
            <p:nvPr/>
          </p:nvCxnSpPr>
          <p:spPr>
            <a:xfrm flipV="1">
              <a:off x="14361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流程图: 合并 174"/>
            <p:cNvSpPr/>
            <p:nvPr/>
          </p:nvSpPr>
          <p:spPr>
            <a:xfrm>
              <a:off x="14330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76" name="直接箭头连接符 175"/>
            <p:cNvCxnSpPr/>
            <p:nvPr/>
          </p:nvCxnSpPr>
          <p:spPr>
            <a:xfrm>
              <a:off x="14730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箭头连接符 176"/>
            <p:cNvCxnSpPr/>
            <p:nvPr/>
          </p:nvCxnSpPr>
          <p:spPr>
            <a:xfrm>
              <a:off x="14730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>
              <a:off x="15194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矩形 178"/>
            <p:cNvSpPr/>
            <p:nvPr/>
          </p:nvSpPr>
          <p:spPr>
            <a:xfrm>
              <a:off x="15139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80" name="直接连接符 179"/>
            <p:cNvCxnSpPr/>
            <p:nvPr/>
          </p:nvCxnSpPr>
          <p:spPr>
            <a:xfrm flipV="1">
              <a:off x="15033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流程图: 合并 180"/>
            <p:cNvSpPr/>
            <p:nvPr/>
          </p:nvSpPr>
          <p:spPr>
            <a:xfrm>
              <a:off x="15002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82" name="直接箭头连接符 181"/>
            <p:cNvCxnSpPr/>
            <p:nvPr/>
          </p:nvCxnSpPr>
          <p:spPr>
            <a:xfrm>
              <a:off x="15402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箭头连接符 182"/>
            <p:cNvCxnSpPr/>
            <p:nvPr/>
          </p:nvCxnSpPr>
          <p:spPr>
            <a:xfrm>
              <a:off x="15402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组合 183"/>
          <p:cNvGrpSpPr/>
          <p:nvPr/>
        </p:nvGrpSpPr>
        <p:grpSpPr>
          <a:xfrm>
            <a:off x="8590915" y="4758055"/>
            <a:ext cx="981710" cy="944880"/>
            <a:chOff x="14120" y="2587"/>
            <a:chExt cx="1546" cy="1488"/>
          </a:xfrm>
        </p:grpSpPr>
        <p:sp>
          <p:nvSpPr>
            <p:cNvPr id="185" name="圆角矩形 184"/>
            <p:cNvSpPr/>
            <p:nvPr/>
          </p:nvSpPr>
          <p:spPr>
            <a:xfrm>
              <a:off x="14120" y="2587"/>
              <a:ext cx="1546" cy="148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86" name="直接连接符 185"/>
            <p:cNvCxnSpPr/>
            <p:nvPr/>
          </p:nvCxnSpPr>
          <p:spPr>
            <a:xfrm>
              <a:off x="14522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矩形 186"/>
            <p:cNvSpPr/>
            <p:nvPr/>
          </p:nvSpPr>
          <p:spPr>
            <a:xfrm>
              <a:off x="14467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88" name="直接连接符 187"/>
            <p:cNvCxnSpPr/>
            <p:nvPr/>
          </p:nvCxnSpPr>
          <p:spPr>
            <a:xfrm flipV="1">
              <a:off x="14361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流程图: 合并 188"/>
            <p:cNvSpPr/>
            <p:nvPr/>
          </p:nvSpPr>
          <p:spPr>
            <a:xfrm>
              <a:off x="14330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90" name="直接箭头连接符 189"/>
            <p:cNvCxnSpPr/>
            <p:nvPr/>
          </p:nvCxnSpPr>
          <p:spPr>
            <a:xfrm>
              <a:off x="14730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箭头连接符 190"/>
            <p:cNvCxnSpPr/>
            <p:nvPr/>
          </p:nvCxnSpPr>
          <p:spPr>
            <a:xfrm>
              <a:off x="14730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/>
          </p:nvCxnSpPr>
          <p:spPr>
            <a:xfrm>
              <a:off x="15194" y="2638"/>
              <a:ext cx="12" cy="138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矩形 192"/>
            <p:cNvSpPr/>
            <p:nvPr/>
          </p:nvSpPr>
          <p:spPr>
            <a:xfrm>
              <a:off x="15139" y="2866"/>
              <a:ext cx="139" cy="3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94" name="直接连接符 193"/>
            <p:cNvCxnSpPr/>
            <p:nvPr/>
          </p:nvCxnSpPr>
          <p:spPr>
            <a:xfrm flipV="1">
              <a:off x="15033" y="3842"/>
              <a:ext cx="322" cy="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流程图: 合并 194"/>
            <p:cNvSpPr/>
            <p:nvPr/>
          </p:nvSpPr>
          <p:spPr>
            <a:xfrm>
              <a:off x="15002" y="3334"/>
              <a:ext cx="400" cy="508"/>
            </a:xfrm>
            <a:prstGeom prst="flowChartMerge">
              <a:avLst/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96" name="直接箭头连接符 195"/>
            <p:cNvCxnSpPr/>
            <p:nvPr/>
          </p:nvCxnSpPr>
          <p:spPr>
            <a:xfrm>
              <a:off x="15402" y="3465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箭头连接符 196"/>
            <p:cNvCxnSpPr/>
            <p:nvPr/>
          </p:nvCxnSpPr>
          <p:spPr>
            <a:xfrm>
              <a:off x="15402" y="3688"/>
              <a:ext cx="200" cy="155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组合 213"/>
          <p:cNvGrpSpPr/>
          <p:nvPr/>
        </p:nvGrpSpPr>
        <p:grpSpPr>
          <a:xfrm>
            <a:off x="4884420" y="5915025"/>
            <a:ext cx="180340" cy="646430"/>
            <a:chOff x="13184" y="8859"/>
            <a:chExt cx="284" cy="1018"/>
          </a:xfrm>
        </p:grpSpPr>
        <p:grpSp>
          <p:nvGrpSpPr>
            <p:cNvPr id="215" name="组合 214"/>
            <p:cNvGrpSpPr/>
            <p:nvPr/>
          </p:nvGrpSpPr>
          <p:grpSpPr>
            <a:xfrm rot="0">
              <a:off x="13184" y="9725"/>
              <a:ext cx="284" cy="152"/>
              <a:chOff x="2228" y="7187"/>
              <a:chExt cx="284" cy="152"/>
            </a:xfrm>
          </p:grpSpPr>
          <p:cxnSp>
            <p:nvCxnSpPr>
              <p:cNvPr id="216" name="直接连接符 215"/>
              <p:cNvCxnSpPr/>
              <p:nvPr/>
            </p:nvCxnSpPr>
            <p:spPr>
              <a:xfrm flipV="1">
                <a:off x="2228" y="7187"/>
                <a:ext cx="285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接连接符 216"/>
              <p:cNvCxnSpPr/>
              <p:nvPr/>
            </p:nvCxnSpPr>
            <p:spPr>
              <a:xfrm>
                <a:off x="2291" y="7262"/>
                <a:ext cx="160" cy="2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接连接符 217"/>
              <p:cNvCxnSpPr/>
              <p:nvPr/>
            </p:nvCxnSpPr>
            <p:spPr>
              <a:xfrm>
                <a:off x="2307" y="7339"/>
                <a:ext cx="127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9" name="直接连接符 218"/>
            <p:cNvCxnSpPr/>
            <p:nvPr/>
          </p:nvCxnSpPr>
          <p:spPr>
            <a:xfrm>
              <a:off x="13330" y="8859"/>
              <a:ext cx="11" cy="84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直接连接符 37"/>
          <p:cNvCxnSpPr/>
          <p:nvPr/>
        </p:nvCxnSpPr>
        <p:spPr>
          <a:xfrm>
            <a:off x="6796405" y="1998345"/>
            <a:ext cx="171704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581650" y="2719705"/>
            <a:ext cx="0" cy="43688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6796405" y="3155315"/>
            <a:ext cx="5715" cy="70040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4153535" y="3837305"/>
            <a:ext cx="9525" cy="74104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4152900" y="3846830"/>
            <a:ext cx="6479540" cy="381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10631805" y="3846830"/>
            <a:ext cx="0" cy="77025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V="1">
            <a:off x="5572125" y="3155950"/>
            <a:ext cx="1233805" cy="825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组合 82"/>
          <p:cNvGrpSpPr/>
          <p:nvPr/>
        </p:nvGrpSpPr>
        <p:grpSpPr>
          <a:xfrm>
            <a:off x="7871460" y="2700655"/>
            <a:ext cx="102870" cy="1511935"/>
            <a:chOff x="9128" y="3292"/>
            <a:chExt cx="162" cy="2381"/>
          </a:xfrm>
        </p:grpSpPr>
        <p:cxnSp>
          <p:nvCxnSpPr>
            <p:cNvPr id="92" name="直接连接符 91"/>
            <p:cNvCxnSpPr/>
            <p:nvPr/>
          </p:nvCxnSpPr>
          <p:spPr>
            <a:xfrm flipH="1">
              <a:off x="9206" y="3292"/>
              <a:ext cx="1" cy="176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空心弧 101"/>
            <p:cNvSpPr/>
            <p:nvPr/>
          </p:nvSpPr>
          <p:spPr>
            <a:xfrm rot="5400000">
              <a:off x="9116" y="5038"/>
              <a:ext cx="186" cy="163"/>
            </a:xfrm>
            <a:prstGeom prst="blockArc">
              <a:avLst>
                <a:gd name="adj1" fmla="val 10800000"/>
                <a:gd name="adj2" fmla="val 21467436"/>
                <a:gd name="adj3" fmla="val 4966"/>
              </a:avLst>
            </a:prstGeom>
            <a:solidFill>
              <a:schemeClr val="tx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03" name="直接连接符 102"/>
            <p:cNvCxnSpPr/>
            <p:nvPr/>
          </p:nvCxnSpPr>
          <p:spPr>
            <a:xfrm>
              <a:off x="9210" y="5213"/>
              <a:ext cx="0" cy="46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直接连接符 103"/>
          <p:cNvCxnSpPr/>
          <p:nvPr/>
        </p:nvCxnSpPr>
        <p:spPr>
          <a:xfrm flipV="1">
            <a:off x="5735320" y="4207510"/>
            <a:ext cx="3298825" cy="31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 flipH="1">
            <a:off x="5742940" y="4203065"/>
            <a:ext cx="6350" cy="38481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>
            <a:off x="9050655" y="4193540"/>
            <a:ext cx="635" cy="40449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文本框 110"/>
          <p:cNvSpPr txBox="1"/>
          <p:nvPr/>
        </p:nvSpPr>
        <p:spPr>
          <a:xfrm>
            <a:off x="4740910" y="199707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92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4731385" y="286067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93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298440" y="287020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94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8481060" y="197231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95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8481060" y="2851150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96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7882255" y="2845435"/>
            <a:ext cx="33782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>
                <a:solidFill>
                  <a:srgbClr val="7030A0"/>
                </a:solidFill>
              </a:rPr>
              <a:t>97</a:t>
            </a:r>
            <a:endParaRPr lang="en-US" altLang="zh-CN" sz="1200">
              <a:solidFill>
                <a:srgbClr val="7030A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6070" y="57150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大灯电路：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6" presetClass="emph" presetSubtype="0" repeatCount="3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">
                                      <p:cBhvr>
                                        <p:cTn id="1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500"/>
                            </p:stCondLst>
                            <p:childTnLst>
                              <p:par>
                                <p:cTn id="21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"/>
                            </p:stCondLst>
                            <p:childTnLst>
                              <p:par>
                                <p:cTn id="21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1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 tmFilter="0, 0; .2, .5; .8, .5; 1, 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250" autoRev="1" fill="hold"/>
                                        <p:tgtEl>
                                          <p:spTgt spid="1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6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00"/>
                            </p:stCondLst>
                            <p:childTnLst>
                              <p:par>
                                <p:cTn id="28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2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5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6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6" presetClass="emph" presetSubtype="0" repeatCount="4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8" dur="250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520000">
                                      <p:cBhvr>
                                        <p:cTn id="3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6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0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500"/>
                            </p:stCondLst>
                            <p:childTnLst>
                              <p:par>
                                <p:cTn id="39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000"/>
                            </p:stCondLst>
                            <p:childTnLst>
                              <p:par>
                                <p:cTn id="39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 tmFilter="0, 0; .2, .5; .8, .5; 1, 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3" dur="250" autoRev="1" fill="hold"/>
                                        <p:tgtEl>
                                          <p:spTgt spid="1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4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9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 tmFilter="0, 0; .2, .5; .8, .5; 1, 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2" dur="250" autoRev="1" fill="hold"/>
                                        <p:tgtEl>
                                          <p:spTgt spid="1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ldLvl="0" animBg="1"/>
      <p:bldP spid="168" grpId="0"/>
      <p:bldP spid="158" grpId="0"/>
      <p:bldP spid="15" grpId="0" bldLvl="0" animBg="1"/>
      <p:bldP spid="163" grpId="0"/>
      <p:bldP spid="15" grpId="1" bldLvl="0" animBg="1"/>
      <p:bldP spid="163" grpId="1"/>
      <p:bldP spid="2" grpId="2" bldLvl="0" animBg="1"/>
      <p:bldP spid="2" grpId="3" bldLvl="0" animBg="1"/>
      <p:bldP spid="164" grpId="0"/>
      <p:bldP spid="35" grpId="0" bldLvl="0" animBg="1"/>
      <p:bldP spid="123" grpId="0" bldLvl="0" animBg="1"/>
      <p:bldP spid="155" grpId="0"/>
      <p:bldP spid="112" grpId="0" bldLvl="0" animBg="1"/>
      <p:bldP spid="157" grpId="0"/>
      <p:bldP spid="155" grpId="1"/>
      <p:bldP spid="123" grpId="1" bldLvl="0" animBg="1"/>
      <p:bldP spid="112" grpId="1" bldLvl="0" animBg="1"/>
      <p:bldP spid="157" grpId="1"/>
      <p:bldP spid="21" grpId="0" bldLvl="0" animBg="1"/>
      <p:bldP spid="24" grpId="0" bldLvl="0" animBg="1"/>
      <p:bldP spid="21" grpId="1" bldLvl="0" animBg="1"/>
      <p:bldP spid="24" grpId="1" bldLvl="0" animBg="1"/>
      <p:bldP spid="164" grpId="1"/>
      <p:bldP spid="163" grpId="2"/>
      <p:bldP spid="35" grpId="1" bldLvl="0" animBg="1"/>
      <p:bldP spid="158" grpId="1"/>
      <p:bldP spid="168" grpId="1"/>
      <p:bldP spid="2" grpId="4" bldLvl="0" animBg="1"/>
      <p:bldP spid="165" grpId="0"/>
      <p:bldP spid="162" grpId="0"/>
      <p:bldP spid="35" grpId="2" bldLvl="0" animBg="1"/>
      <p:bldP spid="160" grpId="0"/>
      <p:bldP spid="169" grpId="0"/>
      <p:bldP spid="169" grpId="1"/>
      <p:bldP spid="160" grpId="1"/>
      <p:bldP spid="169" grpId="2"/>
      <p:bldP spid="160" grpId="2"/>
      <p:bldP spid="73" grpId="0" bldLvl="0" animBg="1"/>
      <p:bldP spid="162" grpId="1"/>
      <p:bldP spid="73" grpId="1" bldLvl="0" animBg="1"/>
      <p:bldP spid="162" grpId="2"/>
      <p:bldP spid="22" grpId="0" bldLvl="0" animBg="1"/>
      <p:bldP spid="23" grpId="0" bldLvl="0" animBg="1"/>
      <p:bldP spid="165" grpId="1"/>
      <p:bldP spid="111" grpId="0"/>
      <p:bldP spid="113" grpId="0"/>
      <p:bldP spid="114" grpId="0"/>
      <p:bldP spid="115" grpId="0"/>
      <p:bldP spid="117" grpId="0"/>
      <p:bldP spid="1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47345" y="490220"/>
            <a:ext cx="10751820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六</a:t>
            </a:r>
            <a:r>
              <a:rPr lang="en-US" altLang="zh-CN" sz="2400"/>
              <a:t>    </a:t>
            </a:r>
            <a:r>
              <a:rPr lang="zh-CN" altLang="en-US" sz="2400"/>
              <a:t>大灯线束验证：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1</a:t>
            </a:r>
            <a:r>
              <a:rPr lang="zh-CN" altLang="en-US" sz="2400"/>
              <a:t>：</a:t>
            </a:r>
            <a:r>
              <a:rPr lang="en-US" altLang="zh-CN" sz="2400"/>
              <a:t>BCM</a:t>
            </a:r>
            <a:r>
              <a:rPr lang="zh-CN" altLang="en-US" sz="2400"/>
              <a:t>控制线束验证：使用万用表电压档检测，将万用表拨动到</a:t>
            </a:r>
            <a:r>
              <a:rPr lang="en-US" altLang="zh-CN" sz="2400"/>
              <a:t>20</a:t>
            </a:r>
            <a:r>
              <a:rPr lang="zh-CN" altLang="en-US" sz="2400"/>
              <a:t>伏直流电压档，一表笔接搭铁，另一表笔检测</a:t>
            </a:r>
            <a:r>
              <a:rPr lang="en-US" altLang="zh-CN" sz="2400"/>
              <a:t>I</a:t>
            </a:r>
            <a:r>
              <a:rPr lang="zh-CN" altLang="en-US" sz="2400"/>
              <a:t>插头的第</a:t>
            </a:r>
            <a:r>
              <a:rPr lang="en-US" altLang="zh-CN" sz="2400"/>
              <a:t>1</a:t>
            </a:r>
            <a:r>
              <a:rPr lang="zh-CN" altLang="en-US" sz="2400"/>
              <a:t>号脚及第</a:t>
            </a:r>
            <a:r>
              <a:rPr lang="en-US" altLang="zh-CN" sz="2400"/>
              <a:t>7</a:t>
            </a:r>
            <a:r>
              <a:rPr lang="zh-CN" altLang="en-US" sz="2400"/>
              <a:t>号脚，应能检测出</a:t>
            </a:r>
            <a:r>
              <a:rPr lang="en-US" altLang="zh-CN" sz="2400"/>
              <a:t>12 </a:t>
            </a:r>
            <a:r>
              <a:rPr lang="zh-CN" altLang="en-US" sz="2400"/>
              <a:t>左右的电压，当将灯光开关拨动到相应的近光或者远光档位时，电压变为</a:t>
            </a:r>
            <a:r>
              <a:rPr lang="en-US" altLang="zh-CN" sz="2400"/>
              <a:t>0</a:t>
            </a:r>
            <a:r>
              <a:rPr lang="zh-CN" altLang="en-US" sz="2400"/>
              <a:t>伏</a:t>
            </a:r>
            <a:endParaRPr lang="zh-CN" altLang="en-US" sz="2400"/>
          </a:p>
          <a:p>
            <a:endParaRPr lang="zh-CN" altLang="en-US" sz="2400"/>
          </a:p>
          <a:p>
            <a:r>
              <a:rPr lang="en-US" altLang="zh-CN" sz="2400"/>
              <a:t>2</a:t>
            </a:r>
            <a:r>
              <a:rPr lang="zh-CN" altLang="en-US" sz="2400"/>
              <a:t>：继电器线束验证：使用万用表或者跨接线检测继电器。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TEMPLATE_CATEGORY" val="custom"/>
  <p:tag name="KSO_WM_TEMPLATE_INDEX" val="20204591"/>
</p:tagLst>
</file>

<file path=ppt/tags/tag10.xml><?xml version="1.0" encoding="utf-8"?>
<p:tagLst xmlns:p="http://schemas.openxmlformats.org/presentationml/2006/main">
  <p:tag name="COMMONDATA" val="eyJoZGlkIjoiMWFmY2FhY2MxYzU4MTE4Nzg2Mzc1MWM5N2U3NjdjZWUifQ=="/>
  <p:tag name="KSO_WPP_MARK_KEY" val="a3e8481c-0f17-41ae-89b6-3bceb232f75a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9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823</Words>
  <Application>WPS 演示</Application>
  <PresentationFormat>宽屏</PresentationFormat>
  <Paragraphs>111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等线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北方新能源技术总监--孙立伟</cp:lastModifiedBy>
  <cp:revision>256</cp:revision>
  <dcterms:created xsi:type="dcterms:W3CDTF">2020-10-23T05:41:00Z</dcterms:created>
  <dcterms:modified xsi:type="dcterms:W3CDTF">2023-06-17T01:29:16Z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1E0843B3A3DC4BCF9C3DC222727A1FC8</vt:lpwstr>
  </property>
</Properties>
</file>