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31" r:id="rId3"/>
    <p:sldId id="615" r:id="rId4"/>
    <p:sldId id="618" r:id="rId5"/>
    <p:sldId id="617" r:id="rId6"/>
    <p:sldId id="619" r:id="rId7"/>
    <p:sldId id="620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6" Type="http://schemas.openxmlformats.org/officeDocument/2006/relationships/slideLayout" Target="../slideLayouts/slideLayout1.xml"/><Relationship Id="rId65" Type="http://schemas.openxmlformats.org/officeDocument/2006/relationships/tags" Target="../tags/tag69.xml"/><Relationship Id="rId64" Type="http://schemas.openxmlformats.org/officeDocument/2006/relationships/tags" Target="../tags/tag68.xml"/><Relationship Id="rId63" Type="http://schemas.openxmlformats.org/officeDocument/2006/relationships/tags" Target="../tags/tag67.xml"/><Relationship Id="rId62" Type="http://schemas.openxmlformats.org/officeDocument/2006/relationships/tags" Target="../tags/tag66.xml"/><Relationship Id="rId61" Type="http://schemas.openxmlformats.org/officeDocument/2006/relationships/tags" Target="../tags/tag65.xml"/><Relationship Id="rId60" Type="http://schemas.openxmlformats.org/officeDocument/2006/relationships/tags" Target="../tags/tag64.xml"/><Relationship Id="rId6" Type="http://schemas.openxmlformats.org/officeDocument/2006/relationships/tags" Target="../tags/tag10.xml"/><Relationship Id="rId59" Type="http://schemas.openxmlformats.org/officeDocument/2006/relationships/tags" Target="../tags/tag63.xml"/><Relationship Id="rId58" Type="http://schemas.openxmlformats.org/officeDocument/2006/relationships/tags" Target="../tags/tag62.xml"/><Relationship Id="rId57" Type="http://schemas.openxmlformats.org/officeDocument/2006/relationships/tags" Target="../tags/tag61.xml"/><Relationship Id="rId56" Type="http://schemas.openxmlformats.org/officeDocument/2006/relationships/tags" Target="../tags/tag60.xml"/><Relationship Id="rId55" Type="http://schemas.openxmlformats.org/officeDocument/2006/relationships/tags" Target="../tags/tag59.xml"/><Relationship Id="rId54" Type="http://schemas.openxmlformats.org/officeDocument/2006/relationships/tags" Target="../tags/tag58.xml"/><Relationship Id="rId53" Type="http://schemas.openxmlformats.org/officeDocument/2006/relationships/tags" Target="../tags/tag57.xml"/><Relationship Id="rId52" Type="http://schemas.openxmlformats.org/officeDocument/2006/relationships/tags" Target="../tags/tag56.xml"/><Relationship Id="rId51" Type="http://schemas.openxmlformats.org/officeDocument/2006/relationships/tags" Target="../tags/tag55.xml"/><Relationship Id="rId50" Type="http://schemas.openxmlformats.org/officeDocument/2006/relationships/tags" Target="../tags/tag54.xml"/><Relationship Id="rId5" Type="http://schemas.openxmlformats.org/officeDocument/2006/relationships/tags" Target="../tags/tag9.xml"/><Relationship Id="rId49" Type="http://schemas.openxmlformats.org/officeDocument/2006/relationships/tags" Target="../tags/tag53.xml"/><Relationship Id="rId48" Type="http://schemas.openxmlformats.org/officeDocument/2006/relationships/tags" Target="../tags/tag52.xml"/><Relationship Id="rId47" Type="http://schemas.openxmlformats.org/officeDocument/2006/relationships/tags" Target="../tags/tag51.xml"/><Relationship Id="rId46" Type="http://schemas.openxmlformats.org/officeDocument/2006/relationships/tags" Target="../tags/tag50.xml"/><Relationship Id="rId45" Type="http://schemas.openxmlformats.org/officeDocument/2006/relationships/tags" Target="../tags/tag49.xml"/><Relationship Id="rId44" Type="http://schemas.openxmlformats.org/officeDocument/2006/relationships/tags" Target="../tags/tag48.xml"/><Relationship Id="rId43" Type="http://schemas.openxmlformats.org/officeDocument/2006/relationships/tags" Target="../tags/tag47.xml"/><Relationship Id="rId42" Type="http://schemas.openxmlformats.org/officeDocument/2006/relationships/tags" Target="../tags/tag46.xml"/><Relationship Id="rId41" Type="http://schemas.openxmlformats.org/officeDocument/2006/relationships/tags" Target="../tags/tag45.xml"/><Relationship Id="rId40" Type="http://schemas.openxmlformats.org/officeDocument/2006/relationships/tags" Target="../tags/tag44.xml"/><Relationship Id="rId4" Type="http://schemas.openxmlformats.org/officeDocument/2006/relationships/tags" Target="../tags/tag8.xml"/><Relationship Id="rId39" Type="http://schemas.openxmlformats.org/officeDocument/2006/relationships/tags" Target="../tags/tag43.xml"/><Relationship Id="rId38" Type="http://schemas.openxmlformats.org/officeDocument/2006/relationships/tags" Target="../tags/tag42.xml"/><Relationship Id="rId37" Type="http://schemas.openxmlformats.org/officeDocument/2006/relationships/tags" Target="../tags/tag41.xml"/><Relationship Id="rId36" Type="http://schemas.openxmlformats.org/officeDocument/2006/relationships/tags" Target="../tags/tag40.xml"/><Relationship Id="rId35" Type="http://schemas.openxmlformats.org/officeDocument/2006/relationships/tags" Target="../tags/tag39.xml"/><Relationship Id="rId34" Type="http://schemas.openxmlformats.org/officeDocument/2006/relationships/tags" Target="../tags/tag38.xml"/><Relationship Id="rId33" Type="http://schemas.openxmlformats.org/officeDocument/2006/relationships/tags" Target="../tags/tag37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7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5820" y="1943100"/>
            <a:ext cx="442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灯光实训平台自动大灯控制原理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8640" y="721360"/>
            <a:ext cx="11057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一：自动大灯的作用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/>
              <a:t>         </a:t>
            </a:r>
            <a:r>
              <a:rPr lang="zh-CN" altLang="en-US" sz="2400"/>
              <a:t>可以使车辆根据不同的外界光照亮度自动调整大灯的点亮，是灯光控制更加的智能化。</a:t>
            </a:r>
            <a:endParaRPr lang="zh-CN" altLang="en-US" sz="2400"/>
          </a:p>
        </p:txBody>
      </p:sp>
      <p:pic>
        <p:nvPicPr>
          <p:cNvPr id="3" name="图片 2" descr="98a8c22cdd0c87dede8c05946033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835" y="2005965"/>
            <a:ext cx="2628900" cy="2133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5645" y="4320540"/>
            <a:ext cx="924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AUTO </a:t>
            </a:r>
            <a:r>
              <a:rPr lang="zh-CN" altLang="en-US">
                <a:solidFill>
                  <a:srgbClr val="FF0000"/>
                </a:solidFill>
              </a:rPr>
              <a:t>标识符号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代表车辆拥有者自动大灯的控制功能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8800" y="681990"/>
            <a:ext cx="11146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二：自动大灯的操作及认知；</a:t>
            </a:r>
            <a:r>
              <a:rPr lang="zh-CN" altLang="en-US" sz="2400"/>
              <a:t>使用灯棒照射雨水与光线传感器，当光线亮度高时，</a:t>
            </a:r>
            <a:endParaRPr lang="zh-CN" altLang="en-US" sz="2400"/>
          </a:p>
          <a:p>
            <a:r>
              <a:rPr lang="en-US" altLang="zh-CN" sz="2400"/>
              <a:t>         </a:t>
            </a:r>
            <a:r>
              <a:rPr lang="zh-CN" altLang="en-US" sz="2400"/>
              <a:t>大灯会自动开启。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558800" y="1614170"/>
            <a:ext cx="101542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三：自动大灯的控制原理讲解</a:t>
            </a:r>
            <a:r>
              <a:rPr lang="en-US" altLang="zh-CN" sz="2400">
                <a:solidFill>
                  <a:srgbClr val="FF0000"/>
                </a:solidFill>
              </a:rPr>
              <a:t>;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/>
              <a:t>         </a:t>
            </a:r>
            <a:r>
              <a:rPr lang="zh-CN" altLang="en-US" sz="2400"/>
              <a:t>当将</a:t>
            </a:r>
            <a:r>
              <a:rPr lang="zh-CN" altLang="en-US" sz="2400">
                <a:sym typeface="+mn-ea"/>
              </a:rPr>
              <a:t>灯光开关拨动到</a:t>
            </a:r>
            <a:r>
              <a:rPr lang="en-US" altLang="zh-CN" sz="2400">
                <a:sym typeface="+mn-ea"/>
              </a:rPr>
              <a:t>AUTO</a:t>
            </a:r>
            <a:r>
              <a:rPr lang="zh-CN" altLang="en-US" sz="2400">
                <a:sym typeface="+mn-ea"/>
              </a:rPr>
              <a:t>档位时，电压信号通过</a:t>
            </a:r>
            <a:r>
              <a:rPr lang="en-US" altLang="zh-CN" sz="2400">
                <a:sym typeface="+mn-ea"/>
              </a:rPr>
              <a:t>8</a:t>
            </a:r>
            <a:r>
              <a:rPr lang="zh-CN" altLang="en-US" sz="2400">
                <a:sym typeface="+mn-ea"/>
              </a:rPr>
              <a:t>号脚经过开关后到达车载电网控制单元，此时车载电网控制单元进入自动大灯的控制功能，车载电网控制单元接受雨水与光线传感器信息，当检测到外界的光照强度暗时，通过</a:t>
            </a:r>
            <a:r>
              <a:rPr lang="en-US" altLang="zh-CN" sz="2400">
                <a:sym typeface="+mn-ea"/>
              </a:rPr>
              <a:t>LIN </a:t>
            </a:r>
            <a:r>
              <a:rPr lang="zh-CN" altLang="en-US" sz="2400">
                <a:sym typeface="+mn-ea"/>
              </a:rPr>
              <a:t>线将信息发送给车载电网控制单元，依据此信号控制大灯的亮灭。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               </a:t>
            </a:r>
            <a:endParaRPr lang="zh-CN" altLang="en-US" sz="2400"/>
          </a:p>
          <a:p>
            <a:endParaRPr lang="zh-CN" altLang="en-US" sz="2400"/>
          </a:p>
          <a:p>
            <a:endParaRPr lang="en-US" altLang="zh-CN" sz="240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65785" y="4232275"/>
            <a:ext cx="986345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7030A0"/>
                </a:solidFill>
              </a:rPr>
              <a:t>车灯开关</a:t>
            </a:r>
            <a:r>
              <a:rPr lang="en-US" altLang="zh-CN">
                <a:solidFill>
                  <a:srgbClr val="7030A0"/>
                </a:solidFill>
              </a:rPr>
              <a:t>AUTO</a:t>
            </a:r>
            <a:r>
              <a:rPr lang="zh-CN" altLang="en-US">
                <a:solidFill>
                  <a:srgbClr val="7030A0"/>
                </a:solidFill>
              </a:rPr>
              <a:t>档位：</a:t>
            </a:r>
            <a:r>
              <a:rPr lang="en-US" altLang="zh-CN">
                <a:solidFill>
                  <a:srgbClr val="7030A0"/>
                </a:solidFill>
              </a:rPr>
              <a:t>    8# </a:t>
            </a:r>
            <a:r>
              <a:rPr lang="zh-CN" altLang="en-US">
                <a:solidFill>
                  <a:srgbClr val="7030A0"/>
                </a:solidFill>
              </a:rPr>
              <a:t>电源线</a:t>
            </a:r>
            <a:r>
              <a:rPr lang="en-US" altLang="zh-CN">
                <a:solidFill>
                  <a:srgbClr val="7030A0"/>
                </a:solidFill>
              </a:rPr>
              <a:t>      2# </a:t>
            </a:r>
            <a:r>
              <a:rPr lang="zh-CN" altLang="en-US">
                <a:solidFill>
                  <a:srgbClr val="7030A0"/>
                </a:solidFill>
              </a:rPr>
              <a:t>信号线</a:t>
            </a:r>
            <a:endParaRPr lang="zh-CN" altLang="en-US">
              <a:solidFill>
                <a:srgbClr val="7030A0"/>
              </a:solidFill>
            </a:endParaRPr>
          </a:p>
          <a:p>
            <a:endParaRPr lang="zh-CN" altLang="en-US">
              <a:solidFill>
                <a:srgbClr val="7030A0"/>
              </a:solidFill>
            </a:endParaRPr>
          </a:p>
          <a:p>
            <a:r>
              <a:rPr lang="zh-CN" altLang="en-US">
                <a:solidFill>
                  <a:srgbClr val="7030A0"/>
                </a:solidFill>
              </a:rPr>
              <a:t>雨水与光线传感器：</a:t>
            </a:r>
            <a:r>
              <a:rPr lang="en-US" altLang="zh-CN">
                <a:solidFill>
                  <a:srgbClr val="7030A0"/>
                </a:solidFill>
              </a:rPr>
              <a:t>     1# </a:t>
            </a:r>
            <a:r>
              <a:rPr lang="zh-CN" altLang="en-US">
                <a:solidFill>
                  <a:srgbClr val="7030A0"/>
                </a:solidFill>
              </a:rPr>
              <a:t>电源线</a:t>
            </a:r>
            <a:r>
              <a:rPr lang="en-US" altLang="zh-CN">
                <a:solidFill>
                  <a:srgbClr val="7030A0"/>
                </a:solidFill>
              </a:rPr>
              <a:t>      2#</a:t>
            </a:r>
            <a:r>
              <a:rPr lang="zh-CN" altLang="en-US">
                <a:solidFill>
                  <a:srgbClr val="7030A0"/>
                </a:solidFill>
              </a:rPr>
              <a:t>搭铁线</a:t>
            </a:r>
            <a:r>
              <a:rPr lang="en-US" altLang="zh-CN">
                <a:solidFill>
                  <a:srgbClr val="7030A0"/>
                </a:solidFill>
              </a:rPr>
              <a:t>         3# LIN</a:t>
            </a:r>
            <a:r>
              <a:rPr lang="zh-CN" altLang="en-US">
                <a:solidFill>
                  <a:srgbClr val="7030A0"/>
                </a:solidFill>
              </a:rPr>
              <a:t>线</a:t>
            </a:r>
            <a:endParaRPr lang="zh-CN" altLang="en-US">
              <a:solidFill>
                <a:srgbClr val="7030A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32255" y="986790"/>
            <a:ext cx="9258935" cy="88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车载电网控制单元</a:t>
            </a:r>
            <a:r>
              <a:rPr lang="en-US" altLang="zh-CN"/>
              <a:t>   J519</a:t>
            </a:r>
            <a:endParaRPr lang="en-US" altLang="zh-CN"/>
          </a:p>
        </p:txBody>
      </p:sp>
      <p:sp>
        <p:nvSpPr>
          <p:cNvPr id="155" name="文本框 154"/>
          <p:cNvSpPr txBox="1"/>
          <p:nvPr>
            <p:custDataLst>
              <p:tags r:id="rId1"/>
            </p:custDataLst>
          </p:nvPr>
        </p:nvSpPr>
        <p:spPr>
          <a:xfrm>
            <a:off x="1104265" y="3371850"/>
            <a:ext cx="19748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左侧前照灯总成</a:t>
            </a:r>
            <a:endParaRPr lang="zh-CN" altLang="en-US" sz="1400"/>
          </a:p>
        </p:txBody>
      </p:sp>
      <p:sp>
        <p:nvSpPr>
          <p:cNvPr id="21" name="圆角矩形 20"/>
          <p:cNvSpPr/>
          <p:nvPr>
            <p:custDataLst>
              <p:tags r:id="rId2"/>
            </p:custDataLst>
          </p:nvPr>
        </p:nvSpPr>
        <p:spPr>
          <a:xfrm>
            <a:off x="4258945" y="3420110"/>
            <a:ext cx="2485390" cy="12020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>
            <p:custDataLst>
              <p:tags r:id="rId3"/>
            </p:custDataLst>
          </p:nvPr>
        </p:nvSpPr>
        <p:spPr>
          <a:xfrm>
            <a:off x="1417320" y="3420110"/>
            <a:ext cx="2470150" cy="12020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0">
            <a:off x="1828800" y="3681730"/>
            <a:ext cx="546100" cy="582295"/>
            <a:chOff x="5256" y="5459"/>
            <a:chExt cx="464" cy="479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24" name="椭圆 23"/>
            <p:cNvSpPr/>
            <p:nvPr>
              <p:custDataLst>
                <p:tags r:id="rId4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stCxn id="24" idx="1"/>
              <a:endCxn id="24" idx="5"/>
            </p:cNvCxnSpPr>
            <p:nvPr>
              <p:custDataLst>
                <p:tags r:id="rId5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6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0">
            <a:off x="2841625" y="3681730"/>
            <a:ext cx="546100" cy="582295"/>
            <a:chOff x="5256" y="5459"/>
            <a:chExt cx="464" cy="479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30" name="椭圆 29"/>
            <p:cNvSpPr/>
            <p:nvPr>
              <p:custDataLst>
                <p:tags r:id="rId7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30" idx="1"/>
              <a:endCxn id="30" idx="5"/>
            </p:cNvCxnSpPr>
            <p:nvPr>
              <p:custDataLst>
                <p:tags r:id="rId8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rot="0">
            <a:off x="4717415" y="3681730"/>
            <a:ext cx="546100" cy="582295"/>
            <a:chOff x="5256" y="5459"/>
            <a:chExt cx="464" cy="479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34" name="椭圆 33"/>
            <p:cNvSpPr/>
            <p:nvPr>
              <p:custDataLst>
                <p:tags r:id="rId10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>
              <a:stCxn id="34" idx="1"/>
              <a:endCxn id="34" idx="5"/>
            </p:cNvCxnSpPr>
            <p:nvPr>
              <p:custDataLst>
                <p:tags r:id="rId11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12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0">
            <a:off x="5730240" y="3681730"/>
            <a:ext cx="546100" cy="582295"/>
            <a:chOff x="5256" y="5459"/>
            <a:chExt cx="464" cy="479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38" name="椭圆 37"/>
            <p:cNvSpPr/>
            <p:nvPr>
              <p:custDataLst>
                <p:tags r:id="rId13"/>
              </p:custDataLst>
            </p:nvPr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>
              <a:stCxn id="38" idx="1"/>
              <a:endCxn id="38" idx="5"/>
            </p:cNvCxnSpPr>
            <p:nvPr>
              <p:custDataLst>
                <p:tags r:id="rId14"/>
              </p:custDataLst>
            </p:nvPr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15"/>
              </p:custDataLst>
            </p:nvPr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接连接符 40"/>
          <p:cNvCxnSpPr/>
          <p:nvPr>
            <p:custDataLst>
              <p:tags r:id="rId16"/>
            </p:custDataLst>
          </p:nvPr>
        </p:nvCxnSpPr>
        <p:spPr>
          <a:xfrm flipV="1">
            <a:off x="2083435" y="4456430"/>
            <a:ext cx="491490" cy="19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17"/>
            </p:custDataLst>
          </p:nvPr>
        </p:nvCxnSpPr>
        <p:spPr>
          <a:xfrm>
            <a:off x="2095500" y="4264025"/>
            <a:ext cx="5715" cy="1949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18"/>
            </p:custDataLst>
          </p:nvPr>
        </p:nvCxnSpPr>
        <p:spPr>
          <a:xfrm>
            <a:off x="3112135" y="4264025"/>
            <a:ext cx="5715" cy="1949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19"/>
            </p:custDataLst>
          </p:nvPr>
        </p:nvCxnSpPr>
        <p:spPr>
          <a:xfrm flipV="1">
            <a:off x="5479415" y="4453890"/>
            <a:ext cx="5359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0"/>
            </p:custDataLst>
          </p:nvPr>
        </p:nvCxnSpPr>
        <p:spPr>
          <a:xfrm>
            <a:off x="4977765" y="4264025"/>
            <a:ext cx="5715" cy="1949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21"/>
            </p:custDataLst>
          </p:nvPr>
        </p:nvCxnSpPr>
        <p:spPr>
          <a:xfrm>
            <a:off x="6000115" y="4264025"/>
            <a:ext cx="5715" cy="1949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>
            <p:custDataLst>
              <p:tags r:id="rId22"/>
            </p:custDataLst>
          </p:nvPr>
        </p:nvSpPr>
        <p:spPr>
          <a:xfrm>
            <a:off x="6744335" y="3378835"/>
            <a:ext cx="19748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右侧前照灯总成</a:t>
            </a:r>
            <a:endParaRPr lang="zh-CN" altLang="en-US" sz="1400"/>
          </a:p>
        </p:txBody>
      </p:sp>
      <p:sp>
        <p:nvSpPr>
          <p:cNvPr id="49" name="文本框 48"/>
          <p:cNvSpPr txBox="1"/>
          <p:nvPr>
            <p:custDataLst>
              <p:tags r:id="rId23"/>
            </p:custDataLst>
          </p:nvPr>
        </p:nvSpPr>
        <p:spPr>
          <a:xfrm>
            <a:off x="1532255" y="3561080"/>
            <a:ext cx="2012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左近光灯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50" name="文本框 49"/>
          <p:cNvSpPr txBox="1"/>
          <p:nvPr>
            <p:custDataLst>
              <p:tags r:id="rId24"/>
            </p:custDataLst>
          </p:nvPr>
        </p:nvSpPr>
        <p:spPr>
          <a:xfrm>
            <a:off x="6276340" y="3579495"/>
            <a:ext cx="1911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右近光灯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51" name="文本框 50"/>
          <p:cNvSpPr txBox="1"/>
          <p:nvPr>
            <p:custDataLst>
              <p:tags r:id="rId25"/>
            </p:custDataLst>
          </p:nvPr>
        </p:nvSpPr>
        <p:spPr>
          <a:xfrm>
            <a:off x="3387725" y="3586480"/>
            <a:ext cx="17843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左远光灯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sp>
        <p:nvSpPr>
          <p:cNvPr id="52" name="文本框 51"/>
          <p:cNvSpPr txBox="1"/>
          <p:nvPr>
            <p:custDataLst>
              <p:tags r:id="rId26"/>
            </p:custDataLst>
          </p:nvPr>
        </p:nvSpPr>
        <p:spPr>
          <a:xfrm>
            <a:off x="4385945" y="3560445"/>
            <a:ext cx="1784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右远光灯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cxnSp>
        <p:nvCxnSpPr>
          <p:cNvPr id="53" name="直接连接符 52"/>
          <p:cNvCxnSpPr/>
          <p:nvPr>
            <p:custDataLst>
              <p:tags r:id="rId27"/>
            </p:custDataLst>
          </p:nvPr>
        </p:nvCxnSpPr>
        <p:spPr>
          <a:xfrm flipV="1">
            <a:off x="4973955" y="4456430"/>
            <a:ext cx="51689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28"/>
            </p:custDataLst>
          </p:nvPr>
        </p:nvCxnSpPr>
        <p:spPr>
          <a:xfrm flipV="1">
            <a:off x="2571750" y="4457065"/>
            <a:ext cx="54991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0">
            <a:off x="2522220" y="5083175"/>
            <a:ext cx="116205" cy="69850"/>
            <a:chOff x="2228" y="7187"/>
            <a:chExt cx="284" cy="152"/>
          </a:xfrm>
        </p:grpSpPr>
        <p:cxnSp>
          <p:nvCxnSpPr>
            <p:cNvPr id="134" name="直接连接符 133"/>
            <p:cNvCxnSpPr/>
            <p:nvPr>
              <p:custDataLst>
                <p:tags r:id="rId29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>
              <p:custDataLst>
                <p:tags r:id="rId30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>
              <p:custDataLst>
                <p:tags r:id="rId31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直接连接符 153"/>
          <p:cNvCxnSpPr/>
          <p:nvPr>
            <p:custDataLst>
              <p:tags r:id="rId32"/>
            </p:custDataLst>
          </p:nvPr>
        </p:nvCxnSpPr>
        <p:spPr>
          <a:xfrm>
            <a:off x="2580640" y="4451350"/>
            <a:ext cx="0" cy="6210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>
            <p:custDataLst>
              <p:tags r:id="rId33"/>
            </p:custDataLst>
          </p:nvPr>
        </p:nvCxnSpPr>
        <p:spPr>
          <a:xfrm>
            <a:off x="5490845" y="4451350"/>
            <a:ext cx="0" cy="6210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/>
          <p:cNvGrpSpPr/>
          <p:nvPr/>
        </p:nvGrpSpPr>
        <p:grpSpPr>
          <a:xfrm rot="0">
            <a:off x="5432425" y="5074920"/>
            <a:ext cx="116205" cy="69850"/>
            <a:chOff x="2228" y="7187"/>
            <a:chExt cx="284" cy="152"/>
          </a:xfrm>
        </p:grpSpPr>
        <p:cxnSp>
          <p:nvCxnSpPr>
            <p:cNvPr id="139" name="直接连接符 138"/>
            <p:cNvCxnSpPr/>
            <p:nvPr>
              <p:custDataLst>
                <p:tags r:id="rId34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35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36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接连接符 80"/>
          <p:cNvCxnSpPr/>
          <p:nvPr>
            <p:custDataLst>
              <p:tags r:id="rId37"/>
            </p:custDataLst>
          </p:nvPr>
        </p:nvCxnSpPr>
        <p:spPr>
          <a:xfrm>
            <a:off x="2101215" y="1876425"/>
            <a:ext cx="0" cy="1802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101215" y="1879600"/>
            <a:ext cx="0" cy="18021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38"/>
            </p:custDataLst>
          </p:nvPr>
        </p:nvCxnSpPr>
        <p:spPr>
          <a:xfrm>
            <a:off x="6000115" y="1872615"/>
            <a:ext cx="0" cy="1802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39"/>
            </p:custDataLst>
          </p:nvPr>
        </p:nvCxnSpPr>
        <p:spPr>
          <a:xfrm>
            <a:off x="4983480" y="1872615"/>
            <a:ext cx="0" cy="1802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>
            <p:custDataLst>
              <p:tags r:id="rId40"/>
            </p:custDataLst>
          </p:nvPr>
        </p:nvCxnSpPr>
        <p:spPr>
          <a:xfrm>
            <a:off x="3117850" y="1879600"/>
            <a:ext cx="0" cy="1802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002020" y="1874520"/>
            <a:ext cx="0" cy="18021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>
            <p:custDataLst>
              <p:tags r:id="rId41"/>
            </p:custDataLst>
          </p:nvPr>
        </p:nvSpPr>
        <p:spPr>
          <a:xfrm>
            <a:off x="5969000" y="3206115"/>
            <a:ext cx="362585" cy="156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6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63" name="文本框 62"/>
          <p:cNvSpPr txBox="1"/>
          <p:nvPr>
            <p:custDataLst>
              <p:tags r:id="rId42"/>
            </p:custDataLst>
          </p:nvPr>
        </p:nvSpPr>
        <p:spPr>
          <a:xfrm>
            <a:off x="2067560" y="3212465"/>
            <a:ext cx="362585" cy="156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6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64" name="文本框 63"/>
          <p:cNvSpPr txBox="1"/>
          <p:nvPr>
            <p:custDataLst>
              <p:tags r:id="rId43"/>
            </p:custDataLst>
          </p:nvPr>
        </p:nvSpPr>
        <p:spPr>
          <a:xfrm>
            <a:off x="3095625" y="3219450"/>
            <a:ext cx="362585" cy="156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8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65" name="文本框 64"/>
          <p:cNvSpPr txBox="1"/>
          <p:nvPr>
            <p:custDataLst>
              <p:tags r:id="rId44"/>
            </p:custDataLst>
          </p:nvPr>
        </p:nvSpPr>
        <p:spPr>
          <a:xfrm>
            <a:off x="4949825" y="3206115"/>
            <a:ext cx="362585" cy="156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8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82" name="直接连接符 81"/>
          <p:cNvCxnSpPr/>
          <p:nvPr>
            <p:custDataLst>
              <p:tags r:id="rId45"/>
            </p:custDataLst>
          </p:nvPr>
        </p:nvCxnSpPr>
        <p:spPr>
          <a:xfrm>
            <a:off x="8415655" y="1841500"/>
            <a:ext cx="0" cy="1836000"/>
          </a:xfrm>
          <a:prstGeom prst="line">
            <a:avLst/>
          </a:prstGeom>
          <a:ln w="50800" cmpd="tri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46"/>
            </p:custDataLst>
          </p:nvPr>
        </p:nvCxnSpPr>
        <p:spPr>
          <a:xfrm>
            <a:off x="8667750" y="4105275"/>
            <a:ext cx="0" cy="1152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>
            <p:custDataLst>
              <p:tags r:id="rId47"/>
            </p:custDataLst>
          </p:nvPr>
        </p:nvSpPr>
        <p:spPr>
          <a:xfrm>
            <a:off x="8451850" y="4066540"/>
            <a:ext cx="158750" cy="140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85" name="文本框 84"/>
          <p:cNvSpPr txBox="1"/>
          <p:nvPr>
            <p:custDataLst>
              <p:tags r:id="rId48"/>
            </p:custDataLst>
          </p:nvPr>
        </p:nvSpPr>
        <p:spPr>
          <a:xfrm>
            <a:off x="7893685" y="4057650"/>
            <a:ext cx="158750" cy="140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cxnSp>
        <p:nvCxnSpPr>
          <p:cNvPr id="86" name="直接连接符 85"/>
          <p:cNvCxnSpPr/>
          <p:nvPr>
            <p:custDataLst>
              <p:tags r:id="rId49"/>
            </p:custDataLst>
          </p:nvPr>
        </p:nvCxnSpPr>
        <p:spPr>
          <a:xfrm>
            <a:off x="8124825" y="4105275"/>
            <a:ext cx="0" cy="61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/>
        </p:nvGrpSpPr>
        <p:grpSpPr>
          <a:xfrm>
            <a:off x="7995285" y="4712335"/>
            <a:ext cx="259080" cy="127000"/>
            <a:chOff x="9877" y="9369"/>
            <a:chExt cx="408" cy="200"/>
          </a:xfrm>
        </p:grpSpPr>
        <p:cxnSp>
          <p:nvCxnSpPr>
            <p:cNvPr id="88" name="直接连接符 87"/>
            <p:cNvCxnSpPr/>
            <p:nvPr>
              <p:custDataLst>
                <p:tags r:id="rId50"/>
              </p:custDataLst>
            </p:nvPr>
          </p:nvCxnSpPr>
          <p:spPr>
            <a:xfrm flipV="1">
              <a:off x="9877" y="9369"/>
              <a:ext cx="4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>
              <p:custDataLst>
                <p:tags r:id="rId51"/>
              </p:custDataLst>
            </p:nvPr>
          </p:nvCxnSpPr>
          <p:spPr>
            <a:xfrm>
              <a:off x="9951" y="9474"/>
              <a:ext cx="2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>
              <p:custDataLst>
                <p:tags r:id="rId52"/>
              </p:custDataLst>
            </p:nvPr>
          </p:nvCxnSpPr>
          <p:spPr>
            <a:xfrm>
              <a:off x="10027" y="9569"/>
              <a:ext cx="1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圆角矩形 91"/>
          <p:cNvSpPr/>
          <p:nvPr/>
        </p:nvSpPr>
        <p:spPr>
          <a:xfrm>
            <a:off x="7822565" y="3681730"/>
            <a:ext cx="1171575" cy="428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</a:rPr>
              <a:t>雨水</a:t>
            </a:r>
            <a:r>
              <a:rPr lang="en-US" altLang="zh-CN" sz="1200">
                <a:solidFill>
                  <a:schemeClr val="tx1"/>
                </a:solidFill>
              </a:rPr>
              <a:t>/</a:t>
            </a:r>
            <a:r>
              <a:rPr lang="zh-CN" altLang="en-US" sz="1200">
                <a:solidFill>
                  <a:schemeClr val="tx1"/>
                </a:solidFill>
              </a:rPr>
              <a:t>光线传感器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93" name="文本框 92"/>
          <p:cNvSpPr txBox="1"/>
          <p:nvPr>
            <p:custDataLst>
              <p:tags r:id="rId53"/>
            </p:custDataLst>
          </p:nvPr>
        </p:nvSpPr>
        <p:spPr>
          <a:xfrm>
            <a:off x="8193405" y="343916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4" name="文本框 3"/>
          <p:cNvSpPr txBox="1"/>
          <p:nvPr/>
        </p:nvSpPr>
        <p:spPr>
          <a:xfrm>
            <a:off x="8415655" y="3154045"/>
            <a:ext cx="689610" cy="266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7030A0"/>
                </a:solidFill>
              </a:rPr>
              <a:t>LIN</a:t>
            </a:r>
            <a:r>
              <a:rPr lang="zh-CN" altLang="en-US" sz="1200">
                <a:solidFill>
                  <a:srgbClr val="7030A0"/>
                </a:solidFill>
              </a:rPr>
              <a:t>线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66" name="文本框 65"/>
          <p:cNvSpPr txBox="1"/>
          <p:nvPr>
            <p:custDataLst>
              <p:tags r:id="rId54"/>
            </p:custDataLst>
          </p:nvPr>
        </p:nvSpPr>
        <p:spPr>
          <a:xfrm>
            <a:off x="1786890" y="1671320"/>
            <a:ext cx="690880" cy="170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T52a/11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>
            <p:custDataLst>
              <p:tags r:id="rId55"/>
            </p:custDataLst>
          </p:nvPr>
        </p:nvSpPr>
        <p:spPr>
          <a:xfrm>
            <a:off x="2811780" y="1684655"/>
            <a:ext cx="792480" cy="156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T52a/5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69" name="文本框 68"/>
          <p:cNvSpPr txBox="1"/>
          <p:nvPr>
            <p:custDataLst>
              <p:tags r:id="rId56"/>
            </p:custDataLst>
          </p:nvPr>
        </p:nvSpPr>
        <p:spPr>
          <a:xfrm>
            <a:off x="4681855" y="1671320"/>
            <a:ext cx="786130" cy="170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T52c/46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>
            <p:custDataLst>
              <p:tags r:id="rId57"/>
            </p:custDataLst>
          </p:nvPr>
        </p:nvSpPr>
        <p:spPr>
          <a:xfrm>
            <a:off x="5697220" y="1680845"/>
            <a:ext cx="672465" cy="179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T52c/52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58"/>
            </p:custDataLst>
          </p:nvPr>
        </p:nvSpPr>
        <p:spPr>
          <a:xfrm>
            <a:off x="8090535" y="1671320"/>
            <a:ext cx="672465" cy="179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T52b/33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39175" y="4987290"/>
            <a:ext cx="73914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12V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3" name="圆角矩形 72"/>
          <p:cNvSpPr/>
          <p:nvPr/>
        </p:nvSpPr>
        <p:spPr>
          <a:xfrm rot="10800000">
            <a:off x="9689465" y="3614420"/>
            <a:ext cx="683895" cy="56388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59"/>
            </p:custDataLst>
          </p:nvPr>
        </p:nvCxnSpPr>
        <p:spPr>
          <a:xfrm>
            <a:off x="10034905" y="4066540"/>
            <a:ext cx="0" cy="6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60"/>
            </p:custDataLst>
          </p:nvPr>
        </p:nvCxnSpPr>
        <p:spPr>
          <a:xfrm flipV="1">
            <a:off x="8667750" y="4736465"/>
            <a:ext cx="13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61"/>
            </p:custDataLst>
          </p:nvPr>
        </p:nvCxnSpPr>
        <p:spPr>
          <a:xfrm>
            <a:off x="10033635" y="1870075"/>
            <a:ext cx="0" cy="190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 rot="900000">
            <a:off x="9891395" y="3530600"/>
            <a:ext cx="276860" cy="569595"/>
            <a:chOff x="15657" y="4439"/>
            <a:chExt cx="471" cy="818"/>
          </a:xfrm>
        </p:grpSpPr>
        <p:cxnSp>
          <p:nvCxnSpPr>
            <p:cNvPr id="8" name="直接连接符 7"/>
            <p:cNvCxnSpPr/>
            <p:nvPr>
              <p:custDataLst>
                <p:tags r:id="rId62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63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文本框 102"/>
          <p:cNvSpPr txBox="1"/>
          <p:nvPr>
            <p:custDataLst>
              <p:tags r:id="rId64"/>
            </p:custDataLst>
          </p:nvPr>
        </p:nvSpPr>
        <p:spPr>
          <a:xfrm>
            <a:off x="9801225" y="3378835"/>
            <a:ext cx="241935" cy="244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7030A0"/>
                </a:solidFill>
              </a:rPr>
              <a:t>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08" name="文本框 107"/>
          <p:cNvSpPr txBox="1"/>
          <p:nvPr>
            <p:custDataLst>
              <p:tags r:id="rId65"/>
            </p:custDataLst>
          </p:nvPr>
        </p:nvSpPr>
        <p:spPr>
          <a:xfrm>
            <a:off x="9814560" y="4159885"/>
            <a:ext cx="231775" cy="182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>
                <a:solidFill>
                  <a:srgbClr val="7030A0"/>
                </a:solidFill>
              </a:rPr>
              <a:t>8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54310" y="3507105"/>
            <a:ext cx="351790" cy="785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车灯开关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60000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3" grpId="0" bldLvl="0" animBg="1"/>
      <p:bldP spid="2" grpId="0" bldLvl="0" animBg="1"/>
      <p:bldP spid="92" grpId="0" bldLvl="0" animBg="1"/>
      <p:bldP spid="2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7695" y="652780"/>
            <a:ext cx="108413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四：自动大灯部件检测；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 sz="2400"/>
          </a:p>
          <a:p>
            <a:r>
              <a:rPr lang="en-US" altLang="zh-CN" sz="2400"/>
              <a:t>1</a:t>
            </a:r>
            <a:r>
              <a:rPr lang="zh-CN" altLang="en-US" sz="2400"/>
              <a:t>：灯光开关的检测；当将灯光开关拨动到</a:t>
            </a:r>
            <a:r>
              <a:rPr lang="en-US" altLang="zh-CN" sz="2400"/>
              <a:t>AUTO</a:t>
            </a:r>
            <a:r>
              <a:rPr lang="zh-CN" altLang="en-US" sz="2400"/>
              <a:t>档位时，</a:t>
            </a:r>
            <a:r>
              <a:rPr lang="en-US" altLang="zh-CN" sz="2400"/>
              <a:t>8</a:t>
            </a:r>
            <a:r>
              <a:rPr lang="zh-CN" altLang="en-US" sz="2400"/>
              <a:t>号线的电压经过开关后从</a:t>
            </a:r>
            <a:r>
              <a:rPr lang="en-US" altLang="zh-CN" sz="2400"/>
              <a:t>2</a:t>
            </a:r>
            <a:r>
              <a:rPr lang="zh-CN" altLang="en-US" sz="2400"/>
              <a:t>号线输出，此时使用万用表的</a:t>
            </a:r>
            <a:r>
              <a:rPr lang="en-US" altLang="zh-CN" sz="2400"/>
              <a:t>20</a:t>
            </a:r>
            <a:r>
              <a:rPr lang="zh-CN" altLang="en-US" sz="2400"/>
              <a:t>伏直流电压档进行检测，如果没有电压近视开关损坏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：雨水与光线传感器；此传感器的信号线是</a:t>
            </a:r>
            <a:r>
              <a:rPr lang="en-US" altLang="zh-CN" sz="2400"/>
              <a:t>LIN</a:t>
            </a:r>
            <a:r>
              <a:rPr lang="zh-CN" altLang="en-US" sz="2400"/>
              <a:t>线，需要使用仪器读取数据流的方式检测是否损坏。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02073cbc4c531472a0ef7a0f60f64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6655" y="643255"/>
            <a:ext cx="8791575" cy="5448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73.xml><?xml version="1.0" encoding="utf-8"?>
<p:tagLst xmlns:p="http://schemas.openxmlformats.org/presentationml/2006/main">
  <p:tag name="COMMONDATA" val="eyJoZGlkIjoiMjYzMGE1NzFmNjA1NjU5NWU5MjE1ZmM2MzQzMDc2NDEifQ=="/>
  <p:tag name="KSO_WPP_MARK_KEY" val="a3e8481c-0f17-41ae-89b6-3bceb232f75a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WPS 演示</Application>
  <PresentationFormat>宽屏</PresentationFormat>
  <Paragraphs>85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等线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午后普洱茶</cp:lastModifiedBy>
  <cp:revision>254</cp:revision>
  <dcterms:created xsi:type="dcterms:W3CDTF">2020-10-23T05:41:00Z</dcterms:created>
  <dcterms:modified xsi:type="dcterms:W3CDTF">2023-06-15T16:07:49Z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