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sldIdLst>
    <p:sldId id="256" r:id="rId4"/>
    <p:sldId id="272" r:id="rId5"/>
    <p:sldId id="267" r:id="rId6"/>
    <p:sldId id="268" r:id="rId7"/>
    <p:sldId id="269" r:id="rId8"/>
  </p:sldIdLst>
  <p:sldSz cx="12192000" cy="6858000"/>
  <p:notesSz cx="6858000" cy="9144000"/>
  <p:custDataLst>
    <p:tags r:id="rId1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2" Type="http://schemas.openxmlformats.org/officeDocument/2006/relationships/tags" Target="tags/tag81.xml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A3D74-D822-4A6A-BEE6-CB0951FB9AB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AC322-8404-49CB-AA22-7BD60F210BB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A3D74-D822-4A6A-BEE6-CB0951FB9AB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AC322-8404-49CB-AA22-7BD60F210BB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A3D74-D822-4A6A-BEE6-CB0951FB9AB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AC322-8404-49CB-AA22-7BD60F210BB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A3D74-D822-4A6A-BEE6-CB0951FB9AB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AC322-8404-49CB-AA22-7BD60F210BB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A3D74-D822-4A6A-BEE6-CB0951FB9AB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AC322-8404-49CB-AA22-7BD60F210BB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A3D74-D822-4A6A-BEE6-CB0951FB9AB1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AC322-8404-49CB-AA22-7BD60F210BB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A3D74-D822-4A6A-BEE6-CB0951FB9AB1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AC322-8404-49CB-AA22-7BD60F210BB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A3D74-D822-4A6A-BEE6-CB0951FB9AB1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AC322-8404-49CB-AA22-7BD60F210BB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A3D74-D822-4A6A-BEE6-CB0951FB9AB1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AC322-8404-49CB-AA22-7BD60F210BB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A3D74-D822-4A6A-BEE6-CB0951FB9AB1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AC322-8404-49CB-AA22-7BD60F210BB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A3D74-D822-4A6A-BEE6-CB0951FB9AB1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AC322-8404-49CB-AA22-7BD60F210BB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3" Type="http://schemas.openxmlformats.org/officeDocument/2006/relationships/theme" Target="../theme/theme2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EA3D74-D822-4A6A-BEE6-CB0951FB9AB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CAC322-8404-49CB-AA22-7BD60F210BB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9.xml"/><Relationship Id="rId8" Type="http://schemas.openxmlformats.org/officeDocument/2006/relationships/tags" Target="../tags/tag8.xml"/><Relationship Id="rId7" Type="http://schemas.openxmlformats.org/officeDocument/2006/relationships/tags" Target="../tags/tag7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0" Type="http://schemas.openxmlformats.org/officeDocument/2006/relationships/slideLayout" Target="../slideLayouts/slideLayout13.xml"/><Relationship Id="rId2" Type="http://schemas.openxmlformats.org/officeDocument/2006/relationships/tags" Target="../tags/tag2.xml"/><Relationship Id="rId19" Type="http://schemas.openxmlformats.org/officeDocument/2006/relationships/tags" Target="../tags/tag19.xml"/><Relationship Id="rId18" Type="http://schemas.openxmlformats.org/officeDocument/2006/relationships/tags" Target="../tags/tag18.xml"/><Relationship Id="rId17" Type="http://schemas.openxmlformats.org/officeDocument/2006/relationships/tags" Target="../tags/tag17.xml"/><Relationship Id="rId16" Type="http://schemas.openxmlformats.org/officeDocument/2006/relationships/tags" Target="../tags/tag16.xml"/><Relationship Id="rId15" Type="http://schemas.openxmlformats.org/officeDocument/2006/relationships/tags" Target="../tags/tag15.xml"/><Relationship Id="rId14" Type="http://schemas.openxmlformats.org/officeDocument/2006/relationships/tags" Target="../tags/tag14.xml"/><Relationship Id="rId13" Type="http://schemas.openxmlformats.org/officeDocument/2006/relationships/tags" Target="../tags/tag13.xml"/><Relationship Id="rId12" Type="http://schemas.openxmlformats.org/officeDocument/2006/relationships/tags" Target="../tags/tag12.xml"/><Relationship Id="rId11" Type="http://schemas.openxmlformats.org/officeDocument/2006/relationships/tags" Target="../tags/tag11.xml"/><Relationship Id="rId10" Type="http://schemas.openxmlformats.org/officeDocument/2006/relationships/tags" Target="../tags/tag10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0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9" Type="http://schemas.openxmlformats.org/officeDocument/2006/relationships/slideLayout" Target="../slideLayouts/slideLayout13.xml"/><Relationship Id="rId58" Type="http://schemas.openxmlformats.org/officeDocument/2006/relationships/tags" Target="../tags/tag78.xml"/><Relationship Id="rId57" Type="http://schemas.openxmlformats.org/officeDocument/2006/relationships/tags" Target="../tags/tag77.xml"/><Relationship Id="rId56" Type="http://schemas.openxmlformats.org/officeDocument/2006/relationships/tags" Target="../tags/tag76.xml"/><Relationship Id="rId55" Type="http://schemas.openxmlformats.org/officeDocument/2006/relationships/tags" Target="../tags/tag75.xml"/><Relationship Id="rId54" Type="http://schemas.openxmlformats.org/officeDocument/2006/relationships/tags" Target="../tags/tag74.xml"/><Relationship Id="rId53" Type="http://schemas.openxmlformats.org/officeDocument/2006/relationships/tags" Target="../tags/tag73.xml"/><Relationship Id="rId52" Type="http://schemas.openxmlformats.org/officeDocument/2006/relationships/tags" Target="../tags/tag72.xml"/><Relationship Id="rId51" Type="http://schemas.openxmlformats.org/officeDocument/2006/relationships/tags" Target="../tags/tag71.xml"/><Relationship Id="rId50" Type="http://schemas.openxmlformats.org/officeDocument/2006/relationships/tags" Target="../tags/tag70.xml"/><Relationship Id="rId5" Type="http://schemas.openxmlformats.org/officeDocument/2006/relationships/tags" Target="../tags/tag25.xml"/><Relationship Id="rId49" Type="http://schemas.openxmlformats.org/officeDocument/2006/relationships/tags" Target="../tags/tag69.xml"/><Relationship Id="rId48" Type="http://schemas.openxmlformats.org/officeDocument/2006/relationships/tags" Target="../tags/tag68.xml"/><Relationship Id="rId47" Type="http://schemas.openxmlformats.org/officeDocument/2006/relationships/tags" Target="../tags/tag67.xml"/><Relationship Id="rId46" Type="http://schemas.openxmlformats.org/officeDocument/2006/relationships/tags" Target="../tags/tag66.xml"/><Relationship Id="rId45" Type="http://schemas.openxmlformats.org/officeDocument/2006/relationships/tags" Target="../tags/tag65.xml"/><Relationship Id="rId44" Type="http://schemas.openxmlformats.org/officeDocument/2006/relationships/tags" Target="../tags/tag64.xml"/><Relationship Id="rId43" Type="http://schemas.openxmlformats.org/officeDocument/2006/relationships/tags" Target="../tags/tag63.xml"/><Relationship Id="rId42" Type="http://schemas.openxmlformats.org/officeDocument/2006/relationships/tags" Target="../tags/tag62.xml"/><Relationship Id="rId41" Type="http://schemas.openxmlformats.org/officeDocument/2006/relationships/tags" Target="../tags/tag61.xml"/><Relationship Id="rId40" Type="http://schemas.openxmlformats.org/officeDocument/2006/relationships/tags" Target="../tags/tag60.xml"/><Relationship Id="rId4" Type="http://schemas.openxmlformats.org/officeDocument/2006/relationships/tags" Target="../tags/tag24.xml"/><Relationship Id="rId39" Type="http://schemas.openxmlformats.org/officeDocument/2006/relationships/tags" Target="../tags/tag59.xml"/><Relationship Id="rId38" Type="http://schemas.openxmlformats.org/officeDocument/2006/relationships/tags" Target="../tags/tag58.xml"/><Relationship Id="rId37" Type="http://schemas.openxmlformats.org/officeDocument/2006/relationships/tags" Target="../tags/tag57.xml"/><Relationship Id="rId36" Type="http://schemas.openxmlformats.org/officeDocument/2006/relationships/tags" Target="../tags/tag56.xml"/><Relationship Id="rId35" Type="http://schemas.openxmlformats.org/officeDocument/2006/relationships/tags" Target="../tags/tag55.xml"/><Relationship Id="rId34" Type="http://schemas.openxmlformats.org/officeDocument/2006/relationships/tags" Target="../tags/tag54.xml"/><Relationship Id="rId33" Type="http://schemas.openxmlformats.org/officeDocument/2006/relationships/tags" Target="../tags/tag53.xml"/><Relationship Id="rId32" Type="http://schemas.openxmlformats.org/officeDocument/2006/relationships/tags" Target="../tags/tag52.xml"/><Relationship Id="rId31" Type="http://schemas.openxmlformats.org/officeDocument/2006/relationships/tags" Target="../tags/tag51.xml"/><Relationship Id="rId30" Type="http://schemas.openxmlformats.org/officeDocument/2006/relationships/tags" Target="../tags/tag50.xml"/><Relationship Id="rId3" Type="http://schemas.openxmlformats.org/officeDocument/2006/relationships/tags" Target="../tags/tag23.xml"/><Relationship Id="rId29" Type="http://schemas.openxmlformats.org/officeDocument/2006/relationships/tags" Target="../tags/tag49.xml"/><Relationship Id="rId28" Type="http://schemas.openxmlformats.org/officeDocument/2006/relationships/tags" Target="../tags/tag48.xml"/><Relationship Id="rId27" Type="http://schemas.openxmlformats.org/officeDocument/2006/relationships/tags" Target="../tags/tag47.xml"/><Relationship Id="rId26" Type="http://schemas.openxmlformats.org/officeDocument/2006/relationships/tags" Target="../tags/tag46.xml"/><Relationship Id="rId25" Type="http://schemas.openxmlformats.org/officeDocument/2006/relationships/tags" Target="../tags/tag45.xml"/><Relationship Id="rId24" Type="http://schemas.openxmlformats.org/officeDocument/2006/relationships/tags" Target="../tags/tag44.xml"/><Relationship Id="rId23" Type="http://schemas.openxmlformats.org/officeDocument/2006/relationships/tags" Target="../tags/tag43.xml"/><Relationship Id="rId22" Type="http://schemas.openxmlformats.org/officeDocument/2006/relationships/tags" Target="../tags/tag42.xml"/><Relationship Id="rId21" Type="http://schemas.openxmlformats.org/officeDocument/2006/relationships/tags" Target="../tags/tag41.xml"/><Relationship Id="rId20" Type="http://schemas.openxmlformats.org/officeDocument/2006/relationships/tags" Target="../tags/tag40.xml"/><Relationship Id="rId2" Type="http://schemas.openxmlformats.org/officeDocument/2006/relationships/tags" Target="../tags/tag22.xml"/><Relationship Id="rId19" Type="http://schemas.openxmlformats.org/officeDocument/2006/relationships/tags" Target="../tags/tag39.xml"/><Relationship Id="rId18" Type="http://schemas.openxmlformats.org/officeDocument/2006/relationships/tags" Target="../tags/tag38.xml"/><Relationship Id="rId17" Type="http://schemas.openxmlformats.org/officeDocument/2006/relationships/tags" Target="../tags/tag37.xml"/><Relationship Id="rId16" Type="http://schemas.openxmlformats.org/officeDocument/2006/relationships/tags" Target="../tags/tag36.xml"/><Relationship Id="rId15" Type="http://schemas.openxmlformats.org/officeDocument/2006/relationships/tags" Target="../tags/tag35.xml"/><Relationship Id="rId14" Type="http://schemas.openxmlformats.org/officeDocument/2006/relationships/tags" Target="../tags/tag34.xml"/><Relationship Id="rId13" Type="http://schemas.openxmlformats.org/officeDocument/2006/relationships/tags" Target="../tags/tag33.xml"/><Relationship Id="rId12" Type="http://schemas.openxmlformats.org/officeDocument/2006/relationships/tags" Target="../tags/tag32.xml"/><Relationship Id="rId11" Type="http://schemas.openxmlformats.org/officeDocument/2006/relationships/tags" Target="../tags/tag31.xml"/><Relationship Id="rId10" Type="http://schemas.openxmlformats.org/officeDocument/2006/relationships/tags" Target="../tags/tag30.xml"/><Relationship Id="rId1" Type="http://schemas.openxmlformats.org/officeDocument/2006/relationships/tags" Target="../tags/tag2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80.xml"/><Relationship Id="rId1" Type="http://schemas.openxmlformats.org/officeDocument/2006/relationships/tags" Target="../tags/tag7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562610" y="1074420"/>
            <a:ext cx="380365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3600">
                <a:sym typeface="+mn-ea"/>
              </a:rPr>
              <a:t>保险丝应用</a:t>
            </a:r>
            <a:endParaRPr lang="zh-CN" altLang="en-US" sz="3600"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872490" y="751205"/>
            <a:ext cx="7682230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一、安装位置选择</a:t>
            </a:r>
            <a:endParaRPr lang="zh-CN" altLang="en-US"/>
          </a:p>
          <a:p>
            <a:endParaRPr lang="zh-CN" altLang="en-US"/>
          </a:p>
          <a:p>
            <a:r>
              <a:rPr lang="en-US" altLang="zh-CN"/>
              <a:t>       1</a:t>
            </a:r>
            <a:r>
              <a:rPr lang="zh-CN" altLang="en-US"/>
              <a:t>、电源极性：直流电选择在电源正极，交流电在火线上</a:t>
            </a:r>
            <a:endParaRPr lang="zh-CN" altLang="en-US"/>
          </a:p>
          <a:p>
            <a:endParaRPr lang="zh-CN" altLang="en-US"/>
          </a:p>
          <a:p>
            <a:r>
              <a:rPr lang="en-US" altLang="zh-CN"/>
              <a:t>       2</a:t>
            </a:r>
            <a:r>
              <a:rPr lang="zh-CN" altLang="en-US"/>
              <a:t>、位置：电源与开关之间，尽可能靠近电源</a:t>
            </a:r>
            <a:endParaRPr lang="zh-CN" altLang="en-US"/>
          </a:p>
          <a:p>
            <a:endParaRPr lang="zh-CN" altLang="en-US"/>
          </a:p>
        </p:txBody>
      </p:sp>
      <p:cxnSp>
        <p:nvCxnSpPr>
          <p:cNvPr id="3" name="直接连接符 2"/>
          <p:cNvCxnSpPr/>
          <p:nvPr>
            <p:custDataLst>
              <p:tags r:id="rId2"/>
            </p:custDataLst>
          </p:nvPr>
        </p:nvCxnSpPr>
        <p:spPr>
          <a:xfrm>
            <a:off x="2929890" y="3863975"/>
            <a:ext cx="195516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 3"/>
          <p:cNvCxnSpPr/>
          <p:nvPr>
            <p:custDataLst>
              <p:tags r:id="rId3"/>
            </p:custDataLst>
          </p:nvPr>
        </p:nvCxnSpPr>
        <p:spPr>
          <a:xfrm>
            <a:off x="5230495" y="3863975"/>
            <a:ext cx="195516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矩形 4"/>
          <p:cNvSpPr/>
          <p:nvPr>
            <p:custDataLst>
              <p:tags r:id="rId4"/>
            </p:custDataLst>
          </p:nvPr>
        </p:nvSpPr>
        <p:spPr>
          <a:xfrm>
            <a:off x="3076575" y="3738245"/>
            <a:ext cx="690245" cy="250190"/>
          </a:xfrm>
          <a:prstGeom prst="rect">
            <a:avLst/>
          </a:prstGeom>
          <a:noFill/>
          <a:ln w="28575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6" name="直接连接符 5"/>
          <p:cNvCxnSpPr/>
          <p:nvPr>
            <p:custDataLst>
              <p:tags r:id="rId5"/>
            </p:custDataLst>
          </p:nvPr>
        </p:nvCxnSpPr>
        <p:spPr>
          <a:xfrm flipV="1">
            <a:off x="4837430" y="3615055"/>
            <a:ext cx="440690" cy="24892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组合 8"/>
          <p:cNvGrpSpPr/>
          <p:nvPr/>
        </p:nvGrpSpPr>
        <p:grpSpPr>
          <a:xfrm>
            <a:off x="7191375" y="3538855"/>
            <a:ext cx="708660" cy="651510"/>
            <a:chOff x="6112" y="3860"/>
            <a:chExt cx="1116" cy="1026"/>
          </a:xfrm>
        </p:grpSpPr>
        <p:sp>
          <p:nvSpPr>
            <p:cNvPr id="7" name="椭圆 6"/>
            <p:cNvSpPr/>
            <p:nvPr>
              <p:custDataLst>
                <p:tags r:id="rId6"/>
              </p:custDataLst>
            </p:nvPr>
          </p:nvSpPr>
          <p:spPr>
            <a:xfrm>
              <a:off x="6112" y="3860"/>
              <a:ext cx="1117" cy="1026"/>
            </a:xfrm>
            <a:prstGeom prst="ellipse">
              <a:avLst/>
            </a:prstGeom>
            <a:noFill/>
            <a:ln w="28575" cmpd="sng">
              <a:solidFill>
                <a:srgbClr val="FFFF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cxnSp>
          <p:nvCxnSpPr>
            <p:cNvPr id="8" name="直接连接符 7"/>
            <p:cNvCxnSpPr>
              <a:stCxn id="7" idx="1"/>
              <a:endCxn id="7" idx="5"/>
            </p:cNvCxnSpPr>
            <p:nvPr>
              <p:custDataLst>
                <p:tags r:id="rId7"/>
              </p:custDataLst>
            </p:nvPr>
          </p:nvCxnSpPr>
          <p:spPr>
            <a:xfrm>
              <a:off x="6276" y="4010"/>
              <a:ext cx="789" cy="726"/>
            </a:xfrm>
            <a:prstGeom prst="line">
              <a:avLst/>
            </a:prstGeom>
            <a:ln w="2857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>
              <a:stCxn id="7" idx="7"/>
              <a:endCxn id="7" idx="3"/>
            </p:cNvCxnSpPr>
            <p:nvPr>
              <p:custDataLst>
                <p:tags r:id="rId8"/>
              </p:custDataLst>
            </p:nvPr>
          </p:nvCxnSpPr>
          <p:spPr>
            <a:xfrm flipH="1">
              <a:off x="6276" y="4010"/>
              <a:ext cx="789" cy="726"/>
            </a:xfrm>
            <a:prstGeom prst="line">
              <a:avLst/>
            </a:prstGeom>
            <a:ln w="2857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" name="直接连接符 10"/>
          <p:cNvCxnSpPr/>
          <p:nvPr>
            <p:custDataLst>
              <p:tags r:id="rId9"/>
            </p:custDataLst>
          </p:nvPr>
        </p:nvCxnSpPr>
        <p:spPr>
          <a:xfrm>
            <a:off x="7906385" y="3863975"/>
            <a:ext cx="195516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>
            <p:custDataLst>
              <p:tags r:id="rId10"/>
            </p:custDataLst>
          </p:nvPr>
        </p:nvCxnSpPr>
        <p:spPr>
          <a:xfrm flipV="1">
            <a:off x="9846310" y="3844925"/>
            <a:ext cx="5715" cy="130365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组合 14"/>
          <p:cNvGrpSpPr/>
          <p:nvPr/>
        </p:nvGrpSpPr>
        <p:grpSpPr>
          <a:xfrm rot="16200000">
            <a:off x="9732645" y="4994910"/>
            <a:ext cx="232410" cy="539750"/>
            <a:chOff x="8345" y="5536"/>
            <a:chExt cx="366" cy="850"/>
          </a:xfrm>
        </p:grpSpPr>
        <p:cxnSp>
          <p:nvCxnSpPr>
            <p:cNvPr id="13" name="直接连接符 12"/>
            <p:cNvCxnSpPr/>
            <p:nvPr>
              <p:custDataLst>
                <p:tags r:id="rId11"/>
              </p:custDataLst>
            </p:nvPr>
          </p:nvCxnSpPr>
          <p:spPr>
            <a:xfrm flipV="1">
              <a:off x="8528" y="5679"/>
              <a:ext cx="0" cy="567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>
              <p:custDataLst>
                <p:tags r:id="rId12"/>
              </p:custDataLst>
            </p:nvPr>
          </p:nvCxnSpPr>
          <p:spPr>
            <a:xfrm flipV="1">
              <a:off x="8711" y="5536"/>
              <a:ext cx="0" cy="85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/>
            <p:nvPr>
              <p:custDataLst>
                <p:tags r:id="rId13"/>
              </p:custDataLst>
            </p:nvPr>
          </p:nvCxnSpPr>
          <p:spPr>
            <a:xfrm flipV="1">
              <a:off x="8345" y="5822"/>
              <a:ext cx="0" cy="28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文本框 16"/>
          <p:cNvSpPr txBox="1"/>
          <p:nvPr>
            <p:custDataLst>
              <p:tags r:id="rId14"/>
            </p:custDataLst>
          </p:nvPr>
        </p:nvSpPr>
        <p:spPr>
          <a:xfrm>
            <a:off x="1786890" y="3558540"/>
            <a:ext cx="162242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>
                <a:solidFill>
                  <a:srgbClr val="FF0000"/>
                </a:solidFill>
              </a:rPr>
              <a:t>12V</a:t>
            </a:r>
            <a:r>
              <a:rPr lang="zh-CN" altLang="en-US" sz="3200">
                <a:solidFill>
                  <a:srgbClr val="FF0000"/>
                </a:solidFill>
                <a:sym typeface="+mn-ea"/>
              </a:rPr>
              <a:t>＋</a:t>
            </a:r>
            <a:endParaRPr lang="zh-CN" altLang="en-US" sz="3200">
              <a:solidFill>
                <a:srgbClr val="FF0000"/>
              </a:solidFill>
              <a:sym typeface="+mn-ea"/>
            </a:endParaRPr>
          </a:p>
        </p:txBody>
      </p:sp>
      <p:sp>
        <p:nvSpPr>
          <p:cNvPr id="18" name="圆角矩形标注 17"/>
          <p:cNvSpPr/>
          <p:nvPr>
            <p:custDataLst>
              <p:tags r:id="rId15"/>
            </p:custDataLst>
          </p:nvPr>
        </p:nvSpPr>
        <p:spPr>
          <a:xfrm>
            <a:off x="2947035" y="2484755"/>
            <a:ext cx="910590" cy="412115"/>
          </a:xfrm>
          <a:prstGeom prst="wedgeRoundRectCallout">
            <a:avLst>
              <a:gd name="adj1" fmla="val -1952"/>
              <a:gd name="adj2" fmla="val 24661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/>
              <a:t>保险丝</a:t>
            </a:r>
            <a:endParaRPr lang="zh-CN" altLang="en-US"/>
          </a:p>
        </p:txBody>
      </p:sp>
      <p:sp>
        <p:nvSpPr>
          <p:cNvPr id="19" name="圆角矩形标注 18"/>
          <p:cNvSpPr/>
          <p:nvPr>
            <p:custDataLst>
              <p:tags r:id="rId16"/>
            </p:custDataLst>
          </p:nvPr>
        </p:nvSpPr>
        <p:spPr>
          <a:xfrm>
            <a:off x="6990080" y="2292985"/>
            <a:ext cx="910590" cy="412115"/>
          </a:xfrm>
          <a:prstGeom prst="wedgeRoundRectCallout">
            <a:avLst>
              <a:gd name="adj1" fmla="val -1952"/>
              <a:gd name="adj2" fmla="val 24661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/>
              <a:t>用电器</a:t>
            </a:r>
            <a:endParaRPr lang="zh-CN" altLang="en-US"/>
          </a:p>
        </p:txBody>
      </p:sp>
      <p:sp>
        <p:nvSpPr>
          <p:cNvPr id="20" name="圆角矩形标注 19"/>
          <p:cNvSpPr/>
          <p:nvPr>
            <p:custDataLst>
              <p:tags r:id="rId17"/>
            </p:custDataLst>
          </p:nvPr>
        </p:nvSpPr>
        <p:spPr>
          <a:xfrm>
            <a:off x="4602480" y="4593590"/>
            <a:ext cx="910590" cy="412115"/>
          </a:xfrm>
          <a:prstGeom prst="wedgeRoundRectCallout">
            <a:avLst>
              <a:gd name="adj1" fmla="val 2301"/>
              <a:gd name="adj2" fmla="val -21610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/>
              <a:t>开关</a:t>
            </a:r>
            <a:endParaRPr lang="zh-CN" altLang="en-US"/>
          </a:p>
        </p:txBody>
      </p:sp>
      <p:sp>
        <p:nvSpPr>
          <p:cNvPr id="21" name="圆角矩形标注 20"/>
          <p:cNvSpPr/>
          <p:nvPr>
            <p:custDataLst>
              <p:tags r:id="rId18"/>
            </p:custDataLst>
          </p:nvPr>
        </p:nvSpPr>
        <p:spPr>
          <a:xfrm>
            <a:off x="7900670" y="4593590"/>
            <a:ext cx="910590" cy="412115"/>
          </a:xfrm>
          <a:prstGeom prst="wedgeRoundRectCallout">
            <a:avLst>
              <a:gd name="adj1" fmla="val 2301"/>
              <a:gd name="adj2" fmla="val -21610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/>
              <a:t>导线</a:t>
            </a:r>
            <a:endParaRPr lang="zh-CN" altLang="en-US"/>
          </a:p>
        </p:txBody>
      </p:sp>
      <p:sp>
        <p:nvSpPr>
          <p:cNvPr id="22" name="圆角矩形标注 21"/>
          <p:cNvSpPr/>
          <p:nvPr>
            <p:custDataLst>
              <p:tags r:id="rId19"/>
            </p:custDataLst>
          </p:nvPr>
        </p:nvSpPr>
        <p:spPr>
          <a:xfrm>
            <a:off x="9393555" y="5737225"/>
            <a:ext cx="910590" cy="412115"/>
          </a:xfrm>
          <a:prstGeom prst="wedgeRoundRectCallout">
            <a:avLst>
              <a:gd name="adj1" fmla="val 9832"/>
              <a:gd name="adj2" fmla="val -13767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/>
              <a:t>搭铁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872490" y="751205"/>
            <a:ext cx="10290810" cy="39693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/>
              <a:t>二、额定电流的选择</a:t>
            </a:r>
            <a:endParaRPr lang="zh-CN"/>
          </a:p>
          <a:p>
            <a:r>
              <a:rPr lang="en-US" altLang="zh-CN"/>
              <a:t>      </a:t>
            </a:r>
            <a:endParaRPr lang="en-US" altLang="zh-CN"/>
          </a:p>
          <a:p>
            <a:r>
              <a:rPr lang="en-US" altLang="zh-CN"/>
              <a:t>          </a:t>
            </a:r>
            <a:r>
              <a:rPr lang="zh-CN" altLang="en-US">
                <a:sym typeface="+mn-ea"/>
              </a:rPr>
              <a:t>一般我们认为在一个工作电流正常为</a:t>
            </a:r>
            <a:r>
              <a:rPr lang="en-US" altLang="zh-CN">
                <a:sym typeface="+mn-ea"/>
              </a:rPr>
              <a:t>10A</a:t>
            </a:r>
            <a:r>
              <a:rPr lang="zh-CN" altLang="en-US">
                <a:sym typeface="+mn-ea"/>
              </a:rPr>
              <a:t>电流值的电路中加装一个</a:t>
            </a:r>
            <a:r>
              <a:rPr lang="en-US" altLang="zh-CN">
                <a:sym typeface="+mn-ea"/>
              </a:rPr>
              <a:t>10A</a:t>
            </a:r>
            <a:r>
              <a:rPr lang="zh-CN" altLang="en-US">
                <a:sym typeface="+mn-ea"/>
              </a:rPr>
              <a:t>的保险丝就可以了，但实际情况如果选择的保险丝额定电流值和工作电流相等的情况下，保险丝的温度是比较高的，此时就会影响保险丝的使用寿命。</a:t>
            </a:r>
            <a:endParaRPr lang="zh-CN" altLang="en-US">
              <a:sym typeface="+mn-ea"/>
            </a:endParaRPr>
          </a:p>
          <a:p>
            <a:endParaRPr lang="zh-CN" altLang="en-US">
              <a:sym typeface="+mn-ea"/>
            </a:endParaRPr>
          </a:p>
          <a:p>
            <a:r>
              <a:rPr lang="zh-CN" altLang="en-US">
                <a:sym typeface="+mn-ea"/>
              </a:rPr>
              <a:t> </a:t>
            </a:r>
            <a:r>
              <a:rPr lang="en-US" altLang="zh-CN">
                <a:sym typeface="+mn-ea"/>
              </a:rPr>
              <a:t>         </a:t>
            </a:r>
            <a:r>
              <a:rPr lang="zh-CN" altLang="en-US">
                <a:sym typeface="+mn-ea"/>
              </a:rPr>
              <a:t>通常情况下流过保险丝的实际电流不应该大于保险丝额定电流的</a:t>
            </a:r>
            <a:r>
              <a:rPr lang="en-US" altLang="zh-CN">
                <a:sym typeface="+mn-ea"/>
              </a:rPr>
              <a:t>75%</a:t>
            </a:r>
            <a:r>
              <a:rPr lang="zh-CN" altLang="en-US">
                <a:sym typeface="+mn-ea"/>
              </a:rPr>
              <a:t>。</a:t>
            </a:r>
            <a:endParaRPr lang="zh-CN" altLang="en-US">
              <a:sym typeface="+mn-ea"/>
            </a:endParaRPr>
          </a:p>
          <a:p>
            <a:endParaRPr lang="zh-CN" altLang="en-US">
              <a:sym typeface="+mn-ea"/>
            </a:endParaRPr>
          </a:p>
          <a:p>
            <a:r>
              <a:rPr lang="zh-CN" altLang="en-US">
                <a:sym typeface="+mn-ea"/>
              </a:rPr>
              <a:t> </a:t>
            </a:r>
            <a:r>
              <a:rPr lang="en-US" altLang="zh-CN">
                <a:sym typeface="+mn-ea"/>
              </a:rPr>
              <a:t>         </a:t>
            </a:r>
            <a:r>
              <a:rPr lang="zh-CN" altLang="en-US">
                <a:sym typeface="+mn-ea"/>
              </a:rPr>
              <a:t>比如一个额定电流为</a:t>
            </a:r>
            <a:r>
              <a:rPr lang="en-US" altLang="zh-CN">
                <a:sym typeface="+mn-ea"/>
              </a:rPr>
              <a:t>10A</a:t>
            </a:r>
            <a:r>
              <a:rPr lang="zh-CN" altLang="en-US">
                <a:sym typeface="+mn-ea"/>
              </a:rPr>
              <a:t>的保险丝，正常工作电流应该将</a:t>
            </a:r>
            <a:r>
              <a:rPr lang="en-US" altLang="zh-CN">
                <a:sym typeface="+mn-ea"/>
              </a:rPr>
              <a:t>10A</a:t>
            </a:r>
            <a:r>
              <a:rPr lang="zh-CN" altLang="en-US">
                <a:sym typeface="+mn-ea"/>
              </a:rPr>
              <a:t>×</a:t>
            </a:r>
            <a:r>
              <a:rPr lang="en-US" altLang="zh-CN">
                <a:sym typeface="+mn-ea"/>
              </a:rPr>
              <a:t>75%=7.5A</a:t>
            </a:r>
            <a:r>
              <a:rPr lang="zh-CN" altLang="en-US">
                <a:sym typeface="+mn-ea"/>
              </a:rPr>
              <a:t>。也就是</a:t>
            </a:r>
            <a:r>
              <a:rPr lang="en-US" altLang="zh-CN">
                <a:sym typeface="+mn-ea"/>
              </a:rPr>
              <a:t>10A</a:t>
            </a:r>
            <a:r>
              <a:rPr lang="zh-CN" altLang="en-US">
                <a:sym typeface="+mn-ea"/>
              </a:rPr>
              <a:t>的保险丝应该应用在电流在</a:t>
            </a:r>
            <a:r>
              <a:rPr lang="en-US" altLang="zh-CN">
                <a:sym typeface="+mn-ea"/>
              </a:rPr>
              <a:t>7.5A</a:t>
            </a:r>
            <a:r>
              <a:rPr lang="zh-CN" altLang="en-US">
                <a:sym typeface="+mn-ea"/>
              </a:rPr>
              <a:t>的电路中。</a:t>
            </a:r>
            <a:endParaRPr lang="zh-CN" altLang="en-US">
              <a:sym typeface="+mn-ea"/>
            </a:endParaRPr>
          </a:p>
          <a:p>
            <a:endParaRPr lang="zh-CN" altLang="en-US">
              <a:sym typeface="+mn-ea"/>
            </a:endParaRPr>
          </a:p>
          <a:p>
            <a:r>
              <a:rPr lang="zh-CN" altLang="en-US">
                <a:sym typeface="+mn-ea"/>
              </a:rPr>
              <a:t> </a:t>
            </a:r>
            <a:r>
              <a:rPr lang="en-US" altLang="zh-CN">
                <a:sym typeface="+mn-ea"/>
              </a:rPr>
              <a:t>        </a:t>
            </a:r>
            <a:r>
              <a:rPr lang="zh-CN" altLang="en-US">
                <a:sym typeface="+mn-ea"/>
              </a:rPr>
              <a:t>如果电路中的最大工作电流可以达到</a:t>
            </a:r>
            <a:r>
              <a:rPr lang="en-US" altLang="zh-CN">
                <a:sym typeface="+mn-ea"/>
              </a:rPr>
              <a:t>10A</a:t>
            </a:r>
            <a:r>
              <a:rPr lang="zh-CN" altLang="en-US">
                <a:sym typeface="+mn-ea"/>
              </a:rPr>
              <a:t>，那么在选用保险丝时应将</a:t>
            </a:r>
            <a:r>
              <a:rPr lang="en-US" altLang="zh-CN">
                <a:sym typeface="+mn-ea"/>
              </a:rPr>
              <a:t>10A</a:t>
            </a:r>
            <a:r>
              <a:rPr lang="zh-CN" altLang="en-US">
                <a:sym typeface="+mn-ea"/>
              </a:rPr>
              <a:t>÷</a:t>
            </a:r>
            <a:r>
              <a:rPr lang="en-US" altLang="zh-CN">
                <a:sym typeface="+mn-ea"/>
              </a:rPr>
              <a:t>75%=13.33A</a:t>
            </a:r>
            <a:r>
              <a:rPr lang="zh-CN" altLang="en-US">
                <a:sym typeface="+mn-ea"/>
              </a:rPr>
              <a:t>，那么在这个电路当中我们就要选择</a:t>
            </a:r>
            <a:r>
              <a:rPr lang="en-US" altLang="zh-CN">
                <a:sym typeface="+mn-ea"/>
              </a:rPr>
              <a:t>15A</a:t>
            </a:r>
            <a:r>
              <a:rPr lang="zh-CN" altLang="en-US">
                <a:sym typeface="+mn-ea"/>
              </a:rPr>
              <a:t>的保险丝。</a:t>
            </a:r>
            <a:endParaRPr lang="zh-CN" altLang="en-US"/>
          </a:p>
          <a:p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180975" y="382905"/>
            <a:ext cx="277749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/>
              <a:t>三、根据使用环境温度</a:t>
            </a:r>
            <a:endParaRPr lang="en-US" altLang="zh-CN"/>
          </a:p>
        </p:txBody>
      </p:sp>
      <p:grpSp>
        <p:nvGrpSpPr>
          <p:cNvPr id="5" name="组合 4"/>
          <p:cNvGrpSpPr/>
          <p:nvPr/>
        </p:nvGrpSpPr>
        <p:grpSpPr>
          <a:xfrm>
            <a:off x="3435350" y="405765"/>
            <a:ext cx="8236585" cy="6052055"/>
            <a:chOff x="2389" y="684"/>
            <a:chExt cx="12930" cy="9499"/>
          </a:xfrm>
        </p:grpSpPr>
        <p:cxnSp>
          <p:nvCxnSpPr>
            <p:cNvPr id="6" name="直接连接符 5"/>
            <p:cNvCxnSpPr/>
            <p:nvPr>
              <p:custDataLst>
                <p:tags r:id="rId2"/>
              </p:custDataLst>
            </p:nvPr>
          </p:nvCxnSpPr>
          <p:spPr>
            <a:xfrm>
              <a:off x="3185" y="684"/>
              <a:ext cx="0" cy="8618"/>
            </a:xfrm>
            <a:prstGeom prst="line">
              <a:avLst/>
            </a:prstGeom>
            <a:ln w="25400">
              <a:solidFill>
                <a:schemeClr val="tx1">
                  <a:lumMod val="65000"/>
                  <a:lumOff val="3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接连接符 6"/>
            <p:cNvCxnSpPr/>
            <p:nvPr>
              <p:custDataLst>
                <p:tags r:id="rId3"/>
              </p:custDataLst>
            </p:nvPr>
          </p:nvCxnSpPr>
          <p:spPr>
            <a:xfrm>
              <a:off x="3792" y="684"/>
              <a:ext cx="0" cy="8618"/>
            </a:xfrm>
            <a:prstGeom prst="line">
              <a:avLst/>
            </a:prstGeom>
            <a:ln w="25400">
              <a:solidFill>
                <a:schemeClr val="tx1">
                  <a:lumMod val="65000"/>
                  <a:lumOff val="3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接连接符 7"/>
            <p:cNvCxnSpPr/>
            <p:nvPr>
              <p:custDataLst>
                <p:tags r:id="rId4"/>
              </p:custDataLst>
            </p:nvPr>
          </p:nvCxnSpPr>
          <p:spPr>
            <a:xfrm>
              <a:off x="4398" y="684"/>
              <a:ext cx="0" cy="8618"/>
            </a:xfrm>
            <a:prstGeom prst="line">
              <a:avLst/>
            </a:prstGeom>
            <a:ln w="25400">
              <a:solidFill>
                <a:schemeClr val="tx1">
                  <a:lumMod val="65000"/>
                  <a:lumOff val="3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/>
            <p:cNvCxnSpPr/>
            <p:nvPr>
              <p:custDataLst>
                <p:tags r:id="rId5"/>
              </p:custDataLst>
            </p:nvPr>
          </p:nvCxnSpPr>
          <p:spPr>
            <a:xfrm>
              <a:off x="5005" y="684"/>
              <a:ext cx="0" cy="8618"/>
            </a:xfrm>
            <a:prstGeom prst="line">
              <a:avLst/>
            </a:prstGeom>
            <a:ln w="25400">
              <a:solidFill>
                <a:schemeClr val="tx1">
                  <a:lumMod val="65000"/>
                  <a:lumOff val="3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>
              <p:custDataLst>
                <p:tags r:id="rId6"/>
              </p:custDataLst>
            </p:nvPr>
          </p:nvCxnSpPr>
          <p:spPr>
            <a:xfrm>
              <a:off x="5612" y="684"/>
              <a:ext cx="0" cy="8618"/>
            </a:xfrm>
            <a:prstGeom prst="line">
              <a:avLst/>
            </a:prstGeom>
            <a:ln w="25400">
              <a:solidFill>
                <a:schemeClr val="tx1">
                  <a:lumMod val="65000"/>
                  <a:lumOff val="3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>
              <p:custDataLst>
                <p:tags r:id="rId7"/>
              </p:custDataLst>
            </p:nvPr>
          </p:nvCxnSpPr>
          <p:spPr>
            <a:xfrm>
              <a:off x="6218" y="684"/>
              <a:ext cx="0" cy="8618"/>
            </a:xfrm>
            <a:prstGeom prst="line">
              <a:avLst/>
            </a:prstGeom>
            <a:ln w="25400">
              <a:solidFill>
                <a:schemeClr val="tx1">
                  <a:lumMod val="65000"/>
                  <a:lumOff val="3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>
              <p:custDataLst>
                <p:tags r:id="rId8"/>
              </p:custDataLst>
            </p:nvPr>
          </p:nvCxnSpPr>
          <p:spPr>
            <a:xfrm>
              <a:off x="7432" y="684"/>
              <a:ext cx="0" cy="8618"/>
            </a:xfrm>
            <a:prstGeom prst="line">
              <a:avLst/>
            </a:prstGeom>
            <a:ln w="25400">
              <a:solidFill>
                <a:schemeClr val="tx1">
                  <a:lumMod val="65000"/>
                  <a:lumOff val="3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>
              <p:custDataLst>
                <p:tags r:id="rId9"/>
              </p:custDataLst>
            </p:nvPr>
          </p:nvCxnSpPr>
          <p:spPr>
            <a:xfrm>
              <a:off x="8038" y="684"/>
              <a:ext cx="0" cy="8618"/>
            </a:xfrm>
            <a:prstGeom prst="line">
              <a:avLst/>
            </a:prstGeom>
            <a:ln w="25400">
              <a:solidFill>
                <a:schemeClr val="tx1">
                  <a:lumMod val="65000"/>
                  <a:lumOff val="3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>
              <p:custDataLst>
                <p:tags r:id="rId10"/>
              </p:custDataLst>
            </p:nvPr>
          </p:nvCxnSpPr>
          <p:spPr>
            <a:xfrm>
              <a:off x="8645" y="684"/>
              <a:ext cx="0" cy="8618"/>
            </a:xfrm>
            <a:prstGeom prst="line">
              <a:avLst/>
            </a:prstGeom>
            <a:ln w="25400">
              <a:solidFill>
                <a:schemeClr val="tx1">
                  <a:lumMod val="65000"/>
                  <a:lumOff val="3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/>
            <p:cNvCxnSpPr/>
            <p:nvPr>
              <p:custDataLst>
                <p:tags r:id="rId11"/>
              </p:custDataLst>
            </p:nvPr>
          </p:nvCxnSpPr>
          <p:spPr>
            <a:xfrm>
              <a:off x="9252" y="684"/>
              <a:ext cx="0" cy="8618"/>
            </a:xfrm>
            <a:prstGeom prst="line">
              <a:avLst/>
            </a:prstGeom>
            <a:ln w="25400">
              <a:solidFill>
                <a:schemeClr val="tx1">
                  <a:lumMod val="65000"/>
                  <a:lumOff val="3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/>
            <p:nvPr>
              <p:custDataLst>
                <p:tags r:id="rId12"/>
              </p:custDataLst>
            </p:nvPr>
          </p:nvCxnSpPr>
          <p:spPr>
            <a:xfrm>
              <a:off x="9858" y="684"/>
              <a:ext cx="0" cy="8618"/>
            </a:xfrm>
            <a:prstGeom prst="line">
              <a:avLst/>
            </a:prstGeom>
            <a:ln w="25400">
              <a:solidFill>
                <a:schemeClr val="tx1">
                  <a:lumMod val="65000"/>
                  <a:lumOff val="3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>
              <p:custDataLst>
                <p:tags r:id="rId13"/>
              </p:custDataLst>
            </p:nvPr>
          </p:nvCxnSpPr>
          <p:spPr>
            <a:xfrm>
              <a:off x="10465" y="684"/>
              <a:ext cx="0" cy="8618"/>
            </a:xfrm>
            <a:prstGeom prst="line">
              <a:avLst/>
            </a:prstGeom>
            <a:ln w="25400">
              <a:solidFill>
                <a:schemeClr val="tx1">
                  <a:lumMod val="65000"/>
                  <a:lumOff val="3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/>
            <p:cNvCxnSpPr/>
            <p:nvPr>
              <p:custDataLst>
                <p:tags r:id="rId14"/>
              </p:custDataLst>
            </p:nvPr>
          </p:nvCxnSpPr>
          <p:spPr>
            <a:xfrm>
              <a:off x="11072" y="684"/>
              <a:ext cx="0" cy="8618"/>
            </a:xfrm>
            <a:prstGeom prst="line">
              <a:avLst/>
            </a:prstGeom>
            <a:ln w="25400">
              <a:solidFill>
                <a:schemeClr val="tx1">
                  <a:lumMod val="65000"/>
                  <a:lumOff val="3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/>
            <p:cNvCxnSpPr/>
            <p:nvPr>
              <p:custDataLst>
                <p:tags r:id="rId15"/>
              </p:custDataLst>
            </p:nvPr>
          </p:nvCxnSpPr>
          <p:spPr>
            <a:xfrm>
              <a:off x="11678" y="684"/>
              <a:ext cx="0" cy="8618"/>
            </a:xfrm>
            <a:prstGeom prst="line">
              <a:avLst/>
            </a:prstGeom>
            <a:ln w="25400">
              <a:solidFill>
                <a:schemeClr val="tx1">
                  <a:lumMod val="65000"/>
                  <a:lumOff val="3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/>
            <p:cNvCxnSpPr/>
            <p:nvPr>
              <p:custDataLst>
                <p:tags r:id="rId16"/>
              </p:custDataLst>
            </p:nvPr>
          </p:nvCxnSpPr>
          <p:spPr>
            <a:xfrm>
              <a:off x="12285" y="684"/>
              <a:ext cx="0" cy="8618"/>
            </a:xfrm>
            <a:prstGeom prst="line">
              <a:avLst/>
            </a:prstGeom>
            <a:ln w="25400">
              <a:solidFill>
                <a:schemeClr val="tx1">
                  <a:lumMod val="65000"/>
                  <a:lumOff val="3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/>
            <p:nvPr>
              <p:custDataLst>
                <p:tags r:id="rId17"/>
              </p:custDataLst>
            </p:nvPr>
          </p:nvCxnSpPr>
          <p:spPr>
            <a:xfrm>
              <a:off x="12892" y="684"/>
              <a:ext cx="0" cy="8618"/>
            </a:xfrm>
            <a:prstGeom prst="line">
              <a:avLst/>
            </a:prstGeom>
            <a:ln w="25400">
              <a:solidFill>
                <a:schemeClr val="tx1">
                  <a:lumMod val="65000"/>
                  <a:lumOff val="3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/>
            <p:cNvCxnSpPr/>
            <p:nvPr>
              <p:custDataLst>
                <p:tags r:id="rId18"/>
              </p:custDataLst>
            </p:nvPr>
          </p:nvCxnSpPr>
          <p:spPr>
            <a:xfrm>
              <a:off x="13498" y="684"/>
              <a:ext cx="0" cy="8618"/>
            </a:xfrm>
            <a:prstGeom prst="line">
              <a:avLst/>
            </a:prstGeom>
            <a:ln w="25400">
              <a:solidFill>
                <a:schemeClr val="tx1">
                  <a:lumMod val="65000"/>
                  <a:lumOff val="3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/>
            <p:cNvCxnSpPr/>
            <p:nvPr>
              <p:custDataLst>
                <p:tags r:id="rId19"/>
              </p:custDataLst>
            </p:nvPr>
          </p:nvCxnSpPr>
          <p:spPr>
            <a:xfrm>
              <a:off x="14105" y="684"/>
              <a:ext cx="0" cy="8618"/>
            </a:xfrm>
            <a:prstGeom prst="line">
              <a:avLst/>
            </a:prstGeom>
            <a:ln w="25400">
              <a:solidFill>
                <a:schemeClr val="tx1">
                  <a:lumMod val="65000"/>
                  <a:lumOff val="3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/>
            <p:cNvCxnSpPr/>
            <p:nvPr>
              <p:custDataLst>
                <p:tags r:id="rId20"/>
              </p:custDataLst>
            </p:nvPr>
          </p:nvCxnSpPr>
          <p:spPr>
            <a:xfrm>
              <a:off x="14712" y="684"/>
              <a:ext cx="0" cy="8618"/>
            </a:xfrm>
            <a:prstGeom prst="line">
              <a:avLst/>
            </a:prstGeom>
            <a:ln w="25400">
              <a:solidFill>
                <a:schemeClr val="tx1">
                  <a:lumMod val="65000"/>
                  <a:lumOff val="3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4"/>
            <p:cNvCxnSpPr/>
            <p:nvPr>
              <p:custDataLst>
                <p:tags r:id="rId21"/>
              </p:custDataLst>
            </p:nvPr>
          </p:nvCxnSpPr>
          <p:spPr>
            <a:xfrm>
              <a:off x="15319" y="684"/>
              <a:ext cx="0" cy="8618"/>
            </a:xfrm>
            <a:prstGeom prst="line">
              <a:avLst/>
            </a:prstGeom>
            <a:ln w="25400">
              <a:solidFill>
                <a:schemeClr val="tx1">
                  <a:lumMod val="65000"/>
                  <a:lumOff val="3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5"/>
            <p:cNvCxnSpPr/>
            <p:nvPr>
              <p:custDataLst>
                <p:tags r:id="rId22"/>
              </p:custDataLst>
            </p:nvPr>
          </p:nvCxnSpPr>
          <p:spPr>
            <a:xfrm flipH="1">
              <a:off x="3185" y="698"/>
              <a:ext cx="12134" cy="0"/>
            </a:xfrm>
            <a:prstGeom prst="line">
              <a:avLst/>
            </a:prstGeom>
            <a:ln w="25400">
              <a:solidFill>
                <a:schemeClr val="tx1">
                  <a:lumMod val="65000"/>
                  <a:lumOff val="3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>
              <p:custDataLst>
                <p:tags r:id="rId23"/>
              </p:custDataLst>
            </p:nvPr>
          </p:nvCxnSpPr>
          <p:spPr>
            <a:xfrm flipH="1">
              <a:off x="3185" y="1314"/>
              <a:ext cx="12134" cy="0"/>
            </a:xfrm>
            <a:prstGeom prst="line">
              <a:avLst/>
            </a:prstGeom>
            <a:ln w="25400">
              <a:solidFill>
                <a:schemeClr val="tx1">
                  <a:lumMod val="65000"/>
                  <a:lumOff val="3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连接符 28"/>
            <p:cNvCxnSpPr/>
            <p:nvPr>
              <p:custDataLst>
                <p:tags r:id="rId24"/>
              </p:custDataLst>
            </p:nvPr>
          </p:nvCxnSpPr>
          <p:spPr>
            <a:xfrm flipH="1">
              <a:off x="3185" y="1929"/>
              <a:ext cx="12134" cy="0"/>
            </a:xfrm>
            <a:prstGeom prst="line">
              <a:avLst/>
            </a:prstGeom>
            <a:ln w="25400">
              <a:solidFill>
                <a:schemeClr val="tx1">
                  <a:lumMod val="65000"/>
                  <a:lumOff val="3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29"/>
            <p:cNvCxnSpPr/>
            <p:nvPr>
              <p:custDataLst>
                <p:tags r:id="rId25"/>
              </p:custDataLst>
            </p:nvPr>
          </p:nvCxnSpPr>
          <p:spPr>
            <a:xfrm flipH="1">
              <a:off x="3185" y="2545"/>
              <a:ext cx="12134" cy="0"/>
            </a:xfrm>
            <a:prstGeom prst="line">
              <a:avLst/>
            </a:prstGeom>
            <a:ln w="25400">
              <a:solidFill>
                <a:schemeClr val="tx1">
                  <a:lumMod val="65000"/>
                  <a:lumOff val="3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接连接符 30"/>
            <p:cNvCxnSpPr/>
            <p:nvPr>
              <p:custDataLst>
                <p:tags r:id="rId26"/>
              </p:custDataLst>
            </p:nvPr>
          </p:nvCxnSpPr>
          <p:spPr>
            <a:xfrm flipH="1">
              <a:off x="3185" y="3160"/>
              <a:ext cx="12134" cy="0"/>
            </a:xfrm>
            <a:prstGeom prst="line">
              <a:avLst/>
            </a:prstGeom>
            <a:ln w="25400">
              <a:solidFill>
                <a:schemeClr val="tx1">
                  <a:lumMod val="65000"/>
                  <a:lumOff val="3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接连接符 31"/>
            <p:cNvCxnSpPr/>
            <p:nvPr>
              <p:custDataLst>
                <p:tags r:id="rId27"/>
              </p:custDataLst>
            </p:nvPr>
          </p:nvCxnSpPr>
          <p:spPr>
            <a:xfrm flipH="1">
              <a:off x="3185" y="3776"/>
              <a:ext cx="12134" cy="0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连接符 32"/>
            <p:cNvCxnSpPr/>
            <p:nvPr>
              <p:custDataLst>
                <p:tags r:id="rId28"/>
              </p:custDataLst>
            </p:nvPr>
          </p:nvCxnSpPr>
          <p:spPr>
            <a:xfrm flipH="1">
              <a:off x="3185" y="4391"/>
              <a:ext cx="12134" cy="0"/>
            </a:xfrm>
            <a:prstGeom prst="line">
              <a:avLst/>
            </a:prstGeom>
            <a:ln w="25400">
              <a:solidFill>
                <a:schemeClr val="tx1">
                  <a:lumMod val="65000"/>
                  <a:lumOff val="3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连接符 33"/>
            <p:cNvCxnSpPr/>
            <p:nvPr>
              <p:custDataLst>
                <p:tags r:id="rId29"/>
              </p:custDataLst>
            </p:nvPr>
          </p:nvCxnSpPr>
          <p:spPr>
            <a:xfrm flipH="1">
              <a:off x="3185" y="5007"/>
              <a:ext cx="12134" cy="0"/>
            </a:xfrm>
            <a:prstGeom prst="line">
              <a:avLst/>
            </a:prstGeom>
            <a:ln w="25400">
              <a:solidFill>
                <a:schemeClr val="tx1">
                  <a:lumMod val="65000"/>
                  <a:lumOff val="3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接连接符 34"/>
            <p:cNvCxnSpPr/>
            <p:nvPr>
              <p:custDataLst>
                <p:tags r:id="rId30"/>
              </p:custDataLst>
            </p:nvPr>
          </p:nvCxnSpPr>
          <p:spPr>
            <a:xfrm flipH="1">
              <a:off x="3185" y="5623"/>
              <a:ext cx="12134" cy="0"/>
            </a:xfrm>
            <a:prstGeom prst="line">
              <a:avLst/>
            </a:prstGeom>
            <a:ln w="25400">
              <a:solidFill>
                <a:schemeClr val="tx1">
                  <a:lumMod val="65000"/>
                  <a:lumOff val="3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接连接符 35"/>
            <p:cNvCxnSpPr/>
            <p:nvPr>
              <p:custDataLst>
                <p:tags r:id="rId31"/>
              </p:custDataLst>
            </p:nvPr>
          </p:nvCxnSpPr>
          <p:spPr>
            <a:xfrm flipH="1">
              <a:off x="3185" y="6238"/>
              <a:ext cx="12134" cy="0"/>
            </a:xfrm>
            <a:prstGeom prst="line">
              <a:avLst/>
            </a:prstGeom>
            <a:ln w="25400">
              <a:solidFill>
                <a:schemeClr val="tx1">
                  <a:lumMod val="65000"/>
                  <a:lumOff val="3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接连接符 36"/>
            <p:cNvCxnSpPr/>
            <p:nvPr>
              <p:custDataLst>
                <p:tags r:id="rId32"/>
              </p:custDataLst>
            </p:nvPr>
          </p:nvCxnSpPr>
          <p:spPr>
            <a:xfrm flipH="1">
              <a:off x="3185" y="6854"/>
              <a:ext cx="12134" cy="0"/>
            </a:xfrm>
            <a:prstGeom prst="line">
              <a:avLst/>
            </a:prstGeom>
            <a:ln w="25400">
              <a:solidFill>
                <a:schemeClr val="tx1">
                  <a:lumMod val="65000"/>
                  <a:lumOff val="3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接连接符 37"/>
            <p:cNvCxnSpPr/>
            <p:nvPr>
              <p:custDataLst>
                <p:tags r:id="rId33"/>
              </p:custDataLst>
            </p:nvPr>
          </p:nvCxnSpPr>
          <p:spPr>
            <a:xfrm flipH="1">
              <a:off x="3185" y="7469"/>
              <a:ext cx="12134" cy="0"/>
            </a:xfrm>
            <a:prstGeom prst="line">
              <a:avLst/>
            </a:prstGeom>
            <a:ln w="25400">
              <a:solidFill>
                <a:schemeClr val="tx1">
                  <a:lumMod val="65000"/>
                  <a:lumOff val="3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接连接符 38"/>
            <p:cNvCxnSpPr/>
            <p:nvPr>
              <p:custDataLst>
                <p:tags r:id="rId34"/>
              </p:custDataLst>
            </p:nvPr>
          </p:nvCxnSpPr>
          <p:spPr>
            <a:xfrm flipH="1">
              <a:off x="3185" y="8085"/>
              <a:ext cx="12134" cy="0"/>
            </a:xfrm>
            <a:prstGeom prst="line">
              <a:avLst/>
            </a:prstGeom>
            <a:ln w="25400">
              <a:solidFill>
                <a:schemeClr val="tx1">
                  <a:lumMod val="65000"/>
                  <a:lumOff val="3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>
              <p:custDataLst>
                <p:tags r:id="rId35"/>
              </p:custDataLst>
            </p:nvPr>
          </p:nvCxnSpPr>
          <p:spPr>
            <a:xfrm flipH="1">
              <a:off x="3185" y="8701"/>
              <a:ext cx="12134" cy="0"/>
            </a:xfrm>
            <a:prstGeom prst="line">
              <a:avLst/>
            </a:prstGeom>
            <a:ln w="25400">
              <a:solidFill>
                <a:schemeClr val="tx1">
                  <a:lumMod val="65000"/>
                  <a:lumOff val="3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接连接符 40"/>
            <p:cNvCxnSpPr/>
            <p:nvPr>
              <p:custDataLst>
                <p:tags r:id="rId36"/>
              </p:custDataLst>
            </p:nvPr>
          </p:nvCxnSpPr>
          <p:spPr>
            <a:xfrm flipH="1">
              <a:off x="3185" y="9316"/>
              <a:ext cx="12134" cy="0"/>
            </a:xfrm>
            <a:prstGeom prst="line">
              <a:avLst/>
            </a:prstGeom>
            <a:ln w="25400">
              <a:solidFill>
                <a:schemeClr val="tx1">
                  <a:lumMod val="65000"/>
                  <a:lumOff val="3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接连接符 41"/>
            <p:cNvCxnSpPr/>
            <p:nvPr>
              <p:custDataLst>
                <p:tags r:id="rId37"/>
              </p:custDataLst>
            </p:nvPr>
          </p:nvCxnSpPr>
          <p:spPr>
            <a:xfrm>
              <a:off x="8973" y="698"/>
              <a:ext cx="0" cy="8618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/>
            <p:cNvSpPr txBox="1"/>
            <p:nvPr>
              <p:custDataLst>
                <p:tags r:id="rId38"/>
              </p:custDataLst>
            </p:nvPr>
          </p:nvSpPr>
          <p:spPr>
            <a:xfrm>
              <a:off x="2601" y="8439"/>
              <a:ext cx="669" cy="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1600" dirty="0" smtClean="0">
                  <a:latin typeface="微软雅黑" panose="020B0503020204020204" charset="-122"/>
                  <a:ea typeface="微软雅黑" panose="020B0503020204020204" charset="-122"/>
                </a:rPr>
                <a:t>20</a:t>
              </a:r>
              <a:endParaRPr lang="zh-CN" altLang="en-US" sz="16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4" name="TextBox 43"/>
            <p:cNvSpPr txBox="1"/>
            <p:nvPr>
              <p:custDataLst>
                <p:tags r:id="rId39"/>
              </p:custDataLst>
            </p:nvPr>
          </p:nvSpPr>
          <p:spPr>
            <a:xfrm>
              <a:off x="2601" y="7194"/>
              <a:ext cx="669" cy="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1600" dirty="0" smtClean="0">
                  <a:latin typeface="微软雅黑" panose="020B0503020204020204" charset="-122"/>
                  <a:ea typeface="微软雅黑" panose="020B0503020204020204" charset="-122"/>
                </a:rPr>
                <a:t>40</a:t>
              </a:r>
              <a:endParaRPr lang="zh-CN" altLang="en-US" sz="16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5" name="TextBox 44"/>
            <p:cNvSpPr txBox="1"/>
            <p:nvPr>
              <p:custDataLst>
                <p:tags r:id="rId40"/>
              </p:custDataLst>
            </p:nvPr>
          </p:nvSpPr>
          <p:spPr>
            <a:xfrm>
              <a:off x="2601" y="5962"/>
              <a:ext cx="669" cy="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1600" dirty="0" smtClean="0">
                  <a:latin typeface="微软雅黑" panose="020B0503020204020204" charset="-122"/>
                  <a:ea typeface="微软雅黑" panose="020B0503020204020204" charset="-122"/>
                </a:rPr>
                <a:t>60</a:t>
              </a:r>
              <a:endParaRPr lang="zh-CN" altLang="en-US" sz="16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6" name="TextBox 45"/>
            <p:cNvSpPr txBox="1"/>
            <p:nvPr>
              <p:custDataLst>
                <p:tags r:id="rId41"/>
              </p:custDataLst>
            </p:nvPr>
          </p:nvSpPr>
          <p:spPr>
            <a:xfrm>
              <a:off x="2601" y="4731"/>
              <a:ext cx="669" cy="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1600" dirty="0" smtClean="0">
                  <a:latin typeface="微软雅黑" panose="020B0503020204020204" charset="-122"/>
                  <a:ea typeface="微软雅黑" panose="020B0503020204020204" charset="-122"/>
                </a:rPr>
                <a:t>80</a:t>
              </a:r>
              <a:endParaRPr lang="zh-CN" altLang="en-US" sz="16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7" name="TextBox 46"/>
            <p:cNvSpPr txBox="1"/>
            <p:nvPr>
              <p:custDataLst>
                <p:tags r:id="rId42"/>
              </p:custDataLst>
            </p:nvPr>
          </p:nvSpPr>
          <p:spPr>
            <a:xfrm>
              <a:off x="2389" y="3500"/>
              <a:ext cx="859" cy="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1600" dirty="0" smtClean="0">
                  <a:latin typeface="微软雅黑" panose="020B0503020204020204" charset="-122"/>
                  <a:ea typeface="微软雅黑" panose="020B0503020204020204" charset="-122"/>
                </a:rPr>
                <a:t>100</a:t>
              </a:r>
              <a:endParaRPr lang="zh-CN" altLang="en-US" sz="16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8" name="TextBox 47"/>
            <p:cNvSpPr txBox="1"/>
            <p:nvPr>
              <p:custDataLst>
                <p:tags r:id="rId43"/>
              </p:custDataLst>
            </p:nvPr>
          </p:nvSpPr>
          <p:spPr>
            <a:xfrm>
              <a:off x="2389" y="2269"/>
              <a:ext cx="859" cy="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1600" dirty="0" smtClean="0">
                  <a:latin typeface="微软雅黑" panose="020B0503020204020204" charset="-122"/>
                  <a:ea typeface="微软雅黑" panose="020B0503020204020204" charset="-122"/>
                </a:rPr>
                <a:t>120</a:t>
              </a:r>
              <a:endParaRPr lang="zh-CN" altLang="en-US" sz="16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9" name="TextBox 48"/>
            <p:cNvSpPr txBox="1"/>
            <p:nvPr>
              <p:custDataLst>
                <p:tags r:id="rId44"/>
              </p:custDataLst>
            </p:nvPr>
          </p:nvSpPr>
          <p:spPr>
            <a:xfrm>
              <a:off x="2389" y="1071"/>
              <a:ext cx="859" cy="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1600" dirty="0" smtClean="0">
                  <a:latin typeface="微软雅黑" panose="020B0503020204020204" charset="-122"/>
                  <a:ea typeface="微软雅黑" panose="020B0503020204020204" charset="-122"/>
                </a:rPr>
                <a:t>140</a:t>
              </a:r>
              <a:endParaRPr lang="zh-CN" altLang="en-US" sz="16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cxnSp>
          <p:nvCxnSpPr>
            <p:cNvPr id="51" name="直接连接符 50"/>
            <p:cNvCxnSpPr/>
            <p:nvPr>
              <p:custDataLst>
                <p:tags r:id="rId45"/>
              </p:custDataLst>
            </p:nvPr>
          </p:nvCxnSpPr>
          <p:spPr>
            <a:xfrm>
              <a:off x="4092" y="3160"/>
              <a:ext cx="10433" cy="1231"/>
            </a:xfrm>
            <a:prstGeom prst="line">
              <a:avLst/>
            </a:prstGeom>
            <a:ln w="508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TextBox 51"/>
            <p:cNvSpPr txBox="1"/>
            <p:nvPr>
              <p:custDataLst>
                <p:tags r:id="rId46"/>
              </p:custDataLst>
            </p:nvPr>
          </p:nvSpPr>
          <p:spPr>
            <a:xfrm>
              <a:off x="3350" y="9364"/>
              <a:ext cx="1028" cy="8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1400" dirty="0" smtClean="0">
                  <a:latin typeface="微软雅黑" panose="020B0503020204020204" charset="-122"/>
                  <a:ea typeface="微软雅黑" panose="020B0503020204020204" charset="-122"/>
                </a:rPr>
                <a:t>-60</a:t>
              </a:r>
              <a:r>
                <a:rPr lang="zh-CN" altLang="en-US" sz="1400" dirty="0" smtClean="0">
                  <a:latin typeface="微软雅黑" panose="020B0503020204020204" charset="-122"/>
                  <a:ea typeface="微软雅黑" panose="020B0503020204020204" charset="-122"/>
                </a:rPr>
                <a:t>℃</a:t>
              </a:r>
              <a:endParaRPr lang="zh-CN" altLang="en-US" sz="14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3" name="TextBox 52"/>
            <p:cNvSpPr txBox="1"/>
            <p:nvPr>
              <p:custDataLst>
                <p:tags r:id="rId47"/>
              </p:custDataLst>
            </p:nvPr>
          </p:nvSpPr>
          <p:spPr>
            <a:xfrm>
              <a:off x="4531" y="9364"/>
              <a:ext cx="1028" cy="8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1400" dirty="0" smtClean="0">
                  <a:latin typeface="微软雅黑" panose="020B0503020204020204" charset="-122"/>
                  <a:ea typeface="微软雅黑" panose="020B0503020204020204" charset="-122"/>
                </a:rPr>
                <a:t>-40</a:t>
              </a:r>
              <a:r>
                <a:rPr lang="zh-CN" altLang="en-US" sz="1400" dirty="0" smtClean="0">
                  <a:latin typeface="微软雅黑" panose="020B0503020204020204" charset="-122"/>
                  <a:ea typeface="微软雅黑" panose="020B0503020204020204" charset="-122"/>
                </a:rPr>
                <a:t>℃</a:t>
              </a:r>
              <a:endParaRPr lang="zh-CN" altLang="en-US" sz="14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4" name="TextBox 53"/>
            <p:cNvSpPr txBox="1"/>
            <p:nvPr>
              <p:custDataLst>
                <p:tags r:id="rId48"/>
              </p:custDataLst>
            </p:nvPr>
          </p:nvSpPr>
          <p:spPr>
            <a:xfrm>
              <a:off x="5745" y="9364"/>
              <a:ext cx="1028" cy="8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1400" dirty="0" smtClean="0">
                  <a:latin typeface="微软雅黑" panose="020B0503020204020204" charset="-122"/>
                  <a:ea typeface="微软雅黑" panose="020B0503020204020204" charset="-122"/>
                </a:rPr>
                <a:t>-20</a:t>
              </a:r>
              <a:r>
                <a:rPr lang="zh-CN" altLang="en-US" sz="1400" dirty="0" smtClean="0">
                  <a:latin typeface="微软雅黑" panose="020B0503020204020204" charset="-122"/>
                  <a:ea typeface="微软雅黑" panose="020B0503020204020204" charset="-122"/>
                </a:rPr>
                <a:t>℃</a:t>
              </a:r>
              <a:endParaRPr lang="zh-CN" altLang="en-US" sz="14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5" name="TextBox 54"/>
            <p:cNvSpPr txBox="1"/>
            <p:nvPr>
              <p:custDataLst>
                <p:tags r:id="rId49"/>
              </p:custDataLst>
            </p:nvPr>
          </p:nvSpPr>
          <p:spPr>
            <a:xfrm>
              <a:off x="7073" y="9364"/>
              <a:ext cx="740" cy="8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1400" dirty="0" smtClean="0">
                  <a:latin typeface="微软雅黑" panose="020B0503020204020204" charset="-122"/>
                  <a:ea typeface="微软雅黑" panose="020B0503020204020204" charset="-122"/>
                </a:rPr>
                <a:t>0</a:t>
              </a:r>
              <a:r>
                <a:rPr lang="zh-CN" altLang="en-US" sz="1400" dirty="0" smtClean="0">
                  <a:latin typeface="微软雅黑" panose="020B0503020204020204" charset="-122"/>
                  <a:ea typeface="微软雅黑" panose="020B0503020204020204" charset="-122"/>
                </a:rPr>
                <a:t>℃</a:t>
              </a:r>
              <a:endParaRPr lang="zh-CN" altLang="en-US" sz="14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6" name="TextBox 55"/>
            <p:cNvSpPr txBox="1"/>
            <p:nvPr>
              <p:custDataLst>
                <p:tags r:id="rId50"/>
              </p:custDataLst>
            </p:nvPr>
          </p:nvSpPr>
          <p:spPr>
            <a:xfrm>
              <a:off x="8214" y="9364"/>
              <a:ext cx="907" cy="8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1400" dirty="0" smtClean="0">
                  <a:latin typeface="微软雅黑" panose="020B0503020204020204" charset="-122"/>
                  <a:ea typeface="微软雅黑" panose="020B0503020204020204" charset="-122"/>
                </a:rPr>
                <a:t>20</a:t>
              </a:r>
              <a:r>
                <a:rPr lang="zh-CN" altLang="en-US" sz="1400" dirty="0" smtClean="0">
                  <a:latin typeface="微软雅黑" panose="020B0503020204020204" charset="-122"/>
                  <a:ea typeface="微软雅黑" panose="020B0503020204020204" charset="-122"/>
                </a:rPr>
                <a:t>℃</a:t>
              </a:r>
              <a:endParaRPr lang="zh-CN" altLang="en-US" sz="14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7" name="TextBox 56"/>
            <p:cNvSpPr txBox="1"/>
            <p:nvPr>
              <p:custDataLst>
                <p:tags r:id="rId51"/>
              </p:custDataLst>
            </p:nvPr>
          </p:nvSpPr>
          <p:spPr>
            <a:xfrm>
              <a:off x="9428" y="9364"/>
              <a:ext cx="907" cy="8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1400" dirty="0" smtClean="0">
                  <a:latin typeface="微软雅黑" panose="020B0503020204020204" charset="-122"/>
                  <a:ea typeface="微软雅黑" panose="020B0503020204020204" charset="-122"/>
                </a:rPr>
                <a:t>40</a:t>
              </a:r>
              <a:r>
                <a:rPr lang="zh-CN" altLang="en-US" sz="1400" dirty="0" smtClean="0">
                  <a:latin typeface="微软雅黑" panose="020B0503020204020204" charset="-122"/>
                  <a:ea typeface="微软雅黑" panose="020B0503020204020204" charset="-122"/>
                </a:rPr>
                <a:t>℃</a:t>
              </a:r>
              <a:endParaRPr lang="zh-CN" altLang="en-US" sz="14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8" name="TextBox 57"/>
            <p:cNvSpPr txBox="1"/>
            <p:nvPr>
              <p:custDataLst>
                <p:tags r:id="rId52"/>
              </p:custDataLst>
            </p:nvPr>
          </p:nvSpPr>
          <p:spPr>
            <a:xfrm>
              <a:off x="10641" y="9364"/>
              <a:ext cx="907" cy="8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1400" dirty="0" smtClean="0">
                  <a:latin typeface="微软雅黑" panose="020B0503020204020204" charset="-122"/>
                  <a:ea typeface="微软雅黑" panose="020B0503020204020204" charset="-122"/>
                </a:rPr>
                <a:t>60</a:t>
              </a:r>
              <a:r>
                <a:rPr lang="zh-CN" altLang="en-US" sz="1400" dirty="0" smtClean="0">
                  <a:latin typeface="微软雅黑" panose="020B0503020204020204" charset="-122"/>
                  <a:ea typeface="微软雅黑" panose="020B0503020204020204" charset="-122"/>
                </a:rPr>
                <a:t>℃</a:t>
              </a:r>
              <a:endParaRPr lang="zh-CN" altLang="en-US" sz="14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9" name="TextBox 58"/>
            <p:cNvSpPr txBox="1"/>
            <p:nvPr>
              <p:custDataLst>
                <p:tags r:id="rId53"/>
              </p:custDataLst>
            </p:nvPr>
          </p:nvSpPr>
          <p:spPr>
            <a:xfrm>
              <a:off x="11854" y="9364"/>
              <a:ext cx="907" cy="8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1400" dirty="0" smtClean="0">
                  <a:latin typeface="微软雅黑" panose="020B0503020204020204" charset="-122"/>
                  <a:ea typeface="微软雅黑" panose="020B0503020204020204" charset="-122"/>
                </a:rPr>
                <a:t>80</a:t>
              </a:r>
              <a:r>
                <a:rPr lang="zh-CN" altLang="en-US" sz="1400" dirty="0" smtClean="0">
                  <a:latin typeface="微软雅黑" panose="020B0503020204020204" charset="-122"/>
                  <a:ea typeface="微软雅黑" panose="020B0503020204020204" charset="-122"/>
                </a:rPr>
                <a:t>℃</a:t>
              </a:r>
              <a:endParaRPr lang="zh-CN" altLang="en-US" sz="14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0" name="TextBox 59"/>
            <p:cNvSpPr txBox="1"/>
            <p:nvPr>
              <p:custDataLst>
                <p:tags r:id="rId54"/>
              </p:custDataLst>
            </p:nvPr>
          </p:nvSpPr>
          <p:spPr>
            <a:xfrm>
              <a:off x="12996" y="9364"/>
              <a:ext cx="1073" cy="8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1400" dirty="0" smtClean="0">
                  <a:latin typeface="微软雅黑" panose="020B0503020204020204" charset="-122"/>
                  <a:ea typeface="微软雅黑" panose="020B0503020204020204" charset="-122"/>
                </a:rPr>
                <a:t>100</a:t>
              </a:r>
              <a:r>
                <a:rPr lang="zh-CN" altLang="en-US" sz="1400" dirty="0" smtClean="0">
                  <a:latin typeface="微软雅黑" panose="020B0503020204020204" charset="-122"/>
                  <a:ea typeface="微软雅黑" panose="020B0503020204020204" charset="-122"/>
                </a:rPr>
                <a:t>℃</a:t>
              </a:r>
              <a:endParaRPr lang="zh-CN" altLang="en-US" sz="14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1" name="TextBox 60"/>
            <p:cNvSpPr txBox="1"/>
            <p:nvPr>
              <p:custDataLst>
                <p:tags r:id="rId55"/>
              </p:custDataLst>
            </p:nvPr>
          </p:nvSpPr>
          <p:spPr>
            <a:xfrm>
              <a:off x="14212" y="9364"/>
              <a:ext cx="1073" cy="8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1400" dirty="0" smtClean="0">
                  <a:latin typeface="微软雅黑" panose="020B0503020204020204" charset="-122"/>
                  <a:ea typeface="微软雅黑" panose="020B0503020204020204" charset="-122"/>
                </a:rPr>
                <a:t>120</a:t>
              </a:r>
              <a:r>
                <a:rPr lang="zh-CN" altLang="en-US" sz="1400" dirty="0" smtClean="0">
                  <a:latin typeface="微软雅黑" panose="020B0503020204020204" charset="-122"/>
                  <a:ea typeface="微软雅黑" panose="020B0503020204020204" charset="-122"/>
                </a:rPr>
                <a:t>℃</a:t>
              </a:r>
              <a:endParaRPr lang="zh-CN" altLang="en-US" sz="14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cxnSp>
          <p:nvCxnSpPr>
            <p:cNvPr id="62" name="直接连接符 61"/>
            <p:cNvCxnSpPr/>
            <p:nvPr>
              <p:custDataLst>
                <p:tags r:id="rId56"/>
              </p:custDataLst>
            </p:nvPr>
          </p:nvCxnSpPr>
          <p:spPr>
            <a:xfrm>
              <a:off x="6825" y="718"/>
              <a:ext cx="0" cy="8618"/>
            </a:xfrm>
            <a:prstGeom prst="line">
              <a:avLst/>
            </a:prstGeom>
            <a:ln w="25400">
              <a:solidFill>
                <a:schemeClr val="tx1">
                  <a:lumMod val="65000"/>
                  <a:lumOff val="3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TextBox 62"/>
            <p:cNvSpPr txBox="1"/>
            <p:nvPr>
              <p:custDataLst>
                <p:tags r:id="rId57"/>
              </p:custDataLst>
            </p:nvPr>
          </p:nvSpPr>
          <p:spPr>
            <a:xfrm>
              <a:off x="8523" y="6930"/>
              <a:ext cx="907" cy="8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1400" dirty="0" smtClean="0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25</a:t>
              </a:r>
              <a:r>
                <a:rPr lang="zh-CN" altLang="en-US" sz="1400" dirty="0" smtClean="0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℃</a:t>
              </a:r>
              <a:endParaRPr lang="zh-CN" altLang="en-US" sz="14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27" name="文本框 26"/>
          <p:cNvSpPr txBox="1"/>
          <p:nvPr>
            <p:custDataLst>
              <p:tags r:id="rId58"/>
            </p:custDataLst>
          </p:nvPr>
        </p:nvSpPr>
        <p:spPr>
          <a:xfrm>
            <a:off x="247650" y="1365250"/>
            <a:ext cx="3131820" cy="42462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sym typeface="+mn-ea"/>
              </a:rPr>
              <a:t>        </a:t>
            </a:r>
            <a:r>
              <a:rPr lang="zh-CN" altLang="en-US">
                <a:sym typeface="+mn-ea"/>
              </a:rPr>
              <a:t>假设一个电路中最大工作电流是</a:t>
            </a:r>
            <a:r>
              <a:rPr lang="en-US" altLang="zh-CN">
                <a:sym typeface="+mn-ea"/>
              </a:rPr>
              <a:t>15A</a:t>
            </a:r>
            <a:r>
              <a:rPr lang="zh-CN" altLang="en-US">
                <a:sym typeface="+mn-ea"/>
              </a:rPr>
              <a:t>，最高工作温度是</a:t>
            </a:r>
            <a:r>
              <a:rPr lang="en-US" altLang="zh-CN">
                <a:sym typeface="+mn-ea"/>
              </a:rPr>
              <a:t>120℃</a:t>
            </a:r>
            <a:r>
              <a:rPr lang="zh-CN" altLang="en-US">
                <a:sym typeface="+mn-ea"/>
              </a:rPr>
              <a:t>。</a:t>
            </a:r>
            <a:endParaRPr lang="zh-CN" altLang="en-US">
              <a:sym typeface="+mn-ea"/>
            </a:endParaRPr>
          </a:p>
          <a:p>
            <a:endParaRPr lang="zh-CN" altLang="en-US">
              <a:sym typeface="+mn-ea"/>
            </a:endParaRPr>
          </a:p>
          <a:p>
            <a:r>
              <a:rPr lang="zh-CN" altLang="en-US">
                <a:sym typeface="+mn-ea"/>
              </a:rPr>
              <a:t> </a:t>
            </a:r>
            <a:r>
              <a:rPr lang="en-US" altLang="zh-CN">
                <a:sym typeface="+mn-ea"/>
              </a:rPr>
              <a:t>       </a:t>
            </a:r>
            <a:r>
              <a:rPr lang="zh-CN" altLang="en-US">
                <a:sym typeface="+mn-ea"/>
              </a:rPr>
              <a:t>此时我们再选择保险时，第一要考虑</a:t>
            </a:r>
            <a:r>
              <a:rPr lang="en-US" altLang="zh-CN">
                <a:sym typeface="+mn-ea"/>
              </a:rPr>
              <a:t>75%</a:t>
            </a:r>
            <a:r>
              <a:rPr lang="zh-CN" altLang="en-US">
                <a:sym typeface="+mn-ea"/>
              </a:rPr>
              <a:t>的</a:t>
            </a:r>
            <a:r>
              <a:rPr lang="zh-CN" altLang="en-US">
                <a:sym typeface="+mn-ea"/>
              </a:rPr>
              <a:t>额定电流余量，以及</a:t>
            </a:r>
            <a:r>
              <a:rPr lang="en-US" altLang="zh-CN">
                <a:sym typeface="+mn-ea"/>
              </a:rPr>
              <a:t>90%</a:t>
            </a:r>
            <a:r>
              <a:rPr lang="zh-CN" altLang="en-US">
                <a:sym typeface="+mn-ea"/>
              </a:rPr>
              <a:t>受温度因素的影响。</a:t>
            </a:r>
            <a:endParaRPr lang="zh-CN" altLang="en-US">
              <a:sym typeface="+mn-ea"/>
            </a:endParaRPr>
          </a:p>
          <a:p>
            <a:r>
              <a:rPr lang="zh-CN" altLang="en-US">
                <a:sym typeface="+mn-ea"/>
              </a:rPr>
              <a:t> </a:t>
            </a:r>
            <a:r>
              <a:rPr lang="en-US" altLang="zh-CN">
                <a:sym typeface="+mn-ea"/>
              </a:rPr>
              <a:t>       </a:t>
            </a:r>
            <a:endParaRPr lang="en-US" altLang="zh-CN">
              <a:sym typeface="+mn-ea"/>
            </a:endParaRPr>
          </a:p>
          <a:p>
            <a:r>
              <a:rPr lang="en-US" altLang="zh-CN">
                <a:sym typeface="+mn-ea"/>
              </a:rPr>
              <a:t>        </a:t>
            </a:r>
            <a:r>
              <a:rPr lang="zh-CN" altLang="en-US">
                <a:sym typeface="+mn-ea"/>
              </a:rPr>
              <a:t>那就是</a:t>
            </a:r>
            <a:r>
              <a:rPr lang="en-US" altLang="zh-CN">
                <a:sym typeface="+mn-ea"/>
              </a:rPr>
              <a:t>15A</a:t>
            </a:r>
            <a:r>
              <a:rPr lang="zh-CN" altLang="en-US">
                <a:sym typeface="+mn-ea"/>
              </a:rPr>
              <a:t>÷</a:t>
            </a:r>
            <a:r>
              <a:rPr lang="en-US" altLang="zh-CN">
                <a:sym typeface="+mn-ea"/>
              </a:rPr>
              <a:t>75%</a:t>
            </a:r>
            <a:r>
              <a:rPr lang="zh-CN" altLang="en-US">
                <a:sym typeface="+mn-ea"/>
              </a:rPr>
              <a:t>÷</a:t>
            </a:r>
            <a:r>
              <a:rPr lang="en-US" altLang="zh-CN">
                <a:sym typeface="+mn-ea"/>
              </a:rPr>
              <a:t>90%=22.22A</a:t>
            </a:r>
            <a:r>
              <a:rPr lang="zh-CN" altLang="en-US">
                <a:sym typeface="+mn-ea"/>
              </a:rPr>
              <a:t>。</a:t>
            </a:r>
            <a:endParaRPr lang="zh-CN" altLang="en-US">
              <a:sym typeface="+mn-ea"/>
            </a:endParaRPr>
          </a:p>
          <a:p>
            <a:r>
              <a:rPr lang="zh-CN" altLang="en-US">
                <a:sym typeface="+mn-ea"/>
              </a:rPr>
              <a:t> </a:t>
            </a:r>
            <a:r>
              <a:rPr lang="en-US" altLang="zh-CN">
                <a:sym typeface="+mn-ea"/>
              </a:rPr>
              <a:t>       </a:t>
            </a:r>
            <a:endParaRPr lang="en-US" altLang="zh-CN">
              <a:sym typeface="+mn-ea"/>
            </a:endParaRPr>
          </a:p>
          <a:p>
            <a:r>
              <a:rPr lang="en-US" altLang="zh-CN">
                <a:sym typeface="+mn-ea"/>
              </a:rPr>
              <a:t>        </a:t>
            </a:r>
            <a:r>
              <a:rPr lang="zh-CN" altLang="en-US">
                <a:sym typeface="+mn-ea"/>
              </a:rPr>
              <a:t>那我们再选择保险丝时就应该使用额定电流为</a:t>
            </a:r>
            <a:r>
              <a:rPr lang="en-US" altLang="zh-CN">
                <a:sym typeface="+mn-ea"/>
              </a:rPr>
              <a:t>25A</a:t>
            </a:r>
            <a:r>
              <a:rPr lang="zh-CN" altLang="en-US">
                <a:sym typeface="+mn-ea"/>
              </a:rPr>
              <a:t>的保险。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872490" y="751205"/>
            <a:ext cx="277749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/>
              <a:t>四、根据熔断速度</a:t>
            </a:r>
            <a:endParaRPr lang="en-US" altLang="zh-CN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872490" y="1502410"/>
            <a:ext cx="10370185" cy="17532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>
                <a:sym typeface="+mn-ea"/>
              </a:rPr>
              <a:t>          </a:t>
            </a:r>
            <a:r>
              <a:rPr lang="zh-CN" altLang="en-US">
                <a:sym typeface="+mn-ea"/>
              </a:rPr>
              <a:t>某</a:t>
            </a:r>
            <a:r>
              <a:rPr lang="zh-CN" altLang="en-US">
                <a:sym typeface="+mn-ea"/>
              </a:rPr>
              <a:t>些特定的电路中，它的启动电流要远远大于正常工作电流。比如：燃油车的启动电路，新能源车型的驱动电机的高压电路。</a:t>
            </a:r>
            <a:endParaRPr lang="zh-CN" altLang="en-US">
              <a:sym typeface="+mn-ea"/>
            </a:endParaRPr>
          </a:p>
          <a:p>
            <a:endParaRPr lang="zh-CN" altLang="en-US">
              <a:sym typeface="+mn-ea"/>
            </a:endParaRPr>
          </a:p>
          <a:p>
            <a:r>
              <a:rPr lang="zh-CN" altLang="en-US">
                <a:sym typeface="+mn-ea"/>
              </a:rPr>
              <a:t> </a:t>
            </a:r>
            <a:r>
              <a:rPr lang="en-US" altLang="zh-CN">
                <a:sym typeface="+mn-ea"/>
              </a:rPr>
              <a:t>         </a:t>
            </a:r>
            <a:r>
              <a:rPr lang="zh-CN" altLang="en-US">
                <a:sym typeface="+mn-ea"/>
              </a:rPr>
              <a:t>在这些电路中，在选择保险丝时都是按照他们的正常工作电流进行选择的，保险丝的额定电流值要低于电路的瞬间启动电流，就要使用慢速保险丝或者特慢速的保险丝了，这类保险丝也叫做延时保险丝，在短时间内，工作电流超过额定电流时，保险丝不会立马熔断。</a:t>
            </a:r>
            <a:endParaRPr lang="zh-CN" altLang="en-US"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KSO_WM_BEAUTIFY_FLAG" val=""/>
</p:tagLst>
</file>

<file path=ppt/tags/tag29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BEAUTIFY_FLAG" val=""/>
</p:tagLst>
</file>

<file path=ppt/tags/tag31.xml><?xml version="1.0" encoding="utf-8"?>
<p:tagLst xmlns:p="http://schemas.openxmlformats.org/presentationml/2006/main">
  <p:tag name="KSO_WM_BEAUTIFY_FLAG" val=""/>
</p:tagLst>
</file>

<file path=ppt/tags/tag32.xml><?xml version="1.0" encoding="utf-8"?>
<p:tagLst xmlns:p="http://schemas.openxmlformats.org/presentationml/2006/main">
  <p:tag name="KSO_WM_BEAUTIFY_FLAG" val=""/>
</p:tagLst>
</file>

<file path=ppt/tags/tag33.xml><?xml version="1.0" encoding="utf-8"?>
<p:tagLst xmlns:p="http://schemas.openxmlformats.org/presentationml/2006/main">
  <p:tag name="KSO_WM_BEAUTIFY_FLAG" val=""/>
</p:tagLst>
</file>

<file path=ppt/tags/tag34.xml><?xml version="1.0" encoding="utf-8"?>
<p:tagLst xmlns:p="http://schemas.openxmlformats.org/presentationml/2006/main">
  <p:tag name="KSO_WM_BEAUTIFY_FLAG" val=""/>
</p:tagLst>
</file>

<file path=ppt/tags/tag35.xml><?xml version="1.0" encoding="utf-8"?>
<p:tagLst xmlns:p="http://schemas.openxmlformats.org/presentationml/2006/main">
  <p:tag name="KSO_WM_BEAUTIFY_FLAG" val=""/>
</p:tagLst>
</file>

<file path=ppt/tags/tag36.xml><?xml version="1.0" encoding="utf-8"?>
<p:tagLst xmlns:p="http://schemas.openxmlformats.org/presentationml/2006/main">
  <p:tag name="KSO_WM_BEAUTIFY_FLAG" val=""/>
</p:tagLst>
</file>

<file path=ppt/tags/tag37.xml><?xml version="1.0" encoding="utf-8"?>
<p:tagLst xmlns:p="http://schemas.openxmlformats.org/presentationml/2006/main">
  <p:tag name="KSO_WM_BEAUTIFY_FLAG" val=""/>
</p:tagLst>
</file>

<file path=ppt/tags/tag38.xml><?xml version="1.0" encoding="utf-8"?>
<p:tagLst xmlns:p="http://schemas.openxmlformats.org/presentationml/2006/main">
  <p:tag name="KSO_WM_BEAUTIFY_FLAG" val=""/>
</p:tagLst>
</file>

<file path=ppt/tags/tag39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BEAUTIFY_FLAG" val=""/>
</p:tagLst>
</file>

<file path=ppt/tags/tag41.xml><?xml version="1.0" encoding="utf-8"?>
<p:tagLst xmlns:p="http://schemas.openxmlformats.org/presentationml/2006/main">
  <p:tag name="KSO_WM_BEAUTIFY_FLAG" val=""/>
</p:tagLst>
</file>

<file path=ppt/tags/tag42.xml><?xml version="1.0" encoding="utf-8"?>
<p:tagLst xmlns:p="http://schemas.openxmlformats.org/presentationml/2006/main">
  <p:tag name="KSO_WM_BEAUTIFY_FLAG" val=""/>
</p:tagLst>
</file>

<file path=ppt/tags/tag43.xml><?xml version="1.0" encoding="utf-8"?>
<p:tagLst xmlns:p="http://schemas.openxmlformats.org/presentationml/2006/main">
  <p:tag name="KSO_WM_BEAUTIFY_FLAG" val=""/>
</p:tagLst>
</file>

<file path=ppt/tags/tag44.xml><?xml version="1.0" encoding="utf-8"?>
<p:tagLst xmlns:p="http://schemas.openxmlformats.org/presentationml/2006/main">
  <p:tag name="KSO_WM_BEAUTIFY_FLAG" val=""/>
</p:tagLst>
</file>

<file path=ppt/tags/tag45.xml><?xml version="1.0" encoding="utf-8"?>
<p:tagLst xmlns:p="http://schemas.openxmlformats.org/presentationml/2006/main">
  <p:tag name="KSO_WM_BEAUTIFY_FLAG" val=""/>
</p:tagLst>
</file>

<file path=ppt/tags/tag46.xml><?xml version="1.0" encoding="utf-8"?>
<p:tagLst xmlns:p="http://schemas.openxmlformats.org/presentationml/2006/main">
  <p:tag name="KSO_WM_BEAUTIFY_FLAG" val=""/>
</p:tagLst>
</file>

<file path=ppt/tags/tag47.xml><?xml version="1.0" encoding="utf-8"?>
<p:tagLst xmlns:p="http://schemas.openxmlformats.org/presentationml/2006/main">
  <p:tag name="KSO_WM_BEAUTIFY_FLAG" val=""/>
</p:tagLst>
</file>

<file path=ppt/tags/tag48.xml><?xml version="1.0" encoding="utf-8"?>
<p:tagLst xmlns:p="http://schemas.openxmlformats.org/presentationml/2006/main">
  <p:tag name="KSO_WM_BEAUTIFY_FLAG" val=""/>
</p:tagLst>
</file>

<file path=ppt/tags/tag49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50.xml><?xml version="1.0" encoding="utf-8"?>
<p:tagLst xmlns:p="http://schemas.openxmlformats.org/presentationml/2006/main">
  <p:tag name="KSO_WM_BEAUTIFY_FLAG" val=""/>
</p:tagLst>
</file>

<file path=ppt/tags/tag51.xml><?xml version="1.0" encoding="utf-8"?>
<p:tagLst xmlns:p="http://schemas.openxmlformats.org/presentationml/2006/main">
  <p:tag name="KSO_WM_BEAUTIFY_FLAG" val=""/>
</p:tagLst>
</file>

<file path=ppt/tags/tag52.xml><?xml version="1.0" encoding="utf-8"?>
<p:tagLst xmlns:p="http://schemas.openxmlformats.org/presentationml/2006/main">
  <p:tag name="KSO_WM_BEAUTIFY_FLAG" val=""/>
</p:tagLst>
</file>

<file path=ppt/tags/tag53.xml><?xml version="1.0" encoding="utf-8"?>
<p:tagLst xmlns:p="http://schemas.openxmlformats.org/presentationml/2006/main">
  <p:tag name="KSO_WM_BEAUTIFY_FLAG" val=""/>
</p:tagLst>
</file>

<file path=ppt/tags/tag54.xml><?xml version="1.0" encoding="utf-8"?>
<p:tagLst xmlns:p="http://schemas.openxmlformats.org/presentationml/2006/main">
  <p:tag name="KSO_WM_BEAUTIFY_FLAG" val=""/>
</p:tagLst>
</file>

<file path=ppt/tags/tag55.xml><?xml version="1.0" encoding="utf-8"?>
<p:tagLst xmlns:p="http://schemas.openxmlformats.org/presentationml/2006/main">
  <p:tag name="KSO_WM_BEAUTIFY_FLAG" val=""/>
</p:tagLst>
</file>

<file path=ppt/tags/tag56.xml><?xml version="1.0" encoding="utf-8"?>
<p:tagLst xmlns:p="http://schemas.openxmlformats.org/presentationml/2006/main">
  <p:tag name="KSO_WM_BEAUTIFY_FLAG" val=""/>
</p:tagLst>
</file>

<file path=ppt/tags/tag57.xml><?xml version="1.0" encoding="utf-8"?>
<p:tagLst xmlns:p="http://schemas.openxmlformats.org/presentationml/2006/main">
  <p:tag name="KSO_WM_BEAUTIFY_FLAG" val=""/>
</p:tagLst>
</file>

<file path=ppt/tags/tag58.xml><?xml version="1.0" encoding="utf-8"?>
<p:tagLst xmlns:p="http://schemas.openxmlformats.org/presentationml/2006/main">
  <p:tag name="KSO_WM_BEAUTIFY_FLAG" val=""/>
</p:tagLst>
</file>

<file path=ppt/tags/tag59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60.xml><?xml version="1.0" encoding="utf-8"?>
<p:tagLst xmlns:p="http://schemas.openxmlformats.org/presentationml/2006/main">
  <p:tag name="KSO_WM_BEAUTIFY_FLAG" val=""/>
</p:tagLst>
</file>

<file path=ppt/tags/tag61.xml><?xml version="1.0" encoding="utf-8"?>
<p:tagLst xmlns:p="http://schemas.openxmlformats.org/presentationml/2006/main">
  <p:tag name="KSO_WM_BEAUTIFY_FLAG" val=""/>
</p:tagLst>
</file>

<file path=ppt/tags/tag62.xml><?xml version="1.0" encoding="utf-8"?>
<p:tagLst xmlns:p="http://schemas.openxmlformats.org/presentationml/2006/main">
  <p:tag name="KSO_WM_BEAUTIFY_FLAG" val=""/>
</p:tagLst>
</file>

<file path=ppt/tags/tag63.xml><?xml version="1.0" encoding="utf-8"?>
<p:tagLst xmlns:p="http://schemas.openxmlformats.org/presentationml/2006/main">
  <p:tag name="KSO_WM_BEAUTIFY_FLAG" val=""/>
</p:tagLst>
</file>

<file path=ppt/tags/tag64.xml><?xml version="1.0" encoding="utf-8"?>
<p:tagLst xmlns:p="http://schemas.openxmlformats.org/presentationml/2006/main">
  <p:tag name="KSO_WM_BEAUTIFY_FLAG" val=""/>
</p:tagLst>
</file>

<file path=ppt/tags/tag65.xml><?xml version="1.0" encoding="utf-8"?>
<p:tagLst xmlns:p="http://schemas.openxmlformats.org/presentationml/2006/main">
  <p:tag name="KSO_WM_BEAUTIFY_FLAG" val=""/>
</p:tagLst>
</file>

<file path=ppt/tags/tag66.xml><?xml version="1.0" encoding="utf-8"?>
<p:tagLst xmlns:p="http://schemas.openxmlformats.org/presentationml/2006/main">
  <p:tag name="KSO_WM_BEAUTIFY_FLAG" val=""/>
</p:tagLst>
</file>

<file path=ppt/tags/tag67.xml><?xml version="1.0" encoding="utf-8"?>
<p:tagLst xmlns:p="http://schemas.openxmlformats.org/presentationml/2006/main">
  <p:tag name="KSO_WM_BEAUTIFY_FLAG" val=""/>
</p:tagLst>
</file>

<file path=ppt/tags/tag68.xml><?xml version="1.0" encoding="utf-8"?>
<p:tagLst xmlns:p="http://schemas.openxmlformats.org/presentationml/2006/main">
  <p:tag name="KSO_WM_BEAUTIFY_FLAG" val=""/>
</p:tagLst>
</file>

<file path=ppt/tags/tag69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70.xml><?xml version="1.0" encoding="utf-8"?>
<p:tagLst xmlns:p="http://schemas.openxmlformats.org/presentationml/2006/main">
  <p:tag name="KSO_WM_BEAUTIFY_FLAG" val=""/>
</p:tagLst>
</file>

<file path=ppt/tags/tag71.xml><?xml version="1.0" encoding="utf-8"?>
<p:tagLst xmlns:p="http://schemas.openxmlformats.org/presentationml/2006/main">
  <p:tag name="KSO_WM_BEAUTIFY_FLAG" val=""/>
</p:tagLst>
</file>

<file path=ppt/tags/tag72.xml><?xml version="1.0" encoding="utf-8"?>
<p:tagLst xmlns:p="http://schemas.openxmlformats.org/presentationml/2006/main">
  <p:tag name="KSO_WM_BEAUTIFY_FLAG" val=""/>
</p:tagLst>
</file>

<file path=ppt/tags/tag73.xml><?xml version="1.0" encoding="utf-8"?>
<p:tagLst xmlns:p="http://schemas.openxmlformats.org/presentationml/2006/main">
  <p:tag name="KSO_WM_BEAUTIFY_FLAG" val=""/>
</p:tagLst>
</file>

<file path=ppt/tags/tag74.xml><?xml version="1.0" encoding="utf-8"?>
<p:tagLst xmlns:p="http://schemas.openxmlformats.org/presentationml/2006/main">
  <p:tag name="KSO_WM_BEAUTIFY_FLAG" val=""/>
</p:tagLst>
</file>

<file path=ppt/tags/tag75.xml><?xml version="1.0" encoding="utf-8"?>
<p:tagLst xmlns:p="http://schemas.openxmlformats.org/presentationml/2006/main">
  <p:tag name="KSO_WM_BEAUTIFY_FLAG" val=""/>
</p:tagLst>
</file>

<file path=ppt/tags/tag76.xml><?xml version="1.0" encoding="utf-8"?>
<p:tagLst xmlns:p="http://schemas.openxmlformats.org/presentationml/2006/main">
  <p:tag name="KSO_WM_BEAUTIFY_FLAG" val=""/>
</p:tagLst>
</file>

<file path=ppt/tags/tag77.xml><?xml version="1.0" encoding="utf-8"?>
<p:tagLst xmlns:p="http://schemas.openxmlformats.org/presentationml/2006/main">
  <p:tag name="KSO_WM_BEAUTIFY_FLAG" val=""/>
</p:tagLst>
</file>

<file path=ppt/tags/tag78.xml><?xml version="1.0" encoding="utf-8"?>
<p:tagLst xmlns:p="http://schemas.openxmlformats.org/presentationml/2006/main">
  <p:tag name="KSO_WM_BEAUTIFY_FLAG" val=""/>
</p:tagLst>
</file>

<file path=ppt/tags/tag79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80.xml><?xml version="1.0" encoding="utf-8"?>
<p:tagLst xmlns:p="http://schemas.openxmlformats.org/presentationml/2006/main">
  <p:tag name="KSO_WM_BEAUTIFY_FLAG" val=""/>
</p:tagLst>
</file>

<file path=ppt/tags/tag81.xml><?xml version="1.0" encoding="utf-8"?>
<p:tagLst xmlns:p="http://schemas.openxmlformats.org/presentationml/2006/main">
  <p:tag name="COMMONDATA" val="eyJoZGlkIjoiMWFmY2FhY2MxYzU4MTE4Nzg2Mzc1MWM5N2U3NjdjZWUifQ=="/>
  <p:tag name="KSO_WPP_MARK_KEY" val="65a88d57-cbad-4db9-a054-5f27431b6768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840</Words>
  <Application>WPS 演示</Application>
  <PresentationFormat>宽屏</PresentationFormat>
  <Paragraphs>84</Paragraphs>
  <Slides>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5</vt:i4>
      </vt:variant>
    </vt:vector>
  </HeadingPairs>
  <TitlesOfParts>
    <vt:vector size="13" baseType="lpstr">
      <vt:lpstr>Arial</vt:lpstr>
      <vt:lpstr>宋体</vt:lpstr>
      <vt:lpstr>Wingdings</vt:lpstr>
      <vt:lpstr>微软雅黑</vt:lpstr>
      <vt:lpstr>Arial Unicode MS</vt:lpstr>
      <vt:lpstr>Calibri</vt:lpstr>
      <vt:lpstr>Office 主题​​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北方新能源技术总监--孙立伟</cp:lastModifiedBy>
  <cp:revision>43</cp:revision>
  <dcterms:created xsi:type="dcterms:W3CDTF">2021-01-18T10:46:00Z</dcterms:created>
  <dcterms:modified xsi:type="dcterms:W3CDTF">2023-06-17T01:22:56Z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2052-11.1.0.14309</vt:lpwstr>
  </property>
  <property fmtid="{D5CDD505-2E9C-101B-9397-08002B2CF9AE}" pid="3" name="ICV">
    <vt:lpwstr>060981B0FDF44B6B9D4A9B4D46C1B576_12</vt:lpwstr>
  </property>
</Properties>
</file>