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6" r:id="rId5"/>
    <p:sldId id="277" r:id="rId6"/>
    <p:sldId id="278" r:id="rId7"/>
    <p:sldId id="279" r:id="rId8"/>
    <p:sldId id="269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customXml" Target="../customXml/item1.xml"/><Relationship Id="rId13" Type="http://schemas.openxmlformats.org/officeDocument/2006/relationships/customXmlProps" Target="../customXml/itemProps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27965" y="2749550"/>
            <a:ext cx="4763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FF00"/>
                </a:solidFill>
              </a:rPr>
              <a:t>保险丝结构及原理</a:t>
            </a:r>
            <a:endParaRPr lang="zh-CN" altLang="en-US" sz="4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645" y="1042035"/>
            <a:ext cx="1097661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一、作用：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</a:t>
            </a:r>
            <a:r>
              <a:rPr lang="zh-CN" altLang="en-US"/>
              <a:t>保险丝(fuse)也被称为电流保险丝，IEC127标准将它定义为熔断体（fuse-link)。其主要是起过载保护作用。电路中正确安置保险丝，保险丝就会在电流异常升高到一定的高度和热度的时候，自身熔断切断电流，保护了电路安全运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</a:t>
            </a:r>
            <a:r>
              <a:rPr lang="zh-CN" altLang="en-US"/>
              <a:t>一百多年前由爱迪生发明的保险丝用于保护当时昂贵的白炽灯，随着时代的发展，保险丝保护电力设备不受过电流过热的伤害，避免电子设备因内部故障所引起的严重伤害。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定义：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</a:t>
            </a:r>
            <a:r>
              <a:rPr lang="zh-CN" altLang="en-US"/>
              <a:t>当电路发生故障或异常时，伴随着电流不断升高，并且升高的电流有可能损坏电路中的某些重要器件，也有可能烧毁电路甚至造成火灾。若电路中正确地安置了保险丝，那么保险丝就会在电流异常升高到一定的高度和热度的时候，自身熔断切断电流，从而起到保护电路安全运行的作用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8450" y="475615"/>
            <a:ext cx="1145730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二、基本组成</a:t>
            </a:r>
            <a:endParaRPr lang="zh-CN" altLang="en-US"/>
          </a:p>
          <a:p>
            <a:r>
              <a:rPr lang="en-US" altLang="zh-CN"/>
              <a:t>          </a:t>
            </a:r>
            <a:r>
              <a:rPr lang="zh-CN" altLang="en-US"/>
              <a:t>一般保险丝由三个部分组成：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</a:t>
            </a:r>
            <a:r>
              <a:rPr lang="zh-CN" altLang="en-US"/>
              <a:t>一是熔体部分，它是保险丝的核心，熔断时起到切断电流的作用，同一类、同一规格保险丝的熔体，材质要相同、几何尺寸要相同、电阻值尽可能地小且要一致，最重要的是熔断特性要一致，保险丝常用铅锑合金制成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二是电极部分，通常有两个，它是熔体与电路联接的重要部件，它必须有良好的导电性，不应产生明显的安装接触电阻；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三是支架部分，保险丝的熔体一般都纤细柔软的，支架的作用就是将熔体固定并使三个部分成为刚性的整体便于安装、使用，它必须有良好的机械强度、绝缘性、耐热性和阻燃性，在使用中不应产生断裂、变形、燃烧及短路等现象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F35B0BEE-F18A-47BB-8FCB-E00DA2F2635D-1" descr="C:/Users/Administrator/AppData/Local/Temp/wpp.VzltbHwpp"/>
          <p:cNvPicPr/>
          <p:nvPr>
            <p:custDataLst>
              <p:tags r:id="rId1"/>
            </p:custDataLst>
          </p:nvPr>
        </p:nvPicPr>
        <p:blipFill>
          <a:blip r:embed="rId2"/>
          <a:srcRect l="27297" t="18835" r="20012" b="8805"/>
          <a:stretch>
            <a:fillRect/>
          </a:stretch>
        </p:blipFill>
        <p:spPr>
          <a:xfrm>
            <a:off x="4305300" y="3380740"/>
            <a:ext cx="3394075" cy="3115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7045" y="474980"/>
            <a:ext cx="11132185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三、工作原理</a:t>
            </a:r>
            <a:endParaRPr lang="zh-CN" altLang="en-US"/>
          </a:p>
          <a:p>
            <a:r>
              <a:rPr lang="en-US" altLang="zh-CN"/>
              <a:t>        </a:t>
            </a:r>
            <a:r>
              <a:rPr lang="zh-CN" altLang="en-US"/>
              <a:t>当电流流过导体时，因导体存在一定的电阻，所以导体将会发热。且发热量遵循着这个公式：Q=I2RT；其中Q是发热量，0.24是一个常数，I是流过导体的电流，R是导体的电阻，T是电流流过导体的时间；依此公式我们可以看出保险丝的简单的工作原理了。当制作保险丝的材料及其形状确定了，其电阻R就相对确定了（若不考虑它的电阻温度系数）。当电流流过它时，它就会发热，随着时间的增加其发热量也在增加。电流与电阻的大小确定了产生热量的速度，保险丝的构造与其安装的状况确定了热量耗散的速度，若产生热量的速度小于热量耗散的速度时，保险丝是不会熔断的。若产生热量的速度等于热量耗散的速度时，在相当长的时间内它也不会熔断。若产生热量的速度大于热量耗散的速度时，那么产生的热量就会越来越多。又因为它有一定比热及质量，其热量的增加就表现在温度的升高上，当温度升高到保险丝的熔点以上时保险丝就发生了熔断。这就是保险丝的工作原理。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我们从这个原理中应该知道，在设计制造保险丝时必须认真地研究所选材料的物理特性，并确保它们有一致几何尺寸。因为这些因素对保险丝能否正常工作起了至关重要的作用。同样，在使用它的时候，一定要正确地安装它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29890" y="2606675"/>
            <a:ext cx="1955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230495" y="2606675"/>
            <a:ext cx="1955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581400" y="2480945"/>
            <a:ext cx="690245" cy="25019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837430" y="2357755"/>
            <a:ext cx="440690" cy="248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91375" y="2281555"/>
            <a:ext cx="708660" cy="651510"/>
            <a:chOff x="6112" y="3860"/>
            <a:chExt cx="1116" cy="1026"/>
          </a:xfrm>
        </p:grpSpPr>
        <p:sp>
          <p:nvSpPr>
            <p:cNvPr id="6" name="椭圆 5"/>
            <p:cNvSpPr/>
            <p:nvPr/>
          </p:nvSpPr>
          <p:spPr>
            <a:xfrm>
              <a:off x="6112" y="3860"/>
              <a:ext cx="1117" cy="1026"/>
            </a:xfrm>
            <a:prstGeom prst="ellipse">
              <a:avLst/>
            </a:prstGeom>
            <a:noFill/>
            <a:ln w="28575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>
              <a:stCxn id="6" idx="1"/>
              <a:endCxn id="6" idx="5"/>
            </p:cNvCxnSpPr>
            <p:nvPr/>
          </p:nvCxnSpPr>
          <p:spPr>
            <a:xfrm>
              <a:off x="6276" y="4010"/>
              <a:ext cx="789" cy="7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6" idx="7"/>
              <a:endCxn id="6" idx="3"/>
            </p:cNvCxnSpPr>
            <p:nvPr/>
          </p:nvCxnSpPr>
          <p:spPr>
            <a:xfrm flipH="1">
              <a:off x="6276" y="4010"/>
              <a:ext cx="789" cy="7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7906385" y="2606675"/>
            <a:ext cx="1955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9846310" y="2587625"/>
            <a:ext cx="5715" cy="1303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rot="16200000">
            <a:off x="9732645" y="3737610"/>
            <a:ext cx="232410" cy="539750"/>
            <a:chOff x="8345" y="5536"/>
            <a:chExt cx="366" cy="850"/>
          </a:xfrm>
        </p:grpSpPr>
        <p:cxnSp>
          <p:nvCxnSpPr>
            <p:cNvPr id="12" name="直接连接符 11"/>
            <p:cNvCxnSpPr/>
            <p:nvPr/>
          </p:nvCxnSpPr>
          <p:spPr>
            <a:xfrm flipV="1">
              <a:off x="8528" y="5679"/>
              <a:ext cx="0" cy="5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711" y="5536"/>
              <a:ext cx="0" cy="8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8345" y="5822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786890" y="2301240"/>
            <a:ext cx="1622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12V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＋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3451860" y="1227455"/>
            <a:ext cx="910590" cy="412115"/>
          </a:xfrm>
          <a:prstGeom prst="wedgeRoundRectCallout">
            <a:avLst>
              <a:gd name="adj1" fmla="val -1952"/>
              <a:gd name="adj2" fmla="val 246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保险丝</a:t>
            </a:r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6990080" y="1035685"/>
            <a:ext cx="910590" cy="412115"/>
          </a:xfrm>
          <a:prstGeom prst="wedgeRoundRectCallout">
            <a:avLst>
              <a:gd name="adj1" fmla="val -1952"/>
              <a:gd name="adj2" fmla="val 246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用电器</a:t>
            </a:r>
            <a:endParaRPr lang="zh-CN" altLang="en-US"/>
          </a:p>
        </p:txBody>
      </p:sp>
      <p:sp>
        <p:nvSpPr>
          <p:cNvPr id="19" name="圆角矩形标注 18"/>
          <p:cNvSpPr/>
          <p:nvPr/>
        </p:nvSpPr>
        <p:spPr>
          <a:xfrm>
            <a:off x="4602480" y="3336290"/>
            <a:ext cx="910590" cy="412115"/>
          </a:xfrm>
          <a:prstGeom prst="wedgeRoundRectCallout">
            <a:avLst>
              <a:gd name="adj1" fmla="val 2301"/>
              <a:gd name="adj2" fmla="val -216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开关</a:t>
            </a:r>
            <a:endParaRPr lang="zh-CN" altLang="en-US"/>
          </a:p>
        </p:txBody>
      </p:sp>
      <p:sp>
        <p:nvSpPr>
          <p:cNvPr id="20" name="圆角矩形标注 19"/>
          <p:cNvSpPr/>
          <p:nvPr/>
        </p:nvSpPr>
        <p:spPr>
          <a:xfrm>
            <a:off x="7900670" y="3336290"/>
            <a:ext cx="910590" cy="412115"/>
          </a:xfrm>
          <a:prstGeom prst="wedgeRoundRectCallout">
            <a:avLst>
              <a:gd name="adj1" fmla="val 2301"/>
              <a:gd name="adj2" fmla="val -216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导线</a:t>
            </a:r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9393555" y="4946650"/>
            <a:ext cx="910590" cy="412115"/>
          </a:xfrm>
          <a:prstGeom prst="wedgeRoundRectCallout">
            <a:avLst>
              <a:gd name="adj1" fmla="val 2301"/>
              <a:gd name="adj2" fmla="val -216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搭铁</a:t>
            </a:r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6387465" y="2606675"/>
            <a:ext cx="539750" cy="1536065"/>
            <a:chOff x="10059" y="4105"/>
            <a:chExt cx="850" cy="2419"/>
          </a:xfrm>
        </p:grpSpPr>
        <p:cxnSp>
          <p:nvCxnSpPr>
            <p:cNvPr id="22" name="直接连接符 21"/>
            <p:cNvCxnSpPr/>
            <p:nvPr/>
          </p:nvCxnSpPr>
          <p:spPr>
            <a:xfrm flipV="1">
              <a:off x="10480" y="4105"/>
              <a:ext cx="9" cy="20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 rot="16200000">
              <a:off x="10301" y="5916"/>
              <a:ext cx="366" cy="850"/>
              <a:chOff x="8345" y="5536"/>
              <a:chExt cx="366" cy="850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V="1">
                <a:off x="8528" y="5679"/>
                <a:ext cx="0" cy="56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8711" y="5536"/>
                <a:ext cx="0" cy="85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8345" y="5822"/>
                <a:ext cx="0" cy="2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DFhOWVkNWZiYzQxY2ZjOWUyZDczNGM2NWU4MjdmOWEifQ=="/>
  <p:tag name="KSO_WPP_MARK_KEY" val="9aaedecf-dac1-421a-990f-19fb7e02c18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mNTQ2OGRhZS1mMzdjLTRlNDctOGI1NC1hZWEzYzE5OGM0MmYiCn0K"/>
    </extobj>
  </extobjs>
</s:customData>
</file>

<file path=customXml/itemProps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WPS 演示</Application>
  <PresentationFormat>宽屏</PresentationFormat>
  <Paragraphs>37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Calibri</vt:lpstr>
      <vt:lpstr>Arial Unicode MS</vt:lpstr>
      <vt:lpstr>等线 Light</vt:lpstr>
      <vt:lpstr>等线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  &amp;小微&amp;</cp:lastModifiedBy>
  <cp:revision>42</cp:revision>
  <dcterms:created xsi:type="dcterms:W3CDTF">2021-01-18T10:46:00Z</dcterms:created>
  <dcterms:modified xsi:type="dcterms:W3CDTF">2023-06-05T10:30:48Z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E6F6B2EF75FD447582C6E27C4DD8F07C_12</vt:lpwstr>
  </property>
</Properties>
</file>