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31" r:id="rId3"/>
    <p:sldId id="626" r:id="rId4"/>
    <p:sldId id="627" r:id="rId5"/>
    <p:sldId id="628" r:id="rId6"/>
    <p:sldId id="635" r:id="rId7"/>
    <p:sldId id="636" r:id="rId8"/>
    <p:sldId id="637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5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tags" Target="../tags/tag6.xml"/><Relationship Id="rId4" Type="http://schemas.openxmlformats.org/officeDocument/2006/relationships/image" Target="../media/image3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.xml"/><Relationship Id="rId4" Type="http://schemas.openxmlformats.org/officeDocument/2006/relationships/image" Target="../media/image6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1" Type="http://schemas.openxmlformats.org/officeDocument/2006/relationships/slideLayout" Target="../slideLayouts/slideLayout2.xml"/><Relationship Id="rId40" Type="http://schemas.openxmlformats.org/officeDocument/2006/relationships/tags" Target="../tags/tag53.xml"/><Relationship Id="rId4" Type="http://schemas.openxmlformats.org/officeDocument/2006/relationships/tags" Target="../tags/tag17.xml"/><Relationship Id="rId39" Type="http://schemas.openxmlformats.org/officeDocument/2006/relationships/tags" Target="../tags/tag52.xml"/><Relationship Id="rId38" Type="http://schemas.openxmlformats.org/officeDocument/2006/relationships/tags" Target="../tags/tag51.xml"/><Relationship Id="rId37" Type="http://schemas.openxmlformats.org/officeDocument/2006/relationships/tags" Target="../tags/tag50.xml"/><Relationship Id="rId36" Type="http://schemas.openxmlformats.org/officeDocument/2006/relationships/tags" Target="../tags/tag49.xml"/><Relationship Id="rId35" Type="http://schemas.openxmlformats.org/officeDocument/2006/relationships/tags" Target="../tags/tag48.xml"/><Relationship Id="rId34" Type="http://schemas.openxmlformats.org/officeDocument/2006/relationships/tags" Target="../tags/tag47.xml"/><Relationship Id="rId33" Type="http://schemas.openxmlformats.org/officeDocument/2006/relationships/tags" Target="../tags/tag46.xml"/><Relationship Id="rId32" Type="http://schemas.openxmlformats.org/officeDocument/2006/relationships/tags" Target="../tags/tag45.xml"/><Relationship Id="rId31" Type="http://schemas.openxmlformats.org/officeDocument/2006/relationships/tags" Target="../tags/tag44.xml"/><Relationship Id="rId30" Type="http://schemas.openxmlformats.org/officeDocument/2006/relationships/tags" Target="../tags/tag43.xml"/><Relationship Id="rId3" Type="http://schemas.openxmlformats.org/officeDocument/2006/relationships/image" Target="../media/image9.png"/><Relationship Id="rId29" Type="http://schemas.openxmlformats.org/officeDocument/2006/relationships/tags" Target="../tags/tag42.xml"/><Relationship Id="rId28" Type="http://schemas.openxmlformats.org/officeDocument/2006/relationships/tags" Target="../tags/tag41.xml"/><Relationship Id="rId27" Type="http://schemas.openxmlformats.org/officeDocument/2006/relationships/tags" Target="../tags/tag40.xml"/><Relationship Id="rId26" Type="http://schemas.openxmlformats.org/officeDocument/2006/relationships/tags" Target="../tags/tag39.xml"/><Relationship Id="rId25" Type="http://schemas.openxmlformats.org/officeDocument/2006/relationships/tags" Target="../tags/tag38.xml"/><Relationship Id="rId24" Type="http://schemas.openxmlformats.org/officeDocument/2006/relationships/tags" Target="../tags/tag37.xml"/><Relationship Id="rId23" Type="http://schemas.openxmlformats.org/officeDocument/2006/relationships/tags" Target="../tags/tag36.xml"/><Relationship Id="rId22" Type="http://schemas.openxmlformats.org/officeDocument/2006/relationships/tags" Target="../tags/tag35.xml"/><Relationship Id="rId21" Type="http://schemas.openxmlformats.org/officeDocument/2006/relationships/tags" Target="../tags/tag34.xml"/><Relationship Id="rId20" Type="http://schemas.openxmlformats.org/officeDocument/2006/relationships/tags" Target="../tags/tag33.xml"/><Relationship Id="rId2" Type="http://schemas.openxmlformats.org/officeDocument/2006/relationships/image" Target="../media/image8.png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57225" y="2537460"/>
            <a:ext cx="3870960" cy="6553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磁电式轮速传感</a:t>
            </a:r>
            <a:endParaRPr lang="zh-CN" altLang="en-US" sz="40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16660" y="811530"/>
            <a:ext cx="7322185" cy="646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/>
              <a:t>1.</a:t>
            </a:r>
            <a:r>
              <a:rPr lang="zh-CN" altLang="en-US" sz="2000" b="1"/>
              <a:t>作用</a:t>
            </a:r>
            <a:endParaRPr lang="zh-CN" altLang="en-US" sz="2000" b="1"/>
          </a:p>
          <a:p>
            <a:r>
              <a:rPr lang="zh-CN" altLang="en-US"/>
              <a:t>轮速传感器是用来测量汽车车轮转速的传感器。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40155" y="1585595"/>
            <a:ext cx="93827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2.</a:t>
            </a:r>
            <a:r>
              <a:rPr lang="zh-CN" altLang="en-US" sz="2000" b="1"/>
              <a:t>用途</a:t>
            </a:r>
            <a:endParaRPr lang="zh-CN" altLang="en-US" sz="2000" b="1"/>
          </a:p>
          <a:p>
            <a:r>
              <a:rPr lang="zh-CN" altLang="en-US"/>
              <a:t>对于现代汽车而言，轮速信息是必不可少的，车速表、汽车动态控制系统(VDC)、汽车电子稳定程序(ESP)、防抱死制动系统（ABS）、自动变速器的控制系统等都需要轮速信息。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83005" y="2799715"/>
            <a:ext cx="4925695" cy="36531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53860" y="2763520"/>
            <a:ext cx="3982085" cy="37084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54760" y="830580"/>
            <a:ext cx="780161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3.</a:t>
            </a:r>
            <a:r>
              <a:rPr lang="zh-CN" altLang="en-US" sz="2000" b="1"/>
              <a:t>结构</a:t>
            </a:r>
            <a:endParaRPr lang="zh-CN" altLang="en-US" sz="2000" b="1"/>
          </a:p>
          <a:p>
            <a:r>
              <a:rPr lang="zh-CN" altLang="en-US"/>
              <a:t>磁电式轮速传感器一般由磁感应传感头和齿圈组成，传感头由永磁铁、极轴、感应线圈等组成。齿圈是一个运动部件，一般安装在轮毂上或轮轴上与车轮一起旋转。轮速传感头是一个静止部件，传感头磁极与齿圈的端面有一定间隙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98040" y="2357120"/>
            <a:ext cx="7430770" cy="4066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219450" y="6419215"/>
            <a:ext cx="1924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凿式</a:t>
            </a:r>
            <a:r>
              <a:rPr lang="zh-CN" altLang="en-US">
                <a:sym typeface="+mn-ea"/>
              </a:rPr>
              <a:t>轮速传感器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254875" y="6381115"/>
            <a:ext cx="1887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柱式</a:t>
            </a:r>
            <a:r>
              <a:rPr lang="zh-CN" altLang="en-US">
                <a:sym typeface="+mn-ea"/>
              </a:rPr>
              <a:t>轮速传感器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80745" y="4300855"/>
            <a:ext cx="7859395" cy="1896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优点；</a:t>
            </a:r>
            <a:endParaRPr lang="zh-CN" altLang="en-US"/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/>
              <a:t>它具有结构简单、成本低、不怕泥污等特点，在现代轿车的ABS防抱死制动系统中得到广泛应用。</a:t>
            </a:r>
            <a:endParaRPr lang="zh-CN" altLang="en-US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缺点：</a:t>
            </a:r>
            <a:endParaRPr lang="zh-CN" altLang="en-US"/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/>
              <a:t>频率响应不高。当车速过高时，传感器的频率响应跟不上，容易产生误信号；</a:t>
            </a:r>
            <a:endParaRPr lang="zh-CN" altLang="en-US"/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/>
              <a:t>抗电磁波干扰能力差，尤其是输出信号振幅值较小时。</a:t>
            </a: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61695" y="591185"/>
            <a:ext cx="6651625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ym typeface="+mn-ea"/>
              </a:rPr>
              <a:t>4.</a:t>
            </a:r>
            <a:r>
              <a:rPr lang="zh-CN" altLang="en-US" sz="2000" b="1">
                <a:sym typeface="+mn-ea"/>
              </a:rPr>
              <a:t>原理</a:t>
            </a:r>
            <a:endParaRPr lang="zh-CN" altLang="en-US" sz="2000" b="1"/>
          </a:p>
          <a:p>
            <a:r>
              <a:rPr lang="zh-CN" altLang="en-US">
                <a:sym typeface="+mn-ea"/>
              </a:rPr>
              <a:t>磁电式轮速传感器是由永磁性磁芯和线圈组成。磁力线从磁芯的一极出来，穿过齿圈和空气，返回到磁芯的另一极。由于传感器的线圈圈绕在磁芯上，因此，这些磁力线也会穿过线圈。当车轮旋转时，与车轮同步的齿圈（转子）随之旋转，齿圈上的齿和间隙依次快速经过传感器的磁场，其结果是改变了磁路的磁阻，从而导致线圈中感应电势发生变化，产生一定幅值、频率的电势脉冲。脉冲的频率，即每秒钟产生的脉冲个数，反映了车轮旋转的快慢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77200" y="659765"/>
            <a:ext cx="3415030" cy="34467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3125" y="371348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ym typeface="+mn-ea"/>
              </a:rPr>
              <a:t>5.</a:t>
            </a:r>
            <a:r>
              <a:rPr lang="zh-CN" altLang="en-US" sz="2000" b="1">
                <a:sym typeface="+mn-ea"/>
              </a:rPr>
              <a:t>优缺点</a:t>
            </a:r>
            <a:endParaRPr lang="zh-CN" altLang="en-US" sz="2000" b="1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bbbd03fa020a5259885b17331142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3170" y="2973705"/>
            <a:ext cx="3540760" cy="17583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766810" y="6140450"/>
            <a:ext cx="2619375" cy="138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341995" y="6025515"/>
            <a:ext cx="42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慢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386185" y="6025515"/>
            <a:ext cx="42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快</a:t>
            </a:r>
            <a:endParaRPr lang="zh-CN" altLang="en-US"/>
          </a:p>
        </p:txBody>
      </p:sp>
      <p:pic>
        <p:nvPicPr>
          <p:cNvPr id="9" name="图片 8" descr="C:\Users\admin\Desktop\轮速传感器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280000">
            <a:off x="7900035" y="1938020"/>
            <a:ext cx="4029075" cy="4029075"/>
          </a:xfrm>
          <a:prstGeom prst="rect">
            <a:avLst/>
          </a:prstGeom>
        </p:spPr>
      </p:pic>
      <p:sp>
        <p:nvSpPr>
          <p:cNvPr id="10" name="燕尾形箭头 9"/>
          <p:cNvSpPr/>
          <p:nvPr/>
        </p:nvSpPr>
        <p:spPr>
          <a:xfrm rot="16200000">
            <a:off x="8794115" y="6195695"/>
            <a:ext cx="342900" cy="259715"/>
          </a:xfrm>
          <a:prstGeom prst="notched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96bb6379a470450f4156b0327f3e03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15" y="2945765"/>
            <a:ext cx="1433195" cy="704850"/>
          </a:xfrm>
          <a:prstGeom prst="rect">
            <a:avLst/>
          </a:prstGeom>
        </p:spPr>
      </p:pic>
      <p:pic>
        <p:nvPicPr>
          <p:cNvPr id="16" name="图片 15" descr="96bb6379a470450f4156b0327f3e03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898005" y="4062095"/>
            <a:ext cx="1433195" cy="704850"/>
          </a:xfrm>
          <a:prstGeom prst="rect">
            <a:avLst/>
          </a:prstGeom>
        </p:spPr>
      </p:pic>
      <p:cxnSp>
        <p:nvCxnSpPr>
          <p:cNvPr id="18" name="肘形连接符 17"/>
          <p:cNvCxnSpPr/>
          <p:nvPr/>
        </p:nvCxnSpPr>
        <p:spPr>
          <a:xfrm rot="10800000">
            <a:off x="3365500" y="1839595"/>
            <a:ext cx="2063115" cy="1994535"/>
          </a:xfrm>
          <a:prstGeom prst="bentConnector3">
            <a:avLst>
              <a:gd name="adj1" fmla="val 148168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465195" y="1824990"/>
            <a:ext cx="5266690" cy="12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弧形 45"/>
          <p:cNvSpPr/>
          <p:nvPr/>
        </p:nvSpPr>
        <p:spPr>
          <a:xfrm>
            <a:off x="5159375" y="824230"/>
            <a:ext cx="933450" cy="2184400"/>
          </a:xfrm>
          <a:prstGeom prst="arc">
            <a:avLst>
              <a:gd name="adj1" fmla="val 11320649"/>
              <a:gd name="adj2" fmla="val 20894960"/>
            </a:avLst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弧形 46"/>
          <p:cNvSpPr/>
          <p:nvPr/>
        </p:nvSpPr>
        <p:spPr>
          <a:xfrm rot="10800000">
            <a:off x="6092825" y="659765"/>
            <a:ext cx="933450" cy="2184400"/>
          </a:xfrm>
          <a:prstGeom prst="arc">
            <a:avLst>
              <a:gd name="adj1" fmla="val 11320649"/>
              <a:gd name="adj2" fmla="val 21299007"/>
            </a:avLst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 rot="0">
            <a:off x="3656965" y="1330960"/>
            <a:ext cx="4716145" cy="995680"/>
            <a:chOff x="5692" y="2573"/>
            <a:chExt cx="3608" cy="1573"/>
          </a:xfrm>
        </p:grpSpPr>
        <p:grpSp>
          <p:nvGrpSpPr>
            <p:cNvPr id="69" name="组合 68"/>
            <p:cNvGrpSpPr/>
            <p:nvPr/>
          </p:nvGrpSpPr>
          <p:grpSpPr>
            <a:xfrm>
              <a:off x="5692" y="2573"/>
              <a:ext cx="784" cy="1573"/>
              <a:chOff x="8670" y="2517"/>
              <a:chExt cx="2091" cy="1573"/>
            </a:xfrm>
          </p:grpSpPr>
          <p:sp>
            <p:nvSpPr>
              <p:cNvPr id="70" name="弧形 69"/>
              <p:cNvSpPr/>
              <p:nvPr>
                <p:custDataLst>
                  <p:tags r:id="rId4"/>
                </p:custDataLst>
              </p:nvPr>
            </p:nvSpPr>
            <p:spPr>
              <a:xfrm>
                <a:off x="8670" y="2627"/>
                <a:ext cx="1437" cy="1463"/>
              </a:xfrm>
              <a:prstGeom prst="arc">
                <a:avLst>
                  <a:gd name="adj1" fmla="val 11320649"/>
                  <a:gd name="adj2" fmla="val 21568789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1" name="弧形 70"/>
              <p:cNvSpPr/>
              <p:nvPr>
                <p:custDataLst>
                  <p:tags r:id="rId5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6472" y="2573"/>
              <a:ext cx="491" cy="1572"/>
              <a:chOff x="9451" y="2517"/>
              <a:chExt cx="1309" cy="1572"/>
            </a:xfrm>
          </p:grpSpPr>
          <p:sp>
            <p:nvSpPr>
              <p:cNvPr id="73" name="弧形 72"/>
              <p:cNvSpPr/>
              <p:nvPr>
                <p:custDataLst>
                  <p:tags r:id="rId6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4" name="弧形 73"/>
              <p:cNvSpPr/>
              <p:nvPr>
                <p:custDataLst>
                  <p:tags r:id="rId7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6959" y="2573"/>
              <a:ext cx="491" cy="1572"/>
              <a:chOff x="9451" y="2517"/>
              <a:chExt cx="1309" cy="1572"/>
            </a:xfrm>
          </p:grpSpPr>
          <p:sp>
            <p:nvSpPr>
              <p:cNvPr id="76" name="弧形 75"/>
              <p:cNvSpPr/>
              <p:nvPr>
                <p:custDataLst>
                  <p:tags r:id="rId8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" name="弧形 76"/>
              <p:cNvSpPr/>
              <p:nvPr>
                <p:custDataLst>
                  <p:tags r:id="rId9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7449" y="2573"/>
              <a:ext cx="491" cy="1572"/>
              <a:chOff x="9451" y="2517"/>
              <a:chExt cx="1309" cy="1572"/>
            </a:xfrm>
          </p:grpSpPr>
          <p:sp>
            <p:nvSpPr>
              <p:cNvPr id="79" name="弧形 78"/>
              <p:cNvSpPr/>
              <p:nvPr>
                <p:custDataLst>
                  <p:tags r:id="rId10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" name="弧形 79"/>
              <p:cNvSpPr/>
              <p:nvPr>
                <p:custDataLst>
                  <p:tags r:id="rId11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7950" y="2573"/>
              <a:ext cx="491" cy="1572"/>
              <a:chOff x="9451" y="2517"/>
              <a:chExt cx="1309" cy="1572"/>
            </a:xfrm>
          </p:grpSpPr>
          <p:sp>
            <p:nvSpPr>
              <p:cNvPr id="82" name="弧形 81"/>
              <p:cNvSpPr/>
              <p:nvPr>
                <p:custDataLst>
                  <p:tags r:id="rId12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3" name="弧形 82"/>
              <p:cNvSpPr/>
              <p:nvPr>
                <p:custDataLst>
                  <p:tags r:id="rId13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8437" y="2573"/>
              <a:ext cx="863" cy="1573"/>
              <a:chOff x="9451" y="2517"/>
              <a:chExt cx="2302" cy="1573"/>
            </a:xfrm>
          </p:grpSpPr>
          <p:sp>
            <p:nvSpPr>
              <p:cNvPr id="85" name="弧形 84"/>
              <p:cNvSpPr/>
              <p:nvPr>
                <p:custDataLst>
                  <p:tags r:id="rId14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6" name="弧形 85"/>
              <p:cNvSpPr/>
              <p:nvPr>
                <p:custDataLst>
                  <p:tags r:id="rId15"/>
                </p:custDataLst>
              </p:nvPr>
            </p:nvSpPr>
            <p:spPr>
              <a:xfrm rot="10800000">
                <a:off x="10105" y="2517"/>
                <a:ext cx="1648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 rot="0">
            <a:off x="3644265" y="804545"/>
            <a:ext cx="4716145" cy="1937385"/>
            <a:chOff x="5692" y="2573"/>
            <a:chExt cx="3608" cy="1573"/>
          </a:xfrm>
        </p:grpSpPr>
        <p:grpSp>
          <p:nvGrpSpPr>
            <p:cNvPr id="88" name="组合 87"/>
            <p:cNvGrpSpPr/>
            <p:nvPr/>
          </p:nvGrpSpPr>
          <p:grpSpPr>
            <a:xfrm>
              <a:off x="5692" y="2573"/>
              <a:ext cx="784" cy="1573"/>
              <a:chOff x="8670" y="2517"/>
              <a:chExt cx="2091" cy="1573"/>
            </a:xfrm>
          </p:grpSpPr>
          <p:sp>
            <p:nvSpPr>
              <p:cNvPr id="89" name="弧形 88"/>
              <p:cNvSpPr/>
              <p:nvPr>
                <p:custDataLst>
                  <p:tags r:id="rId16"/>
                </p:custDataLst>
              </p:nvPr>
            </p:nvSpPr>
            <p:spPr>
              <a:xfrm>
                <a:off x="8670" y="2627"/>
                <a:ext cx="1437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0" name="弧形 89"/>
              <p:cNvSpPr/>
              <p:nvPr>
                <p:custDataLst>
                  <p:tags r:id="rId17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6472" y="2573"/>
              <a:ext cx="491" cy="1572"/>
              <a:chOff x="9451" y="2517"/>
              <a:chExt cx="1309" cy="1572"/>
            </a:xfrm>
          </p:grpSpPr>
          <p:sp>
            <p:nvSpPr>
              <p:cNvPr id="92" name="弧形 91"/>
              <p:cNvSpPr/>
              <p:nvPr>
                <p:custDataLst>
                  <p:tags r:id="rId18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3" name="弧形 92"/>
              <p:cNvSpPr/>
              <p:nvPr>
                <p:custDataLst>
                  <p:tags r:id="rId19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6959" y="2573"/>
              <a:ext cx="491" cy="1572"/>
              <a:chOff x="9451" y="2517"/>
              <a:chExt cx="1309" cy="1572"/>
            </a:xfrm>
          </p:grpSpPr>
          <p:sp>
            <p:nvSpPr>
              <p:cNvPr id="95" name="弧形 94"/>
              <p:cNvSpPr/>
              <p:nvPr>
                <p:custDataLst>
                  <p:tags r:id="rId20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6" name="弧形 95"/>
              <p:cNvSpPr/>
              <p:nvPr>
                <p:custDataLst>
                  <p:tags r:id="rId21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7449" y="2573"/>
              <a:ext cx="491" cy="1572"/>
              <a:chOff x="9451" y="2517"/>
              <a:chExt cx="1309" cy="1572"/>
            </a:xfrm>
          </p:grpSpPr>
          <p:sp>
            <p:nvSpPr>
              <p:cNvPr id="98" name="弧形 97"/>
              <p:cNvSpPr/>
              <p:nvPr>
                <p:custDataLst>
                  <p:tags r:id="rId22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9" name="弧形 98"/>
              <p:cNvSpPr/>
              <p:nvPr>
                <p:custDataLst>
                  <p:tags r:id="rId23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7950" y="2573"/>
              <a:ext cx="491" cy="1572"/>
              <a:chOff x="9451" y="2517"/>
              <a:chExt cx="1309" cy="1572"/>
            </a:xfrm>
          </p:grpSpPr>
          <p:sp>
            <p:nvSpPr>
              <p:cNvPr id="103" name="弧形 102"/>
              <p:cNvSpPr/>
              <p:nvPr>
                <p:custDataLst>
                  <p:tags r:id="rId24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4" name="弧形 103"/>
              <p:cNvSpPr/>
              <p:nvPr>
                <p:custDataLst>
                  <p:tags r:id="rId25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8437" y="2573"/>
              <a:ext cx="863" cy="1573"/>
              <a:chOff x="9451" y="2517"/>
              <a:chExt cx="2302" cy="1573"/>
            </a:xfrm>
          </p:grpSpPr>
          <p:sp>
            <p:nvSpPr>
              <p:cNvPr id="106" name="弧形 105"/>
              <p:cNvSpPr/>
              <p:nvPr>
                <p:custDataLst>
                  <p:tags r:id="rId26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7" name="弧形 106"/>
              <p:cNvSpPr/>
              <p:nvPr>
                <p:custDataLst>
                  <p:tags r:id="rId27"/>
                </p:custDataLst>
              </p:nvPr>
            </p:nvSpPr>
            <p:spPr>
              <a:xfrm rot="10800000">
                <a:off x="10105" y="2517"/>
                <a:ext cx="1648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 rot="0">
            <a:off x="3638550" y="303530"/>
            <a:ext cx="4716145" cy="2908300"/>
            <a:chOff x="5692" y="2573"/>
            <a:chExt cx="3608" cy="1573"/>
          </a:xfrm>
        </p:grpSpPr>
        <p:grpSp>
          <p:nvGrpSpPr>
            <p:cNvPr id="109" name="组合 108"/>
            <p:cNvGrpSpPr/>
            <p:nvPr/>
          </p:nvGrpSpPr>
          <p:grpSpPr>
            <a:xfrm>
              <a:off x="5692" y="2573"/>
              <a:ext cx="784" cy="1573"/>
              <a:chOff x="8670" y="2517"/>
              <a:chExt cx="2091" cy="1573"/>
            </a:xfrm>
          </p:grpSpPr>
          <p:sp>
            <p:nvSpPr>
              <p:cNvPr id="110" name="弧形 109"/>
              <p:cNvSpPr/>
              <p:nvPr>
                <p:custDataLst>
                  <p:tags r:id="rId28"/>
                </p:custDataLst>
              </p:nvPr>
            </p:nvSpPr>
            <p:spPr>
              <a:xfrm>
                <a:off x="8670" y="2627"/>
                <a:ext cx="1437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1" name="弧形 110"/>
              <p:cNvSpPr/>
              <p:nvPr>
                <p:custDataLst>
                  <p:tags r:id="rId29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6472" y="2573"/>
              <a:ext cx="491" cy="1572"/>
              <a:chOff x="9451" y="2517"/>
              <a:chExt cx="1309" cy="1572"/>
            </a:xfrm>
          </p:grpSpPr>
          <p:sp>
            <p:nvSpPr>
              <p:cNvPr id="113" name="弧形 112"/>
              <p:cNvSpPr/>
              <p:nvPr>
                <p:custDataLst>
                  <p:tags r:id="rId30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4" name="弧形 113"/>
              <p:cNvSpPr/>
              <p:nvPr>
                <p:custDataLst>
                  <p:tags r:id="rId31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6959" y="2573"/>
              <a:ext cx="491" cy="1572"/>
              <a:chOff x="9451" y="2517"/>
              <a:chExt cx="1309" cy="1572"/>
            </a:xfrm>
          </p:grpSpPr>
          <p:sp>
            <p:nvSpPr>
              <p:cNvPr id="116" name="弧形 115"/>
              <p:cNvSpPr/>
              <p:nvPr>
                <p:custDataLst>
                  <p:tags r:id="rId32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7" name="弧形 116"/>
              <p:cNvSpPr/>
              <p:nvPr>
                <p:custDataLst>
                  <p:tags r:id="rId33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>
              <a:off x="7449" y="2573"/>
              <a:ext cx="491" cy="1572"/>
              <a:chOff x="9451" y="2517"/>
              <a:chExt cx="1309" cy="1572"/>
            </a:xfrm>
          </p:grpSpPr>
          <p:sp>
            <p:nvSpPr>
              <p:cNvPr id="119" name="弧形 118"/>
              <p:cNvSpPr/>
              <p:nvPr>
                <p:custDataLst>
                  <p:tags r:id="rId34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0" name="弧形 119"/>
              <p:cNvSpPr/>
              <p:nvPr>
                <p:custDataLst>
                  <p:tags r:id="rId35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1" name="组合 120"/>
            <p:cNvGrpSpPr/>
            <p:nvPr/>
          </p:nvGrpSpPr>
          <p:grpSpPr>
            <a:xfrm>
              <a:off x="7950" y="2573"/>
              <a:ext cx="491" cy="1572"/>
              <a:chOff x="9451" y="2517"/>
              <a:chExt cx="1309" cy="1572"/>
            </a:xfrm>
          </p:grpSpPr>
          <p:sp>
            <p:nvSpPr>
              <p:cNvPr id="122" name="弧形 121"/>
              <p:cNvSpPr/>
              <p:nvPr>
                <p:custDataLst>
                  <p:tags r:id="rId36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3" name="弧形 122"/>
              <p:cNvSpPr/>
              <p:nvPr>
                <p:custDataLst>
                  <p:tags r:id="rId37"/>
                </p:custDataLst>
              </p:nvPr>
            </p:nvSpPr>
            <p:spPr>
              <a:xfrm rot="10800000">
                <a:off x="10106" y="2517"/>
                <a:ext cx="655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8437" y="2573"/>
              <a:ext cx="863" cy="1573"/>
              <a:chOff x="9451" y="2517"/>
              <a:chExt cx="2302" cy="1573"/>
            </a:xfrm>
          </p:grpSpPr>
          <p:sp>
            <p:nvSpPr>
              <p:cNvPr id="125" name="弧形 124"/>
              <p:cNvSpPr/>
              <p:nvPr>
                <p:custDataLst>
                  <p:tags r:id="rId38"/>
                </p:custDataLst>
              </p:nvPr>
            </p:nvSpPr>
            <p:spPr>
              <a:xfrm>
                <a:off x="9451" y="2627"/>
                <a:ext cx="655" cy="1463"/>
              </a:xfrm>
              <a:prstGeom prst="arc">
                <a:avLst>
                  <a:gd name="adj1" fmla="val 11320649"/>
                  <a:gd name="adj2" fmla="val 20894960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6" name="弧形 125"/>
              <p:cNvSpPr/>
              <p:nvPr>
                <p:custDataLst>
                  <p:tags r:id="rId39"/>
                </p:custDataLst>
              </p:nvPr>
            </p:nvSpPr>
            <p:spPr>
              <a:xfrm rot="10800000">
                <a:off x="10105" y="2517"/>
                <a:ext cx="1648" cy="1463"/>
              </a:xfrm>
              <a:prstGeom prst="arc">
                <a:avLst>
                  <a:gd name="adj1" fmla="val 11320649"/>
                  <a:gd name="adj2" fmla="val 21299007"/>
                </a:avLst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27" name="闪电形 126"/>
          <p:cNvSpPr/>
          <p:nvPr/>
        </p:nvSpPr>
        <p:spPr>
          <a:xfrm>
            <a:off x="6520180" y="3530600"/>
            <a:ext cx="360680" cy="522605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9" name="文本框 128"/>
          <p:cNvSpPr txBox="1"/>
          <p:nvPr/>
        </p:nvSpPr>
        <p:spPr>
          <a:xfrm>
            <a:off x="8750935" y="1447165"/>
            <a:ext cx="524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0v</a:t>
            </a:r>
            <a:endParaRPr lang="en-US" altLang="zh-CN"/>
          </a:p>
        </p:txBody>
      </p:sp>
      <p:sp>
        <p:nvSpPr>
          <p:cNvPr id="130" name="文本框 129"/>
          <p:cNvSpPr txBox="1"/>
          <p:nvPr>
            <p:custDataLst>
              <p:tags r:id="rId40"/>
            </p:custDataLst>
          </p:nvPr>
        </p:nvSpPr>
        <p:spPr>
          <a:xfrm>
            <a:off x="9084310" y="4196080"/>
            <a:ext cx="1900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信号轮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725170" y="72136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6.</a:t>
            </a:r>
            <a:r>
              <a:rPr lang="zh-CN" altLang="en-US" sz="2000" b="1"/>
              <a:t>波形</a:t>
            </a:r>
            <a:endParaRPr lang="zh-CN" altLang="en-US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1875 0 L -0.0135417 0 L -0.0207292 0 L -0.0271354 0 L -0.0327083 0 L -0.0382813 0.00564815 L -0.0446875 0.00564815 L -0.0502604 0.00712963 L -0.0566667 0.00851852 L -0.0622396 0.00990741 L -0.0678125 0.00990741 L -0.0733854 0.00990741 L -0.0790104 0.00990741 L -0.0845833 0.00990741 L -0.0909896 0.00990741 L -0.0965625 0.00990741 L -0.102135 0.00990741 L -0.107708 0.00990741 L -0.113333 0.00990741 L -0.118906 0.00990741 L -0.12526 0.00990741 L -0.130885 0.00990741 L -0.136458 0.0113889 L -0.142865 0.0127778 L -0.148438 0.0141667 L -0.15401 0.0141667 L -0.159583 0.0141667 L -0.16599 0.0141667 L -0.172344 0.0141667 L -0.177969 0.0141667 L -0.183542 0.0141667 L -0.189115 0.0141667 L -0.19474 0.0155556 L -0.200312 0.0155556 L -0.205885 0.0155556 L -0.211458 0.0155556 L -0.218646 0.0155556 L -0.224219 0.0155556 L -0.230625 0.0155556 L -0.236198 0.0155556 L -0.241823 0.0155556 L -0.247396 0.0155556 L -0.252969 0.0155556 L -0.258542 0.0155556 L -0.264948 0.0155556 L -0.270521 0.0155556 L -0.276094 0.0155556 L -0.281719 0.0155556 L -0.287292 0.0155556 L -0.293698 0.0155556 L -0.299271 0.0155556 L -0.304844 0.0155556 L -0.310417 0.0155556 L -0.316042 0.0155556 L -0.321615 0.0155556 L -0.327188 0.0155556 L -0.333594 0.0127778 L -0.339167 0.0113889 L -0.34474 0.00712963 L -0.350365 0.00287037 L -0.353542 -0.00712963 L -0.355938 -0.0184259 L -0.3575 -0.0284259 L -0.358333 -0.0397222 L -0.358333 -0.0496296 L -0.358333 -0.0596296 L -0.3575 -0.069537 L -0.355104 -0.0809259 L -0.354323 -0.0908333 L -0.35276 -0.100741 L -0.35276 -0.110648 L -0.354323 -0.120648 L -0.355938 -0.130556 L -0.356719 -0.140463 L -0.356719 -0.15037 L -0.356719 -0.16037 L -0.355104 -0.170278 L -0.354323 -0.180185 L -0.35276 -0.191574 L -0.35276 -0.201481 L -0.353542 -0.211389 L -0.3575 -0.221389 L -0.3575 -0.231296 L -0.3575 -0.241204 L -0.356719 -0.251111 L -0.354323 -0.261111 L -0.349531 -0.271019 L -0.345573 -0.282315 L -0.339948 -0.289444 L -0.333594 -0.292315 L -0.328021 -0.292315 L -0.322396 -0.293704 L -0.316823 -0.296574 L -0.31125 -0.296574 L -0.305625 -0.295093 L -0.299271 -0.295093 L -0.293698 -0.295093 L -0.288073 -0.290833 L -0.2825 -0.290833 L -0.276927 -0.290833 L -0.271354 -0.290833 " pathEditMode="relative" ptsTypes="">
                                      <p:cBhvr>
                                        <p:cTn id="48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04167 -0.000740741 " pathEditMode="relative" rAng="0" ptsTypes="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1563 -0.000833333 L 0.173125 -0.00259259 " pathEditMode="relative" rAng="0" ptsTypes=""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6" grpId="0" bldLvl="0" animBg="1"/>
      <p:bldP spid="7" grpId="0"/>
      <p:bldP spid="8" grpId="0"/>
      <p:bldP spid="10" grpId="0" bldLvl="0" animBg="1"/>
      <p:bldP spid="10" grpId="1" bldLvl="0" animBg="1"/>
      <p:bldP spid="47" grpId="1" bldLvl="0" animBg="1"/>
      <p:bldP spid="46" grpId="1" bldLvl="0" animBg="1"/>
      <p:bldP spid="10" grpId="2" bldLvl="0" animBg="1"/>
      <p:bldP spid="127" grpId="0" bldLvl="0" animBg="1"/>
      <p:bldP spid="127" grpId="1" bldLvl="0" animBg="1"/>
      <p:bldP spid="129" grpId="0"/>
      <p:bldP spid="127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069340" y="908050"/>
            <a:ext cx="9074785" cy="2938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50000"/>
              </a:lnSpc>
            </a:pPr>
            <a:r>
              <a:rPr lang="en-US" altLang="zh-CN" sz="2000" b="1"/>
              <a:t>7.</a:t>
            </a:r>
            <a:r>
              <a:rPr lang="zh-CN" altLang="en-US" sz="2000" b="1"/>
              <a:t>检测</a:t>
            </a:r>
            <a:endParaRPr lang="zh-CN" altLang="en-US" sz="2000" b="1"/>
          </a:p>
          <a:p>
            <a:pPr>
              <a:lnSpc>
                <a:spcPct val="250000"/>
              </a:lnSpc>
            </a:pPr>
            <a:r>
              <a:rPr lang="en-US" altLang="zh-CN"/>
              <a:t>1.</a:t>
            </a:r>
            <a:r>
              <a:rPr lang="zh-CN" altLang="en-US"/>
              <a:t>波形</a:t>
            </a:r>
            <a:r>
              <a:rPr lang="en-US" altLang="zh-CN"/>
              <a:t>——</a:t>
            </a:r>
            <a:r>
              <a:rPr lang="zh-CN" altLang="en-US"/>
              <a:t>正弦波形（使用示波器测量波形，会伴随转速变化频率及峰值也会发生变化）</a:t>
            </a:r>
            <a:endParaRPr lang="zh-CN" altLang="en-US"/>
          </a:p>
          <a:p>
            <a:pPr>
              <a:lnSpc>
                <a:spcPct val="250000"/>
              </a:lnSpc>
            </a:pPr>
            <a:r>
              <a:rPr lang="en-US" altLang="zh-CN"/>
              <a:t>2.</a:t>
            </a:r>
            <a:r>
              <a:rPr lang="zh-CN" altLang="en-US"/>
              <a:t>电阻</a:t>
            </a:r>
            <a:r>
              <a:rPr lang="en-US" altLang="zh-CN"/>
              <a:t>——</a:t>
            </a:r>
            <a:r>
              <a:rPr lang="zh-CN" altLang="en-US"/>
              <a:t>线圈阻止</a:t>
            </a:r>
            <a:endParaRPr lang="zh-CN" altLang="en-US"/>
          </a:p>
          <a:p>
            <a:pPr>
              <a:lnSpc>
                <a:spcPct val="250000"/>
              </a:lnSpc>
            </a:pPr>
            <a:r>
              <a:rPr lang="en-US" altLang="zh-CN"/>
              <a:t>3.</a:t>
            </a:r>
            <a:r>
              <a:rPr lang="zh-CN" altLang="en-US"/>
              <a:t>信号电压</a:t>
            </a:r>
            <a:r>
              <a:rPr lang="en-US" altLang="zh-CN"/>
              <a:t>——</a:t>
            </a:r>
            <a:r>
              <a:rPr lang="zh-CN" altLang="en-US"/>
              <a:t>测信号盘转动时的信号电压（用万用表交流档测量）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56970" y="4635500"/>
            <a:ext cx="8104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以上测量时可以测量四个车轮的进行对比，出现不一样的为出现故障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817370" y="1698625"/>
            <a:ext cx="406400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谢谢观看！</a:t>
            </a:r>
            <a:endParaRPr lang="zh-CN" altLang="en-US" sz="6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TEMPLATE_CATEGORY" val="custom"/>
  <p:tag name="KSO_WM_TEMPLATE_INDEX" val="2020459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COMMONDATA" val="eyJoZGlkIjoiMDE4MDI5MzdmMTdiZTYwMDVlNWVjNjZkYjExNTg4ZWMifQ=="/>
  <p:tag name="KSO_WPP_MARK_KEY" val="a3e8481c-0f17-41ae-89b6-3bceb232f75a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WPS 演示</Application>
  <PresentationFormat>宽屏</PresentationFormat>
  <Paragraphs>50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等线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256</cp:revision>
  <dcterms:created xsi:type="dcterms:W3CDTF">2020-10-23T05:41:00Z</dcterms:created>
  <dcterms:modified xsi:type="dcterms:W3CDTF">2023-06-15T13:47:30Z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