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handoutMasterIdLst>
    <p:handoutMasterId r:id="rId17"/>
  </p:handoutMasterIdLst>
  <p:sldIdLst>
    <p:sldId id="531" r:id="rId3"/>
    <p:sldId id="720" r:id="rId4"/>
    <p:sldId id="721" r:id="rId5"/>
    <p:sldId id="722" r:id="rId6"/>
    <p:sldId id="723" r:id="rId7"/>
    <p:sldId id="724" r:id="rId8"/>
    <p:sldId id="725" r:id="rId9"/>
    <p:sldId id="726" r:id="rId10"/>
    <p:sldId id="727" r:id="rId11"/>
    <p:sldId id="728" r:id="rId12"/>
    <p:sldId id="729" r:id="rId13"/>
    <p:sldId id="730" r:id="rId14"/>
    <p:sldId id="731" r:id="rId15"/>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5" d="100"/>
          <a:sy n="75" d="100"/>
        </p:scale>
        <p:origin x="1896"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1" Type="http://schemas.openxmlformats.org/officeDocument/2006/relationships/tags" Target="tags/tag3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895"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95"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latin typeface="等线"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image" Target="../media/image25.png"/><Relationship Id="rId7" Type="http://schemas.openxmlformats.org/officeDocument/2006/relationships/tags" Target="../tags/tag25.xml"/><Relationship Id="rId6" Type="http://schemas.microsoft.com/office/2007/relationships/media" Target="../media/media9.mp4"/><Relationship Id="rId5" Type="http://schemas.openxmlformats.org/officeDocument/2006/relationships/video" Target="../media/media9.mp4"/><Relationship Id="rId4" Type="http://schemas.openxmlformats.org/officeDocument/2006/relationships/image" Target="../media/image24.png"/><Relationship Id="rId3" Type="http://schemas.openxmlformats.org/officeDocument/2006/relationships/tags" Target="../tags/tag24.xml"/><Relationship Id="rId2" Type="http://schemas.microsoft.com/office/2007/relationships/media" Target="../media/media8.mp4"/><Relationship Id="rId15" Type="http://schemas.openxmlformats.org/officeDocument/2006/relationships/slideLayout" Target="../slideLayouts/slideLayout1.xml"/><Relationship Id="rId14" Type="http://schemas.openxmlformats.org/officeDocument/2006/relationships/image" Target="../media/image17.png"/><Relationship Id="rId13" Type="http://schemas.openxmlformats.org/officeDocument/2006/relationships/tags" Target="../tags/tag27.xml"/><Relationship Id="rId12" Type="http://schemas.microsoft.com/office/2007/relationships/media" Target="../media/media5.mp4"/><Relationship Id="rId11" Type="http://schemas.openxmlformats.org/officeDocument/2006/relationships/video" Target="../media/media5.mp4"/><Relationship Id="rId10" Type="http://schemas.openxmlformats.org/officeDocument/2006/relationships/image" Target="../media/image26.png"/><Relationship Id="rId1" Type="http://schemas.openxmlformats.org/officeDocument/2006/relationships/video" Target="../media/media8.mp4"/></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tags" Target="../tags/tag28.xml"/><Relationship Id="rId2" Type="http://schemas.microsoft.com/office/2007/relationships/media" Target="../media/media6.mp4"/><Relationship Id="rId1" Type="http://schemas.openxmlformats.org/officeDocument/2006/relationships/video" Target="../media/media6.mp4"/></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tags" Target="../tags/tag30.xml"/><Relationship Id="rId3" Type="http://schemas.openxmlformats.org/officeDocument/2006/relationships/image" Target="../media/image28.png"/><Relationship Id="rId2" Type="http://schemas.openxmlformats.org/officeDocument/2006/relationships/tags" Target="../tags/tag29.xml"/><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image" Target="../media/image6.png"/><Relationship Id="rId7" Type="http://schemas.openxmlformats.org/officeDocument/2006/relationships/tags" Target="../tags/tag6.xml"/><Relationship Id="rId6" Type="http://schemas.openxmlformats.org/officeDocument/2006/relationships/image" Target="../media/image5.png"/><Relationship Id="rId5" Type="http://schemas.openxmlformats.org/officeDocument/2006/relationships/tags" Target="../tags/tag5.xml"/><Relationship Id="rId4" Type="http://schemas.openxmlformats.org/officeDocument/2006/relationships/image" Target="../media/image4.png"/><Relationship Id="rId3" Type="http://schemas.openxmlformats.org/officeDocument/2006/relationships/tags" Target="../tags/tag4.xml"/><Relationship Id="rId2" Type="http://schemas.openxmlformats.org/officeDocument/2006/relationships/image" Target="../media/image3.png"/><Relationship Id="rId13" Type="http://schemas.openxmlformats.org/officeDocument/2006/relationships/slideLayout" Target="../slideLayouts/slideLayout1.xml"/><Relationship Id="rId12" Type="http://schemas.openxmlformats.org/officeDocument/2006/relationships/image" Target="../media/image8.png"/><Relationship Id="rId11" Type="http://schemas.openxmlformats.org/officeDocument/2006/relationships/tags" Target="../tags/tag8.xml"/><Relationship Id="rId10" Type="http://schemas.openxmlformats.org/officeDocument/2006/relationships/image" Target="../media/image7.png"/><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9" Type="http://schemas.openxmlformats.org/officeDocument/2006/relationships/video" Target="../media/media3.mp4"/><Relationship Id="rId8" Type="http://schemas.openxmlformats.org/officeDocument/2006/relationships/image" Target="../media/image10.png"/><Relationship Id="rId7" Type="http://schemas.openxmlformats.org/officeDocument/2006/relationships/tags" Target="../tags/tag10.xml"/><Relationship Id="rId6" Type="http://schemas.microsoft.com/office/2007/relationships/media" Target="../media/media2.mp4"/><Relationship Id="rId5" Type="http://schemas.openxmlformats.org/officeDocument/2006/relationships/video" Target="../media/media2.mp4"/><Relationship Id="rId4" Type="http://schemas.openxmlformats.org/officeDocument/2006/relationships/image" Target="../media/image9.png"/><Relationship Id="rId3" Type="http://schemas.openxmlformats.org/officeDocument/2006/relationships/tags" Target="../tags/tag9.xml"/><Relationship Id="rId2" Type="http://schemas.microsoft.com/office/2007/relationships/media" Target="../media/media1.mp4"/><Relationship Id="rId13" Type="http://schemas.openxmlformats.org/officeDocument/2006/relationships/slideLayout" Target="../slideLayouts/slideLayout1.xml"/><Relationship Id="rId12" Type="http://schemas.openxmlformats.org/officeDocument/2006/relationships/image" Target="../media/image11.png"/><Relationship Id="rId11" Type="http://schemas.openxmlformats.org/officeDocument/2006/relationships/tags" Target="../tags/tag11.xml"/><Relationship Id="rId10" Type="http://schemas.microsoft.com/office/2007/relationships/media" Target="../media/media3.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tags" Target="../tags/tag12.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png"/><Relationship Id="rId3" Type="http://schemas.openxmlformats.org/officeDocument/2006/relationships/tags" Target="../tags/tag14.xml"/><Relationship Id="rId2" Type="http://schemas.openxmlformats.org/officeDocument/2006/relationships/image" Target="../media/image13.png"/><Relationship Id="rId1" Type="http://schemas.openxmlformats.org/officeDocument/2006/relationships/tags" Target="../tags/tag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9" Type="http://schemas.openxmlformats.org/officeDocument/2006/relationships/tags" Target="../tags/tag17.xml"/><Relationship Id="rId8" Type="http://schemas.microsoft.com/office/2007/relationships/media" Target="../media/media5.mp4"/><Relationship Id="rId7" Type="http://schemas.openxmlformats.org/officeDocument/2006/relationships/video" Target="../media/media5.mp4"/><Relationship Id="rId6" Type="http://schemas.openxmlformats.org/officeDocument/2006/relationships/image" Target="../media/image16.png"/><Relationship Id="rId5" Type="http://schemas.openxmlformats.org/officeDocument/2006/relationships/tags" Target="../tags/tag16.xml"/><Relationship Id="rId4" Type="http://schemas.microsoft.com/office/2007/relationships/media" Target="../media/media4.mp4"/><Relationship Id="rId3" Type="http://schemas.openxmlformats.org/officeDocument/2006/relationships/video" Target="../media/media4.mp4"/><Relationship Id="rId2" Type="http://schemas.openxmlformats.org/officeDocument/2006/relationships/image" Target="../media/image15.png"/><Relationship Id="rId17" Type="http://schemas.openxmlformats.org/officeDocument/2006/relationships/slideLayout" Target="../slideLayouts/slideLayout1.xml"/><Relationship Id="rId16" Type="http://schemas.openxmlformats.org/officeDocument/2006/relationships/image" Target="../media/image19.png"/><Relationship Id="rId15" Type="http://schemas.openxmlformats.org/officeDocument/2006/relationships/tags" Target="../tags/tag19.xml"/><Relationship Id="rId14" Type="http://schemas.microsoft.com/office/2007/relationships/media" Target="../media/media6.mp4"/><Relationship Id="rId13" Type="http://schemas.openxmlformats.org/officeDocument/2006/relationships/video" Target="../media/media6.mp4"/><Relationship Id="rId12" Type="http://schemas.openxmlformats.org/officeDocument/2006/relationships/image" Target="../media/image18.png"/><Relationship Id="rId11" Type="http://schemas.openxmlformats.org/officeDocument/2006/relationships/tags" Target="../tags/tag18.xml"/><Relationship Id="rId10" Type="http://schemas.openxmlformats.org/officeDocument/2006/relationships/image" Target="../media/image17.png"/><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22.png"/><Relationship Id="rId7" Type="http://schemas.openxmlformats.org/officeDocument/2006/relationships/tags" Target="../tags/tag22.xml"/><Relationship Id="rId6" Type="http://schemas.openxmlformats.org/officeDocument/2006/relationships/image" Target="../media/image21.png"/><Relationship Id="rId5" Type="http://schemas.openxmlformats.org/officeDocument/2006/relationships/tags" Target="../tags/tag21.xml"/><Relationship Id="rId4" Type="http://schemas.microsoft.com/office/2007/relationships/media" Target="../media/media7.mp4"/><Relationship Id="rId3" Type="http://schemas.openxmlformats.org/officeDocument/2006/relationships/video" Target="../media/media7.mp4"/><Relationship Id="rId2" Type="http://schemas.openxmlformats.org/officeDocument/2006/relationships/image" Target="../media/image20.png"/><Relationship Id="rId11" Type="http://schemas.openxmlformats.org/officeDocument/2006/relationships/slideLayout" Target="../slideLayouts/slideLayout1.xml"/><Relationship Id="rId10" Type="http://schemas.openxmlformats.org/officeDocument/2006/relationships/image" Target="../media/image23.png"/><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3" name="标题 2"/>
          <p:cNvSpPr>
            <a:spLocks noGrp="1"/>
          </p:cNvSpPr>
          <p:nvPr>
            <p:ph type="ctrTitle"/>
            <p:custDataLst>
              <p:tags r:id="rId2"/>
            </p:custDataLst>
          </p:nvPr>
        </p:nvSpPr>
        <p:spPr>
          <a:xfrm>
            <a:off x="1104900" y="2748280"/>
            <a:ext cx="3314700" cy="762000"/>
          </a:xfrm>
        </p:spPr>
        <p:txBody>
          <a:bodyPr>
            <a:normAutofit/>
            <a:scene3d>
              <a:camera prst="orthographicFront"/>
              <a:lightRig rig="threePt" dir="t"/>
            </a:scene3d>
          </a:bodyPr>
          <a:p>
            <a:r>
              <a:rPr lang="zh-CN" altLang="en-US" sz="3600">
                <a:ln w="22225">
                  <a:solidFill>
                    <a:schemeClr val="accent2"/>
                  </a:solidFill>
                  <a:prstDash val="solid"/>
                </a:ln>
                <a:solidFill>
                  <a:schemeClr val="accent2">
                    <a:lumMod val="40000"/>
                    <a:lumOff val="60000"/>
                  </a:schemeClr>
                </a:solidFill>
                <a:effectLst/>
              </a:rPr>
              <a:t>制动系统概述</a:t>
            </a:r>
            <a:endParaRPr lang="zh-CN" altLang="en-US" sz="3600">
              <a:ln w="22225">
                <a:solidFill>
                  <a:schemeClr val="accent2"/>
                </a:solidFill>
                <a:prstDash val="solid"/>
              </a:ln>
              <a:solidFill>
                <a:schemeClr val="accent2">
                  <a:lumMod val="40000"/>
                  <a:lumOff val="60000"/>
                </a:schemeClr>
              </a:solidFill>
              <a:effectLs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54380" y="413385"/>
            <a:ext cx="6635750" cy="645160"/>
          </a:xfrm>
          <a:prstGeom prst="rect">
            <a:avLst/>
          </a:prstGeom>
          <a:noFill/>
        </p:spPr>
        <p:txBody>
          <a:bodyPr wrap="square" rtlCol="0">
            <a:spAutoFit/>
          </a:bodyPr>
          <a:p>
            <a:r>
              <a:rPr lang="en-US" altLang="zh-CN"/>
              <a:t>3</a:t>
            </a:r>
            <a:r>
              <a:rPr lang="zh-CN" altLang="en-US"/>
              <a:t>．</a:t>
            </a:r>
            <a:r>
              <a:rPr lang="zh-CN" altLang="en-US">
                <a:sym typeface="+mn-ea"/>
              </a:rPr>
              <a:t>按</a:t>
            </a:r>
            <a:r>
              <a:rPr lang="en-US" altLang="zh-CN">
                <a:sym typeface="+mn-ea"/>
              </a:rPr>
              <a:t>能量的传输方式</a:t>
            </a:r>
            <a:r>
              <a:rPr lang="zh-CN" altLang="en-US">
                <a:sym typeface="+mn-ea"/>
              </a:rPr>
              <a:t>不同划分</a:t>
            </a:r>
            <a:r>
              <a:rPr lang="zh-CN" altLang="en-US"/>
              <a:t>：机械式、液压式、气压式、电磁式、组合式。</a:t>
            </a:r>
            <a:endParaRPr lang="zh-CN" altLang="en-US"/>
          </a:p>
        </p:txBody>
      </p:sp>
      <p:sp>
        <p:nvSpPr>
          <p:cNvPr id="4" name="文本框 3"/>
          <p:cNvSpPr txBox="1"/>
          <p:nvPr/>
        </p:nvSpPr>
        <p:spPr>
          <a:xfrm>
            <a:off x="886460" y="1212850"/>
            <a:ext cx="6311900" cy="2030095"/>
          </a:xfrm>
          <a:prstGeom prst="rect">
            <a:avLst/>
          </a:prstGeom>
          <a:noFill/>
        </p:spPr>
        <p:txBody>
          <a:bodyPr wrap="square" rtlCol="0">
            <a:spAutoFit/>
          </a:bodyPr>
          <a:p>
            <a:r>
              <a:rPr lang="zh-CN" altLang="en-US">
                <a:sym typeface="+mn-ea"/>
              </a:rPr>
              <a:t>机械制动——利用拉线传递能量，</a:t>
            </a:r>
            <a:r>
              <a:rPr lang="zh-CN" altLang="en-US">
                <a:sym typeface="+mn-ea"/>
              </a:rPr>
              <a:t>比如；机械</a:t>
            </a:r>
            <a:r>
              <a:rPr lang="en-US" altLang="zh-CN">
                <a:sym typeface="+mn-ea"/>
              </a:rPr>
              <a:t>/</a:t>
            </a:r>
            <a:r>
              <a:rPr lang="zh-CN" altLang="en-US">
                <a:sym typeface="+mn-ea"/>
              </a:rPr>
              <a:t>拉线手刹。</a:t>
            </a:r>
            <a:endParaRPr lang="zh-CN" altLang="en-US">
              <a:sym typeface="+mn-ea"/>
            </a:endParaRPr>
          </a:p>
          <a:p>
            <a:endParaRPr lang="zh-CN" altLang="en-US">
              <a:sym typeface="+mn-ea"/>
            </a:endParaRPr>
          </a:p>
          <a:p>
            <a:r>
              <a:rPr lang="zh-CN" altLang="en-US">
                <a:sym typeface="+mn-ea"/>
              </a:rPr>
              <a:t>液压制动</a:t>
            </a:r>
            <a:r>
              <a:rPr lang="zh-CN" altLang="en-US">
                <a:sym typeface="+mn-ea"/>
              </a:rPr>
              <a:t>——利用制动液，液体压强原理传递能量，</a:t>
            </a:r>
            <a:r>
              <a:rPr lang="en-US" altLang="zh-CN">
                <a:sym typeface="+mn-ea"/>
              </a:rPr>
              <a:t> </a:t>
            </a:r>
            <a:r>
              <a:rPr lang="zh-CN" altLang="en-US">
                <a:sym typeface="+mn-ea"/>
              </a:rPr>
              <a:t>现在大部分小型货车和乘用车都在使用。</a:t>
            </a:r>
            <a:endParaRPr lang="zh-CN" altLang="en-US">
              <a:sym typeface="+mn-ea"/>
            </a:endParaRPr>
          </a:p>
          <a:p>
            <a:endParaRPr lang="zh-CN" altLang="en-US">
              <a:sym typeface="+mn-ea"/>
            </a:endParaRPr>
          </a:p>
          <a:p>
            <a:r>
              <a:rPr lang="zh-CN" altLang="en-US">
                <a:sym typeface="+mn-ea"/>
              </a:rPr>
              <a:t>气压</a:t>
            </a:r>
            <a:r>
              <a:rPr lang="zh-CN" altLang="en-US">
                <a:sym typeface="+mn-ea"/>
              </a:rPr>
              <a:t>制动——利用压缩气体的能量制动，</a:t>
            </a:r>
            <a:r>
              <a:rPr lang="zh-CN" altLang="en-US">
                <a:sym typeface="+mn-ea"/>
              </a:rPr>
              <a:t>多用在大型货车和大型客车上。</a:t>
            </a:r>
            <a:endParaRPr lang="zh-CN" altLang="en-US"/>
          </a:p>
        </p:txBody>
      </p:sp>
      <p:pic>
        <p:nvPicPr>
          <p:cNvPr id="6" name="空压机">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217035" y="3376930"/>
            <a:ext cx="3900805" cy="2470150"/>
          </a:xfrm>
          <a:prstGeom prst="rect">
            <a:avLst/>
          </a:prstGeom>
        </p:spPr>
      </p:pic>
      <p:pic>
        <p:nvPicPr>
          <p:cNvPr id="8" name="气刹">
            <a:hlinkClick r:id="" action="ppaction://media"/>
          </p:cNvPr>
          <p:cNvPicPr/>
          <p:nvPr>
            <a:vide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a:off x="8481060" y="3422650"/>
            <a:ext cx="3511550" cy="2433955"/>
          </a:xfrm>
          <a:prstGeom prst="rect">
            <a:avLst/>
          </a:prstGeom>
        </p:spPr>
      </p:pic>
      <p:pic>
        <p:nvPicPr>
          <p:cNvPr id="9" name="图片 8"/>
          <p:cNvPicPr>
            <a:picLocks noChangeAspect="1"/>
          </p:cNvPicPr>
          <p:nvPr>
            <p:custDataLst>
              <p:tags r:id="rId9"/>
            </p:custDataLst>
          </p:nvPr>
        </p:nvPicPr>
        <p:blipFill>
          <a:blip r:embed="rId10"/>
          <a:stretch>
            <a:fillRect/>
          </a:stretch>
        </p:blipFill>
        <p:spPr>
          <a:xfrm>
            <a:off x="597535" y="3425190"/>
            <a:ext cx="3437890" cy="2421890"/>
          </a:xfrm>
          <a:prstGeom prst="rect">
            <a:avLst/>
          </a:prstGeom>
        </p:spPr>
      </p:pic>
      <p:pic>
        <p:nvPicPr>
          <p:cNvPr id="11" name="制动">
            <a:hlinkClick r:id="" action="ppaction://media"/>
          </p:cNvPr>
          <p:cNvPicPr/>
          <p:nvPr>
            <a:videoFile r:link="rId11"/>
            <p:extLst>
              <p:ext uri="{DAA4B4D4-6D71-4841-9C94-3DE7FCFB9230}">
                <p14:media xmlns:p14="http://schemas.microsoft.com/office/powerpoint/2010/main" r:embed="rId12"/>
              </p:ext>
            </p:extLst>
            <p:custDataLst>
              <p:tags r:id="rId13"/>
            </p:custDataLst>
          </p:nvPr>
        </p:nvPicPr>
        <p:blipFill>
          <a:blip r:embed="rId14"/>
          <a:stretch>
            <a:fillRect/>
          </a:stretch>
        </p:blipFill>
        <p:spPr>
          <a:xfrm>
            <a:off x="8041640" y="503555"/>
            <a:ext cx="3115945" cy="20758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fullScrn="0">
              <p:cMediaNode>
                <p:cTn id="2" fill="hold" display="1">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video fullScrn="0">
              <p:cMediaNode>
                <p:cTn id="8" fill="hold" display="1">
                  <p:stCondLst>
                    <p:cond delay="indefinite"/>
                  </p:stCondLst>
                </p:cTn>
                <p:tgtEl>
                  <p:spTgt spid="8"/>
                </p:tgtEl>
              </p:cMediaNode>
            </p:vide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8"/>
                                        </p:tgtEl>
                                      </p:cBhvr>
                                    </p:cmd>
                                  </p:childTnLst>
                                </p:cTn>
                              </p:par>
                            </p:childTnLst>
                          </p:cTn>
                        </p:par>
                      </p:childTnLst>
                    </p:cTn>
                  </p:par>
                </p:childTnLst>
              </p:cTn>
              <p:nextCondLst>
                <p:cond evt="onClick" delay="0">
                  <p:tgtEl>
                    <p:spTgt spid="8"/>
                  </p:tgtEl>
                </p:cond>
              </p:nextCondLst>
            </p:seq>
            <p:video fullScrn="0">
              <p:cMediaNode>
                <p:cTn id="14" fill="hold" display="1">
                  <p:stCondLst>
                    <p:cond delay="indefinite"/>
                  </p:stCondLst>
                </p:cTn>
                <p:tgtEl>
                  <p:spTgt spid="11"/>
                </p:tgtEl>
              </p:cMediaNode>
            </p:video>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additive="base">
                                        <p:cTn id="19"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49020" y="862965"/>
            <a:ext cx="9203055" cy="3138170"/>
          </a:xfrm>
          <a:prstGeom prst="rect">
            <a:avLst/>
          </a:prstGeom>
          <a:noFill/>
        </p:spPr>
        <p:txBody>
          <a:bodyPr wrap="square" rtlCol="0">
            <a:spAutoFit/>
          </a:bodyPr>
          <a:p>
            <a:r>
              <a:rPr lang="zh-CN" altLang="en-US">
                <a:sym typeface="+mn-ea"/>
              </a:rPr>
              <a:t>四</a:t>
            </a:r>
            <a:r>
              <a:rPr lang="en-US" altLang="zh-CN">
                <a:sym typeface="+mn-ea"/>
              </a:rPr>
              <a:t>.</a:t>
            </a:r>
            <a:r>
              <a:rPr lang="zh-CN" altLang="en-US">
                <a:sym typeface="+mn-ea"/>
              </a:rPr>
              <a:t>制动系统</a:t>
            </a:r>
            <a:r>
              <a:rPr lang="zh-CN" altLang="en-US">
                <a:sym typeface="+mn-ea"/>
              </a:rPr>
              <a:t>原理</a:t>
            </a:r>
            <a:endParaRPr lang="zh-CN" altLang="en-US">
              <a:sym typeface="+mn-ea"/>
            </a:endParaRPr>
          </a:p>
          <a:p>
            <a:r>
              <a:rPr lang="zh-CN" altLang="en-US"/>
              <a:t>制动系统的一般工作原理是，利用与车身（或车架）相连的非旋转元件和与车轮（或传动轴）相连的旋转元件之间的相互摩擦来阻止车轮的转动或转动的趋势。</a:t>
            </a:r>
            <a:endParaRPr lang="zh-CN" altLang="en-US"/>
          </a:p>
          <a:p>
            <a:r>
              <a:rPr lang="zh-CN" altLang="en-US"/>
              <a:t>1）制动系不工作时</a:t>
            </a:r>
            <a:endParaRPr lang="zh-CN" altLang="en-US"/>
          </a:p>
          <a:p>
            <a:r>
              <a:rPr lang="zh-CN" altLang="en-US">
                <a:sym typeface="+mn-ea"/>
              </a:rPr>
              <a:t>旋转元件（制动盘）和非旋转元件（</a:t>
            </a:r>
            <a:r>
              <a:rPr lang="zh-CN" altLang="en-US">
                <a:sym typeface="+mn-ea"/>
              </a:rPr>
              <a:t>制动片）</a:t>
            </a:r>
            <a:r>
              <a:rPr lang="zh-CN" altLang="en-US">
                <a:sym typeface="+mn-ea"/>
              </a:rPr>
              <a:t>之间</a:t>
            </a:r>
            <a:r>
              <a:rPr lang="zh-CN" altLang="en-US"/>
              <a:t>有间隙，车轮可自由旋转</a:t>
            </a:r>
            <a:endParaRPr lang="zh-CN" altLang="en-US"/>
          </a:p>
          <a:p>
            <a:r>
              <a:rPr lang="zh-CN" altLang="en-US"/>
              <a:t>2）制动时</a:t>
            </a:r>
            <a:endParaRPr lang="zh-CN" altLang="en-US"/>
          </a:p>
          <a:p>
            <a:r>
              <a:rPr lang="zh-CN" altLang="en-US"/>
              <a:t>·要汽车减速，脚踏下制动器踏板通过推杆和主缸，使主缸油液在一定压力下流入轮缸，并通过轮缸活塞推</a:t>
            </a:r>
            <a:r>
              <a:rPr lang="zh-CN" altLang="en-US">
                <a:sym typeface="+mn-ea"/>
              </a:rPr>
              <a:t>制动片</a:t>
            </a:r>
            <a:r>
              <a:rPr lang="zh-CN" altLang="en-US"/>
              <a:t>，</a:t>
            </a:r>
            <a:r>
              <a:rPr lang="zh-CN" altLang="en-US">
                <a:sym typeface="+mn-ea"/>
              </a:rPr>
              <a:t>制动片</a:t>
            </a:r>
            <a:r>
              <a:rPr lang="zh-CN" altLang="en-US"/>
              <a:t>压紧在制动盘的摩擦面上。不转的制动片对旋转制动盘产生摩擦力矩，从而产生制动力</a:t>
            </a:r>
            <a:endParaRPr lang="zh-CN" altLang="en-US"/>
          </a:p>
          <a:p>
            <a:r>
              <a:rPr lang="zh-CN" altLang="en-US"/>
              <a:t>3）解除制动</a:t>
            </a:r>
            <a:endParaRPr lang="zh-CN" altLang="en-US"/>
          </a:p>
          <a:p>
            <a:r>
              <a:rPr lang="zh-CN" altLang="en-US"/>
              <a:t>·当放开制动踏板时回位即将制动片回位，制动力消失。</a:t>
            </a:r>
            <a:endParaRPr lang="zh-CN" altLang="en-US"/>
          </a:p>
        </p:txBody>
      </p:sp>
      <p:pic>
        <p:nvPicPr>
          <p:cNvPr id="7" name="3d5c5d11e66693c78950a2d8a87b9e9f">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6786245" y="3432175"/>
            <a:ext cx="4034790" cy="3138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fullScrn="0">
              <p:cMediaNode>
                <p:cTn id="2" fill="hold" display="1">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94765" y="947420"/>
            <a:ext cx="9211945" cy="4330700"/>
          </a:xfrm>
          <a:prstGeom prst="rect">
            <a:avLst/>
          </a:prstGeom>
          <a:noFill/>
        </p:spPr>
        <p:txBody>
          <a:bodyPr wrap="square" rtlCol="0">
            <a:noAutofit/>
          </a:bodyPr>
          <a:p>
            <a:r>
              <a:rPr lang="zh-CN" altLang="en-US"/>
              <a:t>五.对制动系的基本要求</a:t>
            </a:r>
            <a:endParaRPr lang="zh-CN" altLang="en-US"/>
          </a:p>
          <a:p>
            <a:r>
              <a:rPr lang="zh-CN" altLang="en-US"/>
              <a:t>为了保证汽车在安全的条件下发挥其高速行驶的能力，制动系统必须满足下列要求:</a:t>
            </a:r>
            <a:endParaRPr lang="zh-CN" altLang="en-US"/>
          </a:p>
          <a:p>
            <a:endParaRPr lang="zh-CN" altLang="en-US"/>
          </a:p>
          <a:p>
            <a:r>
              <a:rPr lang="zh-CN" altLang="en-US"/>
              <a:t>(1)具有良好的制动性能。制动性能包括制动效能、制动效能的恒定性、制动时的方向稳定性3个方面。制动效能的评价指标有制动距离、制动减速度、制动力和制动时间。制动效能的恒定性指抗“热衰退”和抗“水衰退”能力。制动时的方向稳定性是指制动时保持原有行驶方向的能力，即不跑偏、不侧滑。</a:t>
            </a:r>
            <a:endParaRPr lang="zh-CN" altLang="en-US"/>
          </a:p>
          <a:p>
            <a:endParaRPr lang="zh-CN" altLang="en-US"/>
          </a:p>
          <a:p>
            <a:r>
              <a:rPr lang="zh-CN" altLang="en-US"/>
              <a:t>(2)操纵轻便。</a:t>
            </a:r>
            <a:endParaRPr lang="zh-CN" altLang="en-US"/>
          </a:p>
          <a:p>
            <a:endParaRPr lang="zh-CN" altLang="en-US"/>
          </a:p>
          <a:p>
            <a:r>
              <a:rPr lang="zh-CN" altLang="en-US"/>
              <a:t>(3)制动平顺性好。制动力矩能迅速而平稳的增加，也能迅速而彻底的解除。</a:t>
            </a:r>
            <a:endParaRPr lang="zh-CN" altLang="en-US"/>
          </a:p>
          <a:p>
            <a:endParaRPr lang="zh-CN" altLang="en-US"/>
          </a:p>
          <a:p>
            <a:r>
              <a:rPr lang="zh-CN" altLang="en-US"/>
              <a:t>(4)对有挂车的制动系，还要求挂车的制动作用略早于主车;挂车自行脱钩时能自动进行应急制动</a:t>
            </a:r>
            <a:endParaRPr lang="zh-CN" altLang="en-US"/>
          </a:p>
        </p:txBody>
      </p:sp>
      <p:pic>
        <p:nvPicPr>
          <p:cNvPr id="3" name="图片 2" descr="制动盘散热10"/>
          <p:cNvPicPr>
            <a:picLocks noChangeAspect="1"/>
          </p:cNvPicPr>
          <p:nvPr/>
        </p:nvPicPr>
        <p:blipFill>
          <a:blip r:embed="rId1"/>
          <a:stretch>
            <a:fillRect/>
          </a:stretch>
        </p:blipFill>
        <p:spPr>
          <a:xfrm>
            <a:off x="1325880" y="4967605"/>
            <a:ext cx="2940050" cy="1646555"/>
          </a:xfrm>
          <a:prstGeom prst="rect">
            <a:avLst/>
          </a:prstGeom>
        </p:spPr>
      </p:pic>
      <p:pic>
        <p:nvPicPr>
          <p:cNvPr id="4" name="图片 3"/>
          <p:cNvPicPr>
            <a:picLocks noChangeAspect="1"/>
          </p:cNvPicPr>
          <p:nvPr>
            <p:custDataLst>
              <p:tags r:id="rId2"/>
            </p:custDataLst>
          </p:nvPr>
        </p:nvPicPr>
        <p:blipFill>
          <a:blip r:embed="rId3"/>
          <a:stretch>
            <a:fillRect/>
          </a:stretch>
        </p:blipFill>
        <p:spPr>
          <a:xfrm>
            <a:off x="4728845" y="4942205"/>
            <a:ext cx="2803525" cy="1595120"/>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7955915" y="4623435"/>
            <a:ext cx="2720340" cy="1971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24965" y="1916430"/>
            <a:ext cx="4064000" cy="1779905"/>
          </a:xfrm>
          <a:prstGeom prst="rect">
            <a:avLst/>
          </a:prstGeom>
          <a:noFill/>
        </p:spPr>
        <p:txBody>
          <a:bodyPr wrap="square" rtlCol="0">
            <a:noAutofit/>
          </a:bodyPr>
          <a:p>
            <a:r>
              <a:rPr lang="zh-CN" altLang="en-US" sz="6000"/>
              <a:t>谢谢观赏！</a:t>
            </a:r>
            <a:endParaRPr lang="zh-CN" altLang="en-US" sz="60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271905" y="3957320"/>
            <a:ext cx="9820910" cy="922020"/>
          </a:xfrm>
          <a:prstGeom prst="rect">
            <a:avLst/>
          </a:prstGeom>
          <a:noFill/>
        </p:spPr>
        <p:txBody>
          <a:bodyPr wrap="square" rtlCol="0">
            <a:spAutoFit/>
          </a:bodyPr>
          <a:p>
            <a:r>
              <a:rPr lang="zh-CN" altLang="en-US">
                <a:sym typeface="+mn-ea"/>
              </a:rPr>
              <a:t>制动系统作用是：</a:t>
            </a:r>
            <a:endParaRPr lang="zh-CN" altLang="en-US">
              <a:sym typeface="+mn-ea"/>
            </a:endParaRPr>
          </a:p>
          <a:p>
            <a:r>
              <a:rPr lang="zh-CN" altLang="en-US">
                <a:sym typeface="+mn-ea"/>
              </a:rPr>
              <a:t>使行驶中的汽车按照驾驶员的要求进行强制减速甚至停车；使已停驶的汽车在各种道路条件下(包括在坡道上)稳定驻车；使下坡行驶的汽车速度保持稳定。</a:t>
            </a:r>
            <a:endParaRPr lang="zh-CN" altLang="en-US"/>
          </a:p>
        </p:txBody>
      </p:sp>
      <p:sp>
        <p:nvSpPr>
          <p:cNvPr id="6" name="文本框 5"/>
          <p:cNvSpPr txBox="1"/>
          <p:nvPr/>
        </p:nvSpPr>
        <p:spPr>
          <a:xfrm>
            <a:off x="1271905" y="3244850"/>
            <a:ext cx="4064000" cy="368300"/>
          </a:xfrm>
          <a:prstGeom prst="rect">
            <a:avLst/>
          </a:prstGeom>
          <a:noFill/>
        </p:spPr>
        <p:txBody>
          <a:bodyPr wrap="square" rtlCol="0">
            <a:spAutoFit/>
          </a:bodyPr>
          <a:p>
            <a:r>
              <a:rPr lang="zh-CN" altLang="en-US">
                <a:highlight>
                  <a:srgbClr val="FFFF00"/>
                </a:highlight>
              </a:rPr>
              <a:t>一</a:t>
            </a:r>
            <a:r>
              <a:rPr lang="en-US" altLang="zh-CN">
                <a:highlight>
                  <a:srgbClr val="FFFF00"/>
                </a:highlight>
              </a:rPr>
              <a:t>.</a:t>
            </a:r>
            <a:r>
              <a:rPr lang="zh-CN" altLang="en-US">
                <a:highlight>
                  <a:srgbClr val="FFFF00"/>
                </a:highlight>
                <a:sym typeface="+mn-ea"/>
              </a:rPr>
              <a:t>制动系统</a:t>
            </a:r>
            <a:r>
              <a:rPr lang="zh-CN" altLang="en-US">
                <a:highlight>
                  <a:srgbClr val="FFFF00"/>
                </a:highlight>
                <a:sym typeface="+mn-ea"/>
              </a:rPr>
              <a:t>作用</a:t>
            </a:r>
            <a:endParaRPr lang="zh-CN" altLang="en-US">
              <a:highlight>
                <a:srgbClr val="FFFF00"/>
              </a:highlight>
            </a:endParaRPr>
          </a:p>
        </p:txBody>
      </p:sp>
      <p:sp>
        <p:nvSpPr>
          <p:cNvPr id="2" name="文本框 1"/>
          <p:cNvSpPr txBox="1"/>
          <p:nvPr/>
        </p:nvSpPr>
        <p:spPr>
          <a:xfrm>
            <a:off x="1271905" y="927735"/>
            <a:ext cx="9212580" cy="922020"/>
          </a:xfrm>
          <a:prstGeom prst="rect">
            <a:avLst/>
          </a:prstGeom>
          <a:noFill/>
        </p:spPr>
        <p:txBody>
          <a:bodyPr wrap="square" rtlCol="0">
            <a:spAutoFit/>
          </a:bodyPr>
          <a:p>
            <a:r>
              <a:rPr lang="zh-CN" altLang="en-US">
                <a:sym typeface="+mn-ea"/>
              </a:rPr>
              <a:t>什么是制动系统？</a:t>
            </a:r>
            <a:endParaRPr lang="zh-CN" altLang="en-US"/>
          </a:p>
          <a:p>
            <a:r>
              <a:rPr lang="zh-CN" altLang="en-US"/>
              <a:t>汽车制动系统是指对汽车某些部分（主要是车轮）施加一定的力，从而对其进行一定程度的强制制动的一系列专门装置。</a:t>
            </a:r>
            <a:endParaRPr lang="zh-CN" altLang="en-US"/>
          </a:p>
        </p:txBody>
      </p:sp>
      <p:pic>
        <p:nvPicPr>
          <p:cNvPr id="3" name="图片 2" descr="过山车"/>
          <p:cNvPicPr>
            <a:picLocks noChangeAspect="1"/>
          </p:cNvPicPr>
          <p:nvPr>
            <p:custDataLst>
              <p:tags r:id="rId1"/>
            </p:custDataLst>
          </p:nvPr>
        </p:nvPicPr>
        <p:blipFill>
          <a:blip r:embed="rId2"/>
          <a:stretch>
            <a:fillRect/>
          </a:stretch>
        </p:blipFill>
        <p:spPr>
          <a:xfrm>
            <a:off x="3783965" y="4953635"/>
            <a:ext cx="2105660" cy="1572260"/>
          </a:xfrm>
          <a:prstGeom prst="rect">
            <a:avLst/>
          </a:prstGeom>
        </p:spPr>
      </p:pic>
      <p:pic>
        <p:nvPicPr>
          <p:cNvPr id="7" name="图片 6" descr="火车驾驶室"/>
          <p:cNvPicPr>
            <a:picLocks noChangeAspect="1"/>
          </p:cNvPicPr>
          <p:nvPr>
            <p:custDataLst>
              <p:tags r:id="rId3"/>
            </p:custDataLst>
          </p:nvPr>
        </p:nvPicPr>
        <p:blipFill>
          <a:blip r:embed="rId4"/>
          <a:stretch>
            <a:fillRect/>
          </a:stretch>
        </p:blipFill>
        <p:spPr>
          <a:xfrm>
            <a:off x="8706485" y="1945005"/>
            <a:ext cx="2277745" cy="1627505"/>
          </a:xfrm>
          <a:prstGeom prst="rect">
            <a:avLst/>
          </a:prstGeom>
        </p:spPr>
      </p:pic>
      <p:pic>
        <p:nvPicPr>
          <p:cNvPr id="8" name="图片 7" descr="火车驾驶室2"/>
          <p:cNvPicPr>
            <a:picLocks noChangeAspect="1"/>
          </p:cNvPicPr>
          <p:nvPr>
            <p:custDataLst>
              <p:tags r:id="rId5"/>
            </p:custDataLst>
          </p:nvPr>
        </p:nvPicPr>
        <p:blipFill>
          <a:blip r:embed="rId6"/>
          <a:stretch>
            <a:fillRect/>
          </a:stretch>
        </p:blipFill>
        <p:spPr>
          <a:xfrm>
            <a:off x="5949950" y="2004060"/>
            <a:ext cx="2670175" cy="1617980"/>
          </a:xfrm>
          <a:prstGeom prst="rect">
            <a:avLst/>
          </a:prstGeom>
        </p:spPr>
      </p:pic>
      <p:pic>
        <p:nvPicPr>
          <p:cNvPr id="9" name="图片 8" descr="自行车刹车"/>
          <p:cNvPicPr>
            <a:picLocks noChangeAspect="1"/>
          </p:cNvPicPr>
          <p:nvPr>
            <p:custDataLst>
              <p:tags r:id="rId7"/>
            </p:custDataLst>
          </p:nvPr>
        </p:nvPicPr>
        <p:blipFill>
          <a:blip r:embed="rId8"/>
          <a:stretch>
            <a:fillRect/>
          </a:stretch>
        </p:blipFill>
        <p:spPr>
          <a:xfrm>
            <a:off x="3472180" y="2002790"/>
            <a:ext cx="2331720" cy="1646555"/>
          </a:xfrm>
          <a:prstGeom prst="rect">
            <a:avLst/>
          </a:prstGeom>
        </p:spPr>
      </p:pic>
      <p:pic>
        <p:nvPicPr>
          <p:cNvPr id="10" name="图片 9"/>
          <p:cNvPicPr>
            <a:picLocks noChangeAspect="1"/>
          </p:cNvPicPr>
          <p:nvPr>
            <p:custDataLst>
              <p:tags r:id="rId9"/>
            </p:custDataLst>
          </p:nvPr>
        </p:nvPicPr>
        <p:blipFill>
          <a:blip r:embed="rId10"/>
          <a:stretch>
            <a:fillRect/>
          </a:stretch>
        </p:blipFill>
        <p:spPr>
          <a:xfrm>
            <a:off x="6391910" y="4974590"/>
            <a:ext cx="1508760" cy="1499870"/>
          </a:xfrm>
          <a:prstGeom prst="rect">
            <a:avLst/>
          </a:prstGeom>
        </p:spPr>
      </p:pic>
      <p:pic>
        <p:nvPicPr>
          <p:cNvPr id="11" name="图片 10"/>
          <p:cNvPicPr>
            <a:picLocks noChangeAspect="1"/>
          </p:cNvPicPr>
          <p:nvPr>
            <p:custDataLst>
              <p:tags r:id="rId11"/>
            </p:custDataLst>
          </p:nvPr>
        </p:nvPicPr>
        <p:blipFill>
          <a:blip r:embed="rId12"/>
          <a:stretch>
            <a:fillRect/>
          </a:stretch>
        </p:blipFill>
        <p:spPr>
          <a:xfrm>
            <a:off x="8391525" y="4888230"/>
            <a:ext cx="2486025" cy="1641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QQ录屏20230530081609">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678180" y="515620"/>
            <a:ext cx="3914140" cy="2261870"/>
          </a:xfrm>
          <a:prstGeom prst="rect">
            <a:avLst/>
          </a:prstGeom>
        </p:spPr>
      </p:pic>
      <p:pic>
        <p:nvPicPr>
          <p:cNvPr id="3" name="溜车2">
            <a:hlinkClick r:id="" action="ppaction://media"/>
          </p:cNvPr>
          <p:cNvPicPr/>
          <p:nvPr>
            <a:vide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a:off x="3370580" y="1934210"/>
            <a:ext cx="4229735" cy="2522220"/>
          </a:xfrm>
          <a:prstGeom prst="rect">
            <a:avLst/>
          </a:prstGeom>
        </p:spPr>
      </p:pic>
      <p:pic>
        <p:nvPicPr>
          <p:cNvPr id="5" name="失控">
            <a:hlinkClick r:id="" action="ppaction://media"/>
          </p:cNvPr>
          <p:cNvPicPr/>
          <p:nvPr>
            <a:videoFile r:link="rId9"/>
            <p:extLst>
              <p:ext uri="{DAA4B4D4-6D71-4841-9C94-3DE7FCFB9230}">
                <p14:media xmlns:p14="http://schemas.microsoft.com/office/powerpoint/2010/main" r:embed="rId10"/>
              </p:ext>
            </p:extLst>
            <p:custDataLst>
              <p:tags r:id="rId11"/>
            </p:custDataLst>
          </p:nvPr>
        </p:nvPicPr>
        <p:blipFill>
          <a:blip r:embed="rId12"/>
          <a:stretch>
            <a:fillRect/>
          </a:stretch>
        </p:blipFill>
        <p:spPr>
          <a:xfrm>
            <a:off x="6981825" y="3400425"/>
            <a:ext cx="4733925" cy="27914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video fullScrn="0">
              <p:cMediaNode>
                <p:cTn id="8" fill="hold" display="1">
                  <p:stCondLst>
                    <p:cond delay="indefinite"/>
                  </p:stCondLst>
                </p:cTn>
                <p:tgtEl>
                  <p:spTgt spid="3"/>
                </p:tgtEl>
              </p:cMediaNode>
            </p:vide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3"/>
                                        </p:tgtEl>
                                      </p:cBhvr>
                                    </p:cmd>
                                  </p:childTnLst>
                                </p:cTn>
                              </p:par>
                            </p:childTnLst>
                          </p:cTn>
                        </p:par>
                      </p:childTnLst>
                    </p:cTn>
                  </p:par>
                </p:childTnLst>
              </p:cTn>
              <p:nextCondLst>
                <p:cond evt="onClick" delay="0">
                  <p:tgtEl>
                    <p:spTgt spid="3"/>
                  </p:tgtEl>
                </p:cond>
              </p:nextCondLst>
            </p:seq>
            <p:video fullScrn="0">
              <p:cMediaNode>
                <p:cTn id="14" fill="hold" display="1">
                  <p:stCondLst>
                    <p:cond delay="indefinite"/>
                  </p:stCondLst>
                </p:cTn>
                <p:tgtEl>
                  <p:spTgt spid="5"/>
                </p:tgtEl>
              </p:cMediaNode>
            </p:video>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additive="base">
                                        <p:cTn id="19"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80110" y="284480"/>
            <a:ext cx="6805295" cy="6007100"/>
          </a:xfrm>
          <a:prstGeom prst="rect">
            <a:avLst/>
          </a:prstGeom>
          <a:noFill/>
        </p:spPr>
        <p:txBody>
          <a:bodyPr wrap="square" rtlCol="0">
            <a:noAutofit/>
          </a:bodyPr>
          <a:p>
            <a:r>
              <a:rPr lang="zh-CN" altLang="en-US"/>
              <a:t>二</a:t>
            </a:r>
            <a:r>
              <a:rPr lang="en-US" altLang="zh-CN"/>
              <a:t>.</a:t>
            </a:r>
            <a:r>
              <a:rPr lang="zh-CN" altLang="en-US">
                <a:sym typeface="+mn-ea"/>
              </a:rPr>
              <a:t>制动系统</a:t>
            </a:r>
            <a:r>
              <a:rPr lang="zh-CN" altLang="en-US">
                <a:sym typeface="+mn-ea"/>
              </a:rPr>
              <a:t>组成</a:t>
            </a:r>
            <a:endParaRPr lang="zh-CN" altLang="en-US"/>
          </a:p>
          <a:p>
            <a:endParaRPr lang="zh-CN" altLang="en-US"/>
          </a:p>
          <a:p>
            <a:r>
              <a:rPr lang="zh-CN" altLang="en-US"/>
              <a:t>1．供能装置：供能装置包括供给、调节制动所需能量以及改善传能介质状态的各种部件。</a:t>
            </a:r>
            <a:r>
              <a:rPr lang="zh-CN" altLang="en-US">
                <a:sym typeface="+mn-ea"/>
              </a:rPr>
              <a:t>供能装置可以是发动机或者是人体本身，现在自动驾驶车辆或者是配备AEB自动紧急制动系统的车辆上用的是伺服电机。</a:t>
            </a:r>
            <a:endParaRPr lang="zh-CN" altLang="en-US">
              <a:sym typeface="+mn-ea"/>
            </a:endParaRPr>
          </a:p>
          <a:p>
            <a:endParaRPr lang="zh-CN" altLang="en-US">
              <a:sym typeface="+mn-ea"/>
            </a:endParaRPr>
          </a:p>
          <a:p>
            <a:r>
              <a:rPr lang="zh-CN" altLang="en-US"/>
              <a:t>2．控制装置：控制装置包括产生制动动作和控制制动效果的各种部件。</a:t>
            </a:r>
            <a:r>
              <a:rPr lang="zh-CN" altLang="en-US">
                <a:sym typeface="+mn-ea"/>
              </a:rPr>
              <a:t>比如；制动踏板、车载电脑等。</a:t>
            </a:r>
            <a:endParaRPr lang="zh-CN" altLang="en-US">
              <a:sym typeface="+mn-ea"/>
            </a:endParaRPr>
          </a:p>
          <a:p>
            <a:endParaRPr lang="zh-CN" altLang="en-US"/>
          </a:p>
          <a:p>
            <a:r>
              <a:rPr lang="zh-CN" altLang="en-US"/>
              <a:t>3．传动装置：传动装置包括将制动能量传输到制动器的各个部件及管路，</a:t>
            </a:r>
            <a:r>
              <a:rPr lang="zh-CN" altLang="en-US">
                <a:sym typeface="+mn-ea"/>
              </a:rPr>
              <a:t>它包括制动总泵，管路以及制动分泵。</a:t>
            </a:r>
            <a:endParaRPr lang="zh-CN" altLang="en-US">
              <a:sym typeface="+mn-ea"/>
            </a:endParaRPr>
          </a:p>
          <a:p>
            <a:endParaRPr lang="zh-CN" altLang="en-US">
              <a:sym typeface="+mn-ea"/>
            </a:endParaRPr>
          </a:p>
          <a:p>
            <a:r>
              <a:rPr lang="zh-CN" altLang="en-US"/>
              <a:t>4．制动器：制动器是产生阻碍车辆运动或运动趋势的力的部件。</a:t>
            </a:r>
            <a:endParaRPr lang="zh-CN" altLang="en-US"/>
          </a:p>
          <a:p>
            <a:r>
              <a:rPr lang="zh-CN" altLang="en-US"/>
              <a:t>汽车上常用的制动器都是利用固定元件与旋转元件工作表面的摩擦而产生制动力矩，称为摩擦制动器。它有鼓式制动器和盘式制动器两种结构型式。</a:t>
            </a:r>
            <a:endParaRPr lang="zh-CN" altLang="en-US"/>
          </a:p>
          <a:p>
            <a:endParaRPr lang="zh-CN" altLang="en-US"/>
          </a:p>
          <a:p>
            <a:endParaRPr lang="zh-CN" altLang="en-US"/>
          </a:p>
          <a:p>
            <a:r>
              <a:rPr lang="zh-CN" altLang="en-US"/>
              <a:t>较完善的制动系还具有制动力调节装置、报警装置、压力保护装置等附加装置。</a:t>
            </a:r>
            <a:endParaRPr lang="zh-CN" altLang="en-US"/>
          </a:p>
        </p:txBody>
      </p:sp>
      <p:pic>
        <p:nvPicPr>
          <p:cNvPr id="6" name="图片 5"/>
          <p:cNvPicPr>
            <a:picLocks noChangeAspect="1"/>
          </p:cNvPicPr>
          <p:nvPr>
            <p:custDataLst>
              <p:tags r:id="rId1"/>
            </p:custDataLst>
          </p:nvPr>
        </p:nvPicPr>
        <p:blipFill>
          <a:blip r:embed="rId2"/>
          <a:stretch>
            <a:fillRect/>
          </a:stretch>
        </p:blipFill>
        <p:spPr>
          <a:xfrm>
            <a:off x="7858760" y="824230"/>
            <a:ext cx="3856990" cy="48050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custDataLst>
              <p:tags r:id="rId1"/>
            </p:custDataLst>
          </p:nvPr>
        </p:nvPicPr>
        <p:blipFill>
          <a:blip r:embed="rId2"/>
          <a:stretch>
            <a:fillRect/>
          </a:stretch>
        </p:blipFill>
        <p:spPr>
          <a:xfrm>
            <a:off x="6075680" y="2636520"/>
            <a:ext cx="4653915" cy="3685540"/>
          </a:xfrm>
          <a:prstGeom prst="rect">
            <a:avLst/>
          </a:prstGeom>
        </p:spPr>
      </p:pic>
      <p:pic>
        <p:nvPicPr>
          <p:cNvPr id="8" name="图片 7"/>
          <p:cNvPicPr>
            <a:picLocks noChangeAspect="1"/>
          </p:cNvPicPr>
          <p:nvPr>
            <p:custDataLst>
              <p:tags r:id="rId3"/>
            </p:custDataLst>
          </p:nvPr>
        </p:nvPicPr>
        <p:blipFill>
          <a:blip r:embed="rId4"/>
          <a:stretch>
            <a:fillRect/>
          </a:stretch>
        </p:blipFill>
        <p:spPr>
          <a:xfrm>
            <a:off x="1181735" y="614680"/>
            <a:ext cx="4722495" cy="2733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53185" y="1064895"/>
            <a:ext cx="4064000" cy="368300"/>
          </a:xfrm>
          <a:prstGeom prst="rect">
            <a:avLst/>
          </a:prstGeom>
          <a:noFill/>
        </p:spPr>
        <p:txBody>
          <a:bodyPr wrap="square" rtlCol="0">
            <a:spAutoFit/>
          </a:bodyPr>
          <a:p>
            <a:r>
              <a:rPr lang="zh-CN" altLang="en-US">
                <a:sym typeface="+mn-ea"/>
              </a:rPr>
              <a:t>三</a:t>
            </a:r>
            <a:r>
              <a:rPr lang="en-US" altLang="zh-CN">
                <a:sym typeface="+mn-ea"/>
              </a:rPr>
              <a:t>.</a:t>
            </a:r>
            <a:r>
              <a:rPr lang="zh-CN" altLang="en-US">
                <a:sym typeface="+mn-ea"/>
              </a:rPr>
              <a:t>制动系统</a:t>
            </a:r>
            <a:r>
              <a:rPr lang="zh-CN" altLang="en-US">
                <a:sym typeface="+mn-ea"/>
              </a:rPr>
              <a:t>种类</a:t>
            </a:r>
            <a:endParaRPr lang="zh-CN" altLang="en-US"/>
          </a:p>
        </p:txBody>
      </p:sp>
      <p:sp>
        <p:nvSpPr>
          <p:cNvPr id="4" name="文本框 3"/>
          <p:cNvSpPr txBox="1"/>
          <p:nvPr/>
        </p:nvSpPr>
        <p:spPr>
          <a:xfrm>
            <a:off x="725170" y="1555115"/>
            <a:ext cx="10262870" cy="3969385"/>
          </a:xfrm>
          <a:prstGeom prst="rect">
            <a:avLst/>
          </a:prstGeom>
          <a:noFill/>
        </p:spPr>
        <p:txBody>
          <a:bodyPr wrap="square" rtlCol="0">
            <a:spAutoFit/>
          </a:bodyPr>
          <a:p>
            <a:r>
              <a:rPr lang="zh-CN" altLang="en-US"/>
              <a:t>1．按功用分：行车制动系</a:t>
            </a:r>
            <a:r>
              <a:rPr lang="en-US" altLang="zh-CN"/>
              <a:t>    </a:t>
            </a:r>
            <a:r>
              <a:rPr lang="zh-CN" altLang="en-US"/>
              <a:t>驻车制动系</a:t>
            </a:r>
            <a:r>
              <a:rPr lang="en-US" altLang="zh-CN"/>
              <a:t>     </a:t>
            </a:r>
            <a:r>
              <a:rPr lang="zh-CN" altLang="en-US"/>
              <a:t>辅助制动系</a:t>
            </a:r>
            <a:endParaRPr lang="zh-CN" altLang="en-US"/>
          </a:p>
          <a:p>
            <a:endParaRPr lang="zh-CN" altLang="en-US"/>
          </a:p>
          <a:p>
            <a:r>
              <a:rPr lang="zh-CN" altLang="en-US"/>
              <a:t>1）行车制动系——是由驾驶员用脚来操纵的，故又称脚制动系。它的功用是使正在行驶中的汽车减速或在最短的距离内停车。</a:t>
            </a:r>
            <a:endParaRPr lang="zh-CN" altLang="en-US"/>
          </a:p>
          <a:p>
            <a:endParaRPr lang="zh-CN" altLang="en-US"/>
          </a:p>
          <a:p>
            <a:r>
              <a:rPr lang="zh-CN" altLang="en-US"/>
              <a:t>2）驻车制动系——是由驾驶员用手来操纵的，故又称手制动系。它的功用是使已经停在各种路面上的汽车驻留原地不动</a:t>
            </a:r>
            <a:endParaRPr lang="zh-CN" altLang="en-US"/>
          </a:p>
          <a:p>
            <a:endParaRPr lang="zh-CN" altLang="en-US"/>
          </a:p>
          <a:p>
            <a:r>
              <a:rPr lang="en-US" altLang="zh-CN"/>
              <a:t>3</a:t>
            </a:r>
            <a:r>
              <a:rPr lang="zh-CN" altLang="en-US"/>
              <a:t>）辅助制动系——经常在山区行驶的汽车以及某些特殊用途的汽车，为了提高行车的安全性和减轻行车制动系性能的衰退及制动器的磨损，用以在下坡时稳定车速。</a:t>
            </a:r>
            <a:r>
              <a:rPr lang="zh-CN" altLang="en-US">
                <a:sym typeface="+mn-ea"/>
              </a:rPr>
              <a:t>其中柴油发动机利用排气产生阻力来控制车速应用最广泛。</a:t>
            </a:r>
            <a:endParaRPr lang="zh-CN" altLang="en-US"/>
          </a:p>
          <a:p>
            <a:endParaRPr lang="zh-CN" altLang="en-US"/>
          </a:p>
          <a:p>
            <a:r>
              <a:rPr lang="en-US" altLang="zh-CN"/>
              <a:t>4</a:t>
            </a:r>
            <a:r>
              <a:rPr lang="zh-CN" altLang="en-US"/>
              <a:t>）</a:t>
            </a:r>
            <a:r>
              <a:rPr lang="zh-CN" altLang="en-US">
                <a:sym typeface="+mn-ea"/>
              </a:rPr>
              <a:t>备用制动</a:t>
            </a:r>
            <a:r>
              <a:rPr lang="zh-CN" altLang="en-US"/>
              <a:t>系也叫第二制动系——在行车制动系失效的情况下，保证汽车仍能实现减速或停车的一套装置。手刹或者大货车的断气刹在行驶时使用也可以称为</a:t>
            </a:r>
            <a:r>
              <a:rPr lang="zh-CN" altLang="en-US">
                <a:sym typeface="+mn-ea"/>
              </a:rPr>
              <a:t>第二制动系</a:t>
            </a:r>
            <a:r>
              <a:rPr lang="zh-CN" altLang="en-US"/>
              <a:t>。</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custDataLst>
              <p:tags r:id="rId1"/>
            </p:custDataLst>
          </p:nvPr>
        </p:nvPicPr>
        <p:blipFill>
          <a:blip r:embed="rId2"/>
          <a:stretch>
            <a:fillRect/>
          </a:stretch>
        </p:blipFill>
        <p:spPr>
          <a:xfrm>
            <a:off x="5655945" y="271780"/>
            <a:ext cx="4505960" cy="2569845"/>
          </a:xfrm>
          <a:prstGeom prst="rect">
            <a:avLst/>
          </a:prstGeom>
        </p:spPr>
      </p:pic>
      <p:pic>
        <p:nvPicPr>
          <p:cNvPr id="4" name="QQ录屏20230530094549">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747395" y="494665"/>
            <a:ext cx="4276090" cy="2124075"/>
          </a:xfrm>
          <a:prstGeom prst="rect">
            <a:avLst/>
          </a:prstGeom>
        </p:spPr>
      </p:pic>
      <p:pic>
        <p:nvPicPr>
          <p:cNvPr id="5" name="制动">
            <a:hlinkClick r:id="" action="ppaction://media"/>
          </p:cNvPr>
          <p:cNvPicPr/>
          <p:nvPr>
            <a:videoFile r:link="rId7"/>
            <p:extLst>
              <p:ext uri="{DAA4B4D4-6D71-4841-9C94-3DE7FCFB9230}">
                <p14:media xmlns:p14="http://schemas.microsoft.com/office/powerpoint/2010/main" r:embed="rId8"/>
              </p:ext>
            </p:extLst>
            <p:custDataLst>
              <p:tags r:id="rId9"/>
            </p:custDataLst>
          </p:nvPr>
        </p:nvPicPr>
        <p:blipFill>
          <a:blip r:embed="rId10"/>
          <a:stretch>
            <a:fillRect/>
          </a:stretch>
        </p:blipFill>
        <p:spPr>
          <a:xfrm>
            <a:off x="201295" y="3848735"/>
            <a:ext cx="3115945" cy="2075815"/>
          </a:xfrm>
          <a:prstGeom prst="rect">
            <a:avLst/>
          </a:prstGeom>
        </p:spPr>
      </p:pic>
      <p:pic>
        <p:nvPicPr>
          <p:cNvPr id="6" name="图片 5"/>
          <p:cNvPicPr>
            <a:picLocks noChangeAspect="1"/>
          </p:cNvPicPr>
          <p:nvPr>
            <p:custDataLst>
              <p:tags r:id="rId11"/>
            </p:custDataLst>
          </p:nvPr>
        </p:nvPicPr>
        <p:blipFill>
          <a:blip r:embed="rId12"/>
          <a:stretch>
            <a:fillRect/>
          </a:stretch>
        </p:blipFill>
        <p:spPr>
          <a:xfrm>
            <a:off x="3858260" y="3767455"/>
            <a:ext cx="3745865" cy="2237740"/>
          </a:xfrm>
          <a:prstGeom prst="rect">
            <a:avLst/>
          </a:prstGeom>
        </p:spPr>
      </p:pic>
      <p:pic>
        <p:nvPicPr>
          <p:cNvPr id="7" name="3d5c5d11e66693c78950a2d8a87b9e9f">
            <a:hlinkClick r:id="" action="ppaction://media"/>
          </p:cNvPr>
          <p:cNvPicPr/>
          <p:nvPr>
            <a:videoFile r:link="rId13"/>
            <p:extLst>
              <p:ext uri="{DAA4B4D4-6D71-4841-9C94-3DE7FCFB9230}">
                <p14:media xmlns:p14="http://schemas.microsoft.com/office/powerpoint/2010/main" r:embed="rId14"/>
              </p:ext>
            </p:extLst>
            <p:custDataLst>
              <p:tags r:id="rId15"/>
            </p:custDataLst>
          </p:nvPr>
        </p:nvPicPr>
        <p:blipFill>
          <a:blip r:embed="rId16"/>
          <a:stretch>
            <a:fillRect/>
          </a:stretch>
        </p:blipFill>
        <p:spPr>
          <a:xfrm>
            <a:off x="7830820" y="3316605"/>
            <a:ext cx="3709670" cy="26885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video fullScrn="0">
              <p:cMediaNode>
                <p:cTn id="8" fill="hold" display="1">
                  <p:stCondLst>
                    <p:cond delay="indefinite"/>
                  </p:stCondLst>
                </p:cTn>
                <p:tgtEl>
                  <p:spTgt spid="5"/>
                </p:tgtEl>
              </p:cMediaNode>
            </p:video>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5"/>
                                        </p:tgtEl>
                                      </p:cBhvr>
                                    </p:cmd>
                                  </p:childTnLst>
                                </p:cTn>
                              </p:par>
                            </p:childTnLst>
                          </p:cTn>
                        </p:par>
                      </p:childTnLst>
                    </p:cTn>
                  </p:par>
                </p:childTnLst>
              </p:cTn>
              <p:nextCondLst>
                <p:cond evt="onClick" delay="0">
                  <p:tgtEl>
                    <p:spTgt spid="5"/>
                  </p:tgtEl>
                </p:cond>
              </p:nextCondLst>
            </p:seq>
            <p:video fullScrn="0">
              <p:cMediaNode>
                <p:cTn id="14" fill="hold" display="1">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274445" y="976630"/>
            <a:ext cx="8742680" cy="3138170"/>
          </a:xfrm>
          <a:prstGeom prst="rect">
            <a:avLst/>
          </a:prstGeom>
          <a:noFill/>
        </p:spPr>
        <p:txBody>
          <a:bodyPr wrap="square" rtlCol="0">
            <a:spAutoFit/>
          </a:bodyPr>
          <a:p>
            <a:r>
              <a:rPr lang="en-US" altLang="zh-CN"/>
              <a:t>2</a:t>
            </a:r>
            <a:r>
              <a:rPr lang="zh-CN" altLang="en-US"/>
              <a:t>．按能源分：人力制动系、动力制动系、伺服制动系。</a:t>
            </a:r>
            <a:endParaRPr lang="zh-CN" altLang="en-US"/>
          </a:p>
          <a:p>
            <a:endParaRPr lang="zh-CN" altLang="en-US"/>
          </a:p>
          <a:p>
            <a:r>
              <a:rPr lang="zh-CN" altLang="en-US"/>
              <a:t>1）人力制动系——以驾驶员的肌体作为唯一的制动能源的制动系。比如；机械手刹</a:t>
            </a:r>
            <a:endParaRPr lang="zh-CN" altLang="en-US"/>
          </a:p>
          <a:p>
            <a:r>
              <a:rPr lang="zh-CN" altLang="en-US"/>
              <a:t>。</a:t>
            </a:r>
            <a:endParaRPr lang="zh-CN" altLang="en-US"/>
          </a:p>
          <a:p>
            <a:r>
              <a:rPr lang="zh-CN" altLang="en-US"/>
              <a:t>2）动力制动系——完全靠由发动机的动力转化而成的气压或液压形式的势能进行制动的制动系。</a:t>
            </a:r>
            <a:r>
              <a:rPr lang="zh-CN" altLang="en-US">
                <a:sym typeface="+mn-ea"/>
              </a:rPr>
              <a:t>比如；大型货车、</a:t>
            </a:r>
            <a:r>
              <a:rPr lang="zh-CN" altLang="en-US">
                <a:sym typeface="+mn-ea"/>
              </a:rPr>
              <a:t>自动驾驶车辆或者是配备AEB自动紧急制动系统的车辆自动制动时就是动力制动。</a:t>
            </a:r>
            <a:endParaRPr lang="zh-CN" altLang="en-US"/>
          </a:p>
          <a:p>
            <a:endParaRPr lang="zh-CN" altLang="en-US"/>
          </a:p>
          <a:p>
            <a:r>
              <a:rPr lang="zh-CN" altLang="en-US"/>
              <a:t>3）伺服制动系——兼用人力和发动机动力进行制动的制动系。</a:t>
            </a:r>
            <a:r>
              <a:rPr lang="zh-CN" altLang="en-US">
                <a:sym typeface="+mn-ea"/>
              </a:rPr>
              <a:t>目前量产乘用车都是用的伺服制动。</a:t>
            </a:r>
            <a:endParaRPr lang="zh-CN" altLang="en-US">
              <a:sym typeface="+mn-ea"/>
            </a:endParaRPr>
          </a:p>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液压制动系统"/>
          <p:cNvPicPr>
            <a:picLocks noChangeAspect="1"/>
          </p:cNvPicPr>
          <p:nvPr>
            <p:custDataLst>
              <p:tags r:id="rId1"/>
            </p:custDataLst>
          </p:nvPr>
        </p:nvPicPr>
        <p:blipFill>
          <a:blip r:embed="rId2"/>
          <a:stretch>
            <a:fillRect/>
          </a:stretch>
        </p:blipFill>
        <p:spPr>
          <a:xfrm>
            <a:off x="469265" y="429895"/>
            <a:ext cx="4881245" cy="2910840"/>
          </a:xfrm>
          <a:prstGeom prst="rect">
            <a:avLst/>
          </a:prstGeom>
        </p:spPr>
      </p:pic>
      <p:pic>
        <p:nvPicPr>
          <p:cNvPr id="4" name="制动过程">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6814820" y="799465"/>
            <a:ext cx="3797300" cy="2710180"/>
          </a:xfrm>
          <a:prstGeom prst="rect">
            <a:avLst/>
          </a:prstGeom>
        </p:spPr>
      </p:pic>
      <p:pic>
        <p:nvPicPr>
          <p:cNvPr id="5" name="图片 4"/>
          <p:cNvPicPr>
            <a:picLocks noChangeAspect="1"/>
          </p:cNvPicPr>
          <p:nvPr>
            <p:custDataLst>
              <p:tags r:id="rId7"/>
            </p:custDataLst>
          </p:nvPr>
        </p:nvPicPr>
        <p:blipFill>
          <a:blip r:embed="rId8"/>
          <a:stretch>
            <a:fillRect/>
          </a:stretch>
        </p:blipFill>
        <p:spPr>
          <a:xfrm>
            <a:off x="6735445" y="3647440"/>
            <a:ext cx="3970020" cy="2974340"/>
          </a:xfrm>
          <a:prstGeom prst="rect">
            <a:avLst/>
          </a:prstGeom>
        </p:spPr>
      </p:pic>
      <p:pic>
        <p:nvPicPr>
          <p:cNvPr id="6" name="图片 5"/>
          <p:cNvPicPr>
            <a:picLocks noChangeAspect="1"/>
          </p:cNvPicPr>
          <p:nvPr>
            <p:custDataLst>
              <p:tags r:id="rId9"/>
            </p:custDataLst>
          </p:nvPr>
        </p:nvPicPr>
        <p:blipFill>
          <a:blip r:embed="rId10"/>
          <a:stretch>
            <a:fillRect/>
          </a:stretch>
        </p:blipFill>
        <p:spPr>
          <a:xfrm>
            <a:off x="838200" y="3159125"/>
            <a:ext cx="4435475" cy="3150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fullScrn="0">
              <p:cMediaNode>
                <p:cTn id="2" fill="hold" display="1">
                  <p:stCondLst>
                    <p:cond delay="indefinite"/>
                  </p:stCondLst>
                </p:cTn>
                <p:tgtEl>
                  <p:spTgt spid="4"/>
                </p:tgtEl>
              </p:cMediaNode>
            </p:video>
          </p:childTnLst>
        </p:cTn>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MEDIACOVER_FLAG" val="1"/>
  <p:tag name="KSO_WM_UNIT_MEDIACOVER_BTN_STATE" val="1"/>
  <p:tag name="KSO_WM_UNIT_MEDIACOVER_BTNRECT" val="2975*1630*710*71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1.xml><?xml version="1.0" encoding="utf-8"?>
<p:tagLst xmlns:p="http://schemas.openxmlformats.org/presentationml/2006/main">
  <p:tag name="KSO_WM_MEDIACOVER_FLAG" val="1"/>
  <p:tag name="KSO_WM_UNIT_MEDIACOVER_BTN_STATE" val="1"/>
  <p:tag name="KSO_WM_UNIT_MEDIACOVER_BTNRECT" val="3372*1842*710*71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1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15.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6.xml><?xml version="1.0" encoding="utf-8"?>
<p:tagLst xmlns:p="http://schemas.openxmlformats.org/presentationml/2006/main">
  <p:tag name="KSO_WM_MEDIACOVER_FLAG" val="1"/>
  <p:tag name="KSO_WM_UNIT_MEDIACOVER_BTN_STATE" val="1"/>
  <p:tag name="KSO_WM_UNIT_MEDIACOVER_BTNRECT" val="3011*1317*710*71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7.xml><?xml version="1.0" encoding="utf-8"?>
<p:tagLst xmlns:p="http://schemas.openxmlformats.org/presentationml/2006/main">
  <p:tag name="KSO_WM_MEDIACOVER_FLAG" val="1"/>
  <p:tag name="KSO_WM_UNIT_MEDIACOVER_BTN_STATE" val="1"/>
  <p:tag name="KSO_WM_UNIT_MEDIACOVER_BTNRECT" val="2098*1279*710*71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9.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2565*1761*710*710"/>
  <p:tag name="KSO_WM_UNIT_MEDIACOVER_TEXT" val=""/>
</p:tagLst>
</file>

<file path=ppt/tags/tag2.xml><?xml version="1.0" encoding="utf-8"?>
<p:tagLst xmlns:p="http://schemas.openxmlformats.org/presentationml/2006/main">
  <p:tag name="KSO_WM_TEMPLATE_CATEGORY" val="custom"/>
  <p:tag name="KSO_WM_TEMPLATE_INDEX" val="20204591"/>
</p:tagLst>
</file>

<file path=ppt/tags/tag20.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UNIT_MEDIACOVER_BTNRECT" val="2634*1778*710*710"/>
</p:tagLst>
</file>

<file path=ppt/tags/tag2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2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24.xml><?xml version="1.0" encoding="utf-8"?>
<p:tagLst xmlns:p="http://schemas.openxmlformats.org/presentationml/2006/main">
  <p:tag name="KSO_WM_MEDIACOVER_FLAG" val="1"/>
  <p:tag name="KSO_WM_UNIT_MEDIACOVER_BTN_STATE" val="1"/>
  <p:tag name="KSO_WM_UNIT_MEDIACOVER_BTNRECT" val="2716*1589*710*71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 name="KSO_WM_BEAUTIFY_FLAG" val=""/>
</p:tagLst>
</file>

<file path=ppt/tags/tag25.xml><?xml version="1.0" encoding="utf-8"?>
<p:tagLst xmlns:p="http://schemas.openxmlformats.org/presentationml/2006/main">
  <p:tag name="KSO_WM_MEDIACOVER_FLAG" val="1"/>
  <p:tag name="KSO_WM_UNIT_MEDIACOVER_BTN_STATE" val="1"/>
  <p:tag name="KSO_WM_UNIT_MEDIACOVER_BTNRECT" val="2409*1561*710*71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 name="KSO_WM_BEAUTIFY_FLAG" val=""/>
</p:tagLst>
</file>

<file path=ppt/tags/tag26.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27.xml><?xml version="1.0" encoding="utf-8"?>
<p:tagLst xmlns:p="http://schemas.openxmlformats.org/presentationml/2006/main">
  <p:tag name="KSO_WM_MEDIACOVER_FLAG" val="1"/>
  <p:tag name="KSO_WM_UNIT_MEDIACOVER_BTN_STATE" val="1"/>
  <p:tag name="KSO_WM_UNIT_MEDIACOVER_BTNRECT" val="2098*1279*710*71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2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2821*2115*710*710"/>
  <p:tag name="KSO_WM_UNIT_MEDIACOVER_TEXT" val=""/>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COMMONDATA" val="eyJoZGlkIjoiMWFmY2FhY2MxYzU4MTE4Nzg2Mzc1MWM5N2U3NjdjZWUifQ=="/>
  <p:tag name="KSO_WPP_MARK_KEY" val="a3e8481c-0f17-41ae-89b6-3bceb232f75a"/>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MEDIACOVER_FLAG" val="1"/>
  <p:tag name="KSO_WM_UNIT_MEDIACOVER_BTN_STATE" val="1"/>
  <p:tag name="KSO_WM_UNIT_MEDIACOVER_BTNRECT" val="2726*1425*710*71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1657</Words>
  <Application>WPS 演示</Application>
  <PresentationFormat>宽屏</PresentationFormat>
  <Paragraphs>75</Paragraphs>
  <Slides>13</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13</vt:i4>
      </vt:variant>
    </vt:vector>
  </HeadingPairs>
  <TitlesOfParts>
    <vt:vector size="21" baseType="lpstr">
      <vt:lpstr>Arial</vt:lpstr>
      <vt:lpstr>宋体</vt:lpstr>
      <vt:lpstr>Wingdings</vt:lpstr>
      <vt:lpstr>等线</vt:lpstr>
      <vt:lpstr>微软雅黑</vt:lpstr>
      <vt:lpstr>Calibri</vt:lpstr>
      <vt:lpstr>Arial Unicode MS</vt:lpstr>
      <vt:lpstr>Office 主题</vt:lpstr>
      <vt:lpstr>制动系统概述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北方新能源技术总监--孙立伟</cp:lastModifiedBy>
  <cp:revision>261</cp:revision>
  <dcterms:created xsi:type="dcterms:W3CDTF">2020-10-23T05:41:00Z</dcterms:created>
  <dcterms:modified xsi:type="dcterms:W3CDTF">2023-06-16T07:36:28Z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1E0843B3A3DC4BCF9C3DC222727A1FC8</vt:lpwstr>
  </property>
</Properties>
</file>