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0"/>
  </p:handoutMasterIdLst>
  <p:sldIdLst>
    <p:sldId id="531" r:id="rId3"/>
    <p:sldId id="615" r:id="rId4"/>
    <p:sldId id="617" r:id="rId5"/>
    <p:sldId id="620" r:id="rId7"/>
    <p:sldId id="619" r:id="rId8"/>
    <p:sldId id="618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3.png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开头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0085" y="1837055"/>
            <a:ext cx="4319270" cy="1029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大众雨刷电路检测及故障分析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5800" y="730885"/>
            <a:ext cx="97421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雨刷控制逻辑：雨刷开关（转向柱电子装置控制单元）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→→→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车载电网控制单元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→→→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刮水器控制模块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→→→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电机转动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3595" y="2232025"/>
            <a:ext cx="9604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一：转向柱电子装置控制单元线束检测（万用表电压档检测）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398905" y="3036570"/>
            <a:ext cx="70656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转向柱电子装置控制单元：</a:t>
            </a:r>
            <a:r>
              <a:rPr lang="en-US" altLang="zh-CN" sz="2400">
                <a:sym typeface="+mn-ea"/>
              </a:rPr>
              <a:t>1#:</a:t>
            </a:r>
            <a:r>
              <a:rPr lang="zh-CN" altLang="en-US" sz="2400">
                <a:sym typeface="+mn-ea"/>
              </a:rPr>
              <a:t>电源</a:t>
            </a:r>
            <a:r>
              <a:rPr lang="en-US" altLang="zh-CN" sz="2400">
                <a:sym typeface="+mn-ea"/>
              </a:rPr>
              <a:t>    12V       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                                                     2#:</a:t>
            </a:r>
            <a:r>
              <a:rPr lang="zh-CN" altLang="en-US" sz="2400">
                <a:sym typeface="+mn-ea"/>
              </a:rPr>
              <a:t>搭铁</a:t>
            </a:r>
            <a:r>
              <a:rPr lang="en-US" altLang="zh-CN" sz="2400">
                <a:sym typeface="+mn-ea"/>
              </a:rPr>
              <a:t>     0V     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                                                     3#:CAN-L   2.42V</a:t>
            </a:r>
            <a:r>
              <a:rPr lang="zh-CN" altLang="en-US" sz="2400">
                <a:sym typeface="+mn-ea"/>
              </a:rPr>
              <a:t>左右</a:t>
            </a:r>
            <a:r>
              <a:rPr lang="en-US" altLang="zh-CN" sz="2400">
                <a:sym typeface="+mn-ea"/>
              </a:rPr>
              <a:t>       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                                                     4#:CAN-H  2.48V</a:t>
            </a:r>
            <a:r>
              <a:rPr lang="zh-CN" altLang="en-US" sz="2400">
                <a:sym typeface="+mn-ea"/>
              </a:rPr>
              <a:t>左右</a:t>
            </a:r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" name="组合 19"/>
          <p:cNvGrpSpPr/>
          <p:nvPr/>
        </p:nvGrpSpPr>
        <p:grpSpPr>
          <a:xfrm>
            <a:off x="8453120" y="3865245"/>
            <a:ext cx="1736090" cy="745490"/>
            <a:chOff x="13432" y="6957"/>
            <a:chExt cx="2734" cy="1174"/>
          </a:xfrm>
        </p:grpSpPr>
        <p:sp>
          <p:nvSpPr>
            <p:cNvPr id="19" name="圆角矩形 18"/>
            <p:cNvSpPr/>
            <p:nvPr/>
          </p:nvSpPr>
          <p:spPr>
            <a:xfrm>
              <a:off x="13432" y="6957"/>
              <a:ext cx="2734" cy="11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3448" y="6960"/>
              <a:ext cx="1420" cy="11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/>
                <a:t>刮水器模块</a:t>
              </a:r>
              <a:endParaRPr lang="zh-CN" altLang="en-US" sz="1400"/>
            </a:p>
          </p:txBody>
        </p:sp>
      </p:grpSp>
      <p:sp>
        <p:nvSpPr>
          <p:cNvPr id="7" name="圆角矩形 6"/>
          <p:cNvSpPr/>
          <p:nvPr/>
        </p:nvSpPr>
        <p:spPr>
          <a:xfrm>
            <a:off x="2719705" y="3175000"/>
            <a:ext cx="4894580" cy="13874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412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</a:rPr>
              <a:t>车载电网控制单元</a:t>
            </a:r>
            <a:r>
              <a:rPr lang="en-US" altLang="zh-CN" sz="2000">
                <a:solidFill>
                  <a:schemeClr val="tx1"/>
                </a:solidFill>
              </a:rPr>
              <a:t> J519</a:t>
            </a:r>
            <a:endParaRPr lang="en-US" altLang="zh-CN" sz="2000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914130" y="4610735"/>
            <a:ext cx="0" cy="61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8784590" y="5217795"/>
            <a:ext cx="259080" cy="127000"/>
            <a:chOff x="9877" y="9369"/>
            <a:chExt cx="408" cy="200"/>
          </a:xfrm>
        </p:grpSpPr>
        <p:cxnSp>
          <p:nvCxnSpPr>
            <p:cNvPr id="9" name="直接连接符 8"/>
            <p:cNvCxnSpPr/>
            <p:nvPr>
              <p:custDataLst>
                <p:tags r:id="rId1"/>
              </p:custDataLst>
            </p:nvPr>
          </p:nvCxnSpPr>
          <p:spPr>
            <a:xfrm flipV="1">
              <a:off x="9877" y="9369"/>
              <a:ext cx="4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2"/>
              </p:custDataLst>
            </p:nvPr>
          </p:nvCxnSpPr>
          <p:spPr>
            <a:xfrm>
              <a:off x="9951" y="9474"/>
              <a:ext cx="2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3"/>
              </p:custDataLst>
            </p:nvPr>
          </p:nvCxnSpPr>
          <p:spPr>
            <a:xfrm>
              <a:off x="10027" y="9569"/>
              <a:ext cx="1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/>
          <p:cNvCxnSpPr/>
          <p:nvPr/>
        </p:nvCxnSpPr>
        <p:spPr>
          <a:xfrm flipH="1">
            <a:off x="9867900" y="3921125"/>
            <a:ext cx="0" cy="11366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336405" y="4528820"/>
            <a:ext cx="536575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345930" y="3930650"/>
            <a:ext cx="5365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879840" y="455358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9877425" y="4434205"/>
            <a:ext cx="0" cy="11366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9634220" y="3990975"/>
            <a:ext cx="476250" cy="46799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/>
              <a:t>M</a:t>
            </a:r>
            <a:endParaRPr lang="en-US" altLang="zh-CN" sz="2800"/>
          </a:p>
        </p:txBody>
      </p:sp>
      <p:cxnSp>
        <p:nvCxnSpPr>
          <p:cNvPr id="21" name="直接连接符 20"/>
          <p:cNvCxnSpPr/>
          <p:nvPr/>
        </p:nvCxnSpPr>
        <p:spPr>
          <a:xfrm>
            <a:off x="9140190" y="917575"/>
            <a:ext cx="0" cy="2952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683625" y="3422650"/>
            <a:ext cx="635" cy="44196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302625" y="3432175"/>
            <a:ext cx="396000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5789930" y="1299845"/>
            <a:ext cx="1523365" cy="5600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olidFill>
                  <a:schemeClr val="tx1"/>
                </a:solidFill>
              </a:rPr>
              <a:t>转向柱电子装置控制单元  J527</a:t>
            </a:r>
            <a:endParaRPr lang="en-US" altLang="zh-CN" sz="1200">
              <a:solidFill>
                <a:schemeClr val="tx1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982460" y="1868170"/>
            <a:ext cx="0" cy="61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6852920" y="2475230"/>
            <a:ext cx="259080" cy="127000"/>
            <a:chOff x="9877" y="9369"/>
            <a:chExt cx="408" cy="200"/>
          </a:xfrm>
        </p:grpSpPr>
        <p:cxnSp>
          <p:nvCxnSpPr>
            <p:cNvPr id="37" name="直接连接符 36"/>
            <p:cNvCxnSpPr/>
            <p:nvPr>
              <p:custDataLst>
                <p:tags r:id="rId4"/>
              </p:custDataLst>
            </p:nvPr>
          </p:nvCxnSpPr>
          <p:spPr>
            <a:xfrm flipV="1">
              <a:off x="9877" y="9369"/>
              <a:ext cx="4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5"/>
              </p:custDataLst>
            </p:nvPr>
          </p:nvCxnSpPr>
          <p:spPr>
            <a:xfrm>
              <a:off x="9951" y="9474"/>
              <a:ext cx="2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6"/>
              </p:custDataLst>
            </p:nvPr>
          </p:nvCxnSpPr>
          <p:spPr>
            <a:xfrm>
              <a:off x="10027" y="9569"/>
              <a:ext cx="1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6773545" y="181102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cxnSp>
        <p:nvCxnSpPr>
          <p:cNvPr id="41" name="直接连接符 40"/>
          <p:cNvCxnSpPr/>
          <p:nvPr/>
        </p:nvCxnSpPr>
        <p:spPr>
          <a:xfrm>
            <a:off x="6541770" y="426085"/>
            <a:ext cx="635" cy="864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289675" y="102997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45" name="文本框 44"/>
          <p:cNvSpPr txBox="1"/>
          <p:nvPr/>
        </p:nvSpPr>
        <p:spPr>
          <a:xfrm>
            <a:off x="5868670" y="181102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46" name="文本框 45"/>
          <p:cNvSpPr txBox="1"/>
          <p:nvPr/>
        </p:nvSpPr>
        <p:spPr>
          <a:xfrm>
            <a:off x="6306185" y="181102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cxnSp>
        <p:nvCxnSpPr>
          <p:cNvPr id="165" name="直接连接符 164"/>
          <p:cNvCxnSpPr/>
          <p:nvPr/>
        </p:nvCxnSpPr>
        <p:spPr>
          <a:xfrm>
            <a:off x="6100445" y="1868170"/>
            <a:ext cx="0" cy="1332000"/>
          </a:xfrm>
          <a:prstGeom prst="line">
            <a:avLst/>
          </a:prstGeom>
          <a:ln w="69850" cmpd="tri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541770" y="1861820"/>
            <a:ext cx="0" cy="1332000"/>
          </a:xfrm>
          <a:prstGeom prst="line">
            <a:avLst/>
          </a:prstGeom>
          <a:ln w="69850" cmpd="tri">
            <a:solidFill>
              <a:schemeClr val="bg2">
                <a:lumMod val="50000"/>
              </a:schemeClr>
            </a:solidFill>
            <a:prstDash val="solid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8914765" y="364680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50" name="文本框 49"/>
          <p:cNvSpPr txBox="1"/>
          <p:nvPr/>
        </p:nvSpPr>
        <p:spPr>
          <a:xfrm>
            <a:off x="8453755" y="364680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51" name="文本框 50"/>
          <p:cNvSpPr txBox="1"/>
          <p:nvPr/>
        </p:nvSpPr>
        <p:spPr>
          <a:xfrm>
            <a:off x="5594350" y="2345690"/>
            <a:ext cx="587375" cy="196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CAN-H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078220" y="2345690"/>
            <a:ext cx="587375" cy="196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CAN-L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518910" y="2936875"/>
            <a:ext cx="689610" cy="186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T73a/17</a:t>
            </a:r>
            <a:endParaRPr lang="zh-CN" altLang="en-US" sz="1000"/>
          </a:p>
        </p:txBody>
      </p:sp>
      <p:sp>
        <p:nvSpPr>
          <p:cNvPr id="54" name="文本框 53"/>
          <p:cNvSpPr txBox="1"/>
          <p:nvPr/>
        </p:nvSpPr>
        <p:spPr>
          <a:xfrm>
            <a:off x="5516245" y="2936875"/>
            <a:ext cx="665480" cy="186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T73a/16</a:t>
            </a:r>
            <a:endParaRPr lang="zh-CN" altLang="en-US" sz="1000"/>
          </a:p>
        </p:txBody>
      </p:sp>
      <p:sp>
        <p:nvSpPr>
          <p:cNvPr id="55" name="文本框 54"/>
          <p:cNvSpPr txBox="1"/>
          <p:nvPr/>
        </p:nvSpPr>
        <p:spPr>
          <a:xfrm>
            <a:off x="7994015" y="3199130"/>
            <a:ext cx="354330" cy="215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LIN</a:t>
            </a:r>
            <a:endParaRPr lang="en-US" altLang="zh-CN" sz="1000">
              <a:solidFill>
                <a:srgbClr val="7030A0"/>
              </a:solidFill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6542405" y="932815"/>
            <a:ext cx="2592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6557010" y="334645"/>
            <a:ext cx="652145" cy="231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12V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160" name="直接连接符 159"/>
          <p:cNvCxnSpPr/>
          <p:nvPr/>
        </p:nvCxnSpPr>
        <p:spPr>
          <a:xfrm>
            <a:off x="5161280" y="4549775"/>
            <a:ext cx="0" cy="9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5399405" y="5224145"/>
            <a:ext cx="381635" cy="384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sp>
        <p:nvSpPr>
          <p:cNvPr id="64" name="文本框 63"/>
          <p:cNvSpPr txBox="1"/>
          <p:nvPr/>
        </p:nvSpPr>
        <p:spPr>
          <a:xfrm>
            <a:off x="4761230" y="4752975"/>
            <a:ext cx="318135" cy="968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solidFill>
                  <a:srgbClr val="FF0000"/>
                </a:solidFill>
              </a:rPr>
              <a:t>洗涤电机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6022975" y="4549775"/>
            <a:ext cx="0" cy="86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7026910" y="3300095"/>
            <a:ext cx="689610" cy="186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T46b/30</a:t>
            </a:r>
            <a:endParaRPr lang="zh-CN" altLang="en-US" sz="1000"/>
          </a:p>
        </p:txBody>
      </p:sp>
      <p:cxnSp>
        <p:nvCxnSpPr>
          <p:cNvPr id="68" name="直接连接符 67"/>
          <p:cNvCxnSpPr/>
          <p:nvPr/>
        </p:nvCxnSpPr>
        <p:spPr>
          <a:xfrm flipV="1">
            <a:off x="5147310" y="5426710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5783580" y="5426710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4879340" y="4342765"/>
            <a:ext cx="689610" cy="186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T46b/7</a:t>
            </a:r>
            <a:endParaRPr lang="zh-CN" altLang="en-US" sz="1000"/>
          </a:p>
        </p:txBody>
      </p:sp>
      <p:sp>
        <p:nvSpPr>
          <p:cNvPr id="71" name="文本框 70"/>
          <p:cNvSpPr txBox="1"/>
          <p:nvPr/>
        </p:nvSpPr>
        <p:spPr>
          <a:xfrm>
            <a:off x="5753100" y="4342765"/>
            <a:ext cx="689610" cy="186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T46b8</a:t>
            </a:r>
            <a:endParaRPr lang="zh-CN" altLang="en-US" sz="1000"/>
          </a:p>
        </p:txBody>
      </p:sp>
      <p:cxnSp>
        <p:nvCxnSpPr>
          <p:cNvPr id="82" name="直接连接符 81"/>
          <p:cNvCxnSpPr/>
          <p:nvPr/>
        </p:nvCxnSpPr>
        <p:spPr>
          <a:xfrm>
            <a:off x="3903345" y="1820545"/>
            <a:ext cx="0" cy="13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4128770" y="915670"/>
            <a:ext cx="0" cy="504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3903345" y="1127125"/>
            <a:ext cx="158750" cy="140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85" name="文本框 84"/>
          <p:cNvSpPr txBox="1"/>
          <p:nvPr/>
        </p:nvSpPr>
        <p:spPr>
          <a:xfrm>
            <a:off x="4144645" y="1763395"/>
            <a:ext cx="158750" cy="140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cxnSp>
        <p:nvCxnSpPr>
          <p:cNvPr id="86" name="直接连接符 85"/>
          <p:cNvCxnSpPr/>
          <p:nvPr/>
        </p:nvCxnSpPr>
        <p:spPr>
          <a:xfrm>
            <a:off x="4375785" y="1830070"/>
            <a:ext cx="0" cy="61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/>
        </p:nvGrpSpPr>
        <p:grpSpPr>
          <a:xfrm>
            <a:off x="4246245" y="2437130"/>
            <a:ext cx="259080" cy="127000"/>
            <a:chOff x="9877" y="9369"/>
            <a:chExt cx="408" cy="200"/>
          </a:xfrm>
        </p:grpSpPr>
        <p:cxnSp>
          <p:nvCxnSpPr>
            <p:cNvPr id="88" name="直接连接符 87"/>
            <p:cNvCxnSpPr/>
            <p:nvPr>
              <p:custDataLst>
                <p:tags r:id="rId7"/>
              </p:custDataLst>
            </p:nvPr>
          </p:nvCxnSpPr>
          <p:spPr>
            <a:xfrm flipV="1">
              <a:off x="9877" y="9369"/>
              <a:ext cx="4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>
              <p:custDataLst>
                <p:tags r:id="rId8"/>
              </p:custDataLst>
            </p:nvPr>
          </p:nvCxnSpPr>
          <p:spPr>
            <a:xfrm>
              <a:off x="9951" y="9474"/>
              <a:ext cx="2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>
              <p:custDataLst>
                <p:tags r:id="rId9"/>
              </p:custDataLst>
            </p:nvPr>
          </p:nvCxnSpPr>
          <p:spPr>
            <a:xfrm>
              <a:off x="10027" y="9569"/>
              <a:ext cx="1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直接连接符 90"/>
          <p:cNvCxnSpPr/>
          <p:nvPr/>
        </p:nvCxnSpPr>
        <p:spPr>
          <a:xfrm>
            <a:off x="4122420" y="932815"/>
            <a:ext cx="2412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" name="圆角矩形 91"/>
          <p:cNvSpPr/>
          <p:nvPr/>
        </p:nvSpPr>
        <p:spPr>
          <a:xfrm>
            <a:off x="3551555" y="1401445"/>
            <a:ext cx="1171575" cy="42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</a:rPr>
              <a:t>雨水</a:t>
            </a:r>
            <a:r>
              <a:rPr lang="en-US" altLang="zh-CN" sz="1200">
                <a:solidFill>
                  <a:schemeClr val="tx1"/>
                </a:solidFill>
              </a:rPr>
              <a:t>/</a:t>
            </a:r>
            <a:r>
              <a:rPr lang="zh-CN" altLang="en-US" sz="1200">
                <a:solidFill>
                  <a:schemeClr val="tx1"/>
                </a:solidFill>
              </a:rPr>
              <a:t>光线传感器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671570" y="176339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94" name="文本框 93"/>
          <p:cNvSpPr txBox="1"/>
          <p:nvPr/>
        </p:nvSpPr>
        <p:spPr>
          <a:xfrm>
            <a:off x="3853815" y="2947670"/>
            <a:ext cx="689610" cy="186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T73c/28</a:t>
            </a:r>
            <a:endParaRPr lang="zh-CN" altLang="en-US" sz="1000"/>
          </a:p>
        </p:txBody>
      </p:sp>
      <p:cxnSp>
        <p:nvCxnSpPr>
          <p:cNvPr id="2" name="直接连接符 1"/>
          <p:cNvCxnSpPr/>
          <p:nvPr/>
        </p:nvCxnSpPr>
        <p:spPr>
          <a:xfrm>
            <a:off x="7614920" y="3432175"/>
            <a:ext cx="1080000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629525" y="3431540"/>
            <a:ext cx="396000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1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bldLvl="0" animBg="1"/>
      <p:bldP spid="7" grpId="1" bldLvl="0" animBg="1"/>
      <p:bldP spid="50" grpId="1"/>
      <p:bldP spid="55" grpId="1"/>
      <p:bldP spid="6" grpId="1" bldLvl="0" animBg="1"/>
      <p:bldP spid="63" grpId="1" bldLvl="0" animBg="1"/>
      <p:bldP spid="49" grpId="0"/>
      <p:bldP spid="22" grpId="0"/>
      <p:bldP spid="50" grpId="2"/>
      <p:bldP spid="55" grpId="2"/>
      <p:bldP spid="67" grpId="0"/>
      <p:bldP spid="50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2490" y="956945"/>
            <a:ext cx="104489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二：电子装置控制单元总线检测（仪器读取数据流）</a:t>
            </a:r>
            <a:endParaRPr lang="zh-CN" altLang="en-US" sz="2400"/>
          </a:p>
          <a:p>
            <a:r>
              <a:rPr lang="en-US" altLang="zh-CN" sz="2400"/>
              <a:t>     </a:t>
            </a:r>
            <a:endParaRPr lang="en-US" altLang="zh-CN" sz="2400"/>
          </a:p>
          <a:p>
            <a:r>
              <a:rPr lang="en-US" altLang="zh-CN" sz="2400"/>
              <a:t>    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仪器读取数据流：</a:t>
            </a:r>
            <a:r>
              <a:rPr lang="zh-CN" altLang="en-US" sz="2400">
                <a:sym typeface="+mn-ea"/>
              </a:rPr>
              <a:t>进入大众迈腾选项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转向柱控制单元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读取数据流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选择雨刷的控制选项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endParaRPr lang="zh-CN" altLang="en-US" sz="2400"/>
          </a:p>
          <a:p>
            <a:r>
              <a:rPr lang="en-US" altLang="zh-CN" sz="2400"/>
              <a:t>         </a:t>
            </a:r>
            <a:r>
              <a:rPr lang="zh-CN" altLang="en-US" sz="2400"/>
              <a:t>通过仪器能够更加快速的检测出当拨动雨刷开关时，电子装置控制单元是否发出了控制信号，如果没有就是开关损坏。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6280" y="760095"/>
            <a:ext cx="9909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三：刮水器线束检测</a:t>
            </a:r>
            <a:endParaRPr lang="zh-CN" altLang="en-US" sz="2400"/>
          </a:p>
        </p:txBody>
      </p:sp>
      <p:pic>
        <p:nvPicPr>
          <p:cNvPr id="6" name="图片 5" descr="276993e03045bd2b1cf447dc9b9fc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5200" y="2284095"/>
            <a:ext cx="3305175" cy="246697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4270375" y="2284095"/>
            <a:ext cx="524510" cy="2729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刮水器控制模块线束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00" y="4811395"/>
            <a:ext cx="3304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7030A0"/>
                </a:solidFill>
              </a:rPr>
              <a:t>4pin3</a:t>
            </a:r>
            <a:r>
              <a:rPr lang="zh-CN" altLang="en-US">
                <a:solidFill>
                  <a:srgbClr val="7030A0"/>
                </a:solidFill>
              </a:rPr>
              <a:t>线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6680" y="2078355"/>
            <a:ext cx="6096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 sz="2400">
                <a:sym typeface="+mn-ea"/>
              </a:rPr>
              <a:t>刮水器控制模块测量：</a:t>
            </a:r>
            <a:r>
              <a:rPr lang="en-US" altLang="zh-CN" sz="2400">
                <a:sym typeface="+mn-ea"/>
              </a:rPr>
              <a:t>1#:</a:t>
            </a:r>
            <a:r>
              <a:rPr lang="zh-CN" altLang="en-US" sz="2400">
                <a:sym typeface="+mn-ea"/>
              </a:rPr>
              <a:t>电源</a:t>
            </a:r>
            <a:r>
              <a:rPr lang="en-US" altLang="zh-CN" sz="2400">
                <a:sym typeface="+mn-ea"/>
              </a:rPr>
              <a:t>           12V       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                                             2#:</a:t>
            </a:r>
            <a:r>
              <a:rPr lang="zh-CN" altLang="en-US" sz="2400">
                <a:sym typeface="+mn-ea"/>
              </a:rPr>
              <a:t>搭铁</a:t>
            </a:r>
            <a:r>
              <a:rPr lang="en-US" altLang="zh-CN" sz="2400">
                <a:sym typeface="+mn-ea"/>
              </a:rPr>
              <a:t>           0V     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                                             3#:                  </a:t>
            </a:r>
            <a:r>
              <a:rPr lang="zh-CN" altLang="en-US" sz="2400">
                <a:sym typeface="+mn-ea"/>
              </a:rPr>
              <a:t>空脚</a:t>
            </a:r>
            <a:r>
              <a:rPr lang="en-US" altLang="zh-CN" sz="2400">
                <a:sym typeface="+mn-ea"/>
              </a:rPr>
              <a:t>      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                                             4#:LIN</a:t>
            </a:r>
            <a:r>
              <a:rPr lang="zh-CN" altLang="en-US" sz="2400">
                <a:sym typeface="+mn-ea"/>
              </a:rPr>
              <a:t>线</a:t>
            </a:r>
            <a:r>
              <a:rPr lang="en-US" altLang="zh-CN" sz="2400">
                <a:sym typeface="+mn-ea"/>
              </a:rPr>
              <a:t>       9V</a:t>
            </a:r>
            <a:r>
              <a:rPr lang="zh-CN" altLang="en-US" sz="2400">
                <a:sym typeface="+mn-ea"/>
              </a:rPr>
              <a:t>左右</a:t>
            </a:r>
            <a:endParaRPr lang="zh-CN" altLang="en-US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>
                <a:sym typeface="+mn-ea"/>
              </a:rPr>
              <a:t>                                                     </a:t>
            </a:r>
            <a:endParaRPr lang="en-US" altLang="zh-CN"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186680" y="4462145"/>
            <a:ext cx="5588000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注意：</a:t>
            </a:r>
            <a:r>
              <a:rPr lang="en-US" altLang="zh-CN">
                <a:solidFill>
                  <a:srgbClr val="FF0000"/>
                </a:solidFill>
              </a:rPr>
              <a:t>LIN</a:t>
            </a:r>
            <a:r>
              <a:rPr lang="zh-CN" altLang="en-US">
                <a:solidFill>
                  <a:srgbClr val="FF0000"/>
                </a:solidFill>
              </a:rPr>
              <a:t>线的两端线束都向外传输电压信号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1880" y="419100"/>
            <a:ext cx="9559925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endParaRPr lang="zh-CN" altLang="en-US" sz="2400"/>
          </a:p>
          <a:p>
            <a:r>
              <a:rPr lang="zh-CN" altLang="en-US" sz="2400"/>
              <a:t>四：洗涤电机检测及分析：表测法</a:t>
            </a:r>
            <a:r>
              <a:rPr lang="en-US" altLang="zh-CN" sz="2400"/>
              <a:t>     </a:t>
            </a:r>
            <a:r>
              <a:rPr lang="zh-CN" altLang="en-US" sz="2400"/>
              <a:t>试灯法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       </a:t>
            </a:r>
            <a:r>
              <a:rPr lang="zh-CN" altLang="en-US" sz="2400"/>
              <a:t>测量车载电网控制单元</a:t>
            </a:r>
            <a:r>
              <a:rPr lang="en-US" altLang="zh-CN" sz="2400">
                <a:sym typeface="+mn-ea"/>
              </a:rPr>
              <a:t>T46b/7</a:t>
            </a:r>
            <a:r>
              <a:rPr lang="zh-CN" altLang="en-US" sz="2400">
                <a:sym typeface="+mn-ea"/>
              </a:rPr>
              <a:t>以及</a:t>
            </a:r>
            <a:r>
              <a:rPr lang="en-US" altLang="zh-CN" sz="2400">
                <a:sym typeface="+mn-ea"/>
              </a:rPr>
              <a:t>T46b/8</a:t>
            </a:r>
            <a:r>
              <a:rPr lang="zh-CN" altLang="en-US" sz="2400">
                <a:sym typeface="+mn-ea"/>
              </a:rPr>
              <a:t>线，</a:t>
            </a:r>
            <a:r>
              <a:rPr lang="zh-CN" altLang="en-US" sz="2400"/>
              <a:t>如果有电或者试灯亮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       </a:t>
            </a:r>
            <a:r>
              <a:rPr lang="zh-CN" altLang="en-US" sz="2400"/>
              <a:t>就是洗涤电机损坏，如果没有电或者试灯不亮就是车载电网控制</a:t>
            </a:r>
            <a:endParaRPr lang="zh-CN" altLang="en-US" sz="2400"/>
          </a:p>
          <a:p>
            <a:r>
              <a:rPr lang="en-US" altLang="zh-CN" sz="2400"/>
              <a:t> </a:t>
            </a:r>
            <a:endParaRPr lang="en-US" altLang="zh-CN" sz="2400"/>
          </a:p>
          <a:p>
            <a:r>
              <a:rPr lang="en-US" altLang="zh-CN" sz="2400"/>
              <a:t>        </a:t>
            </a:r>
            <a:r>
              <a:rPr lang="zh-CN" altLang="en-US" sz="2400"/>
              <a:t>单元没有控制洗涤电机工作。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17.xml><?xml version="1.0" encoding="utf-8"?>
<p:tagLst xmlns:p="http://schemas.openxmlformats.org/presentationml/2006/main">
  <p:tag name="COMMONDATA" val="eyJoZGlkIjoiMjYzMGE1NzFmNjA1NjU5NWU5MjE1ZmM2MzQzMDc2NDEifQ=="/>
  <p:tag name="KSO_WPP_MARK_KEY" val="a3e8481c-0f17-41ae-89b6-3bceb232f75a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WPS 演示</Application>
  <PresentationFormat>宽屏</PresentationFormat>
  <Paragraphs>106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等线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午后普洱茶</cp:lastModifiedBy>
  <cp:revision>260</cp:revision>
  <dcterms:created xsi:type="dcterms:W3CDTF">2020-10-23T05:41:00Z</dcterms:created>
  <dcterms:modified xsi:type="dcterms:W3CDTF">2023-06-16T01:26:56Z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