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10" r:id="rId3"/>
    <p:sldId id="266" r:id="rId4"/>
    <p:sldId id="295" r:id="rId5"/>
    <p:sldId id="280" r:id="rId6"/>
    <p:sldId id="279" r:id="rId7"/>
    <p:sldId id="278" r:id="rId8"/>
    <p:sldId id="277" r:id="rId9"/>
    <p:sldId id="276" r:id="rId10"/>
    <p:sldId id="275" r:id="rId11"/>
    <p:sldId id="281" r:id="rId12"/>
    <p:sldId id="274" r:id="rId13"/>
    <p:sldId id="273" r:id="rId14"/>
    <p:sldId id="272"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initials="李"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40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5.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3T16:14:40.236"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6-13T16:14:40.23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comments" Target="../comments/comment2.xml"/><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tags" Target="../tags/tag3.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tags" Target="../tags/tag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419735" y="1511935"/>
            <a:ext cx="5034915" cy="1322070"/>
          </a:xfrm>
          <a:prstGeom prst="rect">
            <a:avLst/>
          </a:prstGeom>
          <a:noFill/>
        </p:spPr>
        <p:txBody>
          <a:bodyPr wrap="square" rtlCol="0">
            <a:spAutoFit/>
          </a:bodyPr>
          <a:p>
            <a:r>
              <a:rPr lang="zh-CN" altLang="en-US" sz="4000"/>
              <a:t>中控门锁控制原理及工作检测</a:t>
            </a:r>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5" name="矩形 54"/>
          <p:cNvSpPr/>
          <p:nvPr/>
        </p:nvSpPr>
        <p:spPr>
          <a:xfrm>
            <a:off x="4570730"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52" name="矩形 51"/>
          <p:cNvSpPr/>
          <p:nvPr/>
        </p:nvSpPr>
        <p:spPr>
          <a:xfrm>
            <a:off x="2379345"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9" name="矩形 18"/>
          <p:cNvSpPr/>
          <p:nvPr/>
        </p:nvSpPr>
        <p:spPr>
          <a:xfrm>
            <a:off x="4239260" y="906145"/>
            <a:ext cx="3363595" cy="11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2" name="矩形 1"/>
          <p:cNvSpPr/>
          <p:nvPr/>
        </p:nvSpPr>
        <p:spPr>
          <a:xfrm>
            <a:off x="2079625" y="2195195"/>
            <a:ext cx="8331200" cy="8870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a:t>          </a:t>
            </a:r>
            <a:r>
              <a:rPr lang="zh-CN" altLang="en-US"/>
              <a:t>驾驶员侧车门</a:t>
            </a:r>
            <a:r>
              <a:rPr lang="zh-CN" altLang="en-US"/>
              <a:t>控制单元</a:t>
            </a:r>
            <a:endParaRPr lang="zh-CN" altLang="en-US"/>
          </a:p>
        </p:txBody>
      </p:sp>
      <p:cxnSp>
        <p:nvCxnSpPr>
          <p:cNvPr id="3" name="直接连接符 2"/>
          <p:cNvCxnSpPr/>
          <p:nvPr/>
        </p:nvCxnSpPr>
        <p:spPr>
          <a:xfrm>
            <a:off x="4018280" y="1185545"/>
            <a:ext cx="2933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529330" y="996950"/>
            <a:ext cx="421005" cy="368300"/>
          </a:xfrm>
          <a:prstGeom prst="rect">
            <a:avLst/>
          </a:prstGeom>
          <a:noFill/>
        </p:spPr>
        <p:txBody>
          <a:bodyPr wrap="none" rtlCol="0">
            <a:spAutoFit/>
          </a:bodyPr>
          <a:p>
            <a:r>
              <a:rPr lang="en-US" altLang="zh-CN">
                <a:solidFill>
                  <a:srgbClr val="FF0000"/>
                </a:solidFill>
              </a:rPr>
              <a:t>B+</a:t>
            </a:r>
            <a:endParaRPr lang="en-US" altLang="zh-CN">
              <a:solidFill>
                <a:srgbClr val="FF0000"/>
              </a:solidFill>
            </a:endParaRPr>
          </a:p>
        </p:txBody>
      </p:sp>
      <p:cxnSp>
        <p:nvCxnSpPr>
          <p:cNvPr id="5" name="直接连接符 4"/>
          <p:cNvCxnSpPr/>
          <p:nvPr/>
        </p:nvCxnSpPr>
        <p:spPr>
          <a:xfrm>
            <a:off x="5596890" y="1176020"/>
            <a:ext cx="3175" cy="102552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流程图: 汇总连接 5"/>
          <p:cNvSpPr/>
          <p:nvPr/>
        </p:nvSpPr>
        <p:spPr>
          <a:xfrm>
            <a:off x="5472430" y="1784985"/>
            <a:ext cx="257175" cy="23749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5562600" y="1329690"/>
            <a:ext cx="77470" cy="301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8" name="直接连接符 7"/>
          <p:cNvCxnSpPr/>
          <p:nvPr/>
        </p:nvCxnSpPr>
        <p:spPr>
          <a:xfrm flipH="1">
            <a:off x="6285865" y="1179195"/>
            <a:ext cx="5080" cy="15049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936740" y="1166495"/>
            <a:ext cx="5080" cy="15049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127115" y="1311275"/>
            <a:ext cx="163830" cy="18478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36740" y="1316990"/>
            <a:ext cx="167640" cy="19431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287135" y="1550035"/>
            <a:ext cx="2540" cy="66357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939280" y="1548765"/>
            <a:ext cx="2540" cy="38481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285865" y="1933575"/>
            <a:ext cx="665480" cy="952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901180" y="1642745"/>
            <a:ext cx="76200" cy="23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0" name="文本框 19"/>
          <p:cNvSpPr txBox="1"/>
          <p:nvPr/>
        </p:nvSpPr>
        <p:spPr>
          <a:xfrm>
            <a:off x="5621020" y="1189355"/>
            <a:ext cx="538480" cy="306705"/>
          </a:xfrm>
          <a:prstGeom prst="rect">
            <a:avLst/>
          </a:prstGeom>
          <a:noFill/>
        </p:spPr>
        <p:txBody>
          <a:bodyPr wrap="none" rtlCol="0">
            <a:spAutoFit/>
          </a:bodyPr>
          <a:p>
            <a:r>
              <a:rPr lang="zh-CN" altLang="en-US" sz="1400"/>
              <a:t>锁止</a:t>
            </a:r>
            <a:endParaRPr lang="zh-CN" altLang="en-US" sz="1400"/>
          </a:p>
        </p:txBody>
      </p:sp>
      <p:sp>
        <p:nvSpPr>
          <p:cNvPr id="21" name="文本框 20"/>
          <p:cNvSpPr txBox="1"/>
          <p:nvPr/>
        </p:nvSpPr>
        <p:spPr>
          <a:xfrm>
            <a:off x="6977380" y="1166495"/>
            <a:ext cx="538480" cy="306705"/>
          </a:xfrm>
          <a:prstGeom prst="rect">
            <a:avLst/>
          </a:prstGeom>
          <a:noFill/>
        </p:spPr>
        <p:txBody>
          <a:bodyPr wrap="none" rtlCol="0">
            <a:spAutoFit/>
          </a:bodyPr>
          <a:p>
            <a:r>
              <a:rPr lang="zh-CN" altLang="en-US" sz="1400"/>
              <a:t>开锁</a:t>
            </a:r>
            <a:endParaRPr lang="zh-CN" altLang="en-US" sz="1400"/>
          </a:p>
        </p:txBody>
      </p:sp>
      <p:sp>
        <p:nvSpPr>
          <p:cNvPr id="22" name="文本框 21"/>
          <p:cNvSpPr txBox="1"/>
          <p:nvPr/>
        </p:nvSpPr>
        <p:spPr>
          <a:xfrm>
            <a:off x="4238625" y="1709420"/>
            <a:ext cx="1722755" cy="368300"/>
          </a:xfrm>
          <a:prstGeom prst="rect">
            <a:avLst/>
          </a:prstGeom>
          <a:noFill/>
        </p:spPr>
        <p:txBody>
          <a:bodyPr wrap="square" rtlCol="0">
            <a:spAutoFit/>
          </a:bodyPr>
          <a:p>
            <a:r>
              <a:rPr lang="zh-CN" altLang="en-US"/>
              <a:t>元件</a:t>
            </a:r>
            <a:r>
              <a:rPr lang="zh-CN" altLang="en-US"/>
              <a:t>照明灯</a:t>
            </a:r>
            <a:endParaRPr lang="zh-CN" altLang="en-US"/>
          </a:p>
        </p:txBody>
      </p:sp>
      <p:grpSp>
        <p:nvGrpSpPr>
          <p:cNvPr id="25" name="组合 24"/>
          <p:cNvGrpSpPr/>
          <p:nvPr/>
        </p:nvGrpSpPr>
        <p:grpSpPr>
          <a:xfrm>
            <a:off x="2694305" y="2510790"/>
            <a:ext cx="193040" cy="182245"/>
            <a:chOff x="3559" y="7180"/>
            <a:chExt cx="304" cy="287"/>
          </a:xfrm>
        </p:grpSpPr>
        <p:cxnSp>
          <p:nvCxnSpPr>
            <p:cNvPr id="23" name="直接连接符 22"/>
            <p:cNvCxnSpPr/>
            <p:nvPr/>
          </p:nvCxnSpPr>
          <p:spPr>
            <a:xfrm flipH="1">
              <a:off x="3559" y="7180"/>
              <a:ext cx="304"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712" y="7181"/>
              <a:ext cx="0" cy="287"/>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642360" y="2534920"/>
            <a:ext cx="193040" cy="182245"/>
            <a:chOff x="3559" y="7180"/>
            <a:chExt cx="304" cy="287"/>
          </a:xfrm>
        </p:grpSpPr>
        <p:cxnSp>
          <p:nvCxnSpPr>
            <p:cNvPr id="27" name="直接连接符 26"/>
            <p:cNvCxnSpPr/>
            <p:nvPr/>
          </p:nvCxnSpPr>
          <p:spPr>
            <a:xfrm flipH="1">
              <a:off x="3559" y="7180"/>
              <a:ext cx="304"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712" y="7181"/>
              <a:ext cx="0" cy="287"/>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378710" y="2716530"/>
            <a:ext cx="182880" cy="248285"/>
            <a:chOff x="4979" y="6889"/>
            <a:chExt cx="288" cy="391"/>
          </a:xfrm>
        </p:grpSpPr>
        <p:cxnSp>
          <p:nvCxnSpPr>
            <p:cNvPr id="32" name="直接连接符 31"/>
            <p:cNvCxnSpPr/>
            <p:nvPr/>
          </p:nvCxnSpPr>
          <p:spPr>
            <a:xfrm flipH="1" flipV="1">
              <a:off x="5013" y="7212"/>
              <a:ext cx="146"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4979" y="7166"/>
              <a:ext cx="217" cy="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029" y="7278"/>
              <a:ext cx="125" cy="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5090" y="6889"/>
              <a:ext cx="2" cy="27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075" y="6892"/>
              <a:ext cx="192" cy="0"/>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3354070" y="2747645"/>
            <a:ext cx="182880" cy="248285"/>
            <a:chOff x="6997" y="7163"/>
            <a:chExt cx="288" cy="391"/>
          </a:xfrm>
        </p:grpSpPr>
        <p:cxnSp>
          <p:nvCxnSpPr>
            <p:cNvPr id="39" name="直接连接符 38"/>
            <p:cNvCxnSpPr/>
            <p:nvPr/>
          </p:nvCxnSpPr>
          <p:spPr>
            <a:xfrm flipH="1" flipV="1">
              <a:off x="7031" y="7486"/>
              <a:ext cx="146"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6997" y="7440"/>
              <a:ext cx="217" cy="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7047" y="7552"/>
              <a:ext cx="125" cy="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7108" y="7163"/>
              <a:ext cx="2" cy="27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093" y="7166"/>
              <a:ext cx="192" cy="0"/>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46" name="直接连接符 45"/>
          <p:cNvCxnSpPr/>
          <p:nvPr/>
        </p:nvCxnSpPr>
        <p:spPr>
          <a:xfrm flipH="1" flipV="1">
            <a:off x="2540635" y="2693670"/>
            <a:ext cx="145415" cy="188595"/>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3529330" y="2744470"/>
            <a:ext cx="160655" cy="17907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2685415" y="2872740"/>
            <a:ext cx="635" cy="208915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681095" y="2921635"/>
            <a:ext cx="1905" cy="205994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666365"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954020"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cxnSp>
        <p:nvCxnSpPr>
          <p:cNvPr id="56" name="直接连接符 55"/>
          <p:cNvCxnSpPr/>
          <p:nvPr/>
        </p:nvCxnSpPr>
        <p:spPr>
          <a:xfrm>
            <a:off x="4843145"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5130800"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sp>
        <p:nvSpPr>
          <p:cNvPr id="59" name="矩形 58"/>
          <p:cNvSpPr/>
          <p:nvPr/>
        </p:nvSpPr>
        <p:spPr>
          <a:xfrm>
            <a:off x="6642100"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60" name="直接连接符 59"/>
          <p:cNvCxnSpPr/>
          <p:nvPr/>
        </p:nvCxnSpPr>
        <p:spPr>
          <a:xfrm>
            <a:off x="6934200"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7221855"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sp>
        <p:nvSpPr>
          <p:cNvPr id="63" name="矩形 62"/>
          <p:cNvSpPr/>
          <p:nvPr/>
        </p:nvSpPr>
        <p:spPr>
          <a:xfrm>
            <a:off x="8482965"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64" name="直接连接符 63"/>
          <p:cNvCxnSpPr/>
          <p:nvPr/>
        </p:nvCxnSpPr>
        <p:spPr>
          <a:xfrm>
            <a:off x="8755380"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043035"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cxnSp>
        <p:nvCxnSpPr>
          <p:cNvPr id="66" name="直接连接符 65"/>
          <p:cNvCxnSpPr/>
          <p:nvPr/>
        </p:nvCxnSpPr>
        <p:spPr>
          <a:xfrm>
            <a:off x="2675890" y="3336925"/>
            <a:ext cx="6077585" cy="5080"/>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681095" y="3655060"/>
            <a:ext cx="6097905" cy="1333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842510" y="3336925"/>
            <a:ext cx="1905" cy="162496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941820" y="3342005"/>
            <a:ext cx="1905" cy="162496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8753475" y="3347085"/>
            <a:ext cx="1905" cy="162496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869305" y="3655060"/>
            <a:ext cx="0" cy="130365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960360" y="3668395"/>
            <a:ext cx="0" cy="130365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781540" y="3668395"/>
            <a:ext cx="0" cy="130365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2779395" y="2390775"/>
            <a:ext cx="517525" cy="368300"/>
          </a:xfrm>
          <a:prstGeom prst="rect">
            <a:avLst/>
          </a:prstGeom>
          <a:noFill/>
        </p:spPr>
        <p:txBody>
          <a:bodyPr wrap="none" rtlCol="0">
            <a:spAutoFit/>
          </a:bodyPr>
          <a:p>
            <a:r>
              <a:rPr lang="en-US" altLang="zh-CN"/>
              <a:t>12v</a:t>
            </a:r>
            <a:endParaRPr lang="en-US" altLang="zh-CN"/>
          </a:p>
        </p:txBody>
      </p:sp>
      <p:sp>
        <p:nvSpPr>
          <p:cNvPr id="75" name="文本框 74"/>
          <p:cNvSpPr txBox="1"/>
          <p:nvPr/>
        </p:nvSpPr>
        <p:spPr>
          <a:xfrm>
            <a:off x="3787775" y="2405380"/>
            <a:ext cx="517525" cy="368300"/>
          </a:xfrm>
          <a:prstGeom prst="rect">
            <a:avLst/>
          </a:prstGeom>
          <a:noFill/>
        </p:spPr>
        <p:txBody>
          <a:bodyPr wrap="none" rtlCol="0">
            <a:spAutoFit/>
          </a:bodyPr>
          <a:p>
            <a:r>
              <a:rPr lang="en-US" altLang="zh-CN"/>
              <a:t>12v</a:t>
            </a:r>
            <a:endParaRPr lang="en-US" altLang="zh-CN"/>
          </a:p>
        </p:txBody>
      </p:sp>
      <p:sp>
        <p:nvSpPr>
          <p:cNvPr id="77" name="文本框 76"/>
          <p:cNvSpPr txBox="1"/>
          <p:nvPr/>
        </p:nvSpPr>
        <p:spPr>
          <a:xfrm>
            <a:off x="2202180" y="2402205"/>
            <a:ext cx="538480" cy="306705"/>
          </a:xfrm>
          <a:prstGeom prst="rect">
            <a:avLst/>
          </a:prstGeom>
          <a:noFill/>
        </p:spPr>
        <p:txBody>
          <a:bodyPr wrap="none" rtlCol="0">
            <a:spAutoFit/>
          </a:bodyPr>
          <a:p>
            <a:r>
              <a:rPr lang="zh-CN" altLang="en-US" sz="1400"/>
              <a:t>锁止</a:t>
            </a:r>
            <a:endParaRPr lang="zh-CN" altLang="en-US" sz="1400"/>
          </a:p>
        </p:txBody>
      </p:sp>
      <p:sp>
        <p:nvSpPr>
          <p:cNvPr id="78" name="文本框 77"/>
          <p:cNvSpPr txBox="1"/>
          <p:nvPr/>
        </p:nvSpPr>
        <p:spPr>
          <a:xfrm>
            <a:off x="3183255" y="2436495"/>
            <a:ext cx="538480" cy="306705"/>
          </a:xfrm>
          <a:prstGeom prst="rect">
            <a:avLst/>
          </a:prstGeom>
          <a:noFill/>
        </p:spPr>
        <p:txBody>
          <a:bodyPr wrap="none" rtlCol="0">
            <a:spAutoFit/>
          </a:bodyPr>
          <a:p>
            <a:r>
              <a:rPr lang="zh-CN" altLang="en-US" sz="1400"/>
              <a:t>开锁</a:t>
            </a:r>
            <a:endParaRPr lang="zh-CN" altLang="en-US" sz="1400"/>
          </a:p>
        </p:txBody>
      </p:sp>
      <p:cxnSp>
        <p:nvCxnSpPr>
          <p:cNvPr id="80" name="直接连接符 79"/>
          <p:cNvCxnSpPr/>
          <p:nvPr/>
        </p:nvCxnSpPr>
        <p:spPr>
          <a:xfrm>
            <a:off x="4018280" y="1214755"/>
            <a:ext cx="2886710" cy="16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6247765" y="1908175"/>
            <a:ext cx="9525" cy="291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2745740" y="2840990"/>
            <a:ext cx="10160" cy="5492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2740660" y="3379470"/>
            <a:ext cx="5968365"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4776470" y="3375025"/>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897370" y="3375025"/>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695055" y="3365500"/>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740660" y="5015865"/>
            <a:ext cx="995680" cy="1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4780280" y="5045075"/>
            <a:ext cx="1123950"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6885305" y="5034915"/>
            <a:ext cx="1123950"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8686165" y="5025390"/>
            <a:ext cx="1123950"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894705" y="3684270"/>
            <a:ext cx="9525" cy="1372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7999730" y="3674110"/>
            <a:ext cx="9525" cy="1372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9810115" y="3674110"/>
            <a:ext cx="9525" cy="1372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3730625" y="3668395"/>
            <a:ext cx="6057265" cy="139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736975" y="2541270"/>
            <a:ext cx="0" cy="1152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2489835" y="2689225"/>
            <a:ext cx="284480" cy="183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2491105" y="2689225"/>
            <a:ext cx="1905" cy="1898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2735580" y="3390265"/>
            <a:ext cx="5080" cy="16243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3727450" y="3674110"/>
            <a:ext cx="9525" cy="13347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5" idx="0"/>
          </p:cNvCxnSpPr>
          <p:nvPr/>
        </p:nvCxnSpPr>
        <p:spPr>
          <a:xfrm flipH="1">
            <a:off x="6939280" y="1311275"/>
            <a:ext cx="4445" cy="33147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885305" y="1231265"/>
            <a:ext cx="6985" cy="696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6249670" y="1926590"/>
            <a:ext cx="645160" cy="12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680460" y="2710815"/>
            <a:ext cx="59055" cy="24511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1000"/>
                                        <p:tgtEl>
                                          <p:spTgt spid="11"/>
                                        </p:tgtEl>
                                      </p:cBhvr>
                                    </p:animEffect>
                                    <p:set>
                                      <p:cBhvr>
                                        <p:cTn id="7" dur="1" fill="hold">
                                          <p:stCondLst>
                                            <p:cond delay="998"/>
                                          </p:stCondLst>
                                        </p:cTn>
                                        <p:tgtEl>
                                          <p:spTgt spid="11"/>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000" fill="hold">
                                          <p:stCondLst>
                                            <p:cond delay="0"/>
                                          </p:stCondLst>
                                        </p:cTn>
                                        <p:tgtEl>
                                          <p:spTgt spid="16"/>
                                        </p:tgtEl>
                                        <p:attrNameLst>
                                          <p:attrName>style.visibility</p:attrName>
                                        </p:attrNameLst>
                                      </p:cBhvr>
                                      <p:to>
                                        <p:strVal val="visible"/>
                                      </p:to>
                                    </p:set>
                                    <p:animEffect transition="in" filter="wipe(up)">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2000" fill="hold">
                                          <p:stCondLst>
                                            <p:cond delay="0"/>
                                          </p:stCondLst>
                                        </p:cTn>
                                        <p:tgtEl>
                                          <p:spTgt spid="80"/>
                                        </p:tgtEl>
                                        <p:attrNameLst>
                                          <p:attrName>style.visibility</p:attrName>
                                        </p:attrNameLst>
                                      </p:cBhvr>
                                      <p:to>
                                        <p:strVal val="visible"/>
                                      </p:to>
                                    </p:set>
                                    <p:animEffect transition="in" filter="wipe(left)">
                                      <p:cBhvr>
                                        <p:cTn id="15" dur="2000"/>
                                        <p:tgtEl>
                                          <p:spTgt spid="80"/>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000"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2" fill="hold" nodeType="afterEffect">
                                  <p:stCondLst>
                                    <p:cond delay="0"/>
                                  </p:stCondLst>
                                  <p:childTnLst>
                                    <p:set>
                                      <p:cBhvr>
                                        <p:cTn id="22" dur="1000"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000"/>
                            </p:stCondLst>
                            <p:childTnLst>
                              <p:par>
                                <p:cTn id="25" presetID="22" presetClass="entr" presetSubtype="1" fill="hold" nodeType="afterEffect">
                                  <p:stCondLst>
                                    <p:cond delay="0"/>
                                  </p:stCondLst>
                                  <p:childTnLst>
                                    <p:set>
                                      <p:cBhvr>
                                        <p:cTn id="26" dur="1000" fill="hold">
                                          <p:stCondLst>
                                            <p:cond delay="0"/>
                                          </p:stCondLst>
                                        </p:cTn>
                                        <p:tgtEl>
                                          <p:spTgt spid="81"/>
                                        </p:tgtEl>
                                        <p:attrNameLst>
                                          <p:attrName>style.visibility</p:attrName>
                                        </p:attrNameLst>
                                      </p:cBhvr>
                                      <p:to>
                                        <p:strVal val="visible"/>
                                      </p:to>
                                    </p:set>
                                    <p:animEffect transition="in" filter="wipe(up)">
                                      <p:cBhvr>
                                        <p:cTn id="27" dur="10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repeatCount="3000" fill="hold" grpId="0" nodeType="clickEffect">
                                  <p:stCondLst>
                                    <p:cond delay="0"/>
                                  </p:stCondLst>
                                  <p:childTnLst>
                                    <p:animClr clrSpc="rgb" dir="cw">
                                      <p:cBhvr override="childStyle">
                                        <p:cTn id="31" dur="500" autoRev="1" fill="hold"/>
                                        <p:tgtEl>
                                          <p:spTgt spid="2"/>
                                        </p:tgtEl>
                                        <p:attrNameLst>
                                          <p:attrName>style.color</p:attrName>
                                        </p:attrNameLst>
                                      </p:cBhvr>
                                      <p:to>
                                        <a:schemeClr val="bg1"/>
                                      </p:to>
                                    </p:animClr>
                                    <p:animClr clrSpc="rgb" dir="cw">
                                      <p:cBhvr>
                                        <p:cTn id="32" dur="500" autoRev="1" fill="hold"/>
                                        <p:tgtEl>
                                          <p:spTgt spid="2"/>
                                        </p:tgtEl>
                                        <p:attrNameLst>
                                          <p:attrName>fillcolor</p:attrName>
                                        </p:attrNameLst>
                                      </p:cBhvr>
                                      <p:to>
                                        <a:schemeClr val="bg1"/>
                                      </p:to>
                                    </p:animClr>
                                    <p:set>
                                      <p:cBhvr>
                                        <p:cTn id="33" dur="500" autoRev="1" fill="hold"/>
                                        <p:tgtEl>
                                          <p:spTgt spid="2"/>
                                        </p:tgtEl>
                                        <p:attrNameLst>
                                          <p:attrName>fill.type</p:attrName>
                                        </p:attrNameLst>
                                      </p:cBhvr>
                                      <p:to>
                                        <p:strVal val="solid"/>
                                      </p:to>
                                    </p:set>
                                    <p:set>
                                      <p:cBhvr>
                                        <p:cTn id="34" dur="500" autoRev="1" fill="hold"/>
                                        <p:tgtEl>
                                          <p:spTgt spid="2"/>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nodeType="clickEffect">
                                  <p:stCondLst>
                                    <p:cond delay="0"/>
                                  </p:stCondLst>
                                  <p:childTnLst>
                                    <p:animEffect transition="out" filter="wipe(up)">
                                      <p:cBhvr>
                                        <p:cTn id="38" dur="1000"/>
                                        <p:tgtEl>
                                          <p:spTgt spid="47"/>
                                        </p:tgtEl>
                                      </p:cBhvr>
                                    </p:animEffect>
                                    <p:set>
                                      <p:cBhvr>
                                        <p:cTn id="39" dur="1" fill="hold">
                                          <p:stCondLst>
                                            <p:cond delay="998"/>
                                          </p:stCondLst>
                                        </p:cTn>
                                        <p:tgtEl>
                                          <p:spTgt spid="47"/>
                                        </p:tgtEl>
                                        <p:attrNameLst>
                                          <p:attrName>style.visibility</p:attrName>
                                        </p:attrNameLst>
                                      </p:cBhvr>
                                      <p:to>
                                        <p:strVal val="hidden"/>
                                      </p:to>
                                    </p:set>
                                  </p:childTnLst>
                                </p:cTn>
                              </p:par>
                              <p:par>
                                <p:cTn id="40" presetID="22" presetClass="entr" presetSubtype="4" fill="hold" nodeType="withEffect">
                                  <p:stCondLst>
                                    <p:cond delay="0"/>
                                  </p:stCondLst>
                                  <p:childTnLst>
                                    <p:set>
                                      <p:cBhvr>
                                        <p:cTn id="41" dur="1000" fill="hold">
                                          <p:stCondLst>
                                            <p:cond delay="0"/>
                                          </p:stCondLst>
                                        </p:cTn>
                                        <p:tgtEl>
                                          <p:spTgt spid="29"/>
                                        </p:tgtEl>
                                        <p:attrNameLst>
                                          <p:attrName>style.visibility</p:attrName>
                                        </p:attrNameLst>
                                      </p:cBhvr>
                                      <p:to>
                                        <p:strVal val="visible"/>
                                      </p:to>
                                    </p:set>
                                    <p:animEffect transition="in" filter="wipe(down)">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000" fill="hold">
                                          <p:stCondLst>
                                            <p:cond delay="0"/>
                                          </p:stCondLst>
                                        </p:cTn>
                                        <p:tgtEl>
                                          <p:spTgt spid="96"/>
                                        </p:tgtEl>
                                        <p:attrNameLst>
                                          <p:attrName>style.visibility</p:attrName>
                                        </p:attrNameLst>
                                      </p:cBhvr>
                                      <p:to>
                                        <p:strVal val="visible"/>
                                      </p:to>
                                    </p:set>
                                    <p:animEffect transition="in" filter="wipe(up)">
                                      <p:cBhvr>
                                        <p:cTn id="47" dur="1000"/>
                                        <p:tgtEl>
                                          <p:spTgt spid="96"/>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000" fill="hold">
                                          <p:stCondLst>
                                            <p:cond delay="0"/>
                                          </p:stCondLst>
                                        </p:cTn>
                                        <p:tgtEl>
                                          <p:spTgt spid="95"/>
                                        </p:tgtEl>
                                        <p:attrNameLst>
                                          <p:attrName>style.visibility</p:attrName>
                                        </p:attrNameLst>
                                      </p:cBhvr>
                                      <p:to>
                                        <p:strVal val="visible"/>
                                      </p:to>
                                    </p:set>
                                    <p:animEffect transition="in" filter="wipe(left)">
                                      <p:cBhvr>
                                        <p:cTn id="51" dur="1000"/>
                                        <p:tgtEl>
                                          <p:spTgt spid="95"/>
                                        </p:tgtEl>
                                      </p:cBhvr>
                                    </p:animEffect>
                                  </p:childTnLst>
                                </p:cTn>
                              </p:par>
                            </p:childTnLst>
                          </p:cTn>
                        </p:par>
                        <p:par>
                          <p:cTn id="52" fill="hold">
                            <p:stCondLst>
                              <p:cond delay="2000"/>
                            </p:stCondLst>
                            <p:childTnLst>
                              <p:par>
                                <p:cTn id="53" presetID="22" presetClass="entr" presetSubtype="1" fill="hold" nodeType="afterEffect">
                                  <p:stCondLst>
                                    <p:cond delay="0"/>
                                  </p:stCondLst>
                                  <p:childTnLst>
                                    <p:set>
                                      <p:cBhvr>
                                        <p:cTn id="54" dur="1000" fill="hold">
                                          <p:stCondLst>
                                            <p:cond delay="0"/>
                                          </p:stCondLst>
                                        </p:cTn>
                                        <p:tgtEl>
                                          <p:spTgt spid="100"/>
                                        </p:tgtEl>
                                        <p:attrNameLst>
                                          <p:attrName>style.visibility</p:attrName>
                                        </p:attrNameLst>
                                      </p:cBhvr>
                                      <p:to>
                                        <p:strVal val="visible"/>
                                      </p:to>
                                    </p:set>
                                    <p:animEffect transition="in" filter="wipe(up)">
                                      <p:cBhvr>
                                        <p:cTn id="55" dur="1000"/>
                                        <p:tgtEl>
                                          <p:spTgt spid="100"/>
                                        </p:tgtEl>
                                      </p:cBhvr>
                                    </p:animEffect>
                                  </p:childTnLst>
                                </p:cTn>
                              </p:par>
                              <p:par>
                                <p:cTn id="56" presetID="22" presetClass="entr" presetSubtype="1" fill="hold" nodeType="withEffect">
                                  <p:stCondLst>
                                    <p:cond delay="0"/>
                                  </p:stCondLst>
                                  <p:childTnLst>
                                    <p:set>
                                      <p:cBhvr>
                                        <p:cTn id="57" dur="1000" fill="hold">
                                          <p:stCondLst>
                                            <p:cond delay="0"/>
                                          </p:stCondLst>
                                        </p:cTn>
                                        <p:tgtEl>
                                          <p:spTgt spid="92"/>
                                        </p:tgtEl>
                                        <p:attrNameLst>
                                          <p:attrName>style.visibility</p:attrName>
                                        </p:attrNameLst>
                                      </p:cBhvr>
                                      <p:to>
                                        <p:strVal val="visible"/>
                                      </p:to>
                                    </p:set>
                                    <p:animEffect transition="in" filter="wipe(up)">
                                      <p:cBhvr>
                                        <p:cTn id="58" dur="1000"/>
                                        <p:tgtEl>
                                          <p:spTgt spid="92"/>
                                        </p:tgtEl>
                                      </p:cBhvr>
                                    </p:animEffect>
                                  </p:childTnLst>
                                </p:cTn>
                              </p:par>
                              <p:par>
                                <p:cTn id="59" presetID="22" presetClass="entr" presetSubtype="1" fill="hold" nodeType="withEffect">
                                  <p:stCondLst>
                                    <p:cond delay="0"/>
                                  </p:stCondLst>
                                  <p:childTnLst>
                                    <p:set>
                                      <p:cBhvr>
                                        <p:cTn id="60" dur="1000" fill="hold">
                                          <p:stCondLst>
                                            <p:cond delay="0"/>
                                          </p:stCondLst>
                                        </p:cTn>
                                        <p:tgtEl>
                                          <p:spTgt spid="93"/>
                                        </p:tgtEl>
                                        <p:attrNameLst>
                                          <p:attrName>style.visibility</p:attrName>
                                        </p:attrNameLst>
                                      </p:cBhvr>
                                      <p:to>
                                        <p:strVal val="visible"/>
                                      </p:to>
                                    </p:set>
                                    <p:animEffect transition="in" filter="wipe(up)">
                                      <p:cBhvr>
                                        <p:cTn id="61" dur="1000"/>
                                        <p:tgtEl>
                                          <p:spTgt spid="93"/>
                                        </p:tgtEl>
                                      </p:cBhvr>
                                    </p:animEffect>
                                  </p:childTnLst>
                                </p:cTn>
                              </p:par>
                              <p:par>
                                <p:cTn id="62" presetID="22" presetClass="entr" presetSubtype="1" fill="hold" nodeType="withEffect">
                                  <p:stCondLst>
                                    <p:cond delay="0"/>
                                  </p:stCondLst>
                                  <p:childTnLst>
                                    <p:set>
                                      <p:cBhvr>
                                        <p:cTn id="63" dur="1000" fill="hold">
                                          <p:stCondLst>
                                            <p:cond delay="0"/>
                                          </p:stCondLst>
                                        </p:cTn>
                                        <p:tgtEl>
                                          <p:spTgt spid="94"/>
                                        </p:tgtEl>
                                        <p:attrNameLst>
                                          <p:attrName>style.visibility</p:attrName>
                                        </p:attrNameLst>
                                      </p:cBhvr>
                                      <p:to>
                                        <p:strVal val="visible"/>
                                      </p:to>
                                    </p:set>
                                    <p:animEffect transition="in" filter="wipe(up)">
                                      <p:cBhvr>
                                        <p:cTn id="64" dur="1000"/>
                                        <p:tgtEl>
                                          <p:spTgt spid="94"/>
                                        </p:tgtEl>
                                      </p:cBhvr>
                                    </p:animEffect>
                                  </p:childTnLst>
                                </p:cTn>
                              </p:par>
                            </p:childTnLst>
                          </p:cTn>
                        </p:par>
                        <p:par>
                          <p:cTn id="65" fill="hold">
                            <p:stCondLst>
                              <p:cond delay="3000"/>
                            </p:stCondLst>
                            <p:childTnLst>
                              <p:par>
                                <p:cTn id="66" presetID="22" presetClass="entr" presetSubtype="2" fill="hold" nodeType="afterEffect">
                                  <p:stCondLst>
                                    <p:cond delay="0"/>
                                  </p:stCondLst>
                                  <p:childTnLst>
                                    <p:set>
                                      <p:cBhvr>
                                        <p:cTn id="67" dur="1000" fill="hold">
                                          <p:stCondLst>
                                            <p:cond delay="0"/>
                                          </p:stCondLst>
                                        </p:cTn>
                                        <p:tgtEl>
                                          <p:spTgt spid="88"/>
                                        </p:tgtEl>
                                        <p:attrNameLst>
                                          <p:attrName>style.visibility</p:attrName>
                                        </p:attrNameLst>
                                      </p:cBhvr>
                                      <p:to>
                                        <p:strVal val="visible"/>
                                      </p:to>
                                    </p:set>
                                    <p:animEffect transition="in" filter="wipe(right)">
                                      <p:cBhvr>
                                        <p:cTn id="68" dur="1000"/>
                                        <p:tgtEl>
                                          <p:spTgt spid="88"/>
                                        </p:tgtEl>
                                      </p:cBhvr>
                                    </p:animEffect>
                                  </p:childTnLst>
                                </p:cTn>
                              </p:par>
                              <p:par>
                                <p:cTn id="69" presetID="22" presetClass="entr" presetSubtype="2" fill="hold" nodeType="withEffect">
                                  <p:stCondLst>
                                    <p:cond delay="0"/>
                                  </p:stCondLst>
                                  <p:childTnLst>
                                    <p:set>
                                      <p:cBhvr>
                                        <p:cTn id="70" dur="1000" fill="hold">
                                          <p:stCondLst>
                                            <p:cond delay="0"/>
                                          </p:stCondLst>
                                        </p:cTn>
                                        <p:tgtEl>
                                          <p:spTgt spid="89"/>
                                        </p:tgtEl>
                                        <p:attrNameLst>
                                          <p:attrName>style.visibility</p:attrName>
                                        </p:attrNameLst>
                                      </p:cBhvr>
                                      <p:to>
                                        <p:strVal val="visible"/>
                                      </p:to>
                                    </p:set>
                                    <p:animEffect transition="in" filter="wipe(right)">
                                      <p:cBhvr>
                                        <p:cTn id="71" dur="1000"/>
                                        <p:tgtEl>
                                          <p:spTgt spid="89"/>
                                        </p:tgtEl>
                                      </p:cBhvr>
                                    </p:animEffect>
                                  </p:childTnLst>
                                </p:cTn>
                              </p:par>
                              <p:par>
                                <p:cTn id="72" presetID="22" presetClass="entr" presetSubtype="2" fill="hold" nodeType="withEffect">
                                  <p:stCondLst>
                                    <p:cond delay="0"/>
                                  </p:stCondLst>
                                  <p:childTnLst>
                                    <p:set>
                                      <p:cBhvr>
                                        <p:cTn id="73" dur="1000" fill="hold">
                                          <p:stCondLst>
                                            <p:cond delay="0"/>
                                          </p:stCondLst>
                                        </p:cTn>
                                        <p:tgtEl>
                                          <p:spTgt spid="90"/>
                                        </p:tgtEl>
                                        <p:attrNameLst>
                                          <p:attrName>style.visibility</p:attrName>
                                        </p:attrNameLst>
                                      </p:cBhvr>
                                      <p:to>
                                        <p:strVal val="visible"/>
                                      </p:to>
                                    </p:set>
                                    <p:animEffect transition="in" filter="wipe(right)">
                                      <p:cBhvr>
                                        <p:cTn id="74" dur="1000"/>
                                        <p:tgtEl>
                                          <p:spTgt spid="90"/>
                                        </p:tgtEl>
                                      </p:cBhvr>
                                    </p:animEffect>
                                  </p:childTnLst>
                                </p:cTn>
                              </p:par>
                              <p:par>
                                <p:cTn id="75" presetID="22" presetClass="entr" presetSubtype="2" fill="hold" nodeType="withEffect">
                                  <p:stCondLst>
                                    <p:cond delay="0"/>
                                  </p:stCondLst>
                                  <p:childTnLst>
                                    <p:set>
                                      <p:cBhvr>
                                        <p:cTn id="76" dur="1000" fill="hold">
                                          <p:stCondLst>
                                            <p:cond delay="0"/>
                                          </p:stCondLst>
                                        </p:cTn>
                                        <p:tgtEl>
                                          <p:spTgt spid="91"/>
                                        </p:tgtEl>
                                        <p:attrNameLst>
                                          <p:attrName>style.visibility</p:attrName>
                                        </p:attrNameLst>
                                      </p:cBhvr>
                                      <p:to>
                                        <p:strVal val="visible"/>
                                      </p:to>
                                    </p:set>
                                    <p:animEffect transition="in" filter="wipe(right)">
                                      <p:cBhvr>
                                        <p:cTn id="77" dur="1000"/>
                                        <p:tgtEl>
                                          <p:spTgt spid="91"/>
                                        </p:tgtEl>
                                      </p:cBhvr>
                                    </p:animEffect>
                                  </p:childTnLst>
                                </p:cTn>
                              </p:par>
                            </p:childTnLst>
                          </p:cTn>
                        </p:par>
                        <p:par>
                          <p:cTn id="78" fill="hold">
                            <p:stCondLst>
                              <p:cond delay="4000"/>
                            </p:stCondLst>
                            <p:childTnLst>
                              <p:par>
                                <p:cTn id="79" presetID="22" presetClass="entr" presetSubtype="4" fill="hold" nodeType="afterEffect">
                                  <p:stCondLst>
                                    <p:cond delay="0"/>
                                  </p:stCondLst>
                                  <p:childTnLst>
                                    <p:set>
                                      <p:cBhvr>
                                        <p:cTn id="80" dur="1000" fill="hold">
                                          <p:stCondLst>
                                            <p:cond delay="0"/>
                                          </p:stCondLst>
                                        </p:cTn>
                                        <p:tgtEl>
                                          <p:spTgt spid="99"/>
                                        </p:tgtEl>
                                        <p:attrNameLst>
                                          <p:attrName>style.visibility</p:attrName>
                                        </p:attrNameLst>
                                      </p:cBhvr>
                                      <p:to>
                                        <p:strVal val="visible"/>
                                      </p:to>
                                    </p:set>
                                    <p:animEffect transition="in" filter="wipe(down)">
                                      <p:cBhvr>
                                        <p:cTn id="81" dur="1000"/>
                                        <p:tgtEl>
                                          <p:spTgt spid="99"/>
                                        </p:tgtEl>
                                      </p:cBhvr>
                                    </p:animEffect>
                                  </p:childTnLst>
                                </p:cTn>
                              </p:par>
                              <p:par>
                                <p:cTn id="82" presetID="22" presetClass="entr" presetSubtype="4" fill="hold" nodeType="withEffect">
                                  <p:stCondLst>
                                    <p:cond delay="0"/>
                                  </p:stCondLst>
                                  <p:childTnLst>
                                    <p:set>
                                      <p:cBhvr>
                                        <p:cTn id="83" dur="1000" fill="hold">
                                          <p:stCondLst>
                                            <p:cond delay="0"/>
                                          </p:stCondLst>
                                        </p:cTn>
                                        <p:tgtEl>
                                          <p:spTgt spid="85"/>
                                        </p:tgtEl>
                                        <p:attrNameLst>
                                          <p:attrName>style.visibility</p:attrName>
                                        </p:attrNameLst>
                                      </p:cBhvr>
                                      <p:to>
                                        <p:strVal val="visible"/>
                                      </p:to>
                                    </p:set>
                                    <p:animEffect transition="in" filter="wipe(down)">
                                      <p:cBhvr>
                                        <p:cTn id="84" dur="1000"/>
                                        <p:tgtEl>
                                          <p:spTgt spid="85"/>
                                        </p:tgtEl>
                                      </p:cBhvr>
                                    </p:animEffect>
                                  </p:childTnLst>
                                </p:cTn>
                              </p:par>
                              <p:par>
                                <p:cTn id="85" presetID="22" presetClass="entr" presetSubtype="4" fill="hold" nodeType="withEffect">
                                  <p:stCondLst>
                                    <p:cond delay="0"/>
                                  </p:stCondLst>
                                  <p:childTnLst>
                                    <p:set>
                                      <p:cBhvr>
                                        <p:cTn id="86" dur="1000" fill="hold">
                                          <p:stCondLst>
                                            <p:cond delay="0"/>
                                          </p:stCondLst>
                                        </p:cTn>
                                        <p:tgtEl>
                                          <p:spTgt spid="86"/>
                                        </p:tgtEl>
                                        <p:attrNameLst>
                                          <p:attrName>style.visibility</p:attrName>
                                        </p:attrNameLst>
                                      </p:cBhvr>
                                      <p:to>
                                        <p:strVal val="visible"/>
                                      </p:to>
                                    </p:set>
                                    <p:animEffect transition="in" filter="wipe(down)">
                                      <p:cBhvr>
                                        <p:cTn id="87" dur="1000"/>
                                        <p:tgtEl>
                                          <p:spTgt spid="86"/>
                                        </p:tgtEl>
                                      </p:cBhvr>
                                    </p:animEffect>
                                  </p:childTnLst>
                                </p:cTn>
                              </p:par>
                              <p:par>
                                <p:cTn id="88" presetID="22" presetClass="entr" presetSubtype="4" fill="hold" nodeType="withEffect">
                                  <p:stCondLst>
                                    <p:cond delay="0"/>
                                  </p:stCondLst>
                                  <p:childTnLst>
                                    <p:set>
                                      <p:cBhvr>
                                        <p:cTn id="89" dur="1000" fill="hold">
                                          <p:stCondLst>
                                            <p:cond delay="0"/>
                                          </p:stCondLst>
                                        </p:cTn>
                                        <p:tgtEl>
                                          <p:spTgt spid="87"/>
                                        </p:tgtEl>
                                        <p:attrNameLst>
                                          <p:attrName>style.visibility</p:attrName>
                                        </p:attrNameLst>
                                      </p:cBhvr>
                                      <p:to>
                                        <p:strVal val="visible"/>
                                      </p:to>
                                    </p:set>
                                    <p:animEffect transition="in" filter="wipe(down)">
                                      <p:cBhvr>
                                        <p:cTn id="90" dur="1000"/>
                                        <p:tgtEl>
                                          <p:spTgt spid="87"/>
                                        </p:tgtEl>
                                      </p:cBhvr>
                                    </p:animEffect>
                                  </p:childTnLst>
                                </p:cTn>
                              </p:par>
                            </p:childTnLst>
                          </p:cTn>
                        </p:par>
                        <p:par>
                          <p:cTn id="91" fill="hold">
                            <p:stCondLst>
                              <p:cond delay="5000"/>
                            </p:stCondLst>
                            <p:childTnLst>
                              <p:par>
                                <p:cTn id="92" presetID="22" presetClass="entr" presetSubtype="2" fill="hold" nodeType="afterEffect">
                                  <p:stCondLst>
                                    <p:cond delay="0"/>
                                  </p:stCondLst>
                                  <p:childTnLst>
                                    <p:set>
                                      <p:cBhvr>
                                        <p:cTn id="93" dur="1000" fill="hold">
                                          <p:stCondLst>
                                            <p:cond delay="0"/>
                                          </p:stCondLst>
                                        </p:cTn>
                                        <p:tgtEl>
                                          <p:spTgt spid="84"/>
                                        </p:tgtEl>
                                        <p:attrNameLst>
                                          <p:attrName>style.visibility</p:attrName>
                                        </p:attrNameLst>
                                      </p:cBhvr>
                                      <p:to>
                                        <p:strVal val="visible"/>
                                      </p:to>
                                    </p:set>
                                    <p:animEffect transition="in" filter="wipe(right)">
                                      <p:cBhvr>
                                        <p:cTn id="94" dur="1000"/>
                                        <p:tgtEl>
                                          <p:spTgt spid="84"/>
                                        </p:tgtEl>
                                      </p:cBhvr>
                                    </p:animEffect>
                                  </p:childTnLst>
                                </p:cTn>
                              </p:par>
                            </p:childTnLst>
                          </p:cTn>
                        </p:par>
                        <p:par>
                          <p:cTn id="95" fill="hold">
                            <p:stCondLst>
                              <p:cond delay="6000"/>
                            </p:stCondLst>
                            <p:childTnLst>
                              <p:par>
                                <p:cTn id="96" presetID="22" presetClass="entr" presetSubtype="4" fill="hold" nodeType="afterEffect">
                                  <p:stCondLst>
                                    <p:cond delay="0"/>
                                  </p:stCondLst>
                                  <p:childTnLst>
                                    <p:set>
                                      <p:cBhvr>
                                        <p:cTn id="97" dur="1000" fill="hold">
                                          <p:stCondLst>
                                            <p:cond delay="0"/>
                                          </p:stCondLst>
                                        </p:cTn>
                                        <p:tgtEl>
                                          <p:spTgt spid="83"/>
                                        </p:tgtEl>
                                        <p:attrNameLst>
                                          <p:attrName>style.visibility</p:attrName>
                                        </p:attrNameLst>
                                      </p:cBhvr>
                                      <p:to>
                                        <p:strVal val="visible"/>
                                      </p:to>
                                    </p:set>
                                    <p:animEffect transition="in" filter="wipe(down)">
                                      <p:cBhvr>
                                        <p:cTn id="98" dur="1000"/>
                                        <p:tgtEl>
                                          <p:spTgt spid="83"/>
                                        </p:tgtEl>
                                      </p:cBhvr>
                                    </p:animEffect>
                                  </p:childTnLst>
                                </p:cTn>
                              </p:par>
                            </p:childTnLst>
                          </p:cTn>
                        </p:par>
                        <p:par>
                          <p:cTn id="99" fill="hold">
                            <p:stCondLst>
                              <p:cond delay="7000"/>
                            </p:stCondLst>
                            <p:childTnLst>
                              <p:par>
                                <p:cTn id="100" presetID="22" presetClass="entr" presetSubtype="4" fill="hold" nodeType="afterEffect">
                                  <p:stCondLst>
                                    <p:cond delay="0"/>
                                  </p:stCondLst>
                                  <p:childTnLst>
                                    <p:set>
                                      <p:cBhvr>
                                        <p:cTn id="101" dur="1000" fill="hold">
                                          <p:stCondLst>
                                            <p:cond delay="0"/>
                                          </p:stCondLst>
                                        </p:cTn>
                                        <p:tgtEl>
                                          <p:spTgt spid="97"/>
                                        </p:tgtEl>
                                        <p:attrNameLst>
                                          <p:attrName>style.visibility</p:attrName>
                                        </p:attrNameLst>
                                      </p:cBhvr>
                                      <p:to>
                                        <p:strVal val="visible"/>
                                      </p:to>
                                    </p:set>
                                    <p:animEffect transition="in" filter="wipe(down)">
                                      <p:cBhvr>
                                        <p:cTn id="102" dur="1000"/>
                                        <p:tgtEl>
                                          <p:spTgt spid="9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wipe(up)">
                                      <p:cBhvr>
                                        <p:cTn id="107" dur="500"/>
                                        <p:tgtEl>
                                          <p:spTgt spid="98"/>
                                        </p:tgtEl>
                                      </p:cBhvr>
                                    </p:animEffect>
                                  </p:childTnLst>
                                </p:cTn>
                              </p:par>
                            </p:childTnLst>
                          </p:cTn>
                        </p:par>
                      </p:childTnLst>
                    </p:cTn>
                  </p:par>
                  <p:par>
                    <p:cTn id="108" fill="hold">
                      <p:stCondLst>
                        <p:cond delay="indefinite"/>
                      </p:stCondLst>
                      <p:childTnLst>
                        <p:par>
                          <p:cTn id="109" fill="hold">
                            <p:stCondLst>
                              <p:cond delay="0"/>
                            </p:stCondLst>
                            <p:childTnLst>
                              <p:par>
                                <p:cTn id="110" presetID="8" presetClass="emph" presetSubtype="0" repeatCount="5000" fill="hold" grpId="0" nodeType="clickEffect">
                                  <p:stCondLst>
                                    <p:cond delay="0"/>
                                  </p:stCondLst>
                                  <p:childTnLst>
                                    <p:animRot by="-21600000">
                                      <p:cBhvr>
                                        <p:cTn id="111" dur="1000" fill="hold"/>
                                        <p:tgtEl>
                                          <p:spTgt spid="50"/>
                                        </p:tgtEl>
                                        <p:attrNameLst>
                                          <p:attrName>r</p:attrName>
                                        </p:attrNameLst>
                                      </p:cBhvr>
                                    </p:animRot>
                                  </p:childTnLst>
                                </p:cTn>
                              </p:par>
                              <p:par>
                                <p:cTn id="112" presetID="8" presetClass="emph" presetSubtype="0" repeatCount="5000" fill="hold" grpId="0" nodeType="withEffect">
                                  <p:stCondLst>
                                    <p:cond delay="0"/>
                                  </p:stCondLst>
                                  <p:childTnLst>
                                    <p:animRot by="-21600000">
                                      <p:cBhvr>
                                        <p:cTn id="113" dur="1000" fill="hold"/>
                                        <p:tgtEl>
                                          <p:spTgt spid="57"/>
                                        </p:tgtEl>
                                        <p:attrNameLst>
                                          <p:attrName>r</p:attrName>
                                        </p:attrNameLst>
                                      </p:cBhvr>
                                    </p:animRot>
                                  </p:childTnLst>
                                </p:cTn>
                              </p:par>
                              <p:par>
                                <p:cTn id="114" presetID="8" presetClass="emph" presetSubtype="0" repeatCount="5000" fill="hold" grpId="0" nodeType="withEffect">
                                  <p:stCondLst>
                                    <p:cond delay="0"/>
                                  </p:stCondLst>
                                  <p:childTnLst>
                                    <p:animRot by="-21600000">
                                      <p:cBhvr>
                                        <p:cTn id="115" dur="1000" fill="hold"/>
                                        <p:tgtEl>
                                          <p:spTgt spid="61"/>
                                        </p:tgtEl>
                                        <p:attrNameLst>
                                          <p:attrName>r</p:attrName>
                                        </p:attrNameLst>
                                      </p:cBhvr>
                                    </p:animRot>
                                  </p:childTnLst>
                                </p:cTn>
                              </p:par>
                              <p:par>
                                <p:cTn id="116" presetID="8" presetClass="emph" presetSubtype="0" repeatCount="5000" fill="hold" grpId="0" nodeType="withEffect">
                                  <p:stCondLst>
                                    <p:cond delay="0"/>
                                  </p:stCondLst>
                                  <p:childTnLst>
                                    <p:animRot by="-21600000">
                                      <p:cBhvr>
                                        <p:cTn id="117" dur="1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50" grpId="0" animBg="1"/>
      <p:bldP spid="57" grpId="0" animBg="1"/>
      <p:bldP spid="61" grpId="0" animBg="1"/>
      <p:bldP spid="65" grpId="0" animBg="1"/>
      <p:bldP spid="50" grpId="1" animBg="1"/>
      <p:bldP spid="57" grpId="1" animBg="1"/>
      <p:bldP spid="61" grpId="1" animBg="1"/>
      <p:bldP spid="6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538605" y="1692910"/>
            <a:ext cx="8881745" cy="3046095"/>
          </a:xfrm>
          <a:prstGeom prst="rect">
            <a:avLst/>
          </a:prstGeom>
          <a:noFill/>
        </p:spPr>
        <p:txBody>
          <a:bodyPr wrap="square" rtlCol="0">
            <a:spAutoFit/>
          </a:bodyPr>
          <a:p>
            <a:r>
              <a:rPr lang="en-US" altLang="zh-CN" sz="3200"/>
              <a:t>2.</a:t>
            </a:r>
            <a:r>
              <a:rPr lang="zh-CN" altLang="en-US" sz="3200"/>
              <a:t>解锁工作</a:t>
            </a:r>
            <a:r>
              <a:rPr lang="zh-CN" altLang="en-US" sz="3200"/>
              <a:t>原理：当按下驾驶员侧门把手上开锁键时，会给驾驶员侧车门控制单元提供一个开锁信号，控制单元收到该信号后控制内部开锁触点接通，同时给四个车门门锁电机供电，最后经驾驶员侧车门控制单元搭铁，此时，四个车门门锁电机逆转，同时将</a:t>
            </a:r>
            <a:r>
              <a:rPr lang="zh-CN" altLang="en-US" sz="3200"/>
              <a:t>四个车门</a:t>
            </a:r>
            <a:r>
              <a:rPr lang="zh-CN" altLang="en-US" sz="3200"/>
              <a:t>开锁。</a:t>
            </a:r>
            <a:endParaRPr lang="zh-CN" altLang="en-US" sz="3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267460" y="1163320"/>
            <a:ext cx="9460230" cy="3538220"/>
          </a:xfrm>
          <a:prstGeom prst="rect">
            <a:avLst/>
          </a:prstGeom>
          <a:noFill/>
        </p:spPr>
        <p:txBody>
          <a:bodyPr wrap="square" rtlCol="0">
            <a:spAutoFit/>
          </a:bodyPr>
          <a:p>
            <a:r>
              <a:rPr lang="zh-CN" altLang="en-US" sz="3200">
                <a:solidFill>
                  <a:schemeClr val="tx1"/>
                </a:solidFill>
              </a:rPr>
              <a:t>五、故障：在按锁车</a:t>
            </a:r>
            <a:r>
              <a:rPr lang="en-US" altLang="zh-CN" sz="3200">
                <a:solidFill>
                  <a:schemeClr val="tx1"/>
                </a:solidFill>
              </a:rPr>
              <a:t>/</a:t>
            </a:r>
            <a:r>
              <a:rPr lang="zh-CN" altLang="en-US" sz="3200">
                <a:solidFill>
                  <a:schemeClr val="tx1"/>
                </a:solidFill>
              </a:rPr>
              <a:t>开锁键时，车门门锁不起作用，这是怎么回事呢？</a:t>
            </a:r>
            <a:endParaRPr lang="zh-CN" altLang="en-US" sz="3200">
              <a:solidFill>
                <a:schemeClr val="tx1"/>
              </a:solidFill>
            </a:endParaRPr>
          </a:p>
          <a:p>
            <a:r>
              <a:rPr lang="en-US" altLang="zh-CN" sz="3200">
                <a:solidFill>
                  <a:schemeClr val="tx1"/>
                </a:solidFill>
              </a:rPr>
              <a:t>1.</a:t>
            </a:r>
            <a:r>
              <a:rPr lang="zh-CN" altLang="en-US" sz="3200">
                <a:solidFill>
                  <a:schemeClr val="tx1"/>
                </a:solidFill>
              </a:rPr>
              <a:t>故障</a:t>
            </a:r>
            <a:r>
              <a:rPr lang="zh-CN" altLang="en-US" sz="3200">
                <a:solidFill>
                  <a:schemeClr val="tx1"/>
                </a:solidFill>
              </a:rPr>
              <a:t>分析：根据电路图分析可知，故</a:t>
            </a:r>
            <a:r>
              <a:rPr lang="zh-CN" altLang="en-US" sz="3200"/>
              <a:t>障原因可能是开关故障、或驾驶员侧车门控制单元故障或线路故障或四个门锁电机都坏了。在实际中，四个门锁电机都坏的可能性非常小，那故障原因只能在于开关故障或线路故障或驾驶员侧车门控制单元故障。</a:t>
            </a:r>
            <a:endParaRPr lang="zh-CN" altLang="en-US" sz="320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196340" y="1054735"/>
            <a:ext cx="9530080" cy="4399915"/>
          </a:xfrm>
          <a:prstGeom prst="rect">
            <a:avLst/>
          </a:prstGeom>
          <a:noFill/>
        </p:spPr>
        <p:txBody>
          <a:bodyPr wrap="square" rtlCol="0">
            <a:spAutoFit/>
          </a:bodyPr>
          <a:p>
            <a:r>
              <a:rPr lang="en-US" altLang="zh-CN" sz="2800"/>
              <a:t>2.</a:t>
            </a:r>
            <a:r>
              <a:rPr lang="zh-CN" altLang="en-US" sz="2800"/>
              <a:t>故障</a:t>
            </a:r>
            <a:r>
              <a:rPr lang="zh-CN" altLang="en-US" sz="2800"/>
              <a:t>诊断：在实训台上找到锁车键或开锁键的信号端子，当按下锁车键时</a:t>
            </a:r>
            <a:r>
              <a:rPr lang="en-US" altLang="zh-CN" sz="2800"/>
              <a:t> </a:t>
            </a:r>
            <a:r>
              <a:rPr lang="zh-CN" altLang="en-US" sz="2800"/>
              <a:t>，用万用表电压档检测该端子是否有信号电压变化，如果没有信号变化，说明开关损坏；如果有信号变化，说明开关及线路都没问题。那故障原因只能是驾驶员侧车门控制单元故障，我们可以长按</a:t>
            </a:r>
            <a:r>
              <a:rPr lang="zh-CN" altLang="en-US" sz="2800">
                <a:sym typeface="+mn-ea"/>
              </a:rPr>
              <a:t>钥匙遥控器</a:t>
            </a:r>
            <a:r>
              <a:rPr lang="zh-CN" altLang="en-US" sz="2800">
                <a:sym typeface="+mn-ea"/>
              </a:rPr>
              <a:t>锁车键</a:t>
            </a:r>
            <a:endParaRPr lang="zh-CN" altLang="en-US" sz="2800"/>
          </a:p>
          <a:p>
            <a:r>
              <a:rPr lang="zh-CN" altLang="en-US" sz="2800"/>
              <a:t>或者采用诊断仪动作元件测试来判断控制单元是否正常，现在，</a:t>
            </a:r>
            <a:r>
              <a:rPr lang="en-US" altLang="zh-CN" sz="2800"/>
              <a:t> </a:t>
            </a:r>
            <a:r>
              <a:rPr lang="zh-CN" altLang="en-US" sz="2800"/>
              <a:t>我们采用诊断仪来检测，连接好诊断座后，通过动作元件测试</a:t>
            </a:r>
            <a:r>
              <a:rPr lang="zh-CN" altLang="en-US" sz="2800"/>
              <a:t>检测，正常情况下，四个车门门锁能</a:t>
            </a:r>
            <a:r>
              <a:rPr lang="zh-CN" altLang="en-US" sz="2800"/>
              <a:t>同时工作；如果四个车门门锁不能工作，那就说明控制单元有故障；直接更换驾驶员侧车门控制单元即可。</a:t>
            </a:r>
            <a:endParaRPr lang="zh-CN" alt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504315" y="1645920"/>
            <a:ext cx="4048125" cy="3046095"/>
          </a:xfrm>
          <a:prstGeom prst="rect">
            <a:avLst/>
          </a:prstGeom>
          <a:noFill/>
        </p:spPr>
        <p:txBody>
          <a:bodyPr wrap="square" rtlCol="0">
            <a:spAutoFit/>
          </a:bodyPr>
          <a:p>
            <a:r>
              <a:rPr lang="zh-CN" altLang="en-US" sz="3200"/>
              <a:t>一、作用：</a:t>
            </a:r>
            <a:r>
              <a:rPr lang="en-US" altLang="zh-CN" sz="3200"/>
              <a:t> </a:t>
            </a:r>
            <a:r>
              <a:rPr lang="zh-CN" altLang="en-US" sz="3200">
                <a:solidFill>
                  <a:schemeClr val="tx1"/>
                </a:solidFill>
              </a:rPr>
              <a:t>中控门锁的工作原理是将电能转化为机械能，用电动机带动齿轮转动来开关车门。</a:t>
            </a:r>
            <a:endParaRPr lang="zh-CN" altLang="en-US" sz="3200">
              <a:solidFill>
                <a:schemeClr val="tx1"/>
              </a:solidFill>
            </a:endParaRPr>
          </a:p>
          <a:p>
            <a:r>
              <a:rPr lang="en-US" altLang="zh-CN" sz="3200"/>
              <a:t>         </a:t>
            </a:r>
            <a:endParaRPr lang="zh-CN" altLang="en-US" sz="3200"/>
          </a:p>
        </p:txBody>
      </p:sp>
      <p:pic>
        <p:nvPicPr>
          <p:cNvPr id="3" name="图片 2"/>
          <p:cNvPicPr>
            <a:picLocks noChangeAspect="1"/>
          </p:cNvPicPr>
          <p:nvPr/>
        </p:nvPicPr>
        <p:blipFill>
          <a:blip r:embed="rId2"/>
          <a:stretch>
            <a:fillRect/>
          </a:stretch>
        </p:blipFill>
        <p:spPr>
          <a:xfrm>
            <a:off x="6010910" y="1707515"/>
            <a:ext cx="5635625" cy="37395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159510" y="1675130"/>
            <a:ext cx="3261995" cy="2061210"/>
          </a:xfrm>
          <a:prstGeom prst="rect">
            <a:avLst/>
          </a:prstGeom>
          <a:noFill/>
        </p:spPr>
        <p:txBody>
          <a:bodyPr wrap="square" rtlCol="0">
            <a:spAutoFit/>
          </a:bodyPr>
          <a:p>
            <a:r>
              <a:rPr lang="zh-CN" altLang="en-US" sz="3200"/>
              <a:t>二、组成：主要由门锁开关、门锁执行机构、门锁控制器。</a:t>
            </a:r>
            <a:endParaRPr lang="zh-CN" altLang="en-US" sz="3200"/>
          </a:p>
        </p:txBody>
      </p:sp>
      <p:grpSp>
        <p:nvGrpSpPr>
          <p:cNvPr id="9" name="组合 8"/>
          <p:cNvGrpSpPr/>
          <p:nvPr/>
        </p:nvGrpSpPr>
        <p:grpSpPr>
          <a:xfrm>
            <a:off x="4740910" y="690880"/>
            <a:ext cx="3655060" cy="2488565"/>
            <a:chOff x="7376" y="1979"/>
            <a:chExt cx="5756" cy="3919"/>
          </a:xfrm>
        </p:grpSpPr>
        <p:pic>
          <p:nvPicPr>
            <p:cNvPr id="3" name="图片 2"/>
            <p:cNvPicPr>
              <a:picLocks noChangeAspect="1"/>
            </p:cNvPicPr>
            <p:nvPr>
              <p:custDataLst>
                <p:tags r:id="rId2"/>
              </p:custDataLst>
            </p:nvPr>
          </p:nvPicPr>
          <p:blipFill>
            <a:blip r:embed="rId3"/>
            <a:stretch>
              <a:fillRect/>
            </a:stretch>
          </p:blipFill>
          <p:spPr>
            <a:xfrm>
              <a:off x="7376" y="1979"/>
              <a:ext cx="5757" cy="3339"/>
            </a:xfrm>
            <a:prstGeom prst="rect">
              <a:avLst/>
            </a:prstGeom>
          </p:spPr>
        </p:pic>
        <p:sp>
          <p:nvSpPr>
            <p:cNvPr id="6" name="文本框 5"/>
            <p:cNvSpPr txBox="1"/>
            <p:nvPr/>
          </p:nvSpPr>
          <p:spPr>
            <a:xfrm>
              <a:off x="9281" y="5318"/>
              <a:ext cx="1728" cy="580"/>
            </a:xfrm>
            <a:prstGeom prst="rect">
              <a:avLst/>
            </a:prstGeom>
            <a:noFill/>
          </p:spPr>
          <p:txBody>
            <a:bodyPr wrap="none" rtlCol="0">
              <a:spAutoFit/>
            </a:bodyPr>
            <a:p>
              <a:r>
                <a:rPr lang="zh-CN" altLang="en-US"/>
                <a:t>门锁</a:t>
              </a:r>
              <a:r>
                <a:rPr lang="zh-CN" altLang="en-US"/>
                <a:t>开关</a:t>
              </a:r>
              <a:endParaRPr lang="zh-CN" altLang="en-US"/>
            </a:p>
          </p:txBody>
        </p:sp>
      </p:grpSp>
      <p:grpSp>
        <p:nvGrpSpPr>
          <p:cNvPr id="10" name="组合 9"/>
          <p:cNvGrpSpPr/>
          <p:nvPr/>
        </p:nvGrpSpPr>
        <p:grpSpPr>
          <a:xfrm>
            <a:off x="8716010" y="690880"/>
            <a:ext cx="3171190" cy="2482850"/>
            <a:chOff x="13546" y="1631"/>
            <a:chExt cx="4994" cy="3910"/>
          </a:xfrm>
        </p:grpSpPr>
        <p:pic>
          <p:nvPicPr>
            <p:cNvPr id="4" name="图片 3"/>
            <p:cNvPicPr>
              <a:picLocks noChangeAspect="1"/>
            </p:cNvPicPr>
            <p:nvPr>
              <p:custDataLst>
                <p:tags r:id="rId4"/>
              </p:custDataLst>
            </p:nvPr>
          </p:nvPicPr>
          <p:blipFill>
            <a:blip r:embed="rId5"/>
            <a:stretch>
              <a:fillRect/>
            </a:stretch>
          </p:blipFill>
          <p:spPr>
            <a:xfrm>
              <a:off x="13546" y="1631"/>
              <a:ext cx="4994" cy="3687"/>
            </a:xfrm>
            <a:prstGeom prst="rect">
              <a:avLst/>
            </a:prstGeom>
          </p:spPr>
        </p:pic>
        <p:sp>
          <p:nvSpPr>
            <p:cNvPr id="7" name="文本框 6"/>
            <p:cNvSpPr txBox="1"/>
            <p:nvPr/>
          </p:nvSpPr>
          <p:spPr>
            <a:xfrm>
              <a:off x="15757" y="4961"/>
              <a:ext cx="2448" cy="580"/>
            </a:xfrm>
            <a:prstGeom prst="rect">
              <a:avLst/>
            </a:prstGeom>
            <a:noFill/>
          </p:spPr>
          <p:txBody>
            <a:bodyPr wrap="none" rtlCol="0">
              <a:spAutoFit/>
            </a:bodyPr>
            <a:p>
              <a:r>
                <a:rPr lang="zh-CN" altLang="en-US"/>
                <a:t>门锁</a:t>
              </a:r>
              <a:r>
                <a:rPr lang="zh-CN" altLang="en-US"/>
                <a:t>执行机构</a:t>
              </a:r>
              <a:endParaRPr lang="zh-CN" altLang="en-US"/>
            </a:p>
          </p:txBody>
        </p:sp>
      </p:grpSp>
      <p:grpSp>
        <p:nvGrpSpPr>
          <p:cNvPr id="11" name="组合 10"/>
          <p:cNvGrpSpPr/>
          <p:nvPr/>
        </p:nvGrpSpPr>
        <p:grpSpPr>
          <a:xfrm>
            <a:off x="6047105" y="3298825"/>
            <a:ext cx="3386455" cy="2242820"/>
            <a:chOff x="8331" y="6070"/>
            <a:chExt cx="5333" cy="3532"/>
          </a:xfrm>
        </p:grpSpPr>
        <p:pic>
          <p:nvPicPr>
            <p:cNvPr id="5" name="图片 4"/>
            <p:cNvPicPr>
              <a:picLocks noChangeAspect="1"/>
            </p:cNvPicPr>
            <p:nvPr>
              <p:custDataLst>
                <p:tags r:id="rId6"/>
              </p:custDataLst>
            </p:nvPr>
          </p:nvPicPr>
          <p:blipFill>
            <a:blip r:embed="rId7"/>
            <a:stretch>
              <a:fillRect/>
            </a:stretch>
          </p:blipFill>
          <p:spPr>
            <a:xfrm>
              <a:off x="8331" y="6070"/>
              <a:ext cx="4591" cy="3532"/>
            </a:xfrm>
            <a:prstGeom prst="rect">
              <a:avLst/>
            </a:prstGeom>
          </p:spPr>
        </p:pic>
        <p:sp>
          <p:nvSpPr>
            <p:cNvPr id="8" name="文本框 7"/>
            <p:cNvSpPr txBox="1"/>
            <p:nvPr/>
          </p:nvSpPr>
          <p:spPr>
            <a:xfrm>
              <a:off x="11576" y="8734"/>
              <a:ext cx="2088" cy="580"/>
            </a:xfrm>
            <a:prstGeom prst="rect">
              <a:avLst/>
            </a:prstGeom>
            <a:noFill/>
          </p:spPr>
          <p:txBody>
            <a:bodyPr wrap="none" rtlCol="0">
              <a:spAutoFit/>
            </a:bodyPr>
            <a:p>
              <a:r>
                <a:rPr lang="zh-CN" altLang="en-US"/>
                <a:t>门锁</a:t>
              </a:r>
              <a:r>
                <a:rPr lang="zh-CN" altLang="en-US"/>
                <a:t>控制器</a:t>
              </a:r>
              <a:endParaRPr lang="zh-CN"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906905" y="1252855"/>
            <a:ext cx="3846830" cy="4523105"/>
          </a:xfrm>
          <a:prstGeom prst="rect">
            <a:avLst/>
          </a:prstGeom>
          <a:noFill/>
        </p:spPr>
        <p:txBody>
          <a:bodyPr wrap="square" rtlCol="0">
            <a:spAutoFit/>
          </a:bodyPr>
          <a:p>
            <a:pPr algn="l"/>
            <a:r>
              <a:rPr lang="en-US" altLang="zh-CN" sz="3200"/>
              <a:t>1.</a:t>
            </a:r>
            <a:r>
              <a:rPr lang="zh-CN" altLang="en-US" sz="3200"/>
              <a:t>门锁开关：大多数中控门锁的开关由总开关和分开关组成，总开关装在驾驶员身旁的车门上，总开关可将全车所有车门锁住或打开；分开关装在其</a:t>
            </a:r>
            <a:r>
              <a:rPr lang="zh-CN" altLang="en-US" sz="3200"/>
              <a:t>它各车门上，可单独控制一个车门。</a:t>
            </a:r>
            <a:endParaRPr lang="zh-CN" altLang="en-US" sz="3200"/>
          </a:p>
        </p:txBody>
      </p:sp>
      <p:pic>
        <p:nvPicPr>
          <p:cNvPr id="3" name="图片 2"/>
          <p:cNvPicPr>
            <a:picLocks noChangeAspect="1"/>
          </p:cNvPicPr>
          <p:nvPr/>
        </p:nvPicPr>
        <p:blipFill>
          <a:blip r:embed="rId2"/>
          <a:stretch>
            <a:fillRect/>
          </a:stretch>
        </p:blipFill>
        <p:spPr>
          <a:xfrm>
            <a:off x="6504940" y="1745615"/>
            <a:ext cx="5093970" cy="29540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820545" y="1645920"/>
            <a:ext cx="3940810" cy="3538220"/>
          </a:xfrm>
          <a:prstGeom prst="rect">
            <a:avLst/>
          </a:prstGeom>
          <a:noFill/>
        </p:spPr>
        <p:txBody>
          <a:bodyPr wrap="square" rtlCol="0">
            <a:spAutoFit/>
          </a:bodyPr>
          <a:p>
            <a:pPr algn="l"/>
            <a:r>
              <a:rPr lang="en-US" altLang="zh-CN" sz="3200"/>
              <a:t>2.门锁执行机构：门锁执行机构受门锁控制器的控制，执行门锁的锁定和开启任务。主要有电磁式、直流电动机式和永磁电动机式三种结构。</a:t>
            </a:r>
            <a:endParaRPr lang="en-US" altLang="zh-CN" sz="3200"/>
          </a:p>
        </p:txBody>
      </p:sp>
      <p:pic>
        <p:nvPicPr>
          <p:cNvPr id="3" name="图片 2"/>
          <p:cNvPicPr>
            <a:picLocks noChangeAspect="1"/>
          </p:cNvPicPr>
          <p:nvPr/>
        </p:nvPicPr>
        <p:blipFill>
          <a:blip r:embed="rId2"/>
          <a:stretch>
            <a:fillRect/>
          </a:stretch>
        </p:blipFill>
        <p:spPr>
          <a:xfrm>
            <a:off x="6019800" y="1235710"/>
            <a:ext cx="5683250" cy="41960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476375" y="1228725"/>
            <a:ext cx="4935855" cy="4523105"/>
          </a:xfrm>
          <a:prstGeom prst="rect">
            <a:avLst/>
          </a:prstGeom>
          <a:noFill/>
        </p:spPr>
        <p:txBody>
          <a:bodyPr wrap="square" rtlCol="0" anchor="t">
            <a:spAutoFit/>
          </a:bodyPr>
          <a:p>
            <a:r>
              <a:rPr lang="en-US" altLang="zh-CN" sz="3200"/>
              <a:t>3.</a:t>
            </a:r>
            <a:r>
              <a:rPr lang="zh-CN" altLang="en-US" sz="3200"/>
              <a:t>门锁控制器：为门锁执行机构提供锁/开脉冲电流的控制装置，具有控制执行机构通电电流方向的功能，同时为了缩短工作时间，具有定时的功能。按其控制原理大体可分为：晶体管式、电容式和车速感应式</a:t>
            </a:r>
            <a:r>
              <a:rPr lang="zh-CN" altLang="en-US" sz="3200"/>
              <a:t>三种</a:t>
            </a:r>
            <a:endParaRPr lang="zh-CN" altLang="en-US" sz="3200"/>
          </a:p>
        </p:txBody>
      </p:sp>
      <p:pic>
        <p:nvPicPr>
          <p:cNvPr id="3" name="图片 2"/>
          <p:cNvPicPr>
            <a:picLocks noChangeAspect="1"/>
          </p:cNvPicPr>
          <p:nvPr>
            <p:custDataLst>
              <p:tags r:id="rId2"/>
            </p:custDataLst>
          </p:nvPr>
        </p:nvPicPr>
        <p:blipFill>
          <a:blip r:embed="rId3"/>
          <a:stretch>
            <a:fillRect/>
          </a:stretch>
        </p:blipFill>
        <p:spPr>
          <a:xfrm>
            <a:off x="6228080" y="1449070"/>
            <a:ext cx="5308600" cy="4083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657985" y="1252855"/>
            <a:ext cx="8451215" cy="2061210"/>
          </a:xfrm>
          <a:prstGeom prst="rect">
            <a:avLst/>
          </a:prstGeom>
          <a:noFill/>
        </p:spPr>
        <p:txBody>
          <a:bodyPr wrap="square" rtlCol="0">
            <a:spAutoFit/>
          </a:bodyPr>
          <a:p>
            <a:r>
              <a:rPr lang="zh-CN" altLang="en-US" sz="3200"/>
              <a:t>三、工作原理</a:t>
            </a:r>
            <a:r>
              <a:rPr lang="en-US" altLang="zh-CN" sz="3200"/>
              <a:t>:</a:t>
            </a:r>
            <a:r>
              <a:rPr lang="zh-CN" altLang="en-US" sz="3200"/>
              <a:t>当按下驾驶员侧门把手上的车门锁止键时，四个车门同时落锁，将车门锁止；当按下车门解锁键时，四个车门同时开锁，可将车门打开。</a:t>
            </a:r>
            <a:endParaRPr lang="zh-CN" altLang="en-US" sz="320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5" name="矩形 54"/>
          <p:cNvSpPr/>
          <p:nvPr/>
        </p:nvSpPr>
        <p:spPr>
          <a:xfrm>
            <a:off x="4570730"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52" name="矩形 51"/>
          <p:cNvSpPr/>
          <p:nvPr/>
        </p:nvSpPr>
        <p:spPr>
          <a:xfrm>
            <a:off x="2379345"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9" name="矩形 18"/>
          <p:cNvSpPr/>
          <p:nvPr/>
        </p:nvSpPr>
        <p:spPr>
          <a:xfrm>
            <a:off x="4239260" y="906145"/>
            <a:ext cx="3363595" cy="1171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2" name="矩形 1"/>
          <p:cNvSpPr/>
          <p:nvPr/>
        </p:nvSpPr>
        <p:spPr>
          <a:xfrm>
            <a:off x="2079625" y="2195195"/>
            <a:ext cx="8331200" cy="8870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a:t>          </a:t>
            </a:r>
            <a:r>
              <a:rPr lang="zh-CN" altLang="en-US"/>
              <a:t>驾驶员侧车门</a:t>
            </a:r>
            <a:r>
              <a:rPr lang="zh-CN" altLang="en-US"/>
              <a:t>控制单元</a:t>
            </a:r>
            <a:endParaRPr lang="zh-CN" altLang="en-US"/>
          </a:p>
        </p:txBody>
      </p:sp>
      <p:cxnSp>
        <p:nvCxnSpPr>
          <p:cNvPr id="3" name="直接连接符 2"/>
          <p:cNvCxnSpPr/>
          <p:nvPr/>
        </p:nvCxnSpPr>
        <p:spPr>
          <a:xfrm>
            <a:off x="4018280" y="1185545"/>
            <a:ext cx="2933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529330" y="996950"/>
            <a:ext cx="421005" cy="368300"/>
          </a:xfrm>
          <a:prstGeom prst="rect">
            <a:avLst/>
          </a:prstGeom>
          <a:noFill/>
        </p:spPr>
        <p:txBody>
          <a:bodyPr wrap="none" rtlCol="0">
            <a:spAutoFit/>
          </a:bodyPr>
          <a:p>
            <a:r>
              <a:rPr lang="en-US" altLang="zh-CN">
                <a:solidFill>
                  <a:srgbClr val="FF0000"/>
                </a:solidFill>
              </a:rPr>
              <a:t>B+</a:t>
            </a:r>
            <a:endParaRPr lang="en-US" altLang="zh-CN">
              <a:solidFill>
                <a:srgbClr val="FF0000"/>
              </a:solidFill>
            </a:endParaRPr>
          </a:p>
        </p:txBody>
      </p:sp>
      <p:cxnSp>
        <p:nvCxnSpPr>
          <p:cNvPr id="5" name="直接连接符 4"/>
          <p:cNvCxnSpPr/>
          <p:nvPr/>
        </p:nvCxnSpPr>
        <p:spPr>
          <a:xfrm>
            <a:off x="5596890" y="1176020"/>
            <a:ext cx="3175" cy="102552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流程图: 汇总连接 5"/>
          <p:cNvSpPr/>
          <p:nvPr/>
        </p:nvSpPr>
        <p:spPr>
          <a:xfrm>
            <a:off x="5472430" y="1784985"/>
            <a:ext cx="257175" cy="23749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5562600" y="1329690"/>
            <a:ext cx="77470" cy="301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8" name="直接连接符 7"/>
          <p:cNvCxnSpPr/>
          <p:nvPr/>
        </p:nvCxnSpPr>
        <p:spPr>
          <a:xfrm flipH="1">
            <a:off x="6285865" y="1179195"/>
            <a:ext cx="5080" cy="15049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936740" y="1166495"/>
            <a:ext cx="5080" cy="15049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127115" y="1311275"/>
            <a:ext cx="163830" cy="18478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36740" y="1316990"/>
            <a:ext cx="167640" cy="19431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287135" y="1550035"/>
            <a:ext cx="2540" cy="66357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939280" y="1548765"/>
            <a:ext cx="2540" cy="38481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285865" y="1933575"/>
            <a:ext cx="665480" cy="952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901180" y="1642745"/>
            <a:ext cx="76200" cy="23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0" name="文本框 19"/>
          <p:cNvSpPr txBox="1"/>
          <p:nvPr/>
        </p:nvSpPr>
        <p:spPr>
          <a:xfrm>
            <a:off x="5621020" y="1189355"/>
            <a:ext cx="538480" cy="306705"/>
          </a:xfrm>
          <a:prstGeom prst="rect">
            <a:avLst/>
          </a:prstGeom>
          <a:noFill/>
        </p:spPr>
        <p:txBody>
          <a:bodyPr wrap="none" rtlCol="0">
            <a:spAutoFit/>
          </a:bodyPr>
          <a:p>
            <a:r>
              <a:rPr lang="zh-CN" altLang="en-US" sz="1400"/>
              <a:t>锁止</a:t>
            </a:r>
            <a:endParaRPr lang="zh-CN" altLang="en-US" sz="1400"/>
          </a:p>
        </p:txBody>
      </p:sp>
      <p:sp>
        <p:nvSpPr>
          <p:cNvPr id="21" name="文本框 20"/>
          <p:cNvSpPr txBox="1"/>
          <p:nvPr/>
        </p:nvSpPr>
        <p:spPr>
          <a:xfrm>
            <a:off x="6980555" y="1137920"/>
            <a:ext cx="538480" cy="306705"/>
          </a:xfrm>
          <a:prstGeom prst="rect">
            <a:avLst/>
          </a:prstGeom>
          <a:noFill/>
        </p:spPr>
        <p:txBody>
          <a:bodyPr wrap="none" rtlCol="0">
            <a:spAutoFit/>
          </a:bodyPr>
          <a:p>
            <a:r>
              <a:rPr lang="zh-CN" altLang="en-US" sz="1400"/>
              <a:t>开锁</a:t>
            </a:r>
            <a:endParaRPr lang="zh-CN" altLang="en-US" sz="1400"/>
          </a:p>
        </p:txBody>
      </p:sp>
      <p:sp>
        <p:nvSpPr>
          <p:cNvPr id="22" name="文本框 21"/>
          <p:cNvSpPr txBox="1"/>
          <p:nvPr/>
        </p:nvSpPr>
        <p:spPr>
          <a:xfrm>
            <a:off x="4238625" y="1709420"/>
            <a:ext cx="1722755" cy="368300"/>
          </a:xfrm>
          <a:prstGeom prst="rect">
            <a:avLst/>
          </a:prstGeom>
          <a:noFill/>
        </p:spPr>
        <p:txBody>
          <a:bodyPr wrap="square" rtlCol="0">
            <a:spAutoFit/>
          </a:bodyPr>
          <a:p>
            <a:r>
              <a:rPr lang="zh-CN" altLang="en-US"/>
              <a:t>元件</a:t>
            </a:r>
            <a:r>
              <a:rPr lang="zh-CN" altLang="en-US"/>
              <a:t>照明灯</a:t>
            </a:r>
            <a:endParaRPr lang="zh-CN" altLang="en-US"/>
          </a:p>
        </p:txBody>
      </p:sp>
      <p:grpSp>
        <p:nvGrpSpPr>
          <p:cNvPr id="25" name="组合 24"/>
          <p:cNvGrpSpPr/>
          <p:nvPr/>
        </p:nvGrpSpPr>
        <p:grpSpPr>
          <a:xfrm>
            <a:off x="2694305" y="2510790"/>
            <a:ext cx="193040" cy="182245"/>
            <a:chOff x="3559" y="7180"/>
            <a:chExt cx="304" cy="287"/>
          </a:xfrm>
        </p:grpSpPr>
        <p:cxnSp>
          <p:nvCxnSpPr>
            <p:cNvPr id="23" name="直接连接符 22"/>
            <p:cNvCxnSpPr/>
            <p:nvPr/>
          </p:nvCxnSpPr>
          <p:spPr>
            <a:xfrm flipH="1">
              <a:off x="3559" y="7180"/>
              <a:ext cx="304"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712" y="7181"/>
              <a:ext cx="0" cy="287"/>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642360" y="2534920"/>
            <a:ext cx="193040" cy="182245"/>
            <a:chOff x="3559" y="7180"/>
            <a:chExt cx="304" cy="287"/>
          </a:xfrm>
        </p:grpSpPr>
        <p:cxnSp>
          <p:nvCxnSpPr>
            <p:cNvPr id="27" name="直接连接符 26"/>
            <p:cNvCxnSpPr/>
            <p:nvPr/>
          </p:nvCxnSpPr>
          <p:spPr>
            <a:xfrm flipH="1">
              <a:off x="3559" y="7180"/>
              <a:ext cx="304"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712" y="7181"/>
              <a:ext cx="0" cy="287"/>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378710" y="2716530"/>
            <a:ext cx="182880" cy="248285"/>
            <a:chOff x="4979" y="6889"/>
            <a:chExt cx="288" cy="391"/>
          </a:xfrm>
        </p:grpSpPr>
        <p:cxnSp>
          <p:nvCxnSpPr>
            <p:cNvPr id="32" name="直接连接符 31"/>
            <p:cNvCxnSpPr/>
            <p:nvPr/>
          </p:nvCxnSpPr>
          <p:spPr>
            <a:xfrm flipH="1" flipV="1">
              <a:off x="5013" y="7212"/>
              <a:ext cx="146"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4979" y="7166"/>
              <a:ext cx="217" cy="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029" y="7278"/>
              <a:ext cx="125" cy="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5090" y="6889"/>
              <a:ext cx="2" cy="27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075" y="6892"/>
              <a:ext cx="192" cy="0"/>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3354070" y="2747645"/>
            <a:ext cx="182880" cy="248285"/>
            <a:chOff x="6997" y="7163"/>
            <a:chExt cx="288" cy="391"/>
          </a:xfrm>
        </p:grpSpPr>
        <p:cxnSp>
          <p:nvCxnSpPr>
            <p:cNvPr id="39" name="直接连接符 38"/>
            <p:cNvCxnSpPr/>
            <p:nvPr/>
          </p:nvCxnSpPr>
          <p:spPr>
            <a:xfrm flipH="1" flipV="1">
              <a:off x="7031" y="7486"/>
              <a:ext cx="146" cy="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6997" y="7440"/>
              <a:ext cx="217" cy="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7047" y="7552"/>
              <a:ext cx="125" cy="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7108" y="7163"/>
              <a:ext cx="2" cy="27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093" y="7166"/>
              <a:ext cx="192" cy="0"/>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46" name="直接连接符 45"/>
          <p:cNvCxnSpPr/>
          <p:nvPr/>
        </p:nvCxnSpPr>
        <p:spPr>
          <a:xfrm flipH="1" flipV="1">
            <a:off x="2540635" y="2693670"/>
            <a:ext cx="145415" cy="188595"/>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3529330" y="2744470"/>
            <a:ext cx="160655" cy="17907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2685415" y="2872740"/>
            <a:ext cx="635" cy="208915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681095" y="2921635"/>
            <a:ext cx="1905" cy="205994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666365"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954020"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cxnSp>
        <p:nvCxnSpPr>
          <p:cNvPr id="56" name="直接连接符 55"/>
          <p:cNvCxnSpPr/>
          <p:nvPr/>
        </p:nvCxnSpPr>
        <p:spPr>
          <a:xfrm>
            <a:off x="4843145"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5130800"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sp>
        <p:nvSpPr>
          <p:cNvPr id="59" name="矩形 58"/>
          <p:cNvSpPr/>
          <p:nvPr/>
        </p:nvSpPr>
        <p:spPr>
          <a:xfrm>
            <a:off x="6642100"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60" name="直接连接符 59"/>
          <p:cNvCxnSpPr/>
          <p:nvPr/>
        </p:nvCxnSpPr>
        <p:spPr>
          <a:xfrm>
            <a:off x="6934200"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7221855"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sp>
        <p:nvSpPr>
          <p:cNvPr id="63" name="矩形 62"/>
          <p:cNvSpPr/>
          <p:nvPr/>
        </p:nvSpPr>
        <p:spPr>
          <a:xfrm>
            <a:off x="8482965" y="4302760"/>
            <a:ext cx="1570990" cy="975995"/>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cxnSp>
        <p:nvCxnSpPr>
          <p:cNvPr id="64" name="直接连接符 63"/>
          <p:cNvCxnSpPr/>
          <p:nvPr/>
        </p:nvCxnSpPr>
        <p:spPr>
          <a:xfrm>
            <a:off x="8755380" y="4961890"/>
            <a:ext cx="1026160" cy="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043035" y="4766310"/>
            <a:ext cx="411480" cy="391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a:t>M</a:t>
            </a:r>
            <a:endParaRPr lang="en-US" altLang="zh-CN"/>
          </a:p>
        </p:txBody>
      </p:sp>
      <p:cxnSp>
        <p:nvCxnSpPr>
          <p:cNvPr id="66" name="直接连接符 65"/>
          <p:cNvCxnSpPr/>
          <p:nvPr/>
        </p:nvCxnSpPr>
        <p:spPr>
          <a:xfrm>
            <a:off x="2675890" y="3336925"/>
            <a:ext cx="6077585" cy="5080"/>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681095" y="3655060"/>
            <a:ext cx="6097905" cy="1333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842510" y="3336925"/>
            <a:ext cx="1905" cy="162496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941820" y="3342005"/>
            <a:ext cx="1905" cy="162496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8753475" y="3347085"/>
            <a:ext cx="1905" cy="162496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869305" y="3655060"/>
            <a:ext cx="0" cy="130365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960360" y="3668395"/>
            <a:ext cx="0" cy="130365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781540" y="3668395"/>
            <a:ext cx="0" cy="1303655"/>
          </a:xfrm>
          <a:prstGeom prst="line">
            <a:avLst/>
          </a:prstGeom>
          <a:ln w="1905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2779395" y="2390775"/>
            <a:ext cx="517525" cy="368300"/>
          </a:xfrm>
          <a:prstGeom prst="rect">
            <a:avLst/>
          </a:prstGeom>
          <a:noFill/>
        </p:spPr>
        <p:txBody>
          <a:bodyPr wrap="none" rtlCol="0">
            <a:spAutoFit/>
          </a:bodyPr>
          <a:p>
            <a:r>
              <a:rPr lang="en-US" altLang="zh-CN"/>
              <a:t>12v</a:t>
            </a:r>
            <a:endParaRPr lang="en-US" altLang="zh-CN"/>
          </a:p>
        </p:txBody>
      </p:sp>
      <p:sp>
        <p:nvSpPr>
          <p:cNvPr id="75" name="文本框 74"/>
          <p:cNvSpPr txBox="1"/>
          <p:nvPr/>
        </p:nvSpPr>
        <p:spPr>
          <a:xfrm>
            <a:off x="3787775" y="2405380"/>
            <a:ext cx="517525" cy="368300"/>
          </a:xfrm>
          <a:prstGeom prst="rect">
            <a:avLst/>
          </a:prstGeom>
          <a:noFill/>
        </p:spPr>
        <p:txBody>
          <a:bodyPr wrap="none" rtlCol="0">
            <a:spAutoFit/>
          </a:bodyPr>
          <a:p>
            <a:r>
              <a:rPr lang="en-US" altLang="zh-CN"/>
              <a:t>12v</a:t>
            </a:r>
            <a:endParaRPr lang="en-US" altLang="zh-CN"/>
          </a:p>
        </p:txBody>
      </p:sp>
      <p:sp>
        <p:nvSpPr>
          <p:cNvPr id="77" name="文本框 76"/>
          <p:cNvSpPr txBox="1"/>
          <p:nvPr/>
        </p:nvSpPr>
        <p:spPr>
          <a:xfrm>
            <a:off x="2202180" y="2402205"/>
            <a:ext cx="538480" cy="306705"/>
          </a:xfrm>
          <a:prstGeom prst="rect">
            <a:avLst/>
          </a:prstGeom>
          <a:noFill/>
        </p:spPr>
        <p:txBody>
          <a:bodyPr wrap="none" rtlCol="0">
            <a:spAutoFit/>
          </a:bodyPr>
          <a:p>
            <a:r>
              <a:rPr lang="zh-CN" altLang="en-US" sz="1400"/>
              <a:t>锁止</a:t>
            </a:r>
            <a:endParaRPr lang="zh-CN" altLang="en-US" sz="1400"/>
          </a:p>
        </p:txBody>
      </p:sp>
      <p:sp>
        <p:nvSpPr>
          <p:cNvPr id="78" name="文本框 77"/>
          <p:cNvSpPr txBox="1"/>
          <p:nvPr/>
        </p:nvSpPr>
        <p:spPr>
          <a:xfrm>
            <a:off x="3183255" y="2436495"/>
            <a:ext cx="538480" cy="306705"/>
          </a:xfrm>
          <a:prstGeom prst="rect">
            <a:avLst/>
          </a:prstGeom>
          <a:noFill/>
        </p:spPr>
        <p:txBody>
          <a:bodyPr wrap="none" rtlCol="0">
            <a:spAutoFit/>
          </a:bodyPr>
          <a:p>
            <a:r>
              <a:rPr lang="zh-CN" altLang="en-US" sz="1400"/>
              <a:t>开锁</a:t>
            </a:r>
            <a:endParaRPr lang="zh-CN" altLang="en-US" sz="1400"/>
          </a:p>
        </p:txBody>
      </p:sp>
      <p:cxnSp>
        <p:nvCxnSpPr>
          <p:cNvPr id="79" name="直接连接符 78"/>
          <p:cNvCxnSpPr/>
          <p:nvPr/>
        </p:nvCxnSpPr>
        <p:spPr>
          <a:xfrm flipH="1">
            <a:off x="6286500" y="1301750"/>
            <a:ext cx="4445" cy="2673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018280" y="1214755"/>
            <a:ext cx="2229485"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242685" y="1214755"/>
            <a:ext cx="5080" cy="984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2685415" y="2693035"/>
            <a:ext cx="99695" cy="199390"/>
          </a:xfrm>
          <a:prstGeom prst="line">
            <a:avLst/>
          </a:prstGeom>
          <a:ln w="1905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740660" y="2513965"/>
            <a:ext cx="5080" cy="865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2740660" y="3379470"/>
            <a:ext cx="5968365"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4776470" y="3375025"/>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897370" y="3375025"/>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8695055" y="3365500"/>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740660" y="5015865"/>
            <a:ext cx="976630" cy="1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4780280" y="5045075"/>
            <a:ext cx="1123950"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6885305" y="5034915"/>
            <a:ext cx="1123950"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8686165" y="5025390"/>
            <a:ext cx="1123950"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894705" y="3684270"/>
            <a:ext cx="9525" cy="1372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7999730" y="3674110"/>
            <a:ext cx="9525" cy="1372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9810115" y="3674110"/>
            <a:ext cx="9525" cy="13728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707130" y="3688080"/>
            <a:ext cx="6096635" cy="5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3710305" y="2927985"/>
            <a:ext cx="6985" cy="765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3422650" y="2683510"/>
            <a:ext cx="294640" cy="244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3404870" y="2675255"/>
            <a:ext cx="7620" cy="259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3707130" y="3693795"/>
            <a:ext cx="0" cy="1323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2736850" y="3343910"/>
            <a:ext cx="3810" cy="167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86055" y="706120"/>
            <a:ext cx="2926080" cy="460375"/>
          </a:xfrm>
          <a:prstGeom prst="rect">
            <a:avLst/>
          </a:prstGeom>
          <a:noFill/>
        </p:spPr>
        <p:txBody>
          <a:bodyPr wrap="none" rtlCol="0">
            <a:spAutoFit/>
          </a:bodyPr>
          <a:p>
            <a:r>
              <a:rPr lang="zh-CN" altLang="en-US" sz="2400"/>
              <a:t>四、开关</a:t>
            </a:r>
            <a:r>
              <a:rPr lang="zh-CN" altLang="en-US" sz="2400"/>
              <a:t>控制电路：</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1000"/>
                                        <p:tgtEl>
                                          <p:spTgt spid="10"/>
                                        </p:tgtEl>
                                      </p:cBhvr>
                                    </p:animEffect>
                                    <p:set>
                                      <p:cBhvr>
                                        <p:cTn id="7" dur="1" fill="hold">
                                          <p:stCondLst>
                                            <p:cond delay="998"/>
                                          </p:stCondLst>
                                        </p:cTn>
                                        <p:tgtEl>
                                          <p:spTgt spid="10"/>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000" fill="hold">
                                          <p:stCondLst>
                                            <p:cond delay="0"/>
                                          </p:stCondLst>
                                        </p:cTn>
                                        <p:tgtEl>
                                          <p:spTgt spid="79"/>
                                        </p:tgtEl>
                                        <p:attrNameLst>
                                          <p:attrName>style.visibility</p:attrName>
                                        </p:attrNameLst>
                                      </p:cBhvr>
                                      <p:to>
                                        <p:strVal val="visible"/>
                                      </p:to>
                                    </p:set>
                                    <p:animEffect transition="in" filter="wipe(up)">
                                      <p:cBhvr>
                                        <p:cTn id="10" dur="10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2000" fill="hold">
                                          <p:stCondLst>
                                            <p:cond delay="0"/>
                                          </p:stCondLst>
                                        </p:cTn>
                                        <p:tgtEl>
                                          <p:spTgt spid="80"/>
                                        </p:tgtEl>
                                        <p:attrNameLst>
                                          <p:attrName>style.visibility</p:attrName>
                                        </p:attrNameLst>
                                      </p:cBhvr>
                                      <p:to>
                                        <p:strVal val="visible"/>
                                      </p:to>
                                    </p:set>
                                    <p:animEffect transition="in" filter="wipe(left)">
                                      <p:cBhvr>
                                        <p:cTn id="15" dur="2000"/>
                                        <p:tgtEl>
                                          <p:spTgt spid="80"/>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2000" fill="hold">
                                          <p:stCondLst>
                                            <p:cond delay="0"/>
                                          </p:stCondLst>
                                        </p:cTn>
                                        <p:tgtEl>
                                          <p:spTgt spid="81"/>
                                        </p:tgtEl>
                                        <p:attrNameLst>
                                          <p:attrName>style.visibility</p:attrName>
                                        </p:attrNameLst>
                                      </p:cBhvr>
                                      <p:to>
                                        <p:strVal val="visible"/>
                                      </p:to>
                                    </p:set>
                                    <p:animEffect transition="in" filter="wipe(up)">
                                      <p:cBhvr>
                                        <p:cTn id="19" dur="2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repeatCount="3000" fill="hold" grpId="0" nodeType="clickEffect">
                                  <p:stCondLst>
                                    <p:cond delay="0"/>
                                  </p:stCondLst>
                                  <p:childTnLst>
                                    <p:animClr clrSpc="rgb" dir="cw">
                                      <p:cBhvr override="childStyle">
                                        <p:cTn id="23" dur="500" autoRev="1" fill="hold"/>
                                        <p:tgtEl>
                                          <p:spTgt spid="2"/>
                                        </p:tgtEl>
                                        <p:attrNameLst>
                                          <p:attrName>style.color</p:attrName>
                                        </p:attrNameLst>
                                      </p:cBhvr>
                                      <p:to>
                                        <a:schemeClr val="bg1"/>
                                      </p:to>
                                    </p:animClr>
                                    <p:animClr clrSpc="rgb" dir="cw">
                                      <p:cBhvr>
                                        <p:cTn id="24" dur="500" autoRev="1" fill="hold"/>
                                        <p:tgtEl>
                                          <p:spTgt spid="2"/>
                                        </p:tgtEl>
                                        <p:attrNameLst>
                                          <p:attrName>fillcolor</p:attrName>
                                        </p:attrNameLst>
                                      </p:cBhvr>
                                      <p:to>
                                        <a:schemeClr val="bg1"/>
                                      </p:to>
                                    </p:animClr>
                                    <p:set>
                                      <p:cBhvr>
                                        <p:cTn id="25" dur="500" autoRev="1" fill="hold"/>
                                        <p:tgtEl>
                                          <p:spTgt spid="2"/>
                                        </p:tgtEl>
                                        <p:attrNameLst>
                                          <p:attrName>fill.type</p:attrName>
                                        </p:attrNameLst>
                                      </p:cBhvr>
                                      <p:to>
                                        <p:strVal val="solid"/>
                                      </p:to>
                                    </p:set>
                                    <p:set>
                                      <p:cBhvr>
                                        <p:cTn id="26" dur="500" autoRev="1" fill="hold"/>
                                        <p:tgtEl>
                                          <p:spTgt spid="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nodeType="clickEffect">
                                  <p:stCondLst>
                                    <p:cond delay="0"/>
                                  </p:stCondLst>
                                  <p:childTnLst>
                                    <p:animEffect transition="out" filter="wipe(up)">
                                      <p:cBhvr>
                                        <p:cTn id="30" dur="1000"/>
                                        <p:tgtEl>
                                          <p:spTgt spid="46"/>
                                        </p:tgtEl>
                                      </p:cBhvr>
                                    </p:animEffect>
                                    <p:set>
                                      <p:cBhvr>
                                        <p:cTn id="31" dur="1" fill="hold">
                                          <p:stCondLst>
                                            <p:cond delay="998"/>
                                          </p:stCondLst>
                                        </p:cTn>
                                        <p:tgtEl>
                                          <p:spTgt spid="46"/>
                                        </p:tgtEl>
                                        <p:attrNameLst>
                                          <p:attrName>style.visibility</p:attrName>
                                        </p:attrNameLst>
                                      </p:cBhvr>
                                      <p:to>
                                        <p:strVal val="hidden"/>
                                      </p:to>
                                    </p:set>
                                  </p:childTnLst>
                                </p:cTn>
                              </p:par>
                              <p:par>
                                <p:cTn id="32" presetID="22" presetClass="entr" presetSubtype="4" fill="hold" nodeType="withEffect">
                                  <p:stCondLst>
                                    <p:cond delay="0"/>
                                  </p:stCondLst>
                                  <p:childTnLst>
                                    <p:set>
                                      <p:cBhvr>
                                        <p:cTn id="33" dur="1000" fill="hold">
                                          <p:stCondLst>
                                            <p:cond delay="0"/>
                                          </p:stCondLst>
                                        </p:cTn>
                                        <p:tgtEl>
                                          <p:spTgt spid="82"/>
                                        </p:tgtEl>
                                        <p:attrNameLst>
                                          <p:attrName>style.visibility</p:attrName>
                                        </p:attrNameLst>
                                      </p:cBhvr>
                                      <p:to>
                                        <p:strVal val="visible"/>
                                      </p:to>
                                    </p:set>
                                    <p:animEffect transition="in" filter="wipe(down)">
                                      <p:cBhvr>
                                        <p:cTn id="34" dur="10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2000" fill="hold">
                                          <p:stCondLst>
                                            <p:cond delay="0"/>
                                          </p:stCondLst>
                                        </p:cTn>
                                        <p:tgtEl>
                                          <p:spTgt spid="83"/>
                                        </p:tgtEl>
                                        <p:attrNameLst>
                                          <p:attrName>style.visibility</p:attrName>
                                        </p:attrNameLst>
                                      </p:cBhvr>
                                      <p:to>
                                        <p:strVal val="visible"/>
                                      </p:to>
                                    </p:set>
                                    <p:animEffect transition="in" filter="wipe(up)">
                                      <p:cBhvr>
                                        <p:cTn id="39" dur="2000"/>
                                        <p:tgtEl>
                                          <p:spTgt spid="83"/>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000" fill="hold">
                                          <p:stCondLst>
                                            <p:cond delay="0"/>
                                          </p:stCondLst>
                                        </p:cTn>
                                        <p:tgtEl>
                                          <p:spTgt spid="84"/>
                                        </p:tgtEl>
                                        <p:attrNameLst>
                                          <p:attrName>style.visibility</p:attrName>
                                        </p:attrNameLst>
                                      </p:cBhvr>
                                      <p:to>
                                        <p:strVal val="visible"/>
                                      </p:to>
                                    </p:set>
                                    <p:animEffect transition="in" filter="wipe(left)">
                                      <p:cBhvr>
                                        <p:cTn id="43" dur="1000"/>
                                        <p:tgtEl>
                                          <p:spTgt spid="84"/>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000" fill="hold">
                                          <p:stCondLst>
                                            <p:cond delay="0"/>
                                          </p:stCondLst>
                                        </p:cTn>
                                        <p:tgtEl>
                                          <p:spTgt spid="85"/>
                                        </p:tgtEl>
                                        <p:attrNameLst>
                                          <p:attrName>style.visibility</p:attrName>
                                        </p:attrNameLst>
                                      </p:cBhvr>
                                      <p:to>
                                        <p:strVal val="visible"/>
                                      </p:to>
                                    </p:set>
                                    <p:animEffect transition="in" filter="wipe(up)">
                                      <p:cBhvr>
                                        <p:cTn id="47" dur="1000"/>
                                        <p:tgtEl>
                                          <p:spTgt spid="85"/>
                                        </p:tgtEl>
                                      </p:cBhvr>
                                    </p:animEffect>
                                  </p:childTnLst>
                                </p:cTn>
                              </p:par>
                              <p:par>
                                <p:cTn id="48" presetID="22" presetClass="entr" presetSubtype="1" fill="hold" nodeType="withEffect">
                                  <p:stCondLst>
                                    <p:cond delay="0"/>
                                  </p:stCondLst>
                                  <p:childTnLst>
                                    <p:set>
                                      <p:cBhvr>
                                        <p:cTn id="49" dur="1000" fill="hold">
                                          <p:stCondLst>
                                            <p:cond delay="0"/>
                                          </p:stCondLst>
                                        </p:cTn>
                                        <p:tgtEl>
                                          <p:spTgt spid="86"/>
                                        </p:tgtEl>
                                        <p:attrNameLst>
                                          <p:attrName>style.visibility</p:attrName>
                                        </p:attrNameLst>
                                      </p:cBhvr>
                                      <p:to>
                                        <p:strVal val="visible"/>
                                      </p:to>
                                    </p:set>
                                    <p:animEffect transition="in" filter="wipe(up)">
                                      <p:cBhvr>
                                        <p:cTn id="50" dur="1000"/>
                                        <p:tgtEl>
                                          <p:spTgt spid="86"/>
                                        </p:tgtEl>
                                      </p:cBhvr>
                                    </p:animEffect>
                                  </p:childTnLst>
                                </p:cTn>
                              </p:par>
                              <p:par>
                                <p:cTn id="51" presetID="22" presetClass="entr" presetSubtype="1" fill="hold" nodeType="withEffect">
                                  <p:stCondLst>
                                    <p:cond delay="0"/>
                                  </p:stCondLst>
                                  <p:childTnLst>
                                    <p:set>
                                      <p:cBhvr>
                                        <p:cTn id="52" dur="1000" fill="hold">
                                          <p:stCondLst>
                                            <p:cond delay="0"/>
                                          </p:stCondLst>
                                        </p:cTn>
                                        <p:tgtEl>
                                          <p:spTgt spid="87"/>
                                        </p:tgtEl>
                                        <p:attrNameLst>
                                          <p:attrName>style.visibility</p:attrName>
                                        </p:attrNameLst>
                                      </p:cBhvr>
                                      <p:to>
                                        <p:strVal val="visible"/>
                                      </p:to>
                                    </p:set>
                                    <p:animEffect transition="in" filter="wipe(up)">
                                      <p:cBhvr>
                                        <p:cTn id="53" dur="1000"/>
                                        <p:tgtEl>
                                          <p:spTgt spid="87"/>
                                        </p:tgtEl>
                                      </p:cBhvr>
                                    </p:animEffect>
                                  </p:childTnLst>
                                </p:cTn>
                              </p:par>
                              <p:par>
                                <p:cTn id="54" presetID="22" presetClass="entr" presetSubtype="1" fill="hold" nodeType="withEffect">
                                  <p:stCondLst>
                                    <p:cond delay="0"/>
                                  </p:stCondLst>
                                  <p:childTnLst>
                                    <p:set>
                                      <p:cBhvr>
                                        <p:cTn id="55" dur="1000" fill="hold">
                                          <p:stCondLst>
                                            <p:cond delay="0"/>
                                          </p:stCondLst>
                                        </p:cTn>
                                        <p:tgtEl>
                                          <p:spTgt spid="100"/>
                                        </p:tgtEl>
                                        <p:attrNameLst>
                                          <p:attrName>style.visibility</p:attrName>
                                        </p:attrNameLst>
                                      </p:cBhvr>
                                      <p:to>
                                        <p:strVal val="visible"/>
                                      </p:to>
                                    </p:set>
                                    <p:animEffect transition="in" filter="wipe(up)">
                                      <p:cBhvr>
                                        <p:cTn id="56" dur="1000"/>
                                        <p:tgtEl>
                                          <p:spTgt spid="100"/>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000" fill="hold">
                                          <p:stCondLst>
                                            <p:cond delay="0"/>
                                          </p:stCondLst>
                                        </p:cTn>
                                        <p:tgtEl>
                                          <p:spTgt spid="88"/>
                                        </p:tgtEl>
                                        <p:attrNameLst>
                                          <p:attrName>style.visibility</p:attrName>
                                        </p:attrNameLst>
                                      </p:cBhvr>
                                      <p:to>
                                        <p:strVal val="visible"/>
                                      </p:to>
                                    </p:set>
                                    <p:animEffect transition="in" filter="wipe(left)">
                                      <p:cBhvr>
                                        <p:cTn id="60" dur="1000"/>
                                        <p:tgtEl>
                                          <p:spTgt spid="88"/>
                                        </p:tgtEl>
                                      </p:cBhvr>
                                    </p:animEffect>
                                  </p:childTnLst>
                                </p:cTn>
                              </p:par>
                              <p:par>
                                <p:cTn id="61" presetID="22" presetClass="entr" presetSubtype="8" fill="hold" nodeType="withEffect">
                                  <p:stCondLst>
                                    <p:cond delay="0"/>
                                  </p:stCondLst>
                                  <p:childTnLst>
                                    <p:set>
                                      <p:cBhvr>
                                        <p:cTn id="62" dur="1000"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2" presetClass="entr" presetSubtype="8" fill="hold" nodeType="withEffect">
                                  <p:stCondLst>
                                    <p:cond delay="0"/>
                                  </p:stCondLst>
                                  <p:childTnLst>
                                    <p:set>
                                      <p:cBhvr>
                                        <p:cTn id="65" dur="1000" fill="hold">
                                          <p:stCondLst>
                                            <p:cond delay="0"/>
                                          </p:stCondLst>
                                        </p:cTn>
                                        <p:tgtEl>
                                          <p:spTgt spid="90"/>
                                        </p:tgtEl>
                                        <p:attrNameLst>
                                          <p:attrName>style.visibility</p:attrName>
                                        </p:attrNameLst>
                                      </p:cBhvr>
                                      <p:to>
                                        <p:strVal val="visible"/>
                                      </p:to>
                                    </p:set>
                                    <p:animEffect transition="in" filter="wipe(left)">
                                      <p:cBhvr>
                                        <p:cTn id="66" dur="1000"/>
                                        <p:tgtEl>
                                          <p:spTgt spid="90"/>
                                        </p:tgtEl>
                                      </p:cBhvr>
                                    </p:animEffect>
                                  </p:childTnLst>
                                </p:cTn>
                              </p:par>
                              <p:par>
                                <p:cTn id="67" presetID="22" presetClass="entr" presetSubtype="8" fill="hold" nodeType="withEffect">
                                  <p:stCondLst>
                                    <p:cond delay="0"/>
                                  </p:stCondLst>
                                  <p:childTnLst>
                                    <p:set>
                                      <p:cBhvr>
                                        <p:cTn id="68" dur="1000" fill="hold">
                                          <p:stCondLst>
                                            <p:cond delay="0"/>
                                          </p:stCondLst>
                                        </p:cTn>
                                        <p:tgtEl>
                                          <p:spTgt spid="91"/>
                                        </p:tgtEl>
                                        <p:attrNameLst>
                                          <p:attrName>style.visibility</p:attrName>
                                        </p:attrNameLst>
                                      </p:cBhvr>
                                      <p:to>
                                        <p:strVal val="visible"/>
                                      </p:to>
                                    </p:set>
                                    <p:animEffect transition="in" filter="wipe(left)">
                                      <p:cBhvr>
                                        <p:cTn id="69" dur="1000"/>
                                        <p:tgtEl>
                                          <p:spTgt spid="91"/>
                                        </p:tgtEl>
                                      </p:cBhvr>
                                    </p:animEffect>
                                  </p:childTnLst>
                                </p:cTn>
                              </p:par>
                            </p:childTnLst>
                          </p:cTn>
                        </p:par>
                        <p:par>
                          <p:cTn id="70" fill="hold">
                            <p:stCondLst>
                              <p:cond delay="5000"/>
                            </p:stCondLst>
                            <p:childTnLst>
                              <p:par>
                                <p:cTn id="71" presetID="22" presetClass="entr" presetSubtype="4" fill="hold" nodeType="afterEffect">
                                  <p:stCondLst>
                                    <p:cond delay="0"/>
                                  </p:stCondLst>
                                  <p:childTnLst>
                                    <p:set>
                                      <p:cBhvr>
                                        <p:cTn id="72" dur="1000" fill="hold">
                                          <p:stCondLst>
                                            <p:cond delay="0"/>
                                          </p:stCondLst>
                                        </p:cTn>
                                        <p:tgtEl>
                                          <p:spTgt spid="99"/>
                                        </p:tgtEl>
                                        <p:attrNameLst>
                                          <p:attrName>style.visibility</p:attrName>
                                        </p:attrNameLst>
                                      </p:cBhvr>
                                      <p:to>
                                        <p:strVal val="visible"/>
                                      </p:to>
                                    </p:set>
                                    <p:animEffect transition="in" filter="wipe(down)">
                                      <p:cBhvr>
                                        <p:cTn id="73" dur="1000"/>
                                        <p:tgtEl>
                                          <p:spTgt spid="99"/>
                                        </p:tgtEl>
                                      </p:cBhvr>
                                    </p:animEffect>
                                  </p:childTnLst>
                                </p:cTn>
                              </p:par>
                              <p:par>
                                <p:cTn id="74" presetID="22" presetClass="entr" presetSubtype="4" fill="hold" nodeType="withEffect">
                                  <p:stCondLst>
                                    <p:cond delay="0"/>
                                  </p:stCondLst>
                                  <p:childTnLst>
                                    <p:set>
                                      <p:cBhvr>
                                        <p:cTn id="75" dur="1000" fill="hold">
                                          <p:stCondLst>
                                            <p:cond delay="0"/>
                                          </p:stCondLst>
                                        </p:cTn>
                                        <p:tgtEl>
                                          <p:spTgt spid="92"/>
                                        </p:tgtEl>
                                        <p:attrNameLst>
                                          <p:attrName>style.visibility</p:attrName>
                                        </p:attrNameLst>
                                      </p:cBhvr>
                                      <p:to>
                                        <p:strVal val="visible"/>
                                      </p:to>
                                    </p:set>
                                    <p:animEffect transition="in" filter="wipe(down)">
                                      <p:cBhvr>
                                        <p:cTn id="76" dur="1000"/>
                                        <p:tgtEl>
                                          <p:spTgt spid="92"/>
                                        </p:tgtEl>
                                      </p:cBhvr>
                                    </p:animEffect>
                                  </p:childTnLst>
                                </p:cTn>
                              </p:par>
                              <p:par>
                                <p:cTn id="77" presetID="22" presetClass="entr" presetSubtype="4" fill="hold" nodeType="withEffect">
                                  <p:stCondLst>
                                    <p:cond delay="0"/>
                                  </p:stCondLst>
                                  <p:childTnLst>
                                    <p:set>
                                      <p:cBhvr>
                                        <p:cTn id="78" dur="1000" fill="hold">
                                          <p:stCondLst>
                                            <p:cond delay="0"/>
                                          </p:stCondLst>
                                        </p:cTn>
                                        <p:tgtEl>
                                          <p:spTgt spid="93"/>
                                        </p:tgtEl>
                                        <p:attrNameLst>
                                          <p:attrName>style.visibility</p:attrName>
                                        </p:attrNameLst>
                                      </p:cBhvr>
                                      <p:to>
                                        <p:strVal val="visible"/>
                                      </p:to>
                                    </p:set>
                                    <p:animEffect transition="in" filter="wipe(down)">
                                      <p:cBhvr>
                                        <p:cTn id="79" dur="1000"/>
                                        <p:tgtEl>
                                          <p:spTgt spid="93"/>
                                        </p:tgtEl>
                                      </p:cBhvr>
                                    </p:animEffect>
                                  </p:childTnLst>
                                </p:cTn>
                              </p:par>
                              <p:par>
                                <p:cTn id="80" presetID="22" presetClass="entr" presetSubtype="4" fill="hold" nodeType="withEffect">
                                  <p:stCondLst>
                                    <p:cond delay="0"/>
                                  </p:stCondLst>
                                  <p:childTnLst>
                                    <p:set>
                                      <p:cBhvr>
                                        <p:cTn id="81" dur="1000" fill="hold">
                                          <p:stCondLst>
                                            <p:cond delay="0"/>
                                          </p:stCondLst>
                                        </p:cTn>
                                        <p:tgtEl>
                                          <p:spTgt spid="94"/>
                                        </p:tgtEl>
                                        <p:attrNameLst>
                                          <p:attrName>style.visibility</p:attrName>
                                        </p:attrNameLst>
                                      </p:cBhvr>
                                      <p:to>
                                        <p:strVal val="visible"/>
                                      </p:to>
                                    </p:set>
                                    <p:animEffect transition="in" filter="wipe(down)">
                                      <p:cBhvr>
                                        <p:cTn id="82" dur="1000"/>
                                        <p:tgtEl>
                                          <p:spTgt spid="94"/>
                                        </p:tgtEl>
                                      </p:cBhvr>
                                    </p:animEffect>
                                  </p:childTnLst>
                                </p:cTn>
                              </p:par>
                            </p:childTnLst>
                          </p:cTn>
                        </p:par>
                        <p:par>
                          <p:cTn id="83" fill="hold">
                            <p:stCondLst>
                              <p:cond delay="6000"/>
                            </p:stCondLst>
                            <p:childTnLst>
                              <p:par>
                                <p:cTn id="84" presetID="22" presetClass="entr" presetSubtype="2" fill="hold" nodeType="afterEffect">
                                  <p:stCondLst>
                                    <p:cond delay="0"/>
                                  </p:stCondLst>
                                  <p:childTnLst>
                                    <p:set>
                                      <p:cBhvr>
                                        <p:cTn id="85" dur="1000" fill="hold">
                                          <p:stCondLst>
                                            <p:cond delay="0"/>
                                          </p:stCondLst>
                                        </p:cTn>
                                        <p:tgtEl>
                                          <p:spTgt spid="95"/>
                                        </p:tgtEl>
                                        <p:attrNameLst>
                                          <p:attrName>style.visibility</p:attrName>
                                        </p:attrNameLst>
                                      </p:cBhvr>
                                      <p:to>
                                        <p:strVal val="visible"/>
                                      </p:to>
                                    </p:set>
                                    <p:animEffect transition="in" filter="wipe(right)">
                                      <p:cBhvr>
                                        <p:cTn id="86" dur="1000"/>
                                        <p:tgtEl>
                                          <p:spTgt spid="95"/>
                                        </p:tgtEl>
                                      </p:cBhvr>
                                    </p:animEffect>
                                  </p:childTnLst>
                                </p:cTn>
                              </p:par>
                            </p:childTnLst>
                          </p:cTn>
                        </p:par>
                        <p:par>
                          <p:cTn id="87" fill="hold">
                            <p:stCondLst>
                              <p:cond delay="7000"/>
                            </p:stCondLst>
                            <p:childTnLst>
                              <p:par>
                                <p:cTn id="88" presetID="22" presetClass="entr" presetSubtype="4" fill="hold" nodeType="afterEffect">
                                  <p:stCondLst>
                                    <p:cond delay="0"/>
                                  </p:stCondLst>
                                  <p:childTnLst>
                                    <p:set>
                                      <p:cBhvr>
                                        <p:cTn id="89" dur="1000" fill="hold">
                                          <p:stCondLst>
                                            <p:cond delay="0"/>
                                          </p:stCondLst>
                                        </p:cTn>
                                        <p:tgtEl>
                                          <p:spTgt spid="96"/>
                                        </p:tgtEl>
                                        <p:attrNameLst>
                                          <p:attrName>style.visibility</p:attrName>
                                        </p:attrNameLst>
                                      </p:cBhvr>
                                      <p:to>
                                        <p:strVal val="visible"/>
                                      </p:to>
                                    </p:set>
                                    <p:animEffect transition="in" filter="wipe(down)">
                                      <p:cBhvr>
                                        <p:cTn id="90" dur="1000"/>
                                        <p:tgtEl>
                                          <p:spTgt spid="96"/>
                                        </p:tgtEl>
                                      </p:cBhvr>
                                    </p:animEffect>
                                  </p:childTnLst>
                                </p:cTn>
                              </p:par>
                            </p:childTnLst>
                          </p:cTn>
                        </p:par>
                        <p:par>
                          <p:cTn id="91" fill="hold">
                            <p:stCondLst>
                              <p:cond delay="8000"/>
                            </p:stCondLst>
                            <p:childTnLst>
                              <p:par>
                                <p:cTn id="92" presetID="22" presetClass="entr" presetSubtype="4" fill="hold" nodeType="afterEffect">
                                  <p:stCondLst>
                                    <p:cond delay="0"/>
                                  </p:stCondLst>
                                  <p:childTnLst>
                                    <p:set>
                                      <p:cBhvr>
                                        <p:cTn id="93" dur="1000" fill="hold">
                                          <p:stCondLst>
                                            <p:cond delay="0"/>
                                          </p:stCondLst>
                                        </p:cTn>
                                        <p:tgtEl>
                                          <p:spTgt spid="97"/>
                                        </p:tgtEl>
                                        <p:attrNameLst>
                                          <p:attrName>style.visibility</p:attrName>
                                        </p:attrNameLst>
                                      </p:cBhvr>
                                      <p:to>
                                        <p:strVal val="visible"/>
                                      </p:to>
                                    </p:set>
                                    <p:animEffect transition="in" filter="wipe(down)">
                                      <p:cBhvr>
                                        <p:cTn id="94" dur="1000"/>
                                        <p:tgtEl>
                                          <p:spTgt spid="97"/>
                                        </p:tgtEl>
                                      </p:cBhvr>
                                    </p:animEffect>
                                  </p:childTnLst>
                                </p:cTn>
                              </p:par>
                            </p:childTnLst>
                          </p:cTn>
                        </p:par>
                        <p:par>
                          <p:cTn id="95" fill="hold">
                            <p:stCondLst>
                              <p:cond delay="9000"/>
                            </p:stCondLst>
                            <p:childTnLst>
                              <p:par>
                                <p:cTn id="96" presetID="22" presetClass="entr" presetSubtype="1" fill="hold" nodeType="afterEffect">
                                  <p:stCondLst>
                                    <p:cond delay="0"/>
                                  </p:stCondLst>
                                  <p:childTnLst>
                                    <p:set>
                                      <p:cBhvr>
                                        <p:cTn id="97" dur="1000" fill="hold">
                                          <p:stCondLst>
                                            <p:cond delay="0"/>
                                          </p:stCondLst>
                                        </p:cTn>
                                        <p:tgtEl>
                                          <p:spTgt spid="98"/>
                                        </p:tgtEl>
                                        <p:attrNameLst>
                                          <p:attrName>style.visibility</p:attrName>
                                        </p:attrNameLst>
                                      </p:cBhvr>
                                      <p:to>
                                        <p:strVal val="visible"/>
                                      </p:to>
                                    </p:set>
                                    <p:animEffect transition="in" filter="wipe(up)">
                                      <p:cBhvr>
                                        <p:cTn id="98" dur="1000"/>
                                        <p:tgtEl>
                                          <p:spTgt spid="9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repeatCount="5000" fill="hold" grpId="0" nodeType="clickEffect">
                                  <p:stCondLst>
                                    <p:cond delay="0"/>
                                  </p:stCondLst>
                                  <p:childTnLst>
                                    <p:animRot by="21600000">
                                      <p:cBhvr>
                                        <p:cTn id="102" dur="1000" fill="hold"/>
                                        <p:tgtEl>
                                          <p:spTgt spid="50"/>
                                        </p:tgtEl>
                                        <p:attrNameLst>
                                          <p:attrName>r</p:attrName>
                                        </p:attrNameLst>
                                      </p:cBhvr>
                                    </p:animRot>
                                  </p:childTnLst>
                                </p:cTn>
                              </p:par>
                              <p:par>
                                <p:cTn id="103" presetID="8" presetClass="emph" presetSubtype="0" repeatCount="5000" fill="hold" grpId="0" nodeType="withEffect">
                                  <p:stCondLst>
                                    <p:cond delay="0"/>
                                  </p:stCondLst>
                                  <p:childTnLst>
                                    <p:animRot by="21600000">
                                      <p:cBhvr>
                                        <p:cTn id="104" dur="1000" fill="hold"/>
                                        <p:tgtEl>
                                          <p:spTgt spid="57"/>
                                        </p:tgtEl>
                                        <p:attrNameLst>
                                          <p:attrName>r</p:attrName>
                                        </p:attrNameLst>
                                      </p:cBhvr>
                                    </p:animRot>
                                  </p:childTnLst>
                                </p:cTn>
                              </p:par>
                              <p:par>
                                <p:cTn id="105" presetID="8" presetClass="emph" presetSubtype="0" repeatCount="5000" fill="hold" grpId="0" nodeType="withEffect">
                                  <p:stCondLst>
                                    <p:cond delay="0"/>
                                  </p:stCondLst>
                                  <p:childTnLst>
                                    <p:animRot by="21600000">
                                      <p:cBhvr>
                                        <p:cTn id="106" dur="1000" fill="hold"/>
                                        <p:tgtEl>
                                          <p:spTgt spid="61"/>
                                        </p:tgtEl>
                                        <p:attrNameLst>
                                          <p:attrName>r</p:attrName>
                                        </p:attrNameLst>
                                      </p:cBhvr>
                                    </p:animRot>
                                  </p:childTnLst>
                                </p:cTn>
                              </p:par>
                              <p:par>
                                <p:cTn id="107" presetID="8" presetClass="emph" presetSubtype="0" repeatCount="5000" fill="hold" grpId="0" nodeType="withEffect">
                                  <p:stCondLst>
                                    <p:cond delay="0"/>
                                  </p:stCondLst>
                                  <p:childTnLst>
                                    <p:animRot by="21600000">
                                      <p:cBhvr>
                                        <p:cTn id="108" dur="1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50" grpId="0" animBg="1"/>
      <p:bldP spid="50" grpId="1" animBg="1"/>
      <p:bldP spid="57" grpId="0" animBg="1"/>
      <p:bldP spid="61" grpId="0" animBg="1"/>
      <p:bldP spid="65" grpId="0" animBg="1"/>
      <p:bldP spid="57" grpId="1" animBg="1"/>
      <p:bldP spid="61" grpId="1" animBg="1"/>
      <p:bldP spid="6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538605" y="1692910"/>
            <a:ext cx="8881745" cy="3046095"/>
          </a:xfrm>
          <a:prstGeom prst="rect">
            <a:avLst/>
          </a:prstGeom>
          <a:noFill/>
        </p:spPr>
        <p:txBody>
          <a:bodyPr wrap="square" rtlCol="0">
            <a:spAutoFit/>
          </a:bodyPr>
          <a:p>
            <a:r>
              <a:rPr lang="en-US" altLang="zh-CN" sz="3200"/>
              <a:t>1.</a:t>
            </a:r>
            <a:r>
              <a:rPr lang="zh-CN" altLang="en-US" sz="3200"/>
              <a:t>锁车工作</a:t>
            </a:r>
            <a:r>
              <a:rPr lang="zh-CN" altLang="en-US" sz="3200"/>
              <a:t>原理：当按下驾驶员侧门把手上锁车键时，会给驾驶员侧车门控制单元提供一个锁车信号，控制单元收到该信号后控制内部锁车触点接通，同时给四个车门门锁电机供电，最后经驾驶员侧车门控制单元搭铁，此时，四个车门门锁电机顺转，同时将</a:t>
            </a:r>
            <a:r>
              <a:rPr lang="zh-CN" altLang="en-US" sz="3200"/>
              <a:t>四个车门锁止。</a:t>
            </a:r>
            <a:endParaRPr lang="zh-CN" altLang="en-US" sz="32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339,&quot;width&quot;:5757}"/>
</p:tagLst>
</file>

<file path=ppt/tags/tag2.xml><?xml version="1.0" encoding="utf-8"?>
<p:tagLst xmlns:p="http://schemas.openxmlformats.org/presentationml/2006/main">
  <p:tag name="KSO_WM_UNIT_PLACING_PICTURE_USER_VIEWPORT" val="{&quot;height&quot;:3687,&quot;width&quot;:4994}"/>
</p:tagLst>
</file>

<file path=ppt/tags/tag3.xml><?xml version="1.0" encoding="utf-8"?>
<p:tagLst xmlns:p="http://schemas.openxmlformats.org/presentationml/2006/main">
  <p:tag name="KSO_WM_UNIT_PLACING_PICTURE_USER_VIEWPORT" val="{&quot;height&quot;:6430,&quot;width&quot;:8360}"/>
</p:tagLst>
</file>

<file path=ppt/tags/tag4.xml><?xml version="1.0" encoding="utf-8"?>
<p:tagLst xmlns:p="http://schemas.openxmlformats.org/presentationml/2006/main">
  <p:tag name="KSO_WM_UNIT_PLACING_PICTURE_USER_VIEWPORT" val="{&quot;height&quot;:12180,&quot;width&quot;:15840}"/>
</p:tagLst>
</file>

<file path=ppt/tags/tag5.xml><?xml version="1.0" encoding="utf-8"?>
<p:tagLst xmlns:p="http://schemas.openxmlformats.org/presentationml/2006/main">
  <p:tag name="KSO_WPP_MARK_KEY" val="9852d6c5-6c01-4a5b-9f34-187a591c31f6"/>
  <p:tag name="COMMONDATA" val="eyJoZGlkIjoiMWFmY2FhY2MxYzU4MTE4Nzg2Mzc1MWM5N2U3NjdjZ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1144</Words>
  <Application>WPS 演示</Application>
  <PresentationFormat>宽屏</PresentationFormat>
  <Paragraphs>85</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北方新能源技术总监--孙立伟</cp:lastModifiedBy>
  <cp:revision>38</cp:revision>
  <dcterms:created xsi:type="dcterms:W3CDTF">2020-10-23T05:41:00Z</dcterms:created>
  <dcterms:modified xsi:type="dcterms:W3CDTF">2023-06-16T07:08:23Z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5D9245E5D70F43F385A38D4C0E3B057C</vt:lpwstr>
  </property>
</Properties>
</file>