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26.svg" ContentType="image/svg+xml"/>
  <Override PartName="/ppt/media/image29.svg" ContentType="image/svg+xml"/>
  <Override PartName="/ppt/media/image32.svg" ContentType="image/svg+xml"/>
  <Override PartName="/ppt/media/image34.svg" ContentType="image/svg+xml"/>
  <Override PartName="/ppt/media/image36.svg" ContentType="image/svg+xml"/>
  <Override PartName="/ppt/media/image38.svg" ContentType="image/svg+xml"/>
  <Override PartName="/ppt/media/image40.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303" r:id="rId3"/>
    <p:sldId id="287" r:id="rId4"/>
    <p:sldId id="266" r:id="rId5"/>
    <p:sldId id="271" r:id="rId6"/>
    <p:sldId id="289" r:id="rId7"/>
    <p:sldId id="288" r:id="rId8"/>
    <p:sldId id="290" r:id="rId9"/>
    <p:sldId id="279" r:id="rId10"/>
    <p:sldId id="301" r:id="rId11"/>
    <p:sldId id="280" r:id="rId12"/>
    <p:sldId id="302" r:id="rId13"/>
    <p:sldId id="276" r:id="rId14"/>
    <p:sldId id="277" r:id="rId16"/>
    <p:sldId id="278" r:id="rId17"/>
    <p:sldId id="268" r:id="rId18"/>
    <p:sldId id="281" r:id="rId19"/>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40D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gs" Target="tags/tag25.xml"/><Relationship Id="rId23" Type="http://schemas.openxmlformats.org/officeDocument/2006/relationships/commentAuthors" Target="commentAuthors.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notesMaster" Target="notesMasters/notesMaster1.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tags" Target="../tags/tag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8.png"/><Relationship Id="rId7" Type="http://schemas.openxmlformats.org/officeDocument/2006/relationships/image" Target="../media/image23.png"/><Relationship Id="rId6" Type="http://schemas.openxmlformats.org/officeDocument/2006/relationships/image" Target="../media/image22.png"/><Relationship Id="rId5" Type="http://schemas.openxmlformats.org/officeDocument/2006/relationships/tags" Target="../tags/tag3.xml"/><Relationship Id="rId4" Type="http://schemas.openxmlformats.org/officeDocument/2006/relationships/image" Target="../media/image21.png"/><Relationship Id="rId3" Type="http://schemas.openxmlformats.org/officeDocument/2006/relationships/tags" Target="../tags/tag2.xml"/><Relationship Id="rId27" Type="http://schemas.openxmlformats.org/officeDocument/2006/relationships/slideLayout" Target="../slideLayouts/slideLayout7.xml"/><Relationship Id="rId26" Type="http://schemas.openxmlformats.org/officeDocument/2006/relationships/tags" Target="../tags/tag18.xml"/><Relationship Id="rId25" Type="http://schemas.openxmlformats.org/officeDocument/2006/relationships/image" Target="../media/image20.jpeg"/><Relationship Id="rId24" Type="http://schemas.openxmlformats.org/officeDocument/2006/relationships/tags" Target="../tags/tag17.xml"/><Relationship Id="rId23" Type="http://schemas.openxmlformats.org/officeDocument/2006/relationships/tags" Target="../tags/tag16.xml"/><Relationship Id="rId22" Type="http://schemas.openxmlformats.org/officeDocument/2006/relationships/tags" Target="../tags/tag15.xml"/><Relationship Id="rId21" Type="http://schemas.openxmlformats.org/officeDocument/2006/relationships/tags" Target="../tags/tag14.xml"/><Relationship Id="rId20" Type="http://schemas.openxmlformats.org/officeDocument/2006/relationships/tags" Target="../tags/tag13.xml"/><Relationship Id="rId2" Type="http://schemas.openxmlformats.org/officeDocument/2006/relationships/image" Target="../media/image16.jpeg"/><Relationship Id="rId19" Type="http://schemas.openxmlformats.org/officeDocument/2006/relationships/tags" Target="../tags/tag12.xml"/><Relationship Id="rId18" Type="http://schemas.openxmlformats.org/officeDocument/2006/relationships/tags" Target="../tags/tag11.xml"/><Relationship Id="rId17" Type="http://schemas.openxmlformats.org/officeDocument/2006/relationships/tags" Target="../tags/tag10.xml"/><Relationship Id="rId16" Type="http://schemas.openxmlformats.org/officeDocument/2006/relationships/tags" Target="../tags/tag9.xml"/><Relationship Id="rId15" Type="http://schemas.openxmlformats.org/officeDocument/2006/relationships/tags" Target="../tags/tag8.xml"/><Relationship Id="rId14" Type="http://schemas.openxmlformats.org/officeDocument/2006/relationships/tags" Target="../tags/tag7.xml"/><Relationship Id="rId13" Type="http://schemas.openxmlformats.org/officeDocument/2006/relationships/tags" Target="../tags/tag6.xml"/><Relationship Id="rId12" Type="http://schemas.openxmlformats.org/officeDocument/2006/relationships/tags" Target="../tags/tag5.xml"/><Relationship Id="rId11" Type="http://schemas.openxmlformats.org/officeDocument/2006/relationships/tags" Target="../tags/tag4.xml"/><Relationship Id="rId10" Type="http://schemas.openxmlformats.org/officeDocument/2006/relationships/image" Target="../media/image19.jpe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image" Target="../media/image29.svg"/><Relationship Id="rId7" Type="http://schemas.openxmlformats.org/officeDocument/2006/relationships/image" Target="../media/image28.png"/><Relationship Id="rId6" Type="http://schemas.openxmlformats.org/officeDocument/2006/relationships/image" Target="../media/image27.jpeg"/><Relationship Id="rId5" Type="http://schemas.openxmlformats.org/officeDocument/2006/relationships/image" Target="../media/image26.svg"/><Relationship Id="rId4" Type="http://schemas.openxmlformats.org/officeDocument/2006/relationships/image" Target="../media/image25.png"/><Relationship Id="rId3" Type="http://schemas.openxmlformats.org/officeDocument/2006/relationships/tags" Target="../tags/tag19.xml"/><Relationship Id="rId29" Type="http://schemas.openxmlformats.org/officeDocument/2006/relationships/slideLayout" Target="../slideLayouts/slideLayout7.xml"/><Relationship Id="rId28" Type="http://schemas.openxmlformats.org/officeDocument/2006/relationships/tags" Target="../tags/tag24.xml"/><Relationship Id="rId27" Type="http://schemas.openxmlformats.org/officeDocument/2006/relationships/tags" Target="../tags/tag23.xml"/><Relationship Id="rId26" Type="http://schemas.openxmlformats.org/officeDocument/2006/relationships/image" Target="../media/image22.png"/><Relationship Id="rId25" Type="http://schemas.openxmlformats.org/officeDocument/2006/relationships/tags" Target="../tags/tag22.xml"/><Relationship Id="rId24" Type="http://schemas.openxmlformats.org/officeDocument/2006/relationships/tags" Target="../tags/tag21.xml"/><Relationship Id="rId23" Type="http://schemas.openxmlformats.org/officeDocument/2006/relationships/image" Target="../media/image41.png"/><Relationship Id="rId22" Type="http://schemas.openxmlformats.org/officeDocument/2006/relationships/image" Target="../media/image40.svg"/><Relationship Id="rId21" Type="http://schemas.openxmlformats.org/officeDocument/2006/relationships/image" Target="../media/image39.png"/><Relationship Id="rId20" Type="http://schemas.openxmlformats.org/officeDocument/2006/relationships/image" Target="../media/image38.svg"/><Relationship Id="rId2" Type="http://schemas.openxmlformats.org/officeDocument/2006/relationships/image" Target="../media/image24.png"/><Relationship Id="rId19" Type="http://schemas.openxmlformats.org/officeDocument/2006/relationships/image" Target="../media/image37.png"/><Relationship Id="rId18" Type="http://schemas.openxmlformats.org/officeDocument/2006/relationships/image" Target="../media/image23.png"/><Relationship Id="rId17" Type="http://schemas.openxmlformats.org/officeDocument/2006/relationships/image" Target="../media/image36.svg"/><Relationship Id="rId16" Type="http://schemas.openxmlformats.org/officeDocument/2006/relationships/image" Target="../media/image35.png"/><Relationship Id="rId15" Type="http://schemas.openxmlformats.org/officeDocument/2006/relationships/image" Target="../media/image34.svg"/><Relationship Id="rId14" Type="http://schemas.openxmlformats.org/officeDocument/2006/relationships/image" Target="../media/image33.png"/><Relationship Id="rId13" Type="http://schemas.openxmlformats.org/officeDocument/2006/relationships/image" Target="../media/image20.jpeg"/><Relationship Id="rId12" Type="http://schemas.openxmlformats.org/officeDocument/2006/relationships/image" Target="../media/image32.svg"/><Relationship Id="rId11" Type="http://schemas.openxmlformats.org/officeDocument/2006/relationships/image" Target="../media/image31.png"/><Relationship Id="rId10" Type="http://schemas.openxmlformats.org/officeDocument/2006/relationships/image" Target="../media/image30.jpe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pn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标题 1"/>
          <p:cNvSpPr>
            <a:spLocks noGrp="1"/>
          </p:cNvSpPr>
          <p:nvPr>
            <p:ph type="title"/>
          </p:nvPr>
        </p:nvSpPr>
        <p:spPr>
          <a:xfrm>
            <a:off x="1049020" y="1419225"/>
            <a:ext cx="10515600" cy="1325563"/>
          </a:xfrm>
        </p:spPr>
        <p:txBody>
          <a:bodyPr/>
          <a:p>
            <a:r>
              <a:rPr lang="zh-CN" altLang="en-US"/>
              <a:t>车身防盗</a:t>
            </a:r>
            <a:r>
              <a:rPr lang="zh-CN" altLang="en-US"/>
              <a:t>系统</a:t>
            </a:r>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文本框 1"/>
          <p:cNvSpPr txBox="1"/>
          <p:nvPr/>
        </p:nvSpPr>
        <p:spPr>
          <a:xfrm>
            <a:off x="876935" y="1288415"/>
            <a:ext cx="6047740" cy="3538220"/>
          </a:xfrm>
          <a:prstGeom prst="rect">
            <a:avLst/>
          </a:prstGeom>
          <a:noFill/>
        </p:spPr>
        <p:txBody>
          <a:bodyPr wrap="square" rtlCol="0" anchor="t">
            <a:spAutoFit/>
          </a:bodyPr>
          <a:p>
            <a:r>
              <a:rPr lang="en-US" altLang="zh-CN" sz="3200">
                <a:sym typeface="+mn-ea"/>
              </a:rPr>
              <a:t>         6.</a:t>
            </a:r>
            <a:r>
              <a:rPr lang="zh-CN" altLang="en-US" sz="3200">
                <a:sym typeface="+mn-ea"/>
              </a:rPr>
              <a:t>防盗</a:t>
            </a:r>
            <a:r>
              <a:rPr lang="zh-CN" altLang="en-US" sz="3200">
                <a:sym typeface="+mn-ea"/>
              </a:rPr>
              <a:t>电脑：防盗电脑开始将接收到的防盗代码和自己存储的代码进行对比，对比一致就是</a:t>
            </a:r>
            <a:r>
              <a:rPr lang="en-US" altLang="zh-CN" sz="3200">
                <a:sym typeface="+mn-ea"/>
              </a:rPr>
              <a:t>“</a:t>
            </a:r>
            <a:r>
              <a:rPr lang="zh-CN" altLang="en-US" sz="3200">
                <a:sym typeface="+mn-ea"/>
              </a:rPr>
              <a:t>密码正确</a:t>
            </a:r>
            <a:r>
              <a:rPr lang="en-US" altLang="zh-CN" sz="3200">
                <a:sym typeface="+mn-ea"/>
              </a:rPr>
              <a:t>”</a:t>
            </a:r>
            <a:r>
              <a:rPr lang="zh-CN" altLang="en-US" sz="3200">
                <a:sym typeface="+mn-ea"/>
              </a:rPr>
              <a:t>。防盗电脑就认为合法钥匙。对比不一致就是</a:t>
            </a:r>
            <a:r>
              <a:rPr lang="en-US" altLang="zh-CN" sz="3200">
                <a:sym typeface="+mn-ea"/>
              </a:rPr>
              <a:t>“</a:t>
            </a:r>
            <a:r>
              <a:rPr lang="zh-CN" altLang="en-US" sz="3200">
                <a:sym typeface="+mn-ea"/>
              </a:rPr>
              <a:t>密码错误</a:t>
            </a:r>
            <a:r>
              <a:rPr lang="en-US" altLang="zh-CN" sz="3200">
                <a:sym typeface="+mn-ea"/>
              </a:rPr>
              <a:t>”</a:t>
            </a:r>
            <a:r>
              <a:rPr lang="zh-CN" altLang="en-US" sz="3200">
                <a:sym typeface="+mn-ea"/>
              </a:rPr>
              <a:t>。防盗电脑就认为非法钥匙。</a:t>
            </a:r>
            <a:endParaRPr lang="zh-CN" altLang="en-US" sz="3200"/>
          </a:p>
          <a:p>
            <a:r>
              <a:rPr lang="en-US" altLang="zh-CN" sz="3200">
                <a:sym typeface="+mn-ea"/>
              </a:rPr>
              <a:t>       </a:t>
            </a:r>
            <a:endParaRPr lang="zh-CN" altLang="en-US" sz="3200"/>
          </a:p>
        </p:txBody>
      </p:sp>
      <p:pic>
        <p:nvPicPr>
          <p:cNvPr id="3" name="图片 2"/>
          <p:cNvPicPr>
            <a:picLocks noChangeAspect="1"/>
          </p:cNvPicPr>
          <p:nvPr/>
        </p:nvPicPr>
        <p:blipFill>
          <a:blip r:embed="rId2"/>
          <a:stretch>
            <a:fillRect/>
          </a:stretch>
        </p:blipFill>
        <p:spPr>
          <a:xfrm>
            <a:off x="6924675" y="1360170"/>
            <a:ext cx="4654550" cy="371665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文本框 1"/>
          <p:cNvSpPr txBox="1"/>
          <p:nvPr/>
        </p:nvSpPr>
        <p:spPr>
          <a:xfrm>
            <a:off x="703580" y="723265"/>
            <a:ext cx="10975340" cy="3046095"/>
          </a:xfrm>
          <a:prstGeom prst="rect">
            <a:avLst/>
          </a:prstGeom>
          <a:noFill/>
        </p:spPr>
        <p:txBody>
          <a:bodyPr wrap="square" rtlCol="0" anchor="t">
            <a:spAutoFit/>
          </a:bodyPr>
          <a:p>
            <a:r>
              <a:rPr lang="en-US" altLang="zh-CN" sz="3200">
                <a:sym typeface="+mn-ea"/>
              </a:rPr>
              <a:t>         7. </a:t>
            </a:r>
            <a:r>
              <a:rPr lang="zh-CN" altLang="en-US" sz="3200">
                <a:sym typeface="+mn-ea"/>
              </a:rPr>
              <a:t>钥匙合法。防盗电脑通过</a:t>
            </a:r>
            <a:r>
              <a:rPr lang="en-US" altLang="zh-CN" sz="3200">
                <a:sym typeface="+mn-ea"/>
              </a:rPr>
              <a:t>CAN</a:t>
            </a:r>
            <a:r>
              <a:rPr lang="zh-CN" altLang="en-US" sz="3200">
                <a:sym typeface="+mn-ea"/>
              </a:rPr>
              <a:t>总线向位于仪表板内的车身模块发出开锁指令。车身模块收到指令后，控制车锁工作，车门打开。</a:t>
            </a:r>
            <a:endParaRPr lang="zh-CN" altLang="en-US" sz="3200"/>
          </a:p>
          <a:p>
            <a:r>
              <a:rPr lang="zh-CN" altLang="en-US" sz="3200">
                <a:sym typeface="+mn-ea"/>
              </a:rPr>
              <a:t> </a:t>
            </a:r>
            <a:r>
              <a:rPr lang="en-US" altLang="zh-CN" sz="3200">
                <a:sym typeface="+mn-ea"/>
              </a:rPr>
              <a:t>        </a:t>
            </a:r>
            <a:r>
              <a:rPr lang="zh-CN" altLang="en-US" sz="3200">
                <a:sym typeface="+mn-ea"/>
              </a:rPr>
              <a:t>钥匙不合法。防盗电脑起控，车门无法打开。而此时有人通过非法的手段撬开车门的话，即触发防盗系统发出声光报警。</a:t>
            </a:r>
            <a:endParaRPr lang="zh-CN" altLang="en-US" sz="3200"/>
          </a:p>
        </p:txBody>
      </p:sp>
      <p:pic>
        <p:nvPicPr>
          <p:cNvPr id="3" name="图片 2"/>
          <p:cNvPicPr>
            <a:picLocks noChangeAspect="1"/>
          </p:cNvPicPr>
          <p:nvPr/>
        </p:nvPicPr>
        <p:blipFill>
          <a:blip r:embed="rId2"/>
          <a:stretch>
            <a:fillRect/>
          </a:stretch>
        </p:blipFill>
        <p:spPr>
          <a:xfrm>
            <a:off x="1967865" y="3503295"/>
            <a:ext cx="4758055" cy="2660015"/>
          </a:xfrm>
          <a:prstGeom prst="rect">
            <a:avLst/>
          </a:prstGeom>
        </p:spPr>
      </p:pic>
      <p:pic>
        <p:nvPicPr>
          <p:cNvPr id="4" name="图片 3"/>
          <p:cNvPicPr>
            <a:picLocks noChangeAspect="1"/>
          </p:cNvPicPr>
          <p:nvPr/>
        </p:nvPicPr>
        <p:blipFill>
          <a:blip r:embed="rId3"/>
          <a:stretch>
            <a:fillRect/>
          </a:stretch>
        </p:blipFill>
        <p:spPr>
          <a:xfrm>
            <a:off x="6993255" y="3328670"/>
            <a:ext cx="4397375" cy="289369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2" name="图片 1" descr="QJ8693661133"/>
          <p:cNvPicPr>
            <a:picLocks noChangeAspect="1"/>
          </p:cNvPicPr>
          <p:nvPr/>
        </p:nvPicPr>
        <p:blipFill>
          <a:blip r:embed="rId2"/>
          <a:stretch>
            <a:fillRect/>
          </a:stretch>
        </p:blipFill>
        <p:spPr>
          <a:xfrm rot="16200000">
            <a:off x="3593465" y="1781810"/>
            <a:ext cx="5703570" cy="2823210"/>
          </a:xfrm>
          <a:prstGeom prst="rect">
            <a:avLst/>
          </a:prstGeom>
        </p:spPr>
      </p:pic>
      <p:pic>
        <p:nvPicPr>
          <p:cNvPr id="3" name="图片 2" descr="2"/>
          <p:cNvPicPr>
            <a:picLocks noChangeAspect="1"/>
          </p:cNvPicPr>
          <p:nvPr/>
        </p:nvPicPr>
        <p:blipFill>
          <a:blip r:embed="rId3"/>
          <a:stretch>
            <a:fillRect/>
          </a:stretch>
        </p:blipFill>
        <p:spPr>
          <a:xfrm rot="16200000">
            <a:off x="7592695" y="3161665"/>
            <a:ext cx="431165" cy="475615"/>
          </a:xfrm>
          <a:prstGeom prst="rect">
            <a:avLst/>
          </a:prstGeom>
        </p:spPr>
      </p:pic>
      <p:pic>
        <p:nvPicPr>
          <p:cNvPr id="4" name="图片 3" descr="2"/>
          <p:cNvPicPr>
            <a:picLocks noChangeAspect="1"/>
          </p:cNvPicPr>
          <p:nvPr/>
        </p:nvPicPr>
        <p:blipFill>
          <a:blip r:embed="rId3"/>
          <a:stretch>
            <a:fillRect/>
          </a:stretch>
        </p:blipFill>
        <p:spPr>
          <a:xfrm>
            <a:off x="6240780" y="5982970"/>
            <a:ext cx="431165" cy="475615"/>
          </a:xfrm>
          <a:prstGeom prst="rect">
            <a:avLst/>
          </a:prstGeom>
        </p:spPr>
      </p:pic>
      <p:pic>
        <p:nvPicPr>
          <p:cNvPr id="5" name="图片 4" descr="2"/>
          <p:cNvPicPr>
            <a:picLocks noChangeAspect="1"/>
          </p:cNvPicPr>
          <p:nvPr/>
        </p:nvPicPr>
        <p:blipFill>
          <a:blip r:embed="rId3"/>
          <a:stretch>
            <a:fillRect/>
          </a:stretch>
        </p:blipFill>
        <p:spPr>
          <a:xfrm rot="5400000">
            <a:off x="4883785" y="3277235"/>
            <a:ext cx="431165" cy="475615"/>
          </a:xfrm>
          <a:prstGeom prst="rect">
            <a:avLst/>
          </a:prstGeom>
        </p:spPr>
      </p:pic>
      <p:pic>
        <p:nvPicPr>
          <p:cNvPr id="7" name="图片 6" descr="1 (2)"/>
          <p:cNvPicPr>
            <a:picLocks noChangeAspect="1"/>
          </p:cNvPicPr>
          <p:nvPr/>
        </p:nvPicPr>
        <p:blipFill>
          <a:blip r:embed="rId4"/>
          <a:stretch>
            <a:fillRect/>
          </a:stretch>
        </p:blipFill>
        <p:spPr>
          <a:xfrm>
            <a:off x="5114290" y="2788920"/>
            <a:ext cx="241935" cy="267335"/>
          </a:xfrm>
          <a:prstGeom prst="rect">
            <a:avLst/>
          </a:prstGeom>
        </p:spPr>
      </p:pic>
      <p:pic>
        <p:nvPicPr>
          <p:cNvPr id="15" name="图片 14" descr="1 (2)"/>
          <p:cNvPicPr>
            <a:picLocks noChangeAspect="1"/>
          </p:cNvPicPr>
          <p:nvPr/>
        </p:nvPicPr>
        <p:blipFill>
          <a:blip r:embed="rId4"/>
          <a:stretch>
            <a:fillRect/>
          </a:stretch>
        </p:blipFill>
        <p:spPr>
          <a:xfrm>
            <a:off x="5114290" y="4234815"/>
            <a:ext cx="241935" cy="267335"/>
          </a:xfrm>
          <a:prstGeom prst="rect">
            <a:avLst/>
          </a:prstGeom>
        </p:spPr>
      </p:pic>
      <p:pic>
        <p:nvPicPr>
          <p:cNvPr id="16" name="图片 15" descr="1 (2)"/>
          <p:cNvPicPr>
            <a:picLocks noChangeAspect="1"/>
          </p:cNvPicPr>
          <p:nvPr/>
        </p:nvPicPr>
        <p:blipFill>
          <a:blip r:embed="rId4"/>
          <a:stretch>
            <a:fillRect/>
          </a:stretch>
        </p:blipFill>
        <p:spPr>
          <a:xfrm>
            <a:off x="7577455" y="4167505"/>
            <a:ext cx="241935" cy="267335"/>
          </a:xfrm>
          <a:prstGeom prst="rect">
            <a:avLst/>
          </a:prstGeom>
        </p:spPr>
      </p:pic>
      <p:pic>
        <p:nvPicPr>
          <p:cNvPr id="17" name="图片 16" descr="1 (2)"/>
          <p:cNvPicPr>
            <a:picLocks noChangeAspect="1"/>
          </p:cNvPicPr>
          <p:nvPr/>
        </p:nvPicPr>
        <p:blipFill>
          <a:blip r:embed="rId4"/>
          <a:stretch>
            <a:fillRect/>
          </a:stretch>
        </p:blipFill>
        <p:spPr>
          <a:xfrm>
            <a:off x="7538720" y="2788920"/>
            <a:ext cx="241935" cy="267335"/>
          </a:xfrm>
          <a:prstGeom prst="rect">
            <a:avLst/>
          </a:prstGeom>
        </p:spPr>
      </p:pic>
      <p:pic>
        <p:nvPicPr>
          <p:cNvPr id="18" name="图片 17" descr="2"/>
          <p:cNvPicPr>
            <a:picLocks noChangeAspect="1"/>
          </p:cNvPicPr>
          <p:nvPr/>
        </p:nvPicPr>
        <p:blipFill>
          <a:blip r:embed="rId3"/>
          <a:stretch>
            <a:fillRect/>
          </a:stretch>
        </p:blipFill>
        <p:spPr>
          <a:xfrm rot="10800000">
            <a:off x="3004185" y="5781675"/>
            <a:ext cx="431165" cy="475615"/>
          </a:xfrm>
          <a:prstGeom prst="rect">
            <a:avLst/>
          </a:prstGeom>
        </p:spPr>
      </p:pic>
      <p:sp>
        <p:nvSpPr>
          <p:cNvPr id="19" name="文本框 18"/>
          <p:cNvSpPr txBox="1"/>
          <p:nvPr/>
        </p:nvSpPr>
        <p:spPr>
          <a:xfrm>
            <a:off x="3474720" y="5888990"/>
            <a:ext cx="4064000" cy="275590"/>
          </a:xfrm>
          <a:prstGeom prst="rect">
            <a:avLst/>
          </a:prstGeom>
          <a:noFill/>
        </p:spPr>
        <p:txBody>
          <a:bodyPr wrap="square" rtlCol="0">
            <a:spAutoFit/>
          </a:bodyPr>
          <a:p>
            <a:r>
              <a:rPr lang="zh-CN" altLang="en-US" sz="1200"/>
              <a:t>车外天线</a:t>
            </a:r>
            <a:endParaRPr lang="zh-CN" altLang="en-US" sz="1200"/>
          </a:p>
        </p:txBody>
      </p:sp>
      <p:pic>
        <p:nvPicPr>
          <p:cNvPr id="20" name="图片 19" descr="1 (2)"/>
          <p:cNvPicPr>
            <a:picLocks noChangeAspect="1"/>
          </p:cNvPicPr>
          <p:nvPr/>
        </p:nvPicPr>
        <p:blipFill>
          <a:blip r:embed="rId4"/>
          <a:stretch>
            <a:fillRect/>
          </a:stretch>
        </p:blipFill>
        <p:spPr>
          <a:xfrm>
            <a:off x="3103245" y="6381750"/>
            <a:ext cx="241935" cy="267335"/>
          </a:xfrm>
          <a:prstGeom prst="rect">
            <a:avLst/>
          </a:prstGeom>
        </p:spPr>
      </p:pic>
      <p:sp>
        <p:nvSpPr>
          <p:cNvPr id="21" name="文本框 20"/>
          <p:cNvSpPr txBox="1"/>
          <p:nvPr/>
        </p:nvSpPr>
        <p:spPr>
          <a:xfrm>
            <a:off x="3506470" y="6381750"/>
            <a:ext cx="4064000" cy="275590"/>
          </a:xfrm>
          <a:prstGeom prst="rect">
            <a:avLst/>
          </a:prstGeom>
          <a:noFill/>
        </p:spPr>
        <p:txBody>
          <a:bodyPr wrap="square" rtlCol="0">
            <a:spAutoFit/>
          </a:bodyPr>
          <a:p>
            <a:r>
              <a:rPr lang="zh-CN" altLang="en-US" sz="1200"/>
              <a:t>门锁电机</a:t>
            </a:r>
            <a:endParaRPr lang="zh-CN" altLang="en-US" sz="1200"/>
          </a:p>
        </p:txBody>
      </p:sp>
      <p:pic>
        <p:nvPicPr>
          <p:cNvPr id="24" name="图片 23" descr="a64e630ed716c591102e76bd44a8c55"/>
          <p:cNvPicPr>
            <a:picLocks noChangeAspect="1"/>
          </p:cNvPicPr>
          <p:nvPr/>
        </p:nvPicPr>
        <p:blipFill>
          <a:blip r:embed="rId5"/>
          <a:srcRect l="27708" t="39423" r="47689" b="27139"/>
          <a:stretch>
            <a:fillRect/>
          </a:stretch>
        </p:blipFill>
        <p:spPr>
          <a:xfrm>
            <a:off x="3345180" y="2644140"/>
            <a:ext cx="1296035" cy="1226185"/>
          </a:xfrm>
          <a:prstGeom prst="ellipse">
            <a:avLst/>
          </a:prstGeom>
        </p:spPr>
      </p:pic>
      <p:sp>
        <p:nvSpPr>
          <p:cNvPr id="25" name="等腰三角形 24"/>
          <p:cNvSpPr/>
          <p:nvPr/>
        </p:nvSpPr>
        <p:spPr>
          <a:xfrm rot="5220000">
            <a:off x="4855845" y="2825750"/>
            <a:ext cx="311785" cy="78867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6" name="图片 25" descr="微信图片_20230311093801"/>
          <p:cNvPicPr>
            <a:picLocks noChangeAspect="1"/>
          </p:cNvPicPr>
          <p:nvPr/>
        </p:nvPicPr>
        <p:blipFill>
          <a:blip r:embed="rId6"/>
          <a:srcRect t="33824" r="9748" b="5454"/>
          <a:stretch>
            <a:fillRect/>
          </a:stretch>
        </p:blipFill>
        <p:spPr>
          <a:xfrm>
            <a:off x="3435350" y="4167505"/>
            <a:ext cx="950595" cy="990600"/>
          </a:xfrm>
          <a:prstGeom prst="ellipse">
            <a:avLst/>
          </a:prstGeom>
        </p:spPr>
      </p:pic>
      <p:sp>
        <p:nvSpPr>
          <p:cNvPr id="27" name="圆角矩形 26"/>
          <p:cNvSpPr/>
          <p:nvPr/>
        </p:nvSpPr>
        <p:spPr>
          <a:xfrm>
            <a:off x="5763895" y="1550035"/>
            <a:ext cx="581660" cy="316230"/>
          </a:xfrm>
          <a:prstGeom prst="roundRect">
            <a:avLst/>
          </a:prstGeom>
          <a:solidFill>
            <a:schemeClr val="accent4">
              <a:alpha val="29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en-US" altLang="zh-CN" sz="1200">
                <a:solidFill>
                  <a:schemeClr val="tx1"/>
                </a:solidFill>
              </a:rPr>
              <a:t>BCM</a:t>
            </a:r>
            <a:endParaRPr lang="en-US" altLang="zh-CN" sz="1200">
              <a:solidFill>
                <a:schemeClr val="tx1"/>
              </a:solidFill>
            </a:endParaRPr>
          </a:p>
        </p:txBody>
      </p:sp>
      <p:sp>
        <p:nvSpPr>
          <p:cNvPr id="28" name="圆角矩形 27"/>
          <p:cNvSpPr/>
          <p:nvPr/>
        </p:nvSpPr>
        <p:spPr>
          <a:xfrm>
            <a:off x="5668010" y="5278755"/>
            <a:ext cx="916305" cy="280035"/>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200"/>
              <a:t>KEYLESS</a:t>
            </a:r>
            <a:endParaRPr lang="en-US" altLang="zh-CN" sz="1200"/>
          </a:p>
        </p:txBody>
      </p:sp>
      <p:cxnSp>
        <p:nvCxnSpPr>
          <p:cNvPr id="29" name="直接连接符 28"/>
          <p:cNvCxnSpPr>
            <a:endCxn id="28" idx="0"/>
          </p:cNvCxnSpPr>
          <p:nvPr/>
        </p:nvCxnSpPr>
        <p:spPr>
          <a:xfrm>
            <a:off x="6042025" y="1866265"/>
            <a:ext cx="84455" cy="3412490"/>
          </a:xfrm>
          <a:prstGeom prst="line">
            <a:avLst/>
          </a:prstGeom>
          <a:ln w="28575" cmpd="sng">
            <a:solidFill>
              <a:srgbClr val="FF0000">
                <a:alpha val="15000"/>
              </a:srgbClr>
            </a:solidFill>
            <a:prstDash val="solid"/>
          </a:ln>
        </p:spPr>
        <p:style>
          <a:lnRef idx="1">
            <a:schemeClr val="accent1"/>
          </a:lnRef>
          <a:fillRef idx="0">
            <a:schemeClr val="accent1"/>
          </a:fillRef>
          <a:effectRef idx="0">
            <a:schemeClr val="accent1"/>
          </a:effectRef>
          <a:fontRef idx="minor">
            <a:schemeClr val="tx1"/>
          </a:fontRef>
        </p:style>
      </p:cxnSp>
      <p:pic>
        <p:nvPicPr>
          <p:cNvPr id="6" name="图片 5" descr="QJ8693661133"/>
          <p:cNvPicPr>
            <a:picLocks noChangeAspect="1"/>
          </p:cNvPicPr>
          <p:nvPr/>
        </p:nvPicPr>
        <p:blipFill>
          <a:blip r:embed="rId2"/>
          <a:stretch>
            <a:fillRect/>
          </a:stretch>
        </p:blipFill>
        <p:spPr>
          <a:xfrm rot="16200000">
            <a:off x="3720465" y="1908810"/>
            <a:ext cx="5703570" cy="2823210"/>
          </a:xfrm>
          <a:prstGeom prst="rect">
            <a:avLst/>
          </a:prstGeom>
        </p:spPr>
      </p:pic>
      <p:pic>
        <p:nvPicPr>
          <p:cNvPr id="8" name="图片 7" descr="2"/>
          <p:cNvPicPr>
            <a:picLocks noChangeAspect="1"/>
          </p:cNvPicPr>
          <p:nvPr/>
        </p:nvPicPr>
        <p:blipFill>
          <a:blip r:embed="rId3"/>
          <a:stretch>
            <a:fillRect/>
          </a:stretch>
        </p:blipFill>
        <p:spPr>
          <a:xfrm rot="16200000">
            <a:off x="7719695" y="3288665"/>
            <a:ext cx="431165" cy="475615"/>
          </a:xfrm>
          <a:prstGeom prst="rect">
            <a:avLst/>
          </a:prstGeom>
        </p:spPr>
      </p:pic>
      <p:pic>
        <p:nvPicPr>
          <p:cNvPr id="9" name="图片 8" descr="2"/>
          <p:cNvPicPr>
            <a:picLocks noChangeAspect="1"/>
          </p:cNvPicPr>
          <p:nvPr/>
        </p:nvPicPr>
        <p:blipFill>
          <a:blip r:embed="rId3"/>
          <a:stretch>
            <a:fillRect/>
          </a:stretch>
        </p:blipFill>
        <p:spPr>
          <a:xfrm>
            <a:off x="6367780" y="6109970"/>
            <a:ext cx="431165" cy="475615"/>
          </a:xfrm>
          <a:prstGeom prst="rect">
            <a:avLst/>
          </a:prstGeom>
        </p:spPr>
      </p:pic>
      <p:pic>
        <p:nvPicPr>
          <p:cNvPr id="10" name="图片 9" descr="2"/>
          <p:cNvPicPr>
            <a:picLocks noChangeAspect="1"/>
          </p:cNvPicPr>
          <p:nvPr/>
        </p:nvPicPr>
        <p:blipFill>
          <a:blip r:embed="rId3"/>
          <a:stretch>
            <a:fillRect/>
          </a:stretch>
        </p:blipFill>
        <p:spPr>
          <a:xfrm rot="5400000">
            <a:off x="5010785" y="3404235"/>
            <a:ext cx="431165" cy="475615"/>
          </a:xfrm>
          <a:prstGeom prst="rect">
            <a:avLst/>
          </a:prstGeom>
        </p:spPr>
      </p:pic>
      <p:pic>
        <p:nvPicPr>
          <p:cNvPr id="11" name="图片 10" descr="1 (2)"/>
          <p:cNvPicPr>
            <a:picLocks noChangeAspect="1"/>
          </p:cNvPicPr>
          <p:nvPr/>
        </p:nvPicPr>
        <p:blipFill>
          <a:blip r:embed="rId4"/>
          <a:stretch>
            <a:fillRect/>
          </a:stretch>
        </p:blipFill>
        <p:spPr>
          <a:xfrm>
            <a:off x="5241290" y="2915920"/>
            <a:ext cx="241935" cy="267335"/>
          </a:xfrm>
          <a:prstGeom prst="rect">
            <a:avLst/>
          </a:prstGeom>
        </p:spPr>
      </p:pic>
      <p:pic>
        <p:nvPicPr>
          <p:cNvPr id="12" name="图片 11" descr="1 (2)"/>
          <p:cNvPicPr>
            <a:picLocks noChangeAspect="1"/>
          </p:cNvPicPr>
          <p:nvPr/>
        </p:nvPicPr>
        <p:blipFill>
          <a:blip r:embed="rId4"/>
          <a:stretch>
            <a:fillRect/>
          </a:stretch>
        </p:blipFill>
        <p:spPr>
          <a:xfrm>
            <a:off x="5241290" y="4361815"/>
            <a:ext cx="241935" cy="267335"/>
          </a:xfrm>
          <a:prstGeom prst="rect">
            <a:avLst/>
          </a:prstGeom>
        </p:spPr>
      </p:pic>
      <p:pic>
        <p:nvPicPr>
          <p:cNvPr id="13" name="图片 12" descr="1 (2)"/>
          <p:cNvPicPr>
            <a:picLocks noChangeAspect="1"/>
          </p:cNvPicPr>
          <p:nvPr/>
        </p:nvPicPr>
        <p:blipFill>
          <a:blip r:embed="rId4"/>
          <a:stretch>
            <a:fillRect/>
          </a:stretch>
        </p:blipFill>
        <p:spPr>
          <a:xfrm>
            <a:off x="7704455" y="4294505"/>
            <a:ext cx="241935" cy="267335"/>
          </a:xfrm>
          <a:prstGeom prst="rect">
            <a:avLst/>
          </a:prstGeom>
        </p:spPr>
      </p:pic>
      <p:pic>
        <p:nvPicPr>
          <p:cNvPr id="14" name="图片 13" descr="1 (2)"/>
          <p:cNvPicPr>
            <a:picLocks noChangeAspect="1"/>
          </p:cNvPicPr>
          <p:nvPr/>
        </p:nvPicPr>
        <p:blipFill>
          <a:blip r:embed="rId4"/>
          <a:stretch>
            <a:fillRect/>
          </a:stretch>
        </p:blipFill>
        <p:spPr>
          <a:xfrm>
            <a:off x="7665720" y="2915920"/>
            <a:ext cx="241935" cy="267335"/>
          </a:xfrm>
          <a:prstGeom prst="rect">
            <a:avLst/>
          </a:prstGeom>
        </p:spPr>
      </p:pic>
      <p:pic>
        <p:nvPicPr>
          <p:cNvPr id="22" name="图片 21" descr="2"/>
          <p:cNvPicPr>
            <a:picLocks noChangeAspect="1"/>
          </p:cNvPicPr>
          <p:nvPr/>
        </p:nvPicPr>
        <p:blipFill>
          <a:blip r:embed="rId3"/>
          <a:stretch>
            <a:fillRect/>
          </a:stretch>
        </p:blipFill>
        <p:spPr>
          <a:xfrm rot="10800000">
            <a:off x="3131185" y="5908675"/>
            <a:ext cx="431165" cy="475615"/>
          </a:xfrm>
          <a:prstGeom prst="rect">
            <a:avLst/>
          </a:prstGeom>
        </p:spPr>
      </p:pic>
      <p:sp>
        <p:nvSpPr>
          <p:cNvPr id="23" name="文本框 22"/>
          <p:cNvSpPr txBox="1"/>
          <p:nvPr/>
        </p:nvSpPr>
        <p:spPr>
          <a:xfrm>
            <a:off x="3601720" y="6015990"/>
            <a:ext cx="4064000" cy="275590"/>
          </a:xfrm>
          <a:prstGeom prst="rect">
            <a:avLst/>
          </a:prstGeom>
          <a:noFill/>
        </p:spPr>
        <p:txBody>
          <a:bodyPr wrap="square" rtlCol="0">
            <a:spAutoFit/>
          </a:bodyPr>
          <a:p>
            <a:r>
              <a:rPr lang="zh-CN" altLang="en-US" sz="1200"/>
              <a:t>车外天线</a:t>
            </a:r>
            <a:endParaRPr lang="zh-CN" altLang="en-US" sz="1200"/>
          </a:p>
        </p:txBody>
      </p:sp>
      <p:pic>
        <p:nvPicPr>
          <p:cNvPr id="30" name="图片 29" descr="1 (2)"/>
          <p:cNvPicPr>
            <a:picLocks noChangeAspect="1"/>
          </p:cNvPicPr>
          <p:nvPr/>
        </p:nvPicPr>
        <p:blipFill>
          <a:blip r:embed="rId4"/>
          <a:stretch>
            <a:fillRect/>
          </a:stretch>
        </p:blipFill>
        <p:spPr>
          <a:xfrm>
            <a:off x="3230245" y="6508750"/>
            <a:ext cx="241935" cy="267335"/>
          </a:xfrm>
          <a:prstGeom prst="rect">
            <a:avLst/>
          </a:prstGeom>
        </p:spPr>
      </p:pic>
      <p:sp>
        <p:nvSpPr>
          <p:cNvPr id="31" name="文本框 30"/>
          <p:cNvSpPr txBox="1"/>
          <p:nvPr/>
        </p:nvSpPr>
        <p:spPr>
          <a:xfrm>
            <a:off x="3633470" y="6508750"/>
            <a:ext cx="4064000" cy="275590"/>
          </a:xfrm>
          <a:prstGeom prst="rect">
            <a:avLst/>
          </a:prstGeom>
          <a:noFill/>
        </p:spPr>
        <p:txBody>
          <a:bodyPr wrap="square" rtlCol="0">
            <a:spAutoFit/>
          </a:bodyPr>
          <a:p>
            <a:r>
              <a:rPr lang="zh-CN" altLang="en-US" sz="1200"/>
              <a:t>门锁电机</a:t>
            </a:r>
            <a:endParaRPr lang="zh-CN" altLang="en-US" sz="1200"/>
          </a:p>
        </p:txBody>
      </p:sp>
      <p:pic>
        <p:nvPicPr>
          <p:cNvPr id="32" name="图片 31" descr="a64e630ed716c591102e76bd44a8c55"/>
          <p:cNvPicPr>
            <a:picLocks noChangeAspect="1"/>
          </p:cNvPicPr>
          <p:nvPr/>
        </p:nvPicPr>
        <p:blipFill>
          <a:blip r:embed="rId5"/>
          <a:srcRect l="27708" t="39423" r="47689" b="27139"/>
          <a:stretch>
            <a:fillRect/>
          </a:stretch>
        </p:blipFill>
        <p:spPr>
          <a:xfrm>
            <a:off x="3472180" y="2771140"/>
            <a:ext cx="1296035" cy="1226185"/>
          </a:xfrm>
          <a:prstGeom prst="ellipse">
            <a:avLst/>
          </a:prstGeom>
        </p:spPr>
      </p:pic>
      <p:sp>
        <p:nvSpPr>
          <p:cNvPr id="33" name="等腰三角形 32"/>
          <p:cNvSpPr/>
          <p:nvPr/>
        </p:nvSpPr>
        <p:spPr>
          <a:xfrm rot="5220000">
            <a:off x="4982845" y="2952750"/>
            <a:ext cx="311785" cy="78867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4" name="图片 33" descr="微信图片_20230311093801"/>
          <p:cNvPicPr>
            <a:picLocks noChangeAspect="1"/>
          </p:cNvPicPr>
          <p:nvPr/>
        </p:nvPicPr>
        <p:blipFill>
          <a:blip r:embed="rId6"/>
          <a:srcRect t="33824" r="9748" b="5454"/>
          <a:stretch>
            <a:fillRect/>
          </a:stretch>
        </p:blipFill>
        <p:spPr>
          <a:xfrm>
            <a:off x="3562350" y="4294505"/>
            <a:ext cx="950595" cy="990600"/>
          </a:xfrm>
          <a:prstGeom prst="ellipse">
            <a:avLst/>
          </a:prstGeom>
        </p:spPr>
      </p:pic>
      <p:sp>
        <p:nvSpPr>
          <p:cNvPr id="35" name="圆角矩形 34"/>
          <p:cNvSpPr/>
          <p:nvPr/>
        </p:nvSpPr>
        <p:spPr>
          <a:xfrm>
            <a:off x="5890895" y="1677035"/>
            <a:ext cx="581660" cy="316230"/>
          </a:xfrm>
          <a:prstGeom prst="roundRect">
            <a:avLst/>
          </a:prstGeom>
          <a:solidFill>
            <a:schemeClr val="accent4">
              <a:alpha val="29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en-US" altLang="zh-CN" sz="1200">
                <a:solidFill>
                  <a:schemeClr val="tx1"/>
                </a:solidFill>
              </a:rPr>
              <a:t>BCM</a:t>
            </a:r>
            <a:endParaRPr lang="en-US" altLang="zh-CN" sz="1200">
              <a:solidFill>
                <a:schemeClr val="tx1"/>
              </a:solidFill>
            </a:endParaRPr>
          </a:p>
        </p:txBody>
      </p:sp>
      <p:sp>
        <p:nvSpPr>
          <p:cNvPr id="36" name="圆角矩形 35"/>
          <p:cNvSpPr/>
          <p:nvPr/>
        </p:nvSpPr>
        <p:spPr>
          <a:xfrm>
            <a:off x="5795010" y="5405755"/>
            <a:ext cx="916305" cy="280035"/>
          </a:xfrm>
          <a:prstGeom prst="round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200"/>
              <a:t>KEYLESS</a:t>
            </a:r>
            <a:endParaRPr lang="en-US" altLang="zh-CN" sz="1200"/>
          </a:p>
        </p:txBody>
      </p:sp>
      <p:cxnSp>
        <p:nvCxnSpPr>
          <p:cNvPr id="37" name="直接连接符 36"/>
          <p:cNvCxnSpPr>
            <a:endCxn id="36" idx="0"/>
          </p:cNvCxnSpPr>
          <p:nvPr/>
        </p:nvCxnSpPr>
        <p:spPr>
          <a:xfrm>
            <a:off x="6169025" y="1993265"/>
            <a:ext cx="84455" cy="3412490"/>
          </a:xfrm>
          <a:prstGeom prst="line">
            <a:avLst/>
          </a:prstGeom>
          <a:ln w="28575" cmpd="sng">
            <a:solidFill>
              <a:srgbClr val="FF0000">
                <a:alpha val="15000"/>
              </a:srgbClr>
            </a:solidFill>
            <a:prstDash val="solid"/>
          </a:ln>
        </p:spPr>
        <p:style>
          <a:lnRef idx="1">
            <a:schemeClr val="accent1"/>
          </a:lnRef>
          <a:fillRef idx="0">
            <a:schemeClr val="accent1"/>
          </a:fillRef>
          <a:effectRef idx="0">
            <a:schemeClr val="accent1"/>
          </a:effectRef>
          <a:fontRef idx="minor">
            <a:schemeClr val="tx1"/>
          </a:fontRef>
        </p:style>
      </p:cxnSp>
    </p:spTree>
    <p:custDataLst>
      <p:tags r:id="rId7"/>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7" name="图片 6" descr="QJ8693661133"/>
          <p:cNvPicPr>
            <a:picLocks noChangeAspect="1"/>
          </p:cNvPicPr>
          <p:nvPr/>
        </p:nvPicPr>
        <p:blipFill>
          <a:blip r:embed="rId2"/>
          <a:stretch>
            <a:fillRect/>
          </a:stretch>
        </p:blipFill>
        <p:spPr>
          <a:xfrm rot="16200000">
            <a:off x="2994025" y="1664335"/>
            <a:ext cx="6052185" cy="3345180"/>
          </a:xfrm>
          <a:prstGeom prst="rect">
            <a:avLst/>
          </a:prstGeom>
        </p:spPr>
      </p:pic>
      <p:grpSp>
        <p:nvGrpSpPr>
          <p:cNvPr id="60" name="组合 59"/>
          <p:cNvGrpSpPr/>
          <p:nvPr/>
        </p:nvGrpSpPr>
        <p:grpSpPr>
          <a:xfrm>
            <a:off x="4922571" y="5494655"/>
            <a:ext cx="893554" cy="681036"/>
            <a:chOff x="1995" y="8089"/>
            <a:chExt cx="2030" cy="1552"/>
          </a:xfrm>
        </p:grpSpPr>
        <p:pic>
          <p:nvPicPr>
            <p:cNvPr id="47" name="图片 46" descr="微信图片_20230329154206"/>
            <p:cNvPicPr>
              <a:picLocks noChangeAspect="1"/>
            </p:cNvPicPr>
            <p:nvPr>
              <p:custDataLst>
                <p:tags r:id="rId3"/>
              </p:custDataLst>
            </p:nvPr>
          </p:nvPicPr>
          <p:blipFill>
            <a:blip r:embed="rId4">
              <a:alphaModFix amt="70000"/>
            </a:blip>
            <a:srcRect t="-8070"/>
            <a:stretch>
              <a:fillRect/>
            </a:stretch>
          </p:blipFill>
          <p:spPr>
            <a:xfrm>
              <a:off x="1995" y="8089"/>
              <a:ext cx="1495" cy="1319"/>
            </a:xfrm>
            <a:prstGeom prst="ellipse">
              <a:avLst/>
            </a:prstGeom>
          </p:spPr>
        </p:pic>
        <p:sp>
          <p:nvSpPr>
            <p:cNvPr id="51" name="文本框 50"/>
            <p:cNvSpPr txBox="1"/>
            <p:nvPr/>
          </p:nvSpPr>
          <p:spPr>
            <a:xfrm>
              <a:off x="2102" y="9153"/>
              <a:ext cx="1923" cy="488"/>
            </a:xfrm>
            <a:prstGeom prst="rect">
              <a:avLst/>
            </a:prstGeom>
            <a:noFill/>
          </p:spPr>
          <p:txBody>
            <a:bodyPr wrap="square" rtlCol="0">
              <a:spAutoFit/>
            </a:bodyPr>
            <a:p>
              <a:r>
                <a:rPr lang="zh-CN" altLang="en-US" sz="800"/>
                <a:t>防盗电脑</a:t>
              </a:r>
              <a:endParaRPr lang="zh-CN" altLang="en-US" sz="800"/>
            </a:p>
          </p:txBody>
        </p:sp>
      </p:grpSp>
      <p:grpSp>
        <p:nvGrpSpPr>
          <p:cNvPr id="109" name="组合 108"/>
          <p:cNvGrpSpPr/>
          <p:nvPr/>
        </p:nvGrpSpPr>
        <p:grpSpPr>
          <a:xfrm>
            <a:off x="4998679" y="4272825"/>
            <a:ext cx="757555" cy="576836"/>
            <a:chOff x="4299" y="6920"/>
            <a:chExt cx="1313" cy="1129"/>
          </a:xfrm>
        </p:grpSpPr>
        <p:pic>
          <p:nvPicPr>
            <p:cNvPr id="106" name="图片 105" descr="高频接收模块"/>
            <p:cNvPicPr>
              <a:picLocks noChangeAspect="1"/>
            </p:cNvPicPr>
            <p:nvPr>
              <p:custDataLst>
                <p:tags r:id="rId5"/>
              </p:custDataLst>
            </p:nvPr>
          </p:nvPicPr>
          <p:blipFill>
            <a:blip r:embed="rId6">
              <a:alphaModFix amt="70000"/>
            </a:blip>
            <a:stretch>
              <a:fillRect/>
            </a:stretch>
          </p:blipFill>
          <p:spPr>
            <a:xfrm>
              <a:off x="4404" y="7211"/>
              <a:ext cx="768" cy="838"/>
            </a:xfrm>
            <a:prstGeom prst="rect">
              <a:avLst/>
            </a:prstGeom>
          </p:spPr>
        </p:pic>
        <p:sp>
          <p:nvSpPr>
            <p:cNvPr id="108" name="文本框 107"/>
            <p:cNvSpPr txBox="1"/>
            <p:nvPr/>
          </p:nvSpPr>
          <p:spPr>
            <a:xfrm>
              <a:off x="4299" y="6920"/>
              <a:ext cx="1313" cy="344"/>
            </a:xfrm>
            <a:prstGeom prst="rect">
              <a:avLst/>
            </a:prstGeom>
            <a:noFill/>
          </p:spPr>
          <p:txBody>
            <a:bodyPr wrap="square" rtlCol="0">
              <a:noAutofit/>
            </a:bodyPr>
            <a:p>
              <a:r>
                <a:rPr lang="zh-CN" altLang="en-US" sz="900"/>
                <a:t>高频模块</a:t>
              </a:r>
              <a:endParaRPr lang="zh-CN" altLang="en-US" sz="900"/>
            </a:p>
          </p:txBody>
        </p:sp>
      </p:grpSp>
      <p:cxnSp>
        <p:nvCxnSpPr>
          <p:cNvPr id="111" name="直接连接符 110"/>
          <p:cNvCxnSpPr/>
          <p:nvPr/>
        </p:nvCxnSpPr>
        <p:spPr>
          <a:xfrm>
            <a:off x="6104255" y="162750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3663950" y="3741420"/>
            <a:ext cx="1548765" cy="1997075"/>
          </a:xfrm>
          <a:prstGeom prst="line">
            <a:avLst/>
          </a:prstGeom>
          <a:ln w="381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H="1">
            <a:off x="5263515" y="4806950"/>
            <a:ext cx="60325" cy="913765"/>
          </a:xfrm>
          <a:prstGeom prst="line">
            <a:avLst/>
          </a:prstGeom>
          <a:ln w="381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nvGrpSpPr>
          <p:cNvPr id="69" name="组合 68"/>
          <p:cNvGrpSpPr/>
          <p:nvPr/>
        </p:nvGrpSpPr>
        <p:grpSpPr>
          <a:xfrm>
            <a:off x="4998720" y="1468120"/>
            <a:ext cx="759460" cy="793750"/>
            <a:chOff x="4494" y="2661"/>
            <a:chExt cx="1196" cy="1250"/>
          </a:xfrm>
        </p:grpSpPr>
        <p:pic>
          <p:nvPicPr>
            <p:cNvPr id="65" name="图片 64" descr="车身模块"/>
            <p:cNvPicPr>
              <a:picLocks noChangeAspect="1"/>
            </p:cNvPicPr>
            <p:nvPr/>
          </p:nvPicPr>
          <p:blipFill>
            <a:blip r:embed="rId7">
              <a:alphaModFix amt="51000"/>
            </a:blip>
            <a:stretch>
              <a:fillRect/>
            </a:stretch>
          </p:blipFill>
          <p:spPr>
            <a:xfrm>
              <a:off x="4494" y="2894"/>
              <a:ext cx="1149" cy="1017"/>
            </a:xfrm>
            <a:prstGeom prst="rect">
              <a:avLst/>
            </a:prstGeom>
          </p:spPr>
        </p:pic>
        <p:sp>
          <p:nvSpPr>
            <p:cNvPr id="67" name="文本框 66"/>
            <p:cNvSpPr txBox="1"/>
            <p:nvPr/>
          </p:nvSpPr>
          <p:spPr>
            <a:xfrm>
              <a:off x="4590" y="2661"/>
              <a:ext cx="1100" cy="308"/>
            </a:xfrm>
            <a:prstGeom prst="rect">
              <a:avLst/>
            </a:prstGeom>
            <a:noFill/>
          </p:spPr>
          <p:txBody>
            <a:bodyPr wrap="square" rtlCol="0">
              <a:noAutofit/>
            </a:bodyPr>
            <a:p>
              <a:r>
                <a:rPr lang="zh-CN" altLang="en-US" sz="800"/>
                <a:t>车身模块</a:t>
              </a:r>
              <a:endParaRPr lang="zh-CN" altLang="en-US" sz="800"/>
            </a:p>
          </p:txBody>
        </p:sp>
      </p:grpSp>
      <p:pic>
        <p:nvPicPr>
          <p:cNvPr id="77" name="图片 76" descr="1 (2)"/>
          <p:cNvPicPr>
            <a:picLocks noChangeAspect="1"/>
          </p:cNvPicPr>
          <p:nvPr/>
        </p:nvPicPr>
        <p:blipFill>
          <a:blip r:embed="rId8"/>
          <a:stretch>
            <a:fillRect/>
          </a:stretch>
        </p:blipFill>
        <p:spPr>
          <a:xfrm>
            <a:off x="4417695" y="2975610"/>
            <a:ext cx="241935" cy="267335"/>
          </a:xfrm>
          <a:prstGeom prst="rect">
            <a:avLst/>
          </a:prstGeom>
        </p:spPr>
      </p:pic>
      <p:pic>
        <p:nvPicPr>
          <p:cNvPr id="78" name="图片 77" descr="1 (2)"/>
          <p:cNvPicPr>
            <a:picLocks noChangeAspect="1"/>
          </p:cNvPicPr>
          <p:nvPr/>
        </p:nvPicPr>
        <p:blipFill>
          <a:blip r:embed="rId8"/>
          <a:stretch>
            <a:fillRect/>
          </a:stretch>
        </p:blipFill>
        <p:spPr>
          <a:xfrm>
            <a:off x="7352665" y="2975610"/>
            <a:ext cx="241935" cy="267335"/>
          </a:xfrm>
          <a:prstGeom prst="rect">
            <a:avLst/>
          </a:prstGeom>
        </p:spPr>
      </p:pic>
      <p:pic>
        <p:nvPicPr>
          <p:cNvPr id="79" name="图片 78" descr="1 (2)"/>
          <p:cNvPicPr>
            <a:picLocks noChangeAspect="1"/>
          </p:cNvPicPr>
          <p:nvPr/>
        </p:nvPicPr>
        <p:blipFill>
          <a:blip r:embed="rId8"/>
          <a:stretch>
            <a:fillRect/>
          </a:stretch>
        </p:blipFill>
        <p:spPr>
          <a:xfrm>
            <a:off x="4471670" y="4421505"/>
            <a:ext cx="241935" cy="267335"/>
          </a:xfrm>
          <a:prstGeom prst="rect">
            <a:avLst/>
          </a:prstGeom>
        </p:spPr>
      </p:pic>
      <p:pic>
        <p:nvPicPr>
          <p:cNvPr id="80" name="图片 79" descr="1 (2)"/>
          <p:cNvPicPr>
            <a:picLocks noChangeAspect="1"/>
          </p:cNvPicPr>
          <p:nvPr/>
        </p:nvPicPr>
        <p:blipFill>
          <a:blip r:embed="rId8"/>
          <a:stretch>
            <a:fillRect/>
          </a:stretch>
        </p:blipFill>
        <p:spPr>
          <a:xfrm>
            <a:off x="7352665" y="4401820"/>
            <a:ext cx="241935" cy="267335"/>
          </a:xfrm>
          <a:prstGeom prst="rect">
            <a:avLst/>
          </a:prstGeom>
        </p:spPr>
      </p:pic>
      <p:pic>
        <p:nvPicPr>
          <p:cNvPr id="145" name="图片 144" descr="2"/>
          <p:cNvPicPr>
            <a:picLocks noChangeAspect="1"/>
          </p:cNvPicPr>
          <p:nvPr/>
        </p:nvPicPr>
        <p:blipFill>
          <a:blip r:embed="rId9"/>
          <a:stretch>
            <a:fillRect/>
          </a:stretch>
        </p:blipFill>
        <p:spPr>
          <a:xfrm rot="5400000">
            <a:off x="4309110" y="3396615"/>
            <a:ext cx="431165" cy="475615"/>
          </a:xfrm>
          <a:prstGeom prst="rect">
            <a:avLst/>
          </a:prstGeom>
        </p:spPr>
      </p:pic>
      <p:pic>
        <p:nvPicPr>
          <p:cNvPr id="146" name="图片 145" descr="a64e630ed716c591102e76bd44a8c55"/>
          <p:cNvPicPr>
            <a:picLocks noChangeAspect="1"/>
          </p:cNvPicPr>
          <p:nvPr/>
        </p:nvPicPr>
        <p:blipFill>
          <a:blip r:embed="rId10"/>
          <a:srcRect l="27708" t="39423" r="47689" b="27139"/>
          <a:stretch>
            <a:fillRect/>
          </a:stretch>
        </p:blipFill>
        <p:spPr>
          <a:xfrm>
            <a:off x="2772410" y="2738120"/>
            <a:ext cx="1296035" cy="1226185"/>
          </a:xfrm>
          <a:prstGeom prst="ellipse">
            <a:avLst/>
          </a:prstGeom>
        </p:spPr>
      </p:pic>
      <p:sp>
        <p:nvSpPr>
          <p:cNvPr id="147" name="等腰三角形 146"/>
          <p:cNvSpPr/>
          <p:nvPr/>
        </p:nvSpPr>
        <p:spPr>
          <a:xfrm rot="5220000">
            <a:off x="4264025" y="2933700"/>
            <a:ext cx="311785" cy="78867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9" name="图片 148" descr="2"/>
          <p:cNvPicPr>
            <a:picLocks noChangeAspect="1"/>
          </p:cNvPicPr>
          <p:nvPr/>
        </p:nvPicPr>
        <p:blipFill>
          <a:blip r:embed="rId9"/>
          <a:stretch>
            <a:fillRect/>
          </a:stretch>
        </p:blipFill>
        <p:spPr>
          <a:xfrm rot="16200000">
            <a:off x="7346315" y="3396615"/>
            <a:ext cx="431165" cy="475615"/>
          </a:xfrm>
          <a:prstGeom prst="rect">
            <a:avLst/>
          </a:prstGeom>
        </p:spPr>
      </p:pic>
      <p:pic>
        <p:nvPicPr>
          <p:cNvPr id="150" name="图片 149" descr="2"/>
          <p:cNvPicPr>
            <a:picLocks noChangeAspect="1"/>
          </p:cNvPicPr>
          <p:nvPr/>
        </p:nvPicPr>
        <p:blipFill>
          <a:blip r:embed="rId9"/>
          <a:stretch>
            <a:fillRect/>
          </a:stretch>
        </p:blipFill>
        <p:spPr>
          <a:xfrm>
            <a:off x="5669915" y="6215380"/>
            <a:ext cx="431165" cy="475615"/>
          </a:xfrm>
          <a:prstGeom prst="rect">
            <a:avLst/>
          </a:prstGeom>
        </p:spPr>
      </p:pic>
      <p:cxnSp>
        <p:nvCxnSpPr>
          <p:cNvPr id="151" name="直接连接符 150"/>
          <p:cNvCxnSpPr>
            <a:stCxn id="145" idx="0"/>
          </p:cNvCxnSpPr>
          <p:nvPr/>
        </p:nvCxnSpPr>
        <p:spPr>
          <a:xfrm>
            <a:off x="4762500" y="3634740"/>
            <a:ext cx="470535" cy="2133600"/>
          </a:xfrm>
          <a:prstGeom prst="line">
            <a:avLst/>
          </a:prstGeom>
          <a:ln w="381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2" name="直接连接符 151"/>
          <p:cNvCxnSpPr>
            <a:endCxn id="149" idx="0"/>
          </p:cNvCxnSpPr>
          <p:nvPr/>
        </p:nvCxnSpPr>
        <p:spPr>
          <a:xfrm flipV="1">
            <a:off x="5226050" y="3634740"/>
            <a:ext cx="2098040" cy="2133600"/>
          </a:xfrm>
          <a:prstGeom prst="line">
            <a:avLst/>
          </a:prstGeom>
          <a:ln w="381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3" name="直接连接符 152"/>
          <p:cNvCxnSpPr>
            <a:endCxn id="150" idx="0"/>
          </p:cNvCxnSpPr>
          <p:nvPr/>
        </p:nvCxnSpPr>
        <p:spPr>
          <a:xfrm>
            <a:off x="5251450" y="5768340"/>
            <a:ext cx="634365" cy="447040"/>
          </a:xfrm>
          <a:prstGeom prst="line">
            <a:avLst/>
          </a:prstGeom>
          <a:ln w="381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nvGrpSpPr>
          <p:cNvPr id="144" name="组合 143"/>
          <p:cNvGrpSpPr/>
          <p:nvPr/>
        </p:nvGrpSpPr>
        <p:grpSpPr>
          <a:xfrm rot="480000">
            <a:off x="2404110" y="3975100"/>
            <a:ext cx="2740025" cy="1354455"/>
            <a:chOff x="13519" y="3482"/>
            <a:chExt cx="3536" cy="1464"/>
          </a:xfrm>
        </p:grpSpPr>
        <p:sp>
          <p:nvSpPr>
            <p:cNvPr id="127" name="弧形 126"/>
            <p:cNvSpPr/>
            <p:nvPr>
              <p:custDataLst>
                <p:tags r:id="rId11"/>
              </p:custDataLst>
            </p:nvPr>
          </p:nvSpPr>
          <p:spPr>
            <a:xfrm rot="2220000">
              <a:off x="13519" y="3482"/>
              <a:ext cx="1440" cy="1440"/>
            </a:xfrm>
            <a:prstGeom prst="arc">
              <a:avLst>
                <a:gd name="adj1" fmla="val 18480208"/>
                <a:gd name="adj2" fmla="val 19549997"/>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29" name="弧形 128"/>
            <p:cNvSpPr/>
            <p:nvPr>
              <p:custDataLst>
                <p:tags r:id="rId12"/>
              </p:custDataLst>
            </p:nvPr>
          </p:nvSpPr>
          <p:spPr>
            <a:xfrm rot="2220000">
              <a:off x="13781" y="3482"/>
              <a:ext cx="1440" cy="1440"/>
            </a:xfrm>
            <a:prstGeom prst="arc">
              <a:avLst>
                <a:gd name="adj1" fmla="val 18195189"/>
                <a:gd name="adj2" fmla="val 19972391"/>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30" name="弧形 129"/>
            <p:cNvSpPr/>
            <p:nvPr>
              <p:custDataLst>
                <p:tags r:id="rId13"/>
              </p:custDataLst>
            </p:nvPr>
          </p:nvSpPr>
          <p:spPr>
            <a:xfrm rot="2220000">
              <a:off x="14043" y="3482"/>
              <a:ext cx="1440" cy="1440"/>
            </a:xfrm>
            <a:prstGeom prst="arc">
              <a:avLst>
                <a:gd name="adj1" fmla="val 17684251"/>
                <a:gd name="adj2" fmla="val 20356543"/>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nvGrpSpPr>
            <p:cNvPr id="143" name="组合 142"/>
            <p:cNvGrpSpPr/>
            <p:nvPr/>
          </p:nvGrpSpPr>
          <p:grpSpPr>
            <a:xfrm>
              <a:off x="14305" y="3482"/>
              <a:ext cx="2750" cy="1464"/>
              <a:chOff x="14305" y="3482"/>
              <a:chExt cx="2750" cy="1464"/>
            </a:xfrm>
          </p:grpSpPr>
          <p:sp>
            <p:nvSpPr>
              <p:cNvPr id="131" name="弧形 130"/>
              <p:cNvSpPr/>
              <p:nvPr>
                <p:custDataLst>
                  <p:tags r:id="rId14"/>
                </p:custDataLst>
              </p:nvPr>
            </p:nvSpPr>
            <p:spPr>
              <a:xfrm rot="2220000">
                <a:off x="14305" y="3482"/>
                <a:ext cx="1440" cy="1440"/>
              </a:xfrm>
              <a:prstGeom prst="arc">
                <a:avLst>
                  <a:gd name="adj1" fmla="val 16946952"/>
                  <a:gd name="adj2" fmla="val 20787230"/>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32" name="弧形 131"/>
              <p:cNvSpPr/>
              <p:nvPr>
                <p:custDataLst>
                  <p:tags r:id="rId15"/>
                </p:custDataLst>
              </p:nvPr>
            </p:nvSpPr>
            <p:spPr>
              <a:xfrm rot="2220000">
                <a:off x="14651" y="3506"/>
                <a:ext cx="1346" cy="1440"/>
              </a:xfrm>
              <a:prstGeom prst="arc">
                <a:avLst>
                  <a:gd name="adj1" fmla="val 16414512"/>
                  <a:gd name="adj2" fmla="val 21179052"/>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33" name="弧形 132"/>
              <p:cNvSpPr/>
              <p:nvPr>
                <p:custDataLst>
                  <p:tags r:id="rId16"/>
                </p:custDataLst>
              </p:nvPr>
            </p:nvSpPr>
            <p:spPr>
              <a:xfrm rot="2220000">
                <a:off x="14829" y="3482"/>
                <a:ext cx="1440" cy="1440"/>
              </a:xfrm>
              <a:prstGeom prst="arc">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34" name="弧形 133"/>
              <p:cNvSpPr/>
              <p:nvPr>
                <p:custDataLst>
                  <p:tags r:id="rId17"/>
                </p:custDataLst>
              </p:nvPr>
            </p:nvSpPr>
            <p:spPr>
              <a:xfrm rot="2220000">
                <a:off x="15091" y="3482"/>
                <a:ext cx="1440" cy="1440"/>
              </a:xfrm>
              <a:prstGeom prst="arc">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35" name="弧形 134"/>
              <p:cNvSpPr/>
              <p:nvPr>
                <p:custDataLst>
                  <p:tags r:id="rId18"/>
                </p:custDataLst>
              </p:nvPr>
            </p:nvSpPr>
            <p:spPr>
              <a:xfrm rot="2220000">
                <a:off x="15353" y="3482"/>
                <a:ext cx="1440" cy="1440"/>
              </a:xfrm>
              <a:prstGeom prst="arc">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36" name="弧形 135"/>
              <p:cNvSpPr/>
              <p:nvPr>
                <p:custDataLst>
                  <p:tags r:id="rId19"/>
                </p:custDataLst>
              </p:nvPr>
            </p:nvSpPr>
            <p:spPr>
              <a:xfrm rot="2220000">
                <a:off x="15615" y="3482"/>
                <a:ext cx="1440" cy="1440"/>
              </a:xfrm>
              <a:prstGeom prst="arc">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grpSp>
      </p:grpSp>
      <p:cxnSp>
        <p:nvCxnSpPr>
          <p:cNvPr id="154" name="直接连接符 153"/>
          <p:cNvCxnSpPr/>
          <p:nvPr>
            <p:custDataLst>
              <p:tags r:id="rId20"/>
            </p:custDataLst>
          </p:nvPr>
        </p:nvCxnSpPr>
        <p:spPr>
          <a:xfrm flipV="1">
            <a:off x="5251450" y="1967865"/>
            <a:ext cx="103505" cy="3764915"/>
          </a:xfrm>
          <a:prstGeom prst="line">
            <a:avLst/>
          </a:prstGeom>
          <a:ln w="38100" cmpd="sng">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55" name="直接连接符 154"/>
          <p:cNvCxnSpPr>
            <a:stCxn id="78" idx="1"/>
          </p:cNvCxnSpPr>
          <p:nvPr>
            <p:custDataLst>
              <p:tags r:id="rId21"/>
            </p:custDataLst>
          </p:nvPr>
        </p:nvCxnSpPr>
        <p:spPr>
          <a:xfrm flipH="1" flipV="1">
            <a:off x="5375275" y="1896745"/>
            <a:ext cx="1977390" cy="1212850"/>
          </a:xfrm>
          <a:prstGeom prst="line">
            <a:avLst/>
          </a:prstGeom>
          <a:ln w="381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6" name="直接连接符 155"/>
          <p:cNvCxnSpPr>
            <a:endCxn id="77" idx="0"/>
          </p:cNvCxnSpPr>
          <p:nvPr>
            <p:custDataLst>
              <p:tags r:id="rId22"/>
            </p:custDataLst>
          </p:nvPr>
        </p:nvCxnSpPr>
        <p:spPr>
          <a:xfrm flipH="1">
            <a:off x="4538980" y="1876425"/>
            <a:ext cx="836295" cy="1099185"/>
          </a:xfrm>
          <a:prstGeom prst="line">
            <a:avLst/>
          </a:prstGeom>
          <a:ln w="381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custDataLst>
              <p:tags r:id="rId23"/>
            </p:custDataLst>
          </p:nvPr>
        </p:nvCxnSpPr>
        <p:spPr>
          <a:xfrm flipH="1">
            <a:off x="4594225" y="1876425"/>
            <a:ext cx="740410" cy="2566670"/>
          </a:xfrm>
          <a:prstGeom prst="line">
            <a:avLst/>
          </a:prstGeom>
          <a:ln w="381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8" name="直接连接符 157"/>
          <p:cNvCxnSpPr>
            <a:endCxn id="80" idx="0"/>
          </p:cNvCxnSpPr>
          <p:nvPr>
            <p:custDataLst>
              <p:tags r:id="rId24"/>
            </p:custDataLst>
          </p:nvPr>
        </p:nvCxnSpPr>
        <p:spPr>
          <a:xfrm>
            <a:off x="5334635" y="1866265"/>
            <a:ext cx="2139315" cy="2535555"/>
          </a:xfrm>
          <a:prstGeom prst="line">
            <a:avLst/>
          </a:prstGeom>
          <a:ln w="38100" cmpd="sng">
            <a:solidFill>
              <a:srgbClr val="FF0000"/>
            </a:solidFill>
            <a:prstDash val="sysDot"/>
          </a:ln>
        </p:spPr>
        <p:style>
          <a:lnRef idx="1">
            <a:schemeClr val="accent1"/>
          </a:lnRef>
          <a:fillRef idx="0">
            <a:schemeClr val="accent1"/>
          </a:fillRef>
          <a:effectRef idx="0">
            <a:schemeClr val="accent1"/>
          </a:effectRef>
          <a:fontRef idx="minor">
            <a:schemeClr val="tx1"/>
          </a:fontRef>
        </p:style>
      </p:cxnSp>
      <p:pic>
        <p:nvPicPr>
          <p:cNvPr id="160" name="图片 159" descr="微信图片_20230311093801"/>
          <p:cNvPicPr>
            <a:picLocks noChangeAspect="1"/>
          </p:cNvPicPr>
          <p:nvPr/>
        </p:nvPicPr>
        <p:blipFill>
          <a:blip r:embed="rId25"/>
          <a:srcRect l="6415" t="42608" r="13962" b="4196"/>
          <a:stretch>
            <a:fillRect/>
          </a:stretch>
        </p:blipFill>
        <p:spPr>
          <a:xfrm>
            <a:off x="2812415" y="4157980"/>
            <a:ext cx="703580" cy="672465"/>
          </a:xfrm>
          <a:prstGeom prst="ellipse">
            <a:avLst/>
          </a:prstGeom>
        </p:spPr>
      </p:pic>
    </p:spTree>
    <p:custDataLst>
      <p:tags r:id="rId2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wipe(right)">
                                      <p:cBhvr>
                                        <p:cTn id="7" dur="500"/>
                                        <p:tgtEl>
                                          <p:spTgt spid="147"/>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46"/>
                                        </p:tgtEl>
                                        <p:attrNameLst>
                                          <p:attrName>style.visibility</p:attrName>
                                        </p:attrNameLst>
                                      </p:cBhvr>
                                      <p:to>
                                        <p:strVal val="visible"/>
                                      </p:to>
                                    </p:set>
                                    <p:animEffect transition="in" filter="blinds(horizontal)">
                                      <p:cBhvr>
                                        <p:cTn id="11" dur="500"/>
                                        <p:tgtEl>
                                          <p:spTgt spid="14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repeatCount="300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par>
                          <p:cTn id="17" fill="hold">
                            <p:stCondLst>
                              <p:cond delay="500"/>
                            </p:stCondLst>
                            <p:childTnLst>
                              <p:par>
                                <p:cTn id="18" presetID="3" presetClass="entr" presetSubtype="1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blinds(horizontal)">
                                      <p:cBhvr>
                                        <p:cTn id="20" dur="500"/>
                                        <p:tgtEl>
                                          <p:spTgt spid="60"/>
                                        </p:tgtEl>
                                      </p:cBhvr>
                                    </p:animEffect>
                                  </p:childTnLst>
                                </p:cTn>
                              </p:par>
                            </p:childTnLst>
                          </p:cTn>
                        </p:par>
                        <p:par>
                          <p:cTn id="21" fill="hold">
                            <p:stCondLst>
                              <p:cond delay="1000"/>
                            </p:stCondLst>
                            <p:childTnLst>
                              <p:par>
                                <p:cTn id="22" presetID="1" presetClass="exit" presetSubtype="0" fill="hold" nodeType="afterEffect">
                                  <p:stCondLst>
                                    <p:cond delay="0"/>
                                  </p:stCondLst>
                                  <p:childTnLst>
                                    <p:set>
                                      <p:cBhvr>
                                        <p:cTn id="23" dur="1" fill="hold">
                                          <p:stCondLst>
                                            <p:cond delay="0"/>
                                          </p:stCondLst>
                                        </p:cTn>
                                        <p:tgtEl>
                                          <p:spTgt spid="1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repeatCount="3000" fill="hold" nodeType="clickEffect">
                                  <p:stCondLst>
                                    <p:cond delay="0"/>
                                  </p:stCondLst>
                                  <p:childTnLst>
                                    <p:set>
                                      <p:cBhvr>
                                        <p:cTn id="27" dur="1" fill="hold">
                                          <p:stCondLst>
                                            <p:cond delay="0"/>
                                          </p:stCondLst>
                                        </p:cTn>
                                        <p:tgtEl>
                                          <p:spTgt spid="151"/>
                                        </p:tgtEl>
                                        <p:attrNameLst>
                                          <p:attrName>style.visibility</p:attrName>
                                        </p:attrNameLst>
                                      </p:cBhvr>
                                      <p:to>
                                        <p:strVal val="visible"/>
                                      </p:to>
                                    </p:set>
                                    <p:animEffect transition="in" filter="wipe(down)">
                                      <p:cBhvr>
                                        <p:cTn id="28" dur="500"/>
                                        <p:tgtEl>
                                          <p:spTgt spid="151"/>
                                        </p:tgtEl>
                                      </p:cBhvr>
                                    </p:animEffect>
                                  </p:childTnLst>
                                </p:cTn>
                              </p:par>
                              <p:par>
                                <p:cTn id="29" presetID="22" presetClass="entr" presetSubtype="4" repeatCount="3000" fill="hold" nodeType="withEffect">
                                  <p:stCondLst>
                                    <p:cond delay="0"/>
                                  </p:stCondLst>
                                  <p:childTnLst>
                                    <p:set>
                                      <p:cBhvr>
                                        <p:cTn id="30" dur="1" fill="hold">
                                          <p:stCondLst>
                                            <p:cond delay="0"/>
                                          </p:stCondLst>
                                        </p:cTn>
                                        <p:tgtEl>
                                          <p:spTgt spid="152"/>
                                        </p:tgtEl>
                                        <p:attrNameLst>
                                          <p:attrName>style.visibility</p:attrName>
                                        </p:attrNameLst>
                                      </p:cBhvr>
                                      <p:to>
                                        <p:strVal val="visible"/>
                                      </p:to>
                                    </p:set>
                                    <p:animEffect transition="in" filter="wipe(down)">
                                      <p:cBhvr>
                                        <p:cTn id="31" dur="500"/>
                                        <p:tgtEl>
                                          <p:spTgt spid="152"/>
                                        </p:tgtEl>
                                      </p:cBhvr>
                                    </p:animEffect>
                                  </p:childTnLst>
                                </p:cTn>
                              </p:par>
                              <p:par>
                                <p:cTn id="32" presetID="22" presetClass="entr" presetSubtype="8" repeatCount="3000" fill="hold" nodeType="withEffect">
                                  <p:stCondLst>
                                    <p:cond delay="0"/>
                                  </p:stCondLst>
                                  <p:childTnLst>
                                    <p:set>
                                      <p:cBhvr>
                                        <p:cTn id="33" dur="1" fill="hold">
                                          <p:stCondLst>
                                            <p:cond delay="0"/>
                                          </p:stCondLst>
                                        </p:cTn>
                                        <p:tgtEl>
                                          <p:spTgt spid="153"/>
                                        </p:tgtEl>
                                        <p:attrNameLst>
                                          <p:attrName>style.visibility</p:attrName>
                                        </p:attrNameLst>
                                      </p:cBhvr>
                                      <p:to>
                                        <p:strVal val="visible"/>
                                      </p:to>
                                    </p:set>
                                    <p:animEffect transition="in" filter="wipe(left)">
                                      <p:cBhvr>
                                        <p:cTn id="34" dur="500"/>
                                        <p:tgtEl>
                                          <p:spTgt spid="153"/>
                                        </p:tgtEl>
                                      </p:cBhvr>
                                    </p:animEffect>
                                  </p:childTnLst>
                                </p:cTn>
                              </p:par>
                            </p:childTnLst>
                          </p:cTn>
                        </p:par>
                        <p:par>
                          <p:cTn id="35" fill="hold">
                            <p:stCondLst>
                              <p:cond delay="500"/>
                            </p:stCondLst>
                            <p:childTnLst>
                              <p:par>
                                <p:cTn id="36" presetID="3" presetClass="entr" presetSubtype="10" fill="hold" nodeType="afterEffect">
                                  <p:stCondLst>
                                    <p:cond delay="0"/>
                                  </p:stCondLst>
                                  <p:childTnLst>
                                    <p:set>
                                      <p:cBhvr>
                                        <p:cTn id="37" dur="1" fill="hold">
                                          <p:stCondLst>
                                            <p:cond delay="0"/>
                                          </p:stCondLst>
                                        </p:cTn>
                                        <p:tgtEl>
                                          <p:spTgt spid="145"/>
                                        </p:tgtEl>
                                        <p:attrNameLst>
                                          <p:attrName>style.visibility</p:attrName>
                                        </p:attrNameLst>
                                      </p:cBhvr>
                                      <p:to>
                                        <p:strVal val="visible"/>
                                      </p:to>
                                    </p:set>
                                    <p:animEffect transition="in" filter="blinds(horizontal)">
                                      <p:cBhvr>
                                        <p:cTn id="38" dur="500"/>
                                        <p:tgtEl>
                                          <p:spTgt spid="145"/>
                                        </p:tgtEl>
                                      </p:cBhvr>
                                    </p:animEffect>
                                  </p:childTnLst>
                                </p:cTn>
                              </p:par>
                              <p:par>
                                <p:cTn id="39" presetID="3" presetClass="entr" presetSubtype="10" fill="hold" nodeType="withEffect">
                                  <p:stCondLst>
                                    <p:cond delay="0"/>
                                  </p:stCondLst>
                                  <p:childTnLst>
                                    <p:set>
                                      <p:cBhvr>
                                        <p:cTn id="40" dur="1" fill="hold">
                                          <p:stCondLst>
                                            <p:cond delay="0"/>
                                          </p:stCondLst>
                                        </p:cTn>
                                        <p:tgtEl>
                                          <p:spTgt spid="149"/>
                                        </p:tgtEl>
                                        <p:attrNameLst>
                                          <p:attrName>style.visibility</p:attrName>
                                        </p:attrNameLst>
                                      </p:cBhvr>
                                      <p:to>
                                        <p:strVal val="visible"/>
                                      </p:to>
                                    </p:set>
                                    <p:animEffect transition="in" filter="blinds(horizontal)">
                                      <p:cBhvr>
                                        <p:cTn id="41" dur="500"/>
                                        <p:tgtEl>
                                          <p:spTgt spid="149"/>
                                        </p:tgtEl>
                                      </p:cBhvr>
                                    </p:animEffect>
                                  </p:childTnLst>
                                </p:cTn>
                              </p:par>
                              <p:par>
                                <p:cTn id="42" presetID="3" presetClass="entr" presetSubtype="10" fill="hold" nodeType="withEffect">
                                  <p:stCondLst>
                                    <p:cond delay="0"/>
                                  </p:stCondLst>
                                  <p:childTnLst>
                                    <p:set>
                                      <p:cBhvr>
                                        <p:cTn id="43" dur="1" fill="hold">
                                          <p:stCondLst>
                                            <p:cond delay="0"/>
                                          </p:stCondLst>
                                        </p:cTn>
                                        <p:tgtEl>
                                          <p:spTgt spid="150"/>
                                        </p:tgtEl>
                                        <p:attrNameLst>
                                          <p:attrName>style.visibility</p:attrName>
                                        </p:attrNameLst>
                                      </p:cBhvr>
                                      <p:to>
                                        <p:strVal val="visible"/>
                                      </p:to>
                                    </p:set>
                                    <p:animEffect transition="in" filter="blinds(horizontal)">
                                      <p:cBhvr>
                                        <p:cTn id="44" dur="500"/>
                                        <p:tgtEl>
                                          <p:spTgt spid="150"/>
                                        </p:tgtEl>
                                      </p:cBhvr>
                                    </p:animEffect>
                                  </p:childTnLst>
                                </p:cTn>
                              </p:par>
                            </p:childTnLst>
                          </p:cTn>
                        </p:par>
                        <p:par>
                          <p:cTn id="45" fill="hold">
                            <p:stCondLst>
                              <p:cond delay="1000"/>
                            </p:stCondLst>
                            <p:childTnLst>
                              <p:par>
                                <p:cTn id="46" presetID="1" presetClass="exit" presetSubtype="0" fill="hold" nodeType="afterEffect">
                                  <p:stCondLst>
                                    <p:cond delay="0"/>
                                  </p:stCondLst>
                                  <p:childTnLst>
                                    <p:set>
                                      <p:cBhvr>
                                        <p:cTn id="47" dur="1" fill="hold">
                                          <p:stCondLst>
                                            <p:cond delay="0"/>
                                          </p:stCondLst>
                                        </p:cTn>
                                        <p:tgtEl>
                                          <p:spTgt spid="153"/>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152"/>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15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6" presetClass="emph" presetSubtype="0" repeatCount="3000" fill="hold" nodeType="clickEffect">
                                  <p:stCondLst>
                                    <p:cond delay="0"/>
                                  </p:stCondLst>
                                  <p:childTnLst>
                                    <p:animScale>
                                      <p:cBhvr>
                                        <p:cTn id="55" dur="2000" fill="hold"/>
                                        <p:tgtEl>
                                          <p:spTgt spid="150"/>
                                        </p:tgtEl>
                                      </p:cBhvr>
                                      <p:by x="150000" y="150000"/>
                                    </p:animScale>
                                  </p:childTnLst>
                                </p:cTn>
                              </p:par>
                              <p:par>
                                <p:cTn id="56" presetID="6" presetClass="emph" presetSubtype="0" repeatCount="3000" fill="hold" nodeType="withEffect">
                                  <p:stCondLst>
                                    <p:cond delay="0"/>
                                  </p:stCondLst>
                                  <p:childTnLst>
                                    <p:animScale>
                                      <p:cBhvr>
                                        <p:cTn id="57" dur="2000" fill="hold"/>
                                        <p:tgtEl>
                                          <p:spTgt spid="149"/>
                                        </p:tgtEl>
                                      </p:cBhvr>
                                      <p:by x="150000" y="150000"/>
                                    </p:animScale>
                                  </p:childTnLst>
                                </p:cTn>
                              </p:par>
                              <p:par>
                                <p:cTn id="58" presetID="6" presetClass="emph" presetSubtype="0" repeatCount="3000" fill="hold" nodeType="withEffect">
                                  <p:stCondLst>
                                    <p:cond delay="0"/>
                                  </p:stCondLst>
                                  <p:childTnLst>
                                    <p:animScale>
                                      <p:cBhvr>
                                        <p:cTn id="59" dur="2000" fill="hold"/>
                                        <p:tgtEl>
                                          <p:spTgt spid="145"/>
                                        </p:tgtEl>
                                      </p:cBhvr>
                                      <p:by x="150000" y="150000"/>
                                    </p:animScale>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160"/>
                                        </p:tgtEl>
                                        <p:attrNameLst>
                                          <p:attrName>style.visibility</p:attrName>
                                        </p:attrNameLst>
                                      </p:cBhvr>
                                      <p:to>
                                        <p:strVal val="visible"/>
                                      </p:to>
                                    </p:set>
                                    <p:animEffect transition="in" filter="blinds(horizontal)">
                                      <p:cBhvr>
                                        <p:cTn id="64" dur="500"/>
                                        <p:tgtEl>
                                          <p:spTgt spid="160"/>
                                        </p:tgtEl>
                                      </p:cBhvr>
                                    </p:animEffect>
                                  </p:childTnLst>
                                </p:cTn>
                              </p:par>
                            </p:childTnLst>
                          </p:cTn>
                        </p:par>
                        <p:par>
                          <p:cTn id="65" fill="hold">
                            <p:stCondLst>
                              <p:cond delay="500"/>
                            </p:stCondLst>
                            <p:childTnLst>
                              <p:par>
                                <p:cTn id="66" presetID="22" presetClass="entr" presetSubtype="8" repeatCount="3000" fill="hold" nodeType="afterEffect">
                                  <p:stCondLst>
                                    <p:cond delay="0"/>
                                  </p:stCondLst>
                                  <p:childTnLst>
                                    <p:set>
                                      <p:cBhvr>
                                        <p:cTn id="67" dur="1" fill="hold">
                                          <p:stCondLst>
                                            <p:cond delay="0"/>
                                          </p:stCondLst>
                                        </p:cTn>
                                        <p:tgtEl>
                                          <p:spTgt spid="144"/>
                                        </p:tgtEl>
                                        <p:attrNameLst>
                                          <p:attrName>style.visibility</p:attrName>
                                        </p:attrNameLst>
                                      </p:cBhvr>
                                      <p:to>
                                        <p:strVal val="visible"/>
                                      </p:to>
                                    </p:set>
                                    <p:animEffect transition="in" filter="wipe(left)">
                                      <p:cBhvr>
                                        <p:cTn id="68" dur="500"/>
                                        <p:tgtEl>
                                          <p:spTgt spid="144"/>
                                        </p:tgtEl>
                                      </p:cBhvr>
                                    </p:animEffect>
                                  </p:childTnLst>
                                </p:cTn>
                              </p:par>
                            </p:childTnLst>
                          </p:cTn>
                        </p:par>
                        <p:par>
                          <p:cTn id="69" fill="hold">
                            <p:stCondLst>
                              <p:cond delay="1000"/>
                            </p:stCondLst>
                            <p:childTnLst>
                              <p:par>
                                <p:cTn id="70" presetID="3" presetClass="entr" presetSubtype="10" fill="hold" nodeType="afterEffect">
                                  <p:stCondLst>
                                    <p:cond delay="0"/>
                                  </p:stCondLst>
                                  <p:childTnLst>
                                    <p:set>
                                      <p:cBhvr>
                                        <p:cTn id="71" dur="1" fill="hold">
                                          <p:stCondLst>
                                            <p:cond delay="0"/>
                                          </p:stCondLst>
                                        </p:cTn>
                                        <p:tgtEl>
                                          <p:spTgt spid="109"/>
                                        </p:tgtEl>
                                        <p:attrNameLst>
                                          <p:attrName>style.visibility</p:attrName>
                                        </p:attrNameLst>
                                      </p:cBhvr>
                                      <p:to>
                                        <p:strVal val="visible"/>
                                      </p:to>
                                    </p:set>
                                    <p:animEffect transition="in" filter="blinds(horizontal)">
                                      <p:cBhvr>
                                        <p:cTn id="72" dur="500"/>
                                        <p:tgtEl>
                                          <p:spTgt spid="109"/>
                                        </p:tgtEl>
                                      </p:cBhvr>
                                    </p:animEffect>
                                  </p:childTnLst>
                                </p:cTn>
                              </p:par>
                            </p:childTnLst>
                          </p:cTn>
                        </p:par>
                        <p:par>
                          <p:cTn id="73" fill="hold">
                            <p:stCondLst>
                              <p:cond delay="1500"/>
                            </p:stCondLst>
                            <p:childTnLst>
                              <p:par>
                                <p:cTn id="74" presetID="1" presetClass="exit" presetSubtype="0" fill="hold" nodeType="afterEffect">
                                  <p:stCondLst>
                                    <p:cond delay="0"/>
                                  </p:stCondLst>
                                  <p:childTnLst>
                                    <p:set>
                                      <p:cBhvr>
                                        <p:cTn id="75" dur="1" fill="hold">
                                          <p:stCondLst>
                                            <p:cond delay="0"/>
                                          </p:stCondLst>
                                        </p:cTn>
                                        <p:tgtEl>
                                          <p:spTgt spid="144"/>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1" repeatCount="3000" fill="hold" nodeType="clickEffect">
                                  <p:stCondLst>
                                    <p:cond delay="0"/>
                                  </p:stCondLst>
                                  <p:childTnLst>
                                    <p:set>
                                      <p:cBhvr>
                                        <p:cTn id="79" dur="1" fill="hold">
                                          <p:stCondLst>
                                            <p:cond delay="0"/>
                                          </p:stCondLst>
                                        </p:cTn>
                                        <p:tgtEl>
                                          <p:spTgt spid="59"/>
                                        </p:tgtEl>
                                        <p:attrNameLst>
                                          <p:attrName>style.visibility</p:attrName>
                                        </p:attrNameLst>
                                      </p:cBhvr>
                                      <p:to>
                                        <p:strVal val="visible"/>
                                      </p:to>
                                    </p:set>
                                    <p:animEffect transition="in" filter="wipe(up)">
                                      <p:cBhvr>
                                        <p:cTn id="80" dur="500"/>
                                        <p:tgtEl>
                                          <p:spTgt spid="59"/>
                                        </p:tgtEl>
                                      </p:cBhvr>
                                    </p:animEffect>
                                  </p:childTnLst>
                                </p:cTn>
                              </p:par>
                            </p:childTnLst>
                          </p:cTn>
                        </p:par>
                        <p:par>
                          <p:cTn id="81" fill="hold">
                            <p:stCondLst>
                              <p:cond delay="500"/>
                            </p:stCondLst>
                            <p:childTnLst>
                              <p:par>
                                <p:cTn id="82" presetID="26" presetClass="emph" presetSubtype="0" fill="hold" nodeType="afterEffect">
                                  <p:stCondLst>
                                    <p:cond delay="0"/>
                                  </p:stCondLst>
                                  <p:childTnLst>
                                    <p:animEffect transition="out" filter="fade">
                                      <p:cBhvr>
                                        <p:cTn id="83" dur="500" tmFilter="0, 0; .2, .5; .8, .5; 1, 0"/>
                                        <p:tgtEl>
                                          <p:spTgt spid="60"/>
                                        </p:tgtEl>
                                      </p:cBhvr>
                                    </p:animEffect>
                                    <p:animScale>
                                      <p:cBhvr>
                                        <p:cTn id="84" dur="250" autoRev="1" fill="hold"/>
                                        <p:tgtEl>
                                          <p:spTgt spid="60"/>
                                        </p:tgtEl>
                                      </p:cBhvr>
                                      <p:by x="105000" y="105000"/>
                                    </p:animScale>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59"/>
                                        </p:tgtEl>
                                        <p:attrNameLst>
                                          <p:attrName>style.visibility</p:attrName>
                                        </p:attrNameLst>
                                      </p:cBhvr>
                                      <p:to>
                                        <p:strVal val="hidden"/>
                                      </p:to>
                                    </p:set>
                                  </p:childTnLst>
                                </p:cTn>
                              </p:par>
                            </p:childTnLst>
                          </p:cTn>
                        </p:par>
                        <p:par>
                          <p:cTn id="89" fill="hold">
                            <p:stCondLst>
                              <p:cond delay="0"/>
                            </p:stCondLst>
                            <p:childTnLst>
                              <p:par>
                                <p:cTn id="90" presetID="22" presetClass="entr" presetSubtype="4" repeatCount="3000" fill="hold" nodeType="afterEffect">
                                  <p:stCondLst>
                                    <p:cond delay="0"/>
                                  </p:stCondLst>
                                  <p:childTnLst>
                                    <p:set>
                                      <p:cBhvr>
                                        <p:cTn id="91" dur="1" fill="hold">
                                          <p:stCondLst>
                                            <p:cond delay="0"/>
                                          </p:stCondLst>
                                        </p:cTn>
                                        <p:tgtEl>
                                          <p:spTgt spid="154"/>
                                        </p:tgtEl>
                                        <p:attrNameLst>
                                          <p:attrName>style.visibility</p:attrName>
                                        </p:attrNameLst>
                                      </p:cBhvr>
                                      <p:to>
                                        <p:strVal val="visible"/>
                                      </p:to>
                                    </p:set>
                                    <p:animEffect transition="in" filter="wipe(down)">
                                      <p:cBhvr>
                                        <p:cTn id="92" dur="500"/>
                                        <p:tgtEl>
                                          <p:spTgt spid="154"/>
                                        </p:tgtEl>
                                      </p:cBhvr>
                                    </p:animEffect>
                                  </p:childTnLst>
                                </p:cTn>
                              </p:par>
                            </p:childTnLst>
                          </p:cTn>
                        </p:par>
                        <p:par>
                          <p:cTn id="93" fill="hold">
                            <p:stCondLst>
                              <p:cond delay="500"/>
                            </p:stCondLst>
                            <p:childTnLst>
                              <p:par>
                                <p:cTn id="94" presetID="3" presetClass="entr" presetSubtype="10" fill="hold" nodeType="afterEffect">
                                  <p:stCondLst>
                                    <p:cond delay="0"/>
                                  </p:stCondLst>
                                  <p:childTnLst>
                                    <p:set>
                                      <p:cBhvr>
                                        <p:cTn id="95" dur="1" fill="hold">
                                          <p:stCondLst>
                                            <p:cond delay="0"/>
                                          </p:stCondLst>
                                        </p:cTn>
                                        <p:tgtEl>
                                          <p:spTgt spid="69"/>
                                        </p:tgtEl>
                                        <p:attrNameLst>
                                          <p:attrName>style.visibility</p:attrName>
                                        </p:attrNameLst>
                                      </p:cBhvr>
                                      <p:to>
                                        <p:strVal val="visible"/>
                                      </p:to>
                                    </p:set>
                                    <p:animEffect transition="in" filter="blinds(horizontal)">
                                      <p:cBhvr>
                                        <p:cTn id="96" dur="500"/>
                                        <p:tgtEl>
                                          <p:spTgt spid="69"/>
                                        </p:tgtEl>
                                      </p:cBhvr>
                                    </p:animEffect>
                                  </p:childTnLst>
                                </p:cTn>
                              </p:par>
                            </p:childTnLst>
                          </p:cTn>
                        </p:par>
                        <p:par>
                          <p:cTn id="97" fill="hold">
                            <p:stCondLst>
                              <p:cond delay="1000"/>
                            </p:stCondLst>
                            <p:childTnLst>
                              <p:par>
                                <p:cTn id="98" presetID="1" presetClass="exit" presetSubtype="0" fill="hold" nodeType="afterEffect">
                                  <p:stCondLst>
                                    <p:cond delay="0"/>
                                  </p:stCondLst>
                                  <p:childTnLst>
                                    <p:set>
                                      <p:cBhvr>
                                        <p:cTn id="99" dur="1" fill="hold">
                                          <p:stCondLst>
                                            <p:cond delay="0"/>
                                          </p:stCondLst>
                                        </p:cTn>
                                        <p:tgtEl>
                                          <p:spTgt spid="154"/>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22" presetClass="entr" presetSubtype="1" repeatCount="3000" fill="hold" nodeType="clickEffect">
                                  <p:stCondLst>
                                    <p:cond delay="0"/>
                                  </p:stCondLst>
                                  <p:childTnLst>
                                    <p:set>
                                      <p:cBhvr>
                                        <p:cTn id="103" dur="1" fill="hold">
                                          <p:stCondLst>
                                            <p:cond delay="0"/>
                                          </p:stCondLst>
                                        </p:cTn>
                                        <p:tgtEl>
                                          <p:spTgt spid="155"/>
                                        </p:tgtEl>
                                        <p:attrNameLst>
                                          <p:attrName>style.visibility</p:attrName>
                                        </p:attrNameLst>
                                      </p:cBhvr>
                                      <p:to>
                                        <p:strVal val="visible"/>
                                      </p:to>
                                    </p:set>
                                    <p:animEffect transition="in" filter="wipe(up)">
                                      <p:cBhvr>
                                        <p:cTn id="104" dur="500"/>
                                        <p:tgtEl>
                                          <p:spTgt spid="155"/>
                                        </p:tgtEl>
                                      </p:cBhvr>
                                    </p:animEffect>
                                  </p:childTnLst>
                                </p:cTn>
                              </p:par>
                              <p:par>
                                <p:cTn id="105" presetID="22" presetClass="entr" presetSubtype="1" repeatCount="3000" fill="hold" nodeType="withEffect">
                                  <p:stCondLst>
                                    <p:cond delay="0"/>
                                  </p:stCondLst>
                                  <p:childTnLst>
                                    <p:set>
                                      <p:cBhvr>
                                        <p:cTn id="106" dur="1" fill="hold">
                                          <p:stCondLst>
                                            <p:cond delay="0"/>
                                          </p:stCondLst>
                                        </p:cTn>
                                        <p:tgtEl>
                                          <p:spTgt spid="156"/>
                                        </p:tgtEl>
                                        <p:attrNameLst>
                                          <p:attrName>style.visibility</p:attrName>
                                        </p:attrNameLst>
                                      </p:cBhvr>
                                      <p:to>
                                        <p:strVal val="visible"/>
                                      </p:to>
                                    </p:set>
                                    <p:animEffect transition="in" filter="wipe(up)">
                                      <p:cBhvr>
                                        <p:cTn id="107" dur="500"/>
                                        <p:tgtEl>
                                          <p:spTgt spid="156"/>
                                        </p:tgtEl>
                                      </p:cBhvr>
                                    </p:animEffect>
                                  </p:childTnLst>
                                </p:cTn>
                              </p:par>
                              <p:par>
                                <p:cTn id="108" presetID="22" presetClass="entr" presetSubtype="1" repeatCount="3000" fill="hold" nodeType="withEffect">
                                  <p:stCondLst>
                                    <p:cond delay="0"/>
                                  </p:stCondLst>
                                  <p:childTnLst>
                                    <p:set>
                                      <p:cBhvr>
                                        <p:cTn id="109" dur="1" fill="hold">
                                          <p:stCondLst>
                                            <p:cond delay="0"/>
                                          </p:stCondLst>
                                        </p:cTn>
                                        <p:tgtEl>
                                          <p:spTgt spid="158"/>
                                        </p:tgtEl>
                                        <p:attrNameLst>
                                          <p:attrName>style.visibility</p:attrName>
                                        </p:attrNameLst>
                                      </p:cBhvr>
                                      <p:to>
                                        <p:strVal val="visible"/>
                                      </p:to>
                                    </p:set>
                                    <p:animEffect transition="in" filter="wipe(up)">
                                      <p:cBhvr>
                                        <p:cTn id="110" dur="500"/>
                                        <p:tgtEl>
                                          <p:spTgt spid="158"/>
                                        </p:tgtEl>
                                      </p:cBhvr>
                                    </p:animEffect>
                                  </p:childTnLst>
                                </p:cTn>
                              </p:par>
                              <p:par>
                                <p:cTn id="111" presetID="22" presetClass="entr" presetSubtype="1" repeatCount="3000" fill="hold" nodeType="withEffect">
                                  <p:stCondLst>
                                    <p:cond delay="0"/>
                                  </p:stCondLst>
                                  <p:childTnLst>
                                    <p:set>
                                      <p:cBhvr>
                                        <p:cTn id="112" dur="1" fill="hold">
                                          <p:stCondLst>
                                            <p:cond delay="0"/>
                                          </p:stCondLst>
                                        </p:cTn>
                                        <p:tgtEl>
                                          <p:spTgt spid="157"/>
                                        </p:tgtEl>
                                        <p:attrNameLst>
                                          <p:attrName>style.visibility</p:attrName>
                                        </p:attrNameLst>
                                      </p:cBhvr>
                                      <p:to>
                                        <p:strVal val="visible"/>
                                      </p:to>
                                    </p:set>
                                    <p:animEffect transition="in" filter="wipe(up)">
                                      <p:cBhvr>
                                        <p:cTn id="113" dur="500"/>
                                        <p:tgtEl>
                                          <p:spTgt spid="157"/>
                                        </p:tgtEl>
                                      </p:cBhvr>
                                    </p:animEffect>
                                  </p:childTnLst>
                                </p:cTn>
                              </p:par>
                            </p:childTnLst>
                          </p:cTn>
                        </p:par>
                        <p:par>
                          <p:cTn id="114" fill="hold">
                            <p:stCondLst>
                              <p:cond delay="500"/>
                            </p:stCondLst>
                            <p:childTnLst>
                              <p:par>
                                <p:cTn id="115" presetID="3" presetClass="entr" presetSubtype="10" fill="hold" nodeType="afterEffect">
                                  <p:stCondLst>
                                    <p:cond delay="0"/>
                                  </p:stCondLst>
                                  <p:childTnLst>
                                    <p:set>
                                      <p:cBhvr>
                                        <p:cTn id="116" dur="1" fill="hold">
                                          <p:stCondLst>
                                            <p:cond delay="0"/>
                                          </p:stCondLst>
                                        </p:cTn>
                                        <p:tgtEl>
                                          <p:spTgt spid="78"/>
                                        </p:tgtEl>
                                        <p:attrNameLst>
                                          <p:attrName>style.visibility</p:attrName>
                                        </p:attrNameLst>
                                      </p:cBhvr>
                                      <p:to>
                                        <p:strVal val="visible"/>
                                      </p:to>
                                    </p:set>
                                    <p:animEffect transition="in" filter="blinds(horizontal)">
                                      <p:cBhvr>
                                        <p:cTn id="117" dur="500"/>
                                        <p:tgtEl>
                                          <p:spTgt spid="78"/>
                                        </p:tgtEl>
                                      </p:cBhvr>
                                    </p:animEffect>
                                  </p:childTnLst>
                                </p:cTn>
                              </p:par>
                              <p:par>
                                <p:cTn id="118" presetID="3" presetClass="entr" presetSubtype="10" fill="hold" nodeType="withEffect">
                                  <p:stCondLst>
                                    <p:cond delay="0"/>
                                  </p:stCondLst>
                                  <p:childTnLst>
                                    <p:set>
                                      <p:cBhvr>
                                        <p:cTn id="119" dur="1" fill="hold">
                                          <p:stCondLst>
                                            <p:cond delay="0"/>
                                          </p:stCondLst>
                                        </p:cTn>
                                        <p:tgtEl>
                                          <p:spTgt spid="77"/>
                                        </p:tgtEl>
                                        <p:attrNameLst>
                                          <p:attrName>style.visibility</p:attrName>
                                        </p:attrNameLst>
                                      </p:cBhvr>
                                      <p:to>
                                        <p:strVal val="visible"/>
                                      </p:to>
                                    </p:set>
                                    <p:animEffect transition="in" filter="blinds(horizontal)">
                                      <p:cBhvr>
                                        <p:cTn id="120" dur="500"/>
                                        <p:tgtEl>
                                          <p:spTgt spid="77"/>
                                        </p:tgtEl>
                                      </p:cBhvr>
                                    </p:animEffect>
                                  </p:childTnLst>
                                </p:cTn>
                              </p:par>
                              <p:par>
                                <p:cTn id="121" presetID="3" presetClass="entr" presetSubtype="10" fill="hold" nodeType="withEffect">
                                  <p:stCondLst>
                                    <p:cond delay="0"/>
                                  </p:stCondLst>
                                  <p:childTnLst>
                                    <p:set>
                                      <p:cBhvr>
                                        <p:cTn id="122" dur="1" fill="hold">
                                          <p:stCondLst>
                                            <p:cond delay="0"/>
                                          </p:stCondLst>
                                        </p:cTn>
                                        <p:tgtEl>
                                          <p:spTgt spid="79"/>
                                        </p:tgtEl>
                                        <p:attrNameLst>
                                          <p:attrName>style.visibility</p:attrName>
                                        </p:attrNameLst>
                                      </p:cBhvr>
                                      <p:to>
                                        <p:strVal val="visible"/>
                                      </p:to>
                                    </p:set>
                                    <p:animEffect transition="in" filter="blinds(horizontal)">
                                      <p:cBhvr>
                                        <p:cTn id="123" dur="500"/>
                                        <p:tgtEl>
                                          <p:spTgt spid="79"/>
                                        </p:tgtEl>
                                      </p:cBhvr>
                                    </p:animEffect>
                                  </p:childTnLst>
                                </p:cTn>
                              </p:par>
                              <p:par>
                                <p:cTn id="124" presetID="3" presetClass="entr" presetSubtype="10" fill="hold" nodeType="withEffect">
                                  <p:stCondLst>
                                    <p:cond delay="0"/>
                                  </p:stCondLst>
                                  <p:childTnLst>
                                    <p:set>
                                      <p:cBhvr>
                                        <p:cTn id="125" dur="1" fill="hold">
                                          <p:stCondLst>
                                            <p:cond delay="0"/>
                                          </p:stCondLst>
                                        </p:cTn>
                                        <p:tgtEl>
                                          <p:spTgt spid="80"/>
                                        </p:tgtEl>
                                        <p:attrNameLst>
                                          <p:attrName>style.visibility</p:attrName>
                                        </p:attrNameLst>
                                      </p:cBhvr>
                                      <p:to>
                                        <p:strVal val="visible"/>
                                      </p:to>
                                    </p:set>
                                    <p:animEffect transition="in" filter="blinds(horizontal)">
                                      <p:cBhvr>
                                        <p:cTn id="126" dur="500"/>
                                        <p:tgtEl>
                                          <p:spTgt spid="80"/>
                                        </p:tgtEl>
                                      </p:cBhvr>
                                    </p:animEffect>
                                  </p:childTnLst>
                                </p:cTn>
                              </p:par>
                            </p:childTnLst>
                          </p:cTn>
                        </p:par>
                        <p:par>
                          <p:cTn id="127" fill="hold">
                            <p:stCondLst>
                              <p:cond delay="1000"/>
                            </p:stCondLst>
                            <p:childTnLst>
                              <p:par>
                                <p:cTn id="128" presetID="1" presetClass="exit" presetSubtype="0" fill="hold" nodeType="afterEffect">
                                  <p:stCondLst>
                                    <p:cond delay="0"/>
                                  </p:stCondLst>
                                  <p:childTnLst>
                                    <p:set>
                                      <p:cBhvr>
                                        <p:cTn id="129" dur="1" fill="hold">
                                          <p:stCondLst>
                                            <p:cond delay="0"/>
                                          </p:stCondLst>
                                        </p:cTn>
                                        <p:tgtEl>
                                          <p:spTgt spid="155"/>
                                        </p:tgtEl>
                                        <p:attrNameLst>
                                          <p:attrName>style.visibility</p:attrName>
                                        </p:attrNameLst>
                                      </p:cBhvr>
                                      <p:to>
                                        <p:strVal val="hidden"/>
                                      </p:to>
                                    </p:set>
                                  </p:childTnLst>
                                </p:cTn>
                              </p:par>
                            </p:childTnLst>
                          </p:cTn>
                        </p:par>
                        <p:par>
                          <p:cTn id="130" fill="hold">
                            <p:stCondLst>
                              <p:cond delay="1000"/>
                            </p:stCondLst>
                            <p:childTnLst>
                              <p:par>
                                <p:cTn id="131" presetID="1" presetClass="exit" presetSubtype="0" fill="hold" nodeType="afterEffect">
                                  <p:stCondLst>
                                    <p:cond delay="0"/>
                                  </p:stCondLst>
                                  <p:childTnLst>
                                    <p:set>
                                      <p:cBhvr>
                                        <p:cTn id="132" dur="1" fill="hold">
                                          <p:stCondLst>
                                            <p:cond delay="0"/>
                                          </p:stCondLst>
                                        </p:cTn>
                                        <p:tgtEl>
                                          <p:spTgt spid="156"/>
                                        </p:tgtEl>
                                        <p:attrNameLst>
                                          <p:attrName>style.visibility</p:attrName>
                                        </p:attrNameLst>
                                      </p:cBhvr>
                                      <p:to>
                                        <p:strVal val="hidden"/>
                                      </p:to>
                                    </p:set>
                                  </p:childTnLst>
                                </p:cTn>
                              </p:par>
                            </p:childTnLst>
                          </p:cTn>
                        </p:par>
                        <p:par>
                          <p:cTn id="133" fill="hold">
                            <p:stCondLst>
                              <p:cond delay="1000"/>
                            </p:stCondLst>
                            <p:childTnLst>
                              <p:par>
                                <p:cTn id="134" presetID="1" presetClass="exit" presetSubtype="0" fill="hold" nodeType="afterEffect">
                                  <p:stCondLst>
                                    <p:cond delay="0"/>
                                  </p:stCondLst>
                                  <p:childTnLst>
                                    <p:set>
                                      <p:cBhvr>
                                        <p:cTn id="135" dur="1" fill="hold">
                                          <p:stCondLst>
                                            <p:cond delay="0"/>
                                          </p:stCondLst>
                                        </p:cTn>
                                        <p:tgtEl>
                                          <p:spTgt spid="157"/>
                                        </p:tgtEl>
                                        <p:attrNameLst>
                                          <p:attrName>style.visibility</p:attrName>
                                        </p:attrNameLst>
                                      </p:cBhvr>
                                      <p:to>
                                        <p:strVal val="hidden"/>
                                      </p:to>
                                    </p:set>
                                  </p:childTnLst>
                                </p:cTn>
                              </p:par>
                            </p:childTnLst>
                          </p:cTn>
                        </p:par>
                        <p:par>
                          <p:cTn id="136" fill="hold">
                            <p:stCondLst>
                              <p:cond delay="1000"/>
                            </p:stCondLst>
                            <p:childTnLst>
                              <p:par>
                                <p:cTn id="137" presetID="1" presetClass="exit" presetSubtype="0" fill="hold" nodeType="afterEffect">
                                  <p:stCondLst>
                                    <p:cond delay="0"/>
                                  </p:stCondLst>
                                  <p:childTnLst>
                                    <p:set>
                                      <p:cBhvr>
                                        <p:cTn id="138" dur="1" fill="hold">
                                          <p:stCondLst>
                                            <p:cond delay="0"/>
                                          </p:stCondLst>
                                        </p:cTn>
                                        <p:tgtEl>
                                          <p:spTgt spid="1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grpSp>
        <p:nvGrpSpPr>
          <p:cNvPr id="92" name="组合 91"/>
          <p:cNvGrpSpPr/>
          <p:nvPr/>
        </p:nvGrpSpPr>
        <p:grpSpPr>
          <a:xfrm>
            <a:off x="6356985" y="2141855"/>
            <a:ext cx="2170430" cy="1804670"/>
            <a:chOff x="9872" y="3373"/>
            <a:chExt cx="3482" cy="2842"/>
          </a:xfrm>
        </p:grpSpPr>
        <p:pic>
          <p:nvPicPr>
            <p:cNvPr id="21" name="图片 20" descr="ef2477c08460d7f94ca654a185997bb"/>
            <p:cNvPicPr>
              <a:picLocks noChangeAspect="1"/>
            </p:cNvPicPr>
            <p:nvPr/>
          </p:nvPicPr>
          <p:blipFill>
            <a:blip r:embed="rId2"/>
            <a:stretch>
              <a:fillRect/>
            </a:stretch>
          </p:blipFill>
          <p:spPr>
            <a:xfrm>
              <a:off x="9872" y="3373"/>
              <a:ext cx="3483" cy="2843"/>
            </a:xfrm>
            <a:prstGeom prst="rect">
              <a:avLst/>
            </a:prstGeom>
          </p:spPr>
        </p:pic>
        <p:sp>
          <p:nvSpPr>
            <p:cNvPr id="41" name="文本框 40"/>
            <p:cNvSpPr txBox="1"/>
            <p:nvPr>
              <p:custDataLst>
                <p:tags r:id="rId3"/>
              </p:custDataLst>
            </p:nvPr>
          </p:nvSpPr>
          <p:spPr>
            <a:xfrm>
              <a:off x="11103" y="3805"/>
              <a:ext cx="1626" cy="366"/>
            </a:xfrm>
            <a:prstGeom prst="rect">
              <a:avLst/>
            </a:prstGeom>
            <a:noFill/>
          </p:spPr>
          <p:txBody>
            <a:bodyPr wrap="square" rtlCol="0">
              <a:noAutofit/>
            </a:bodyPr>
            <a:p>
              <a:r>
                <a:rPr lang="zh-CN" altLang="en-US" sz="1200">
                  <a:solidFill>
                    <a:srgbClr val="FFFF00"/>
                  </a:solidFill>
                </a:rPr>
                <a:t>防盗电脑</a:t>
              </a:r>
              <a:endParaRPr lang="zh-CN" altLang="en-US" sz="1200">
                <a:solidFill>
                  <a:srgbClr val="FFFF00"/>
                </a:solidFill>
              </a:endParaRPr>
            </a:p>
          </p:txBody>
        </p:sp>
      </p:grpSp>
      <p:sp>
        <p:nvSpPr>
          <p:cNvPr id="23" name="下箭头 22"/>
          <p:cNvSpPr/>
          <p:nvPr/>
        </p:nvSpPr>
        <p:spPr>
          <a:xfrm>
            <a:off x="7385685" y="1449070"/>
            <a:ext cx="180340" cy="692150"/>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2" name="图片 21" descr="序号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78980" y="1562100"/>
            <a:ext cx="306070" cy="306070"/>
          </a:xfrm>
          <a:prstGeom prst="rect">
            <a:avLst/>
          </a:prstGeom>
        </p:spPr>
      </p:pic>
      <p:grpSp>
        <p:nvGrpSpPr>
          <p:cNvPr id="4" name="组合 3"/>
          <p:cNvGrpSpPr/>
          <p:nvPr/>
        </p:nvGrpSpPr>
        <p:grpSpPr>
          <a:xfrm>
            <a:off x="6722745" y="869315"/>
            <a:ext cx="1391285" cy="598170"/>
            <a:chOff x="10587" y="1369"/>
            <a:chExt cx="2191" cy="942"/>
          </a:xfrm>
        </p:grpSpPr>
        <p:pic>
          <p:nvPicPr>
            <p:cNvPr id="24" name="图片 23" descr="微信图片_20230309113009"/>
            <p:cNvPicPr>
              <a:picLocks noChangeAspect="1"/>
            </p:cNvPicPr>
            <p:nvPr/>
          </p:nvPicPr>
          <p:blipFill>
            <a:blip r:embed="rId6"/>
            <a:srcRect t="28509" b="40250"/>
            <a:stretch>
              <a:fillRect/>
            </a:stretch>
          </p:blipFill>
          <p:spPr>
            <a:xfrm>
              <a:off x="10587" y="1369"/>
              <a:ext cx="2186" cy="913"/>
            </a:xfrm>
            <a:prstGeom prst="rect">
              <a:avLst/>
            </a:prstGeom>
          </p:spPr>
        </p:pic>
        <p:sp>
          <p:nvSpPr>
            <p:cNvPr id="17" name="文本框 16"/>
            <p:cNvSpPr txBox="1"/>
            <p:nvPr/>
          </p:nvSpPr>
          <p:spPr>
            <a:xfrm>
              <a:off x="11646" y="1945"/>
              <a:ext cx="1132" cy="366"/>
            </a:xfrm>
            <a:prstGeom prst="rect">
              <a:avLst/>
            </a:prstGeom>
            <a:noFill/>
          </p:spPr>
          <p:txBody>
            <a:bodyPr wrap="square" rtlCol="0">
              <a:noAutofit/>
            </a:bodyPr>
            <a:p>
              <a:r>
                <a:rPr lang="zh-CN" altLang="en-US" sz="1000">
                  <a:solidFill>
                    <a:srgbClr val="FFFF00"/>
                  </a:solidFill>
                </a:rPr>
                <a:t>微动开关</a:t>
              </a:r>
              <a:endParaRPr lang="zh-CN" altLang="en-US" sz="1000">
                <a:solidFill>
                  <a:srgbClr val="FFFF00"/>
                </a:solidFill>
              </a:endParaRPr>
            </a:p>
          </p:txBody>
        </p:sp>
      </p:grpSp>
      <p:pic>
        <p:nvPicPr>
          <p:cNvPr id="32" name="图片 31" descr="序号2"/>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67400" y="3129280"/>
            <a:ext cx="254000" cy="266065"/>
          </a:xfrm>
          <a:prstGeom prst="rect">
            <a:avLst/>
          </a:prstGeom>
        </p:spPr>
      </p:pic>
      <p:sp>
        <p:nvSpPr>
          <p:cNvPr id="33" name="下箭头 32"/>
          <p:cNvSpPr/>
          <p:nvPr/>
        </p:nvSpPr>
        <p:spPr>
          <a:xfrm rot="5400000">
            <a:off x="5931535" y="3143885"/>
            <a:ext cx="220980" cy="677545"/>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86" name="组合 85"/>
          <p:cNvGrpSpPr/>
          <p:nvPr/>
        </p:nvGrpSpPr>
        <p:grpSpPr>
          <a:xfrm>
            <a:off x="4630420" y="3211830"/>
            <a:ext cx="1002030" cy="552450"/>
            <a:chOff x="7292" y="5058"/>
            <a:chExt cx="1578" cy="870"/>
          </a:xfrm>
        </p:grpSpPr>
        <p:pic>
          <p:nvPicPr>
            <p:cNvPr id="85" name="图片 84" descr="微信图片_20230330111528"/>
            <p:cNvPicPr>
              <a:picLocks noChangeAspect="1"/>
            </p:cNvPicPr>
            <p:nvPr>
              <p:custDataLst>
                <p:tags r:id="rId9"/>
              </p:custDataLst>
            </p:nvPr>
          </p:nvPicPr>
          <p:blipFill>
            <a:blip r:embed="rId10"/>
            <a:stretch>
              <a:fillRect/>
            </a:stretch>
          </p:blipFill>
          <p:spPr>
            <a:xfrm>
              <a:off x="7292" y="5058"/>
              <a:ext cx="1578" cy="870"/>
            </a:xfrm>
            <a:prstGeom prst="rect">
              <a:avLst/>
            </a:prstGeom>
          </p:spPr>
        </p:pic>
        <p:sp>
          <p:nvSpPr>
            <p:cNvPr id="35" name="文本框 34"/>
            <p:cNvSpPr txBox="1"/>
            <p:nvPr/>
          </p:nvSpPr>
          <p:spPr>
            <a:xfrm>
              <a:off x="7487" y="5311"/>
              <a:ext cx="803" cy="410"/>
            </a:xfrm>
            <a:prstGeom prst="rect">
              <a:avLst/>
            </a:prstGeom>
            <a:noFill/>
          </p:spPr>
          <p:txBody>
            <a:bodyPr wrap="square" rtlCol="0">
              <a:noAutofit/>
            </a:bodyPr>
            <a:p>
              <a:r>
                <a:rPr lang="zh-CN" altLang="en-US" sz="1000">
                  <a:solidFill>
                    <a:srgbClr val="FFFF00"/>
                  </a:solidFill>
                </a:rPr>
                <a:t>天线</a:t>
              </a:r>
              <a:endParaRPr lang="zh-CN" altLang="en-US" sz="1000">
                <a:solidFill>
                  <a:srgbClr val="FFFF00"/>
                </a:solidFill>
              </a:endParaRPr>
            </a:p>
          </p:txBody>
        </p:sp>
      </p:grpSp>
      <p:sp>
        <p:nvSpPr>
          <p:cNvPr id="48" name="下箭头 47"/>
          <p:cNvSpPr/>
          <p:nvPr/>
        </p:nvSpPr>
        <p:spPr>
          <a:xfrm rot="14700000" flipH="1">
            <a:off x="4374515" y="2435225"/>
            <a:ext cx="209550" cy="617220"/>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9" name="图片 48" descr="序号4"/>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82415" y="2376170"/>
            <a:ext cx="353060" cy="327660"/>
          </a:xfrm>
          <a:prstGeom prst="rect">
            <a:avLst/>
          </a:prstGeom>
        </p:spPr>
      </p:pic>
      <p:pic>
        <p:nvPicPr>
          <p:cNvPr id="5" name="图片 4" descr="微信图片_20230311093801"/>
          <p:cNvPicPr>
            <a:picLocks noChangeAspect="1"/>
          </p:cNvPicPr>
          <p:nvPr/>
        </p:nvPicPr>
        <p:blipFill>
          <a:blip r:embed="rId13"/>
          <a:srcRect l="14566" t="44832" r="13472" b="6444"/>
          <a:stretch>
            <a:fillRect/>
          </a:stretch>
        </p:blipFill>
        <p:spPr>
          <a:xfrm>
            <a:off x="3313430" y="2648585"/>
            <a:ext cx="831215" cy="869315"/>
          </a:xfrm>
          <a:prstGeom prst="ellipse">
            <a:avLst/>
          </a:prstGeom>
        </p:spPr>
      </p:pic>
      <p:sp>
        <p:nvSpPr>
          <p:cNvPr id="6" name="下箭头 5"/>
          <p:cNvSpPr/>
          <p:nvPr/>
        </p:nvSpPr>
        <p:spPr>
          <a:xfrm rot="6480000" flipH="1">
            <a:off x="4243070" y="3157220"/>
            <a:ext cx="206375" cy="501650"/>
          </a:xfrm>
          <a:prstGeom prst="downArrow">
            <a:avLst>
              <a:gd name="adj1" fmla="val 50147"/>
              <a:gd name="adj2" fmla="val 5000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descr="序号3"/>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265295" y="3026410"/>
            <a:ext cx="294005" cy="294005"/>
          </a:xfrm>
          <a:prstGeom prst="rect">
            <a:avLst/>
          </a:prstGeom>
        </p:spPr>
      </p:pic>
      <p:sp>
        <p:nvSpPr>
          <p:cNvPr id="61" name="下箭头 60"/>
          <p:cNvSpPr/>
          <p:nvPr/>
        </p:nvSpPr>
        <p:spPr>
          <a:xfrm rot="16200000">
            <a:off x="5791200" y="2248535"/>
            <a:ext cx="224790" cy="862965"/>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2" name="图片 61" descr="序号5"/>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702935" y="2254250"/>
            <a:ext cx="345440" cy="345440"/>
          </a:xfrm>
          <a:prstGeom prst="rect">
            <a:avLst/>
          </a:prstGeom>
        </p:spPr>
      </p:pic>
      <p:grpSp>
        <p:nvGrpSpPr>
          <p:cNvPr id="94" name="组合 93"/>
          <p:cNvGrpSpPr/>
          <p:nvPr/>
        </p:nvGrpSpPr>
        <p:grpSpPr>
          <a:xfrm>
            <a:off x="6416040" y="4221480"/>
            <a:ext cx="1823720" cy="1614170"/>
            <a:chOff x="10104" y="6648"/>
            <a:chExt cx="2872" cy="2542"/>
          </a:xfrm>
        </p:grpSpPr>
        <p:pic>
          <p:nvPicPr>
            <p:cNvPr id="64" name="图片 63" descr="车身模块"/>
            <p:cNvPicPr>
              <a:picLocks noChangeAspect="1"/>
            </p:cNvPicPr>
            <p:nvPr/>
          </p:nvPicPr>
          <p:blipFill>
            <a:blip r:embed="rId18"/>
            <a:stretch>
              <a:fillRect/>
            </a:stretch>
          </p:blipFill>
          <p:spPr>
            <a:xfrm>
              <a:off x="10104" y="6648"/>
              <a:ext cx="2872" cy="2542"/>
            </a:xfrm>
            <a:prstGeom prst="rect">
              <a:avLst/>
            </a:prstGeom>
          </p:spPr>
        </p:pic>
        <p:sp>
          <p:nvSpPr>
            <p:cNvPr id="68" name="文本框 67"/>
            <p:cNvSpPr txBox="1"/>
            <p:nvPr/>
          </p:nvSpPr>
          <p:spPr>
            <a:xfrm>
              <a:off x="10990" y="7580"/>
              <a:ext cx="1100" cy="308"/>
            </a:xfrm>
            <a:prstGeom prst="rect">
              <a:avLst/>
            </a:prstGeom>
            <a:noFill/>
          </p:spPr>
          <p:txBody>
            <a:bodyPr wrap="square" rtlCol="0">
              <a:noAutofit/>
            </a:bodyPr>
            <a:p>
              <a:r>
                <a:rPr lang="zh-CN" altLang="en-US" sz="1000">
                  <a:solidFill>
                    <a:srgbClr val="FFFF00"/>
                  </a:solidFill>
                </a:rPr>
                <a:t>车身模块</a:t>
              </a:r>
              <a:endParaRPr lang="zh-CN" altLang="en-US" sz="1000">
                <a:solidFill>
                  <a:srgbClr val="FFFF00"/>
                </a:solidFill>
              </a:endParaRPr>
            </a:p>
          </p:txBody>
        </p:sp>
      </p:grpSp>
      <p:sp>
        <p:nvSpPr>
          <p:cNvPr id="72" name="下箭头 71"/>
          <p:cNvSpPr/>
          <p:nvPr/>
        </p:nvSpPr>
        <p:spPr>
          <a:xfrm>
            <a:off x="7324725" y="3767455"/>
            <a:ext cx="174625" cy="5486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4" name="图片 73" descr="序号6"/>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904355" y="3867150"/>
            <a:ext cx="354330" cy="354330"/>
          </a:xfrm>
          <a:prstGeom prst="rect">
            <a:avLst/>
          </a:prstGeom>
        </p:spPr>
      </p:pic>
      <p:sp>
        <p:nvSpPr>
          <p:cNvPr id="87" name="下箭头 86"/>
          <p:cNvSpPr/>
          <p:nvPr/>
        </p:nvSpPr>
        <p:spPr>
          <a:xfrm rot="5400000">
            <a:off x="6184265" y="4620260"/>
            <a:ext cx="222885" cy="8553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9" name="图片 88" descr="序号7"/>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121400" y="4603750"/>
            <a:ext cx="332105" cy="332105"/>
          </a:xfrm>
          <a:prstGeom prst="rect">
            <a:avLst/>
          </a:prstGeom>
        </p:spPr>
      </p:pic>
      <p:grpSp>
        <p:nvGrpSpPr>
          <p:cNvPr id="95" name="组合 94"/>
          <p:cNvGrpSpPr/>
          <p:nvPr/>
        </p:nvGrpSpPr>
        <p:grpSpPr>
          <a:xfrm>
            <a:off x="4876165" y="4183380"/>
            <a:ext cx="1116330" cy="1535430"/>
            <a:chOff x="7679" y="6588"/>
            <a:chExt cx="1758" cy="2418"/>
          </a:xfrm>
        </p:grpSpPr>
        <p:pic>
          <p:nvPicPr>
            <p:cNvPr id="90" name="图片 89" descr="车锁模块"/>
            <p:cNvPicPr>
              <a:picLocks noChangeAspect="1"/>
            </p:cNvPicPr>
            <p:nvPr/>
          </p:nvPicPr>
          <p:blipFill>
            <a:blip r:embed="rId23"/>
            <a:stretch>
              <a:fillRect/>
            </a:stretch>
          </p:blipFill>
          <p:spPr>
            <a:xfrm>
              <a:off x="7679" y="6588"/>
              <a:ext cx="1759" cy="2418"/>
            </a:xfrm>
            <a:prstGeom prst="rect">
              <a:avLst/>
            </a:prstGeom>
          </p:spPr>
        </p:pic>
        <p:sp>
          <p:nvSpPr>
            <p:cNvPr id="88" name="文本框 87"/>
            <p:cNvSpPr txBox="1"/>
            <p:nvPr>
              <p:custDataLst>
                <p:tags r:id="rId24"/>
              </p:custDataLst>
            </p:nvPr>
          </p:nvSpPr>
          <p:spPr>
            <a:xfrm>
              <a:off x="8028" y="7338"/>
              <a:ext cx="1103" cy="354"/>
            </a:xfrm>
            <a:prstGeom prst="rect">
              <a:avLst/>
            </a:prstGeom>
            <a:noFill/>
          </p:spPr>
          <p:txBody>
            <a:bodyPr wrap="square" rtlCol="0">
              <a:noAutofit/>
            </a:bodyPr>
            <a:p>
              <a:r>
                <a:rPr lang="zh-CN" altLang="en-US" sz="1000">
                  <a:solidFill>
                    <a:srgbClr val="FFFF00"/>
                  </a:solidFill>
                </a:rPr>
                <a:t>车门模块</a:t>
              </a:r>
              <a:endParaRPr lang="zh-CN" altLang="en-US" sz="1000">
                <a:solidFill>
                  <a:srgbClr val="FFFF00"/>
                </a:solidFill>
              </a:endParaRPr>
            </a:p>
          </p:txBody>
        </p:sp>
      </p:grpSp>
      <p:grpSp>
        <p:nvGrpSpPr>
          <p:cNvPr id="93" name="组合 92"/>
          <p:cNvGrpSpPr/>
          <p:nvPr/>
        </p:nvGrpSpPr>
        <p:grpSpPr>
          <a:xfrm>
            <a:off x="4736465" y="2299970"/>
            <a:ext cx="765810" cy="746760"/>
            <a:chOff x="7459" y="3622"/>
            <a:chExt cx="1206" cy="1176"/>
          </a:xfrm>
        </p:grpSpPr>
        <p:pic>
          <p:nvPicPr>
            <p:cNvPr id="46" name="图片 45" descr="高频接收模块"/>
            <p:cNvPicPr>
              <a:picLocks noChangeAspect="1"/>
            </p:cNvPicPr>
            <p:nvPr>
              <p:custDataLst>
                <p:tags r:id="rId25"/>
              </p:custDataLst>
            </p:nvPr>
          </p:nvPicPr>
          <p:blipFill>
            <a:blip r:embed="rId26"/>
            <a:stretch>
              <a:fillRect/>
            </a:stretch>
          </p:blipFill>
          <p:spPr>
            <a:xfrm>
              <a:off x="7459" y="3622"/>
              <a:ext cx="1161" cy="1176"/>
            </a:xfrm>
            <a:prstGeom prst="rect">
              <a:avLst/>
            </a:prstGeom>
          </p:spPr>
        </p:pic>
        <p:sp>
          <p:nvSpPr>
            <p:cNvPr id="43" name="文本框 42"/>
            <p:cNvSpPr txBox="1"/>
            <p:nvPr>
              <p:custDataLst>
                <p:tags r:id="rId27"/>
              </p:custDataLst>
            </p:nvPr>
          </p:nvSpPr>
          <p:spPr>
            <a:xfrm>
              <a:off x="7533" y="3742"/>
              <a:ext cx="1132" cy="366"/>
            </a:xfrm>
            <a:prstGeom prst="rect">
              <a:avLst/>
            </a:prstGeom>
            <a:noFill/>
          </p:spPr>
          <p:txBody>
            <a:bodyPr wrap="square" rtlCol="0">
              <a:noAutofit/>
            </a:bodyPr>
            <a:p>
              <a:r>
                <a:rPr lang="zh-CN" altLang="en-US" sz="1000">
                  <a:solidFill>
                    <a:srgbClr val="FFFF00"/>
                  </a:solidFill>
                </a:rPr>
                <a:t>高频模块</a:t>
              </a:r>
              <a:endParaRPr lang="zh-CN" altLang="en-US" sz="1000">
                <a:solidFill>
                  <a:srgbClr val="FFFF00"/>
                </a:solidFill>
              </a:endParaRPr>
            </a:p>
          </p:txBody>
        </p:sp>
      </p:grpSp>
    </p:spTree>
    <p:custDataLst>
      <p:tags r:id="rId2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blinds(horizontal)">
                                      <p:cBhvr>
                                        <p:cTn id="17" dur="500"/>
                                        <p:tgtEl>
                                          <p:spTgt spid="9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right)">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blinds(horizontal)">
                                      <p:cBhvr>
                                        <p:cTn id="32" dur="500"/>
                                        <p:tgtEl>
                                          <p:spTgt spid="8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linds(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righ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linds(horizontal)">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linds(horizontal)">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ipe(left)">
                                      <p:cBhvr>
                                        <p:cTn id="57" dur="500"/>
                                        <p:tgtEl>
                                          <p:spTgt spid="48"/>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93"/>
                                        </p:tgtEl>
                                        <p:attrNameLst>
                                          <p:attrName>style.visibility</p:attrName>
                                        </p:attrNameLst>
                                      </p:cBhvr>
                                      <p:to>
                                        <p:strVal val="visible"/>
                                      </p:to>
                                    </p:set>
                                    <p:animEffect transition="in" filter="blinds(horizontal)">
                                      <p:cBhvr>
                                        <p:cTn id="62" dur="500"/>
                                        <p:tgtEl>
                                          <p:spTgt spid="93"/>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blinds(horizontal)">
                                      <p:cBhvr>
                                        <p:cTn id="67" dur="5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wipe(left)">
                                      <p:cBhvr>
                                        <p:cTn id="72" dur="500"/>
                                        <p:tgtEl>
                                          <p:spTgt spid="61"/>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mph" presetSubtype="0" repeatCount="2000" fill="hold" nodeType="clickEffect">
                                  <p:stCondLst>
                                    <p:cond delay="0"/>
                                  </p:stCondLst>
                                  <p:childTnLst>
                                    <p:animEffect transition="out" filter="fade">
                                      <p:cBhvr>
                                        <p:cTn id="76" dur="500" tmFilter="0, 0; .2, .5; .8, .5; 1, 0"/>
                                        <p:tgtEl>
                                          <p:spTgt spid="92"/>
                                        </p:tgtEl>
                                      </p:cBhvr>
                                    </p:animEffect>
                                    <p:animScale>
                                      <p:cBhvr>
                                        <p:cTn id="77" dur="250" autoRev="1" fill="hold"/>
                                        <p:tgtEl>
                                          <p:spTgt spid="92"/>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blinds(horizontal)">
                                      <p:cBhvr>
                                        <p:cTn id="82" dur="500"/>
                                        <p:tgtEl>
                                          <p:spTgt spid="6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72"/>
                                        </p:tgtEl>
                                        <p:attrNameLst>
                                          <p:attrName>style.visibility</p:attrName>
                                        </p:attrNameLst>
                                      </p:cBhvr>
                                      <p:to>
                                        <p:strVal val="visible"/>
                                      </p:to>
                                    </p:set>
                                    <p:animEffect transition="in" filter="wipe(up)">
                                      <p:cBhvr>
                                        <p:cTn id="87" dur="500"/>
                                        <p:tgtEl>
                                          <p:spTgt spid="72"/>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94"/>
                                        </p:tgtEl>
                                        <p:attrNameLst>
                                          <p:attrName>style.visibility</p:attrName>
                                        </p:attrNameLst>
                                      </p:cBhvr>
                                      <p:to>
                                        <p:strVal val="visible"/>
                                      </p:to>
                                    </p:set>
                                    <p:animEffect transition="in" filter="blinds(horizontal)">
                                      <p:cBhvr>
                                        <p:cTn id="92" dur="500"/>
                                        <p:tgtEl>
                                          <p:spTgt spid="94"/>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nodeType="clickEffect">
                                  <p:stCondLst>
                                    <p:cond delay="0"/>
                                  </p:stCondLst>
                                  <p:childTnLst>
                                    <p:set>
                                      <p:cBhvr>
                                        <p:cTn id="96" dur="1" fill="hold">
                                          <p:stCondLst>
                                            <p:cond delay="0"/>
                                          </p:stCondLst>
                                        </p:cTn>
                                        <p:tgtEl>
                                          <p:spTgt spid="74"/>
                                        </p:tgtEl>
                                        <p:attrNameLst>
                                          <p:attrName>style.visibility</p:attrName>
                                        </p:attrNameLst>
                                      </p:cBhvr>
                                      <p:to>
                                        <p:strVal val="visible"/>
                                      </p:to>
                                    </p:set>
                                    <p:animEffect transition="in" filter="blinds(horizontal)">
                                      <p:cBhvr>
                                        <p:cTn id="97" dur="500"/>
                                        <p:tgtEl>
                                          <p:spTgt spid="74"/>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2" fill="hold" grpId="0" nodeType="clickEffect">
                                  <p:stCondLst>
                                    <p:cond delay="0"/>
                                  </p:stCondLst>
                                  <p:childTnLst>
                                    <p:set>
                                      <p:cBhvr>
                                        <p:cTn id="101" dur="1" fill="hold">
                                          <p:stCondLst>
                                            <p:cond delay="0"/>
                                          </p:stCondLst>
                                        </p:cTn>
                                        <p:tgtEl>
                                          <p:spTgt spid="87"/>
                                        </p:tgtEl>
                                        <p:attrNameLst>
                                          <p:attrName>style.visibility</p:attrName>
                                        </p:attrNameLst>
                                      </p:cBhvr>
                                      <p:to>
                                        <p:strVal val="visible"/>
                                      </p:to>
                                    </p:set>
                                    <p:animEffect transition="in" filter="wipe(right)">
                                      <p:cBhvr>
                                        <p:cTn id="102" dur="500"/>
                                        <p:tgtEl>
                                          <p:spTgt spid="87"/>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nodeType="clickEffect">
                                  <p:stCondLst>
                                    <p:cond delay="0"/>
                                  </p:stCondLst>
                                  <p:childTnLst>
                                    <p:set>
                                      <p:cBhvr>
                                        <p:cTn id="106" dur="1" fill="hold">
                                          <p:stCondLst>
                                            <p:cond delay="0"/>
                                          </p:stCondLst>
                                        </p:cTn>
                                        <p:tgtEl>
                                          <p:spTgt spid="95"/>
                                        </p:tgtEl>
                                        <p:attrNameLst>
                                          <p:attrName>style.visibility</p:attrName>
                                        </p:attrNameLst>
                                      </p:cBhvr>
                                      <p:to>
                                        <p:strVal val="visible"/>
                                      </p:to>
                                    </p:set>
                                    <p:animEffect transition="in" filter="blinds(horizontal)">
                                      <p:cBhvr>
                                        <p:cTn id="107" dur="500"/>
                                        <p:tgtEl>
                                          <p:spTgt spid="95"/>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nodeType="clickEffect">
                                  <p:stCondLst>
                                    <p:cond delay="0"/>
                                  </p:stCondLst>
                                  <p:childTnLst>
                                    <p:set>
                                      <p:cBhvr>
                                        <p:cTn id="111" dur="1" fill="hold">
                                          <p:stCondLst>
                                            <p:cond delay="0"/>
                                          </p:stCondLst>
                                        </p:cTn>
                                        <p:tgtEl>
                                          <p:spTgt spid="89"/>
                                        </p:tgtEl>
                                        <p:attrNameLst>
                                          <p:attrName>style.visibility</p:attrName>
                                        </p:attrNameLst>
                                      </p:cBhvr>
                                      <p:to>
                                        <p:strVal val="visible"/>
                                      </p:to>
                                    </p:set>
                                    <p:animEffect transition="in" filter="blinds(horizontal)">
                                      <p:cBhvr>
                                        <p:cTn id="11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33" grpId="0" bldLvl="0" animBg="1"/>
      <p:bldP spid="6" grpId="0" bldLvl="0" animBg="1"/>
      <p:bldP spid="48" grpId="0" bldLvl="0" animBg="1"/>
      <p:bldP spid="61" grpId="0" bldLvl="0" animBg="1"/>
      <p:bldP spid="72" grpId="0" bldLvl="0" animBg="1"/>
      <p:bldP spid="8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文本框 1"/>
          <p:cNvSpPr txBox="1"/>
          <p:nvPr/>
        </p:nvSpPr>
        <p:spPr>
          <a:xfrm>
            <a:off x="1187450" y="1058545"/>
            <a:ext cx="9338310" cy="4523105"/>
          </a:xfrm>
          <a:prstGeom prst="rect">
            <a:avLst/>
          </a:prstGeom>
          <a:noFill/>
        </p:spPr>
        <p:txBody>
          <a:bodyPr wrap="square" rtlCol="0">
            <a:spAutoFit/>
          </a:bodyPr>
          <a:p>
            <a:r>
              <a:rPr lang="zh-CN" altLang="en-US" sz="3200"/>
              <a:t>三、车身防盗</a:t>
            </a:r>
            <a:r>
              <a:rPr lang="zh-CN" altLang="en-US" sz="3200"/>
              <a:t>工作原理：这是车身防盗的主要部件，微动开关将开锁信号传递给防盗电脑，防盗电脑开始通过车外天线，发出低频电磁波，寻找车辆周围的智能钥匙，智能钥匙被低频电磁波唤醒后，将自己储存的防盗代码，以高频电磁波的形式发出，高频接受模块接受智能钥匙的防盗信息，将它传给防盗电脑，防盗电脑开始对智能钥匙的身份进行验证，如果验证合法，它通过</a:t>
            </a:r>
            <a:r>
              <a:rPr lang="en-US" altLang="zh-CN" sz="3200"/>
              <a:t>CAN</a:t>
            </a:r>
            <a:r>
              <a:rPr lang="zh-CN" altLang="en-US" sz="3200"/>
              <a:t>线发出开锁指令给车身模块，车身模块控制车锁</a:t>
            </a:r>
            <a:r>
              <a:rPr lang="zh-CN" altLang="en-US" sz="3200"/>
              <a:t>电机工作，使车门打开。</a:t>
            </a:r>
            <a:endParaRPr lang="zh-CN" altLang="en-US" sz="32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3" name="图片 2"/>
          <p:cNvPicPr>
            <a:picLocks noChangeAspect="1"/>
          </p:cNvPicPr>
          <p:nvPr/>
        </p:nvPicPr>
        <p:blipFill>
          <a:blip r:embed="rId2"/>
          <a:stretch>
            <a:fillRect/>
          </a:stretch>
        </p:blipFill>
        <p:spPr>
          <a:xfrm>
            <a:off x="582930" y="1433830"/>
            <a:ext cx="10892790" cy="399097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文本框 1"/>
          <p:cNvSpPr txBox="1"/>
          <p:nvPr/>
        </p:nvSpPr>
        <p:spPr>
          <a:xfrm>
            <a:off x="901065" y="1781175"/>
            <a:ext cx="5990590" cy="3107690"/>
          </a:xfrm>
          <a:prstGeom prst="rect">
            <a:avLst/>
          </a:prstGeom>
          <a:noFill/>
        </p:spPr>
        <p:txBody>
          <a:bodyPr wrap="square" rtlCol="0" anchor="t">
            <a:spAutoFit/>
          </a:bodyPr>
          <a:p>
            <a:r>
              <a:rPr lang="zh-CN" altLang="en-US" sz="2800">
                <a:solidFill>
                  <a:schemeClr val="tx1"/>
                </a:solidFill>
                <a:effectLst>
                  <a:outerShdw blurRad="38100" dist="19050" dir="2700000" algn="tl" rotWithShape="0">
                    <a:schemeClr val="dk1">
                      <a:alpha val="40000"/>
                    </a:schemeClr>
                  </a:outerShdw>
                </a:effectLst>
                <a:sym typeface="+mn-ea"/>
              </a:rPr>
              <a:t>一、汽车防盗的分类：汽车防盗主要分为两大部分。车身防盗和发动机防盗。</a:t>
            </a:r>
            <a:endParaRPr lang="zh-CN" altLang="en-US" sz="2800">
              <a:solidFill>
                <a:schemeClr val="tx1"/>
              </a:solidFill>
              <a:effectLst>
                <a:outerShdw blurRad="38100" dist="19050" dir="2700000" algn="tl" rotWithShape="0">
                  <a:schemeClr val="dk1">
                    <a:alpha val="40000"/>
                  </a:schemeClr>
                </a:outerShdw>
              </a:effectLst>
              <a:sym typeface="+mn-ea"/>
            </a:endParaRPr>
          </a:p>
          <a:p>
            <a:r>
              <a:rPr lang="en-US" sz="2800" dirty="0">
                <a:solidFill>
                  <a:schemeClr val="tx1"/>
                </a:solidFill>
                <a:effectLst>
                  <a:outerShdw blurRad="38100" dist="19050" dir="2700000" algn="tl" rotWithShape="0">
                    <a:schemeClr val="dk1">
                      <a:alpha val="40000"/>
                    </a:schemeClr>
                  </a:outerShdw>
                </a:effectLst>
                <a:sym typeface="+mn-ea"/>
              </a:rPr>
              <a:t>1.</a:t>
            </a:r>
            <a:r>
              <a:rPr sz="2800" dirty="0">
                <a:solidFill>
                  <a:schemeClr val="tx1"/>
                </a:solidFill>
                <a:effectLst>
                  <a:outerShdw blurRad="38100" dist="19050" dir="2700000" algn="tl" rotWithShape="0">
                    <a:schemeClr val="dk1">
                      <a:alpha val="40000"/>
                    </a:schemeClr>
                  </a:outerShdw>
                </a:effectLst>
                <a:sym typeface="+mn-ea"/>
              </a:rPr>
              <a:t>车身防盗，</a:t>
            </a:r>
            <a:r>
              <a:rPr lang="zh-CN" sz="2800" dirty="0">
                <a:solidFill>
                  <a:schemeClr val="tx1"/>
                </a:solidFill>
                <a:effectLst>
                  <a:outerShdw blurRad="38100" dist="19050" dir="2700000" algn="tl" rotWithShape="0">
                    <a:schemeClr val="dk1">
                      <a:alpha val="40000"/>
                    </a:schemeClr>
                  </a:outerShdw>
                </a:effectLst>
                <a:sym typeface="+mn-ea"/>
              </a:rPr>
              <a:t>所谓车身防盗</a:t>
            </a:r>
            <a:r>
              <a:rPr sz="2800" dirty="0">
                <a:solidFill>
                  <a:schemeClr val="tx1"/>
                </a:solidFill>
                <a:effectLst>
                  <a:outerShdw blurRad="38100" dist="19050" dir="2700000" algn="tl" rotWithShape="0">
                    <a:schemeClr val="dk1">
                      <a:alpha val="40000"/>
                    </a:schemeClr>
                  </a:outerShdw>
                </a:effectLst>
                <a:sym typeface="+mn-ea"/>
              </a:rPr>
              <a:t>就是</a:t>
            </a:r>
            <a:r>
              <a:rPr lang="zh-CN" sz="2800" dirty="0">
                <a:solidFill>
                  <a:schemeClr val="tx1"/>
                </a:solidFill>
                <a:effectLst>
                  <a:outerShdw blurRad="38100" dist="19050" dir="2700000" algn="tl" rotWithShape="0">
                    <a:schemeClr val="dk1">
                      <a:alpha val="40000"/>
                    </a:schemeClr>
                  </a:outerShdw>
                </a:effectLst>
                <a:sym typeface="+mn-ea"/>
              </a:rPr>
              <a:t>指</a:t>
            </a:r>
            <a:r>
              <a:rPr sz="2800" dirty="0">
                <a:solidFill>
                  <a:schemeClr val="tx1"/>
                </a:solidFill>
                <a:effectLst>
                  <a:outerShdw blurRad="38100" dist="19050" dir="2700000" algn="tl" rotWithShape="0">
                    <a:schemeClr val="dk1">
                      <a:alpha val="40000"/>
                    </a:schemeClr>
                  </a:outerShdw>
                </a:effectLst>
                <a:sym typeface="+mn-ea"/>
              </a:rPr>
              <a:t>防止</a:t>
            </a:r>
            <a:r>
              <a:rPr lang="zh-CN" sz="2800" dirty="0">
                <a:solidFill>
                  <a:schemeClr val="tx1"/>
                </a:solidFill>
                <a:effectLst>
                  <a:outerShdw blurRad="38100" dist="19050" dir="2700000" algn="tl" rotWithShape="0">
                    <a:schemeClr val="dk1">
                      <a:alpha val="40000"/>
                    </a:schemeClr>
                  </a:outerShdw>
                </a:effectLst>
                <a:sym typeface="+mn-ea"/>
              </a:rPr>
              <a:t>他人</a:t>
            </a:r>
            <a:r>
              <a:rPr sz="2800" dirty="0">
                <a:solidFill>
                  <a:schemeClr val="tx1"/>
                </a:solidFill>
                <a:effectLst>
                  <a:outerShdw blurRad="38100" dist="19050" dir="2700000" algn="tl" rotWithShape="0">
                    <a:schemeClr val="dk1">
                      <a:alpha val="40000"/>
                    </a:schemeClr>
                  </a:outerShdw>
                </a:effectLst>
                <a:sym typeface="+mn-ea"/>
              </a:rPr>
              <a:t>非法进入车内</a:t>
            </a:r>
            <a:r>
              <a:rPr lang="zh-CN" sz="2800" dirty="0">
                <a:solidFill>
                  <a:schemeClr val="tx1"/>
                </a:solidFill>
                <a:effectLst>
                  <a:outerShdw blurRad="38100" dist="19050" dir="2700000" algn="tl" rotWithShape="0">
                    <a:schemeClr val="dk1">
                      <a:alpha val="40000"/>
                    </a:schemeClr>
                  </a:outerShdw>
                </a:effectLst>
                <a:sym typeface="+mn-ea"/>
              </a:rPr>
              <a:t>。</a:t>
            </a:r>
            <a:r>
              <a:rPr lang="en-US" altLang="zh-CN" sz="2800" dirty="0">
                <a:solidFill>
                  <a:schemeClr val="tx1"/>
                </a:solidFill>
                <a:effectLst>
                  <a:outerShdw blurRad="38100" dist="19050" dir="2700000" algn="tl" rotWithShape="0">
                    <a:schemeClr val="dk1">
                      <a:alpha val="40000"/>
                    </a:schemeClr>
                  </a:outerShdw>
                </a:effectLst>
                <a:sym typeface="+mn-ea"/>
              </a:rPr>
              <a:t> </a:t>
            </a:r>
            <a:r>
              <a:rPr sz="2800" dirty="0">
                <a:solidFill>
                  <a:schemeClr val="tx1"/>
                </a:solidFill>
                <a:effectLst>
                  <a:outerShdw blurRad="38100" dist="19050" dir="2700000" algn="tl" rotWithShape="0">
                    <a:schemeClr val="dk1">
                      <a:alpha val="40000"/>
                    </a:schemeClr>
                  </a:outerShdw>
                </a:effectLst>
                <a:sym typeface="+mn-ea"/>
              </a:rPr>
              <a:t>通过砸玻璃</a:t>
            </a:r>
            <a:r>
              <a:rPr lang="zh-CN" sz="2800" dirty="0">
                <a:solidFill>
                  <a:schemeClr val="tx1"/>
                </a:solidFill>
                <a:effectLst>
                  <a:outerShdw blurRad="38100" dist="19050" dir="2700000" algn="tl" rotWithShape="0">
                    <a:schemeClr val="dk1">
                      <a:alpha val="40000"/>
                    </a:schemeClr>
                  </a:outerShdw>
                </a:effectLst>
                <a:sym typeface="+mn-ea"/>
              </a:rPr>
              <a:t>或</a:t>
            </a:r>
            <a:r>
              <a:rPr sz="2800" dirty="0">
                <a:solidFill>
                  <a:schemeClr val="tx1"/>
                </a:solidFill>
                <a:effectLst>
                  <a:outerShdw blurRad="38100" dist="19050" dir="2700000" algn="tl" rotWithShape="0">
                    <a:schemeClr val="dk1">
                      <a:alpha val="40000"/>
                    </a:schemeClr>
                  </a:outerShdw>
                </a:effectLst>
                <a:sym typeface="+mn-ea"/>
              </a:rPr>
              <a:t>撬车门的方式非法进入车内，也无法把车辆开走。</a:t>
            </a:r>
            <a:endParaRPr lang="zh-CN" altLang="en-US" sz="2800" dirty="0">
              <a:solidFill>
                <a:schemeClr val="tx1"/>
              </a:solidFill>
              <a:effectLst>
                <a:outerShdw blurRad="38100" dist="19050" dir="2700000" algn="tl" rotWithShape="0">
                  <a:schemeClr val="dk1">
                    <a:alpha val="40000"/>
                  </a:schemeClr>
                </a:outerShdw>
              </a:effectLst>
              <a:sym typeface="+mn-ea"/>
            </a:endParaRPr>
          </a:p>
        </p:txBody>
      </p:sp>
      <p:pic>
        <p:nvPicPr>
          <p:cNvPr id="3" name="图片 2"/>
          <p:cNvPicPr>
            <a:picLocks noChangeAspect="1"/>
          </p:cNvPicPr>
          <p:nvPr/>
        </p:nvPicPr>
        <p:blipFill>
          <a:blip r:embed="rId2"/>
          <a:stretch>
            <a:fillRect/>
          </a:stretch>
        </p:blipFill>
        <p:spPr>
          <a:xfrm>
            <a:off x="6951345" y="3646805"/>
            <a:ext cx="4378325" cy="2765425"/>
          </a:xfrm>
          <a:prstGeom prst="rect">
            <a:avLst/>
          </a:prstGeom>
        </p:spPr>
      </p:pic>
      <p:pic>
        <p:nvPicPr>
          <p:cNvPr id="4" name="图片 3"/>
          <p:cNvPicPr>
            <a:picLocks noChangeAspect="1"/>
          </p:cNvPicPr>
          <p:nvPr/>
        </p:nvPicPr>
        <p:blipFill>
          <a:blip r:embed="rId3"/>
          <a:stretch>
            <a:fillRect/>
          </a:stretch>
        </p:blipFill>
        <p:spPr>
          <a:xfrm>
            <a:off x="7057390" y="930275"/>
            <a:ext cx="4483100" cy="257683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文本框 1"/>
          <p:cNvSpPr txBox="1"/>
          <p:nvPr/>
        </p:nvSpPr>
        <p:spPr>
          <a:xfrm>
            <a:off x="1005840" y="1809750"/>
            <a:ext cx="4782185" cy="3107690"/>
          </a:xfrm>
          <a:prstGeom prst="rect">
            <a:avLst/>
          </a:prstGeom>
          <a:noFill/>
        </p:spPr>
        <p:txBody>
          <a:bodyPr wrap="square" rtlCol="0" anchor="t">
            <a:spAutoFit/>
          </a:bodyPr>
          <a:p>
            <a:r>
              <a:rPr lang="en-US" sz="2800" dirty="0">
                <a:solidFill>
                  <a:schemeClr val="tx1"/>
                </a:solidFill>
                <a:effectLst>
                  <a:outerShdw blurRad="38100" dist="19050" dir="2700000" algn="tl" rotWithShape="0">
                    <a:schemeClr val="dk1">
                      <a:alpha val="40000"/>
                    </a:schemeClr>
                  </a:outerShdw>
                </a:effectLst>
                <a:sym typeface="+mn-ea"/>
              </a:rPr>
              <a:t>2.</a:t>
            </a:r>
            <a:r>
              <a:rPr sz="2800" dirty="0">
                <a:solidFill>
                  <a:schemeClr val="tx1"/>
                </a:solidFill>
                <a:effectLst>
                  <a:outerShdw blurRad="38100" dist="19050" dir="2700000" algn="tl" rotWithShape="0">
                    <a:schemeClr val="dk1">
                      <a:alpha val="40000"/>
                    </a:schemeClr>
                  </a:outerShdw>
                </a:effectLst>
                <a:sym typeface="+mn-ea"/>
              </a:rPr>
              <a:t>发动机防盗</a:t>
            </a:r>
            <a:r>
              <a:rPr lang="zh-CN" sz="2800" dirty="0">
                <a:solidFill>
                  <a:schemeClr val="tx1"/>
                </a:solidFill>
                <a:effectLst>
                  <a:outerShdw blurRad="38100" dist="19050" dir="2700000" algn="tl" rotWithShape="0">
                    <a:schemeClr val="dk1">
                      <a:alpha val="40000"/>
                    </a:schemeClr>
                  </a:outerShdw>
                </a:effectLst>
                <a:sym typeface="+mn-ea"/>
              </a:rPr>
              <a:t>：即使盗车贼能打开车门也无法开走轿车，因为非法钥匙无法使发动机控制高压包点火和喷油器喷油。</a:t>
            </a:r>
            <a:endParaRPr lang="zh-CN" sz="2800" dirty="0">
              <a:solidFill>
                <a:schemeClr val="tx1"/>
              </a:solidFill>
              <a:effectLst>
                <a:outerShdw blurRad="38100" dist="19050" dir="2700000" algn="tl" rotWithShape="0">
                  <a:schemeClr val="dk1">
                    <a:alpha val="40000"/>
                  </a:schemeClr>
                </a:outerShdw>
              </a:effectLst>
              <a:sym typeface="+mn-ea"/>
            </a:endParaRPr>
          </a:p>
          <a:p>
            <a:pPr marL="914400" lvl="2" indent="0">
              <a:buNone/>
            </a:pP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p>
        </p:txBody>
      </p:sp>
      <p:pic>
        <p:nvPicPr>
          <p:cNvPr id="3" name="图片 2"/>
          <p:cNvPicPr>
            <a:picLocks noChangeAspect="1"/>
          </p:cNvPicPr>
          <p:nvPr/>
        </p:nvPicPr>
        <p:blipFill>
          <a:blip r:embed="rId2"/>
          <a:stretch>
            <a:fillRect/>
          </a:stretch>
        </p:blipFill>
        <p:spPr>
          <a:xfrm>
            <a:off x="6042025" y="1564005"/>
            <a:ext cx="5706745" cy="372999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文本框 1"/>
          <p:cNvSpPr txBox="1"/>
          <p:nvPr/>
        </p:nvSpPr>
        <p:spPr>
          <a:xfrm>
            <a:off x="525780" y="1470660"/>
            <a:ext cx="5167630" cy="3538220"/>
          </a:xfrm>
          <a:prstGeom prst="rect">
            <a:avLst/>
          </a:prstGeom>
          <a:noFill/>
        </p:spPr>
        <p:txBody>
          <a:bodyPr wrap="square" rtlCol="0" anchor="t">
            <a:spAutoFit/>
          </a:bodyPr>
          <a:p>
            <a:r>
              <a:rPr lang="en-US" altLang="zh-CN" sz="3200">
                <a:sym typeface="+mn-ea"/>
              </a:rPr>
              <a:t>         </a:t>
            </a:r>
            <a:r>
              <a:rPr lang="zh-CN" altLang="en-US" sz="3200">
                <a:sym typeface="+mn-ea"/>
              </a:rPr>
              <a:t>二、车身防盗</a:t>
            </a:r>
            <a:r>
              <a:rPr lang="zh-CN" altLang="en-US" sz="3200">
                <a:sym typeface="+mn-ea"/>
              </a:rPr>
              <a:t>各部件：</a:t>
            </a:r>
            <a:endParaRPr lang="zh-CN" altLang="en-US" sz="3200">
              <a:sym typeface="+mn-ea"/>
            </a:endParaRPr>
          </a:p>
          <a:p>
            <a:r>
              <a:rPr lang="en-US" altLang="zh-CN" sz="3200">
                <a:sym typeface="+mn-ea"/>
              </a:rPr>
              <a:t>                </a:t>
            </a:r>
            <a:r>
              <a:rPr lang="zh-CN" altLang="en-US" sz="3200">
                <a:sym typeface="+mn-ea"/>
              </a:rPr>
              <a:t>当车辆锁止，车身防盗开始工作。此时我们想进入车内。需要携带智能钥匙，钥匙里有芯片，存储有此车的防盗代码。</a:t>
            </a:r>
            <a:endParaRPr lang="zh-CN" altLang="en-US" sz="3200">
              <a:highlight>
                <a:srgbClr val="FFFF00"/>
              </a:highlight>
            </a:endParaRPr>
          </a:p>
          <a:p>
            <a:r>
              <a:rPr lang="en-US" altLang="zh-CN" sz="3200">
                <a:sym typeface="+mn-ea"/>
              </a:rPr>
              <a:t>         </a:t>
            </a:r>
            <a:endParaRPr lang="zh-CN" altLang="en-US" sz="3200"/>
          </a:p>
        </p:txBody>
      </p:sp>
      <p:pic>
        <p:nvPicPr>
          <p:cNvPr id="3" name="图片 2"/>
          <p:cNvPicPr>
            <a:picLocks noChangeAspect="1"/>
          </p:cNvPicPr>
          <p:nvPr/>
        </p:nvPicPr>
        <p:blipFill>
          <a:blip r:embed="rId2"/>
          <a:stretch>
            <a:fillRect/>
          </a:stretch>
        </p:blipFill>
        <p:spPr>
          <a:xfrm>
            <a:off x="5948680" y="1644650"/>
            <a:ext cx="5888355" cy="35687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文本框 1"/>
          <p:cNvSpPr txBox="1"/>
          <p:nvPr/>
        </p:nvSpPr>
        <p:spPr>
          <a:xfrm>
            <a:off x="688975" y="1260475"/>
            <a:ext cx="5215890" cy="4030980"/>
          </a:xfrm>
          <a:prstGeom prst="rect">
            <a:avLst/>
          </a:prstGeom>
          <a:noFill/>
        </p:spPr>
        <p:txBody>
          <a:bodyPr wrap="square" rtlCol="0" anchor="t">
            <a:spAutoFit/>
          </a:bodyPr>
          <a:p>
            <a:endParaRPr lang="zh-CN" altLang="en-US" sz="3200">
              <a:highlight>
                <a:srgbClr val="FFFF00"/>
              </a:highlight>
            </a:endParaRPr>
          </a:p>
          <a:p>
            <a:r>
              <a:rPr lang="en-US" altLang="zh-CN" sz="3200">
                <a:sym typeface="+mn-ea"/>
              </a:rPr>
              <a:t>         1.</a:t>
            </a:r>
            <a:r>
              <a:rPr lang="zh-CN" altLang="en-US" sz="3200">
                <a:sym typeface="+mn-ea"/>
              </a:rPr>
              <a:t>微动</a:t>
            </a:r>
            <a:r>
              <a:rPr lang="zh-CN" altLang="en-US" sz="3200">
                <a:sym typeface="+mn-ea"/>
              </a:rPr>
              <a:t>开关：当我们按压门把手上的微动开关，微动开关将开锁信号通过导线传给防盗电脑。</a:t>
            </a:r>
            <a:endParaRPr lang="zh-CN" altLang="en-US" sz="3200"/>
          </a:p>
          <a:p>
            <a:r>
              <a:rPr lang="en-US" altLang="zh-CN" sz="3200">
                <a:sym typeface="+mn-ea"/>
              </a:rPr>
              <a:t>       </a:t>
            </a:r>
            <a:endParaRPr lang="en-US" altLang="zh-CN" sz="3200"/>
          </a:p>
          <a:p>
            <a:r>
              <a:rPr lang="en-US" altLang="zh-CN" sz="3200">
                <a:sym typeface="+mn-ea"/>
              </a:rPr>
              <a:t>         </a:t>
            </a:r>
            <a:endParaRPr lang="zh-CN" altLang="en-US" sz="3200"/>
          </a:p>
          <a:p>
            <a:r>
              <a:rPr lang="en-US" altLang="zh-CN" sz="3200">
                <a:sym typeface="+mn-ea"/>
              </a:rPr>
              <a:t>  </a:t>
            </a:r>
            <a:endParaRPr lang="zh-CN" altLang="en-US" sz="3200"/>
          </a:p>
        </p:txBody>
      </p:sp>
      <p:pic>
        <p:nvPicPr>
          <p:cNvPr id="3" name="图片 2"/>
          <p:cNvPicPr>
            <a:picLocks noChangeAspect="1"/>
          </p:cNvPicPr>
          <p:nvPr/>
        </p:nvPicPr>
        <p:blipFill>
          <a:blip r:embed="rId2"/>
          <a:stretch>
            <a:fillRect/>
          </a:stretch>
        </p:blipFill>
        <p:spPr>
          <a:xfrm>
            <a:off x="6418580" y="1337310"/>
            <a:ext cx="5105400" cy="387667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文本框 1"/>
          <p:cNvSpPr txBox="1"/>
          <p:nvPr/>
        </p:nvSpPr>
        <p:spPr>
          <a:xfrm>
            <a:off x="861060" y="921385"/>
            <a:ext cx="5215890" cy="3046095"/>
          </a:xfrm>
          <a:prstGeom prst="rect">
            <a:avLst/>
          </a:prstGeom>
          <a:noFill/>
        </p:spPr>
        <p:txBody>
          <a:bodyPr wrap="square" rtlCol="0" anchor="t">
            <a:spAutoFit/>
          </a:bodyPr>
          <a:p>
            <a:endParaRPr lang="zh-CN" altLang="en-US" sz="3200">
              <a:highlight>
                <a:srgbClr val="FFFF00"/>
              </a:highlight>
            </a:endParaRPr>
          </a:p>
          <a:p>
            <a:r>
              <a:rPr lang="en-US" altLang="zh-CN" sz="3200">
                <a:sym typeface="+mn-ea"/>
              </a:rPr>
              <a:t>     2.</a:t>
            </a:r>
            <a:r>
              <a:rPr lang="zh-CN" altLang="en-US" sz="3200">
                <a:sym typeface="+mn-ea"/>
              </a:rPr>
              <a:t>防盗电脑，位于后备箱左侧翼子板内。它是整个防盗系统的核心，负责对智能钥匙身份的验证，开锁指令的发出，防盗触发报警。</a:t>
            </a:r>
            <a:r>
              <a:rPr lang="en-US" altLang="zh-CN" sz="3200">
                <a:sym typeface="+mn-ea"/>
              </a:rPr>
              <a:t>  </a:t>
            </a:r>
            <a:endParaRPr lang="zh-CN" altLang="en-US" sz="3200"/>
          </a:p>
        </p:txBody>
      </p:sp>
      <p:pic>
        <p:nvPicPr>
          <p:cNvPr id="4" name="图片 3"/>
          <p:cNvPicPr>
            <a:picLocks noChangeAspect="1"/>
          </p:cNvPicPr>
          <p:nvPr/>
        </p:nvPicPr>
        <p:blipFill>
          <a:blip r:embed="rId2"/>
          <a:stretch>
            <a:fillRect/>
          </a:stretch>
        </p:blipFill>
        <p:spPr>
          <a:xfrm>
            <a:off x="6746240" y="998220"/>
            <a:ext cx="4545965" cy="439166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文本框 1"/>
          <p:cNvSpPr txBox="1"/>
          <p:nvPr/>
        </p:nvSpPr>
        <p:spPr>
          <a:xfrm>
            <a:off x="455295" y="1093470"/>
            <a:ext cx="6315710" cy="5015865"/>
          </a:xfrm>
          <a:prstGeom prst="rect">
            <a:avLst/>
          </a:prstGeom>
          <a:noFill/>
        </p:spPr>
        <p:txBody>
          <a:bodyPr wrap="square" rtlCol="0" anchor="t">
            <a:spAutoFit/>
          </a:bodyPr>
          <a:p>
            <a:endParaRPr lang="zh-CN" altLang="en-US" sz="3200"/>
          </a:p>
          <a:p>
            <a:r>
              <a:rPr lang="en-US" altLang="zh-CN" sz="3200">
                <a:sym typeface="+mn-ea"/>
              </a:rPr>
              <a:t>          3.</a:t>
            </a:r>
            <a:r>
              <a:rPr lang="zh-CN" altLang="en-US" sz="3200">
                <a:sym typeface="+mn-ea"/>
              </a:rPr>
              <a:t>车外</a:t>
            </a:r>
            <a:r>
              <a:rPr lang="zh-CN" altLang="en-US" sz="3200">
                <a:sym typeface="+mn-ea"/>
              </a:rPr>
              <a:t>天线：防盗电脑收到微动开关传来的开锁信号后开始通过车外天线发出低频电磁波，车外天线一共有</a:t>
            </a:r>
            <a:r>
              <a:rPr lang="en-US" altLang="zh-CN" sz="3200">
                <a:sym typeface="+mn-ea"/>
              </a:rPr>
              <a:t>3</a:t>
            </a:r>
            <a:r>
              <a:rPr lang="zh-CN" altLang="en-US" sz="3200">
                <a:sym typeface="+mn-ea"/>
              </a:rPr>
              <a:t>个，其中两个与微动开关集成一体，另一个位于后保险杠内。这个电磁波频率一般为</a:t>
            </a:r>
            <a:r>
              <a:rPr lang="en-US" altLang="zh-CN" sz="3200">
                <a:sym typeface="+mn-ea"/>
              </a:rPr>
              <a:t>125K</a:t>
            </a:r>
            <a:r>
              <a:rPr lang="zh-CN" altLang="en-US" sz="3200">
                <a:sym typeface="+mn-ea"/>
              </a:rPr>
              <a:t>，寻找车辆周围</a:t>
            </a:r>
            <a:r>
              <a:rPr lang="en-US" altLang="zh-CN" sz="3200">
                <a:sym typeface="+mn-ea"/>
              </a:rPr>
              <a:t>1</a:t>
            </a:r>
            <a:r>
              <a:rPr lang="zh-CN" altLang="en-US" sz="3200">
                <a:sym typeface="+mn-ea"/>
              </a:rPr>
              <a:t>米范围内的智能钥匙。</a:t>
            </a:r>
            <a:endParaRPr lang="zh-CN" altLang="en-US" sz="3200"/>
          </a:p>
          <a:p>
            <a:r>
              <a:rPr lang="en-US" altLang="zh-CN" sz="3200">
                <a:sym typeface="+mn-ea"/>
              </a:rPr>
              <a:t>           </a:t>
            </a:r>
            <a:endParaRPr lang="zh-CN" altLang="en-US" sz="3200"/>
          </a:p>
        </p:txBody>
      </p:sp>
      <p:pic>
        <p:nvPicPr>
          <p:cNvPr id="4" name="图片 3"/>
          <p:cNvPicPr>
            <a:picLocks noChangeAspect="1"/>
          </p:cNvPicPr>
          <p:nvPr/>
        </p:nvPicPr>
        <p:blipFill>
          <a:blip r:embed="rId2"/>
          <a:stretch>
            <a:fillRect/>
          </a:stretch>
        </p:blipFill>
        <p:spPr>
          <a:xfrm>
            <a:off x="6927215" y="2044700"/>
            <a:ext cx="4796790" cy="265366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文本框 1"/>
          <p:cNvSpPr txBox="1"/>
          <p:nvPr/>
        </p:nvSpPr>
        <p:spPr>
          <a:xfrm>
            <a:off x="628015" y="1978025"/>
            <a:ext cx="6173470" cy="3046095"/>
          </a:xfrm>
          <a:prstGeom prst="rect">
            <a:avLst/>
          </a:prstGeom>
          <a:noFill/>
        </p:spPr>
        <p:txBody>
          <a:bodyPr wrap="square" rtlCol="0" anchor="t">
            <a:spAutoFit/>
          </a:bodyPr>
          <a:p>
            <a:endParaRPr lang="zh-CN" altLang="en-US" sz="3200"/>
          </a:p>
          <a:p>
            <a:r>
              <a:rPr lang="en-US" altLang="zh-CN" sz="3200">
                <a:sym typeface="+mn-ea"/>
              </a:rPr>
              <a:t>         4.</a:t>
            </a:r>
            <a:r>
              <a:rPr lang="zh-CN" altLang="en-US" sz="3200">
                <a:sym typeface="+mn-ea"/>
              </a:rPr>
              <a:t>智能</a:t>
            </a:r>
            <a:r>
              <a:rPr lang="zh-CN" altLang="en-US" sz="3200">
                <a:sym typeface="+mn-ea"/>
              </a:rPr>
              <a:t>钥匙：智能钥匙被电磁波唤醒。将自己存储的防盗代码以高频电磁波的形式发出。</a:t>
            </a:r>
            <a:endParaRPr lang="zh-CN" altLang="en-US" sz="3200"/>
          </a:p>
          <a:p>
            <a:r>
              <a:rPr lang="en-US" altLang="zh-CN" sz="3200">
                <a:sym typeface="+mn-ea"/>
              </a:rPr>
              <a:t>            </a:t>
            </a:r>
            <a:endParaRPr lang="zh-CN" altLang="en-US" sz="3200"/>
          </a:p>
          <a:p>
            <a:r>
              <a:rPr lang="en-US" altLang="zh-CN" sz="3200">
                <a:sym typeface="+mn-ea"/>
              </a:rPr>
              <a:t>   </a:t>
            </a:r>
            <a:endParaRPr lang="zh-CN" altLang="en-US" sz="3200"/>
          </a:p>
        </p:txBody>
      </p:sp>
      <p:pic>
        <p:nvPicPr>
          <p:cNvPr id="3" name="图片 2"/>
          <p:cNvPicPr>
            <a:picLocks noChangeAspect="1"/>
          </p:cNvPicPr>
          <p:nvPr/>
        </p:nvPicPr>
        <p:blipFill>
          <a:blip r:embed="rId2"/>
          <a:stretch>
            <a:fillRect/>
          </a:stretch>
        </p:blipFill>
        <p:spPr>
          <a:xfrm>
            <a:off x="6898640" y="1196340"/>
            <a:ext cx="4930140" cy="398526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 name="文本框 1"/>
          <p:cNvSpPr txBox="1"/>
          <p:nvPr/>
        </p:nvSpPr>
        <p:spPr>
          <a:xfrm>
            <a:off x="551180" y="694055"/>
            <a:ext cx="6173470" cy="4523105"/>
          </a:xfrm>
          <a:prstGeom prst="rect">
            <a:avLst/>
          </a:prstGeom>
          <a:noFill/>
        </p:spPr>
        <p:txBody>
          <a:bodyPr wrap="square" rtlCol="0" anchor="t">
            <a:spAutoFit/>
          </a:bodyPr>
          <a:p>
            <a:endParaRPr lang="zh-CN" altLang="en-US" sz="3200"/>
          </a:p>
          <a:p>
            <a:r>
              <a:rPr lang="en-US" altLang="zh-CN" sz="3200">
                <a:sym typeface="+mn-ea"/>
              </a:rPr>
              <a:t>         5.</a:t>
            </a:r>
            <a:r>
              <a:rPr lang="zh-CN" altLang="en-US" sz="3200">
                <a:sym typeface="+mn-ea"/>
              </a:rPr>
              <a:t>高频接受</a:t>
            </a:r>
            <a:r>
              <a:rPr lang="zh-CN" altLang="en-US" sz="3200">
                <a:sym typeface="+mn-ea"/>
              </a:rPr>
              <a:t>模块：用来接收智能钥匙发出的防盗代码的装置。这就是高频接收模块。它安装在左</a:t>
            </a:r>
            <a:r>
              <a:rPr lang="en-US" altLang="zh-CN" sz="3200">
                <a:sym typeface="+mn-ea"/>
              </a:rPr>
              <a:t>C</a:t>
            </a:r>
            <a:r>
              <a:rPr lang="zh-CN" altLang="en-US" sz="3200">
                <a:sym typeface="+mn-ea"/>
              </a:rPr>
              <a:t>柱内侧。它将接收到的智能钥匙防盗代码信息通过导线传给防盗电脑</a:t>
            </a:r>
            <a:endParaRPr lang="zh-CN" altLang="en-US" sz="3200"/>
          </a:p>
          <a:p>
            <a:r>
              <a:rPr lang="en-US" altLang="zh-CN" sz="3200">
                <a:sym typeface="+mn-ea"/>
              </a:rPr>
              <a:t>    </a:t>
            </a:r>
            <a:endParaRPr lang="zh-CN" altLang="en-US" sz="3200"/>
          </a:p>
          <a:p>
            <a:r>
              <a:rPr lang="en-US" altLang="zh-CN" sz="3200">
                <a:sym typeface="+mn-ea"/>
              </a:rPr>
              <a:t>   </a:t>
            </a:r>
            <a:endParaRPr lang="zh-CN" altLang="en-US" sz="3200"/>
          </a:p>
        </p:txBody>
      </p:sp>
      <p:pic>
        <p:nvPicPr>
          <p:cNvPr id="6" name="图片 5"/>
          <p:cNvPicPr>
            <a:picLocks noChangeAspect="1"/>
          </p:cNvPicPr>
          <p:nvPr/>
        </p:nvPicPr>
        <p:blipFill>
          <a:blip r:embed="rId2"/>
          <a:stretch>
            <a:fillRect/>
          </a:stretch>
        </p:blipFill>
        <p:spPr>
          <a:xfrm>
            <a:off x="6883400" y="1135380"/>
            <a:ext cx="5308600" cy="4347210"/>
          </a:xfrm>
          <a:prstGeom prst="rect">
            <a:avLst/>
          </a:prstGeom>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BEAUTIFY_FLAG" val="#wm#"/>
  <p:tag name="KSO_WM_TEMPLATE_CATEGORY" val="custom"/>
  <p:tag name="KSO_WM_TEMPLATE_INDEX" val="20205176"/>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wm#"/>
  <p:tag name="KSO_WM_TEMPLATE_CATEGORY" val="custom"/>
  <p:tag name="KSO_WM_TEMPLATE_INDEX" val="20205176"/>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wm#"/>
  <p:tag name="KSO_WM_TEMPLATE_CATEGORY" val="custom"/>
  <p:tag name="KSO_WM_TEMPLATE_INDEX" val="20205176"/>
</p:tagLst>
</file>

<file path=ppt/tags/tag25.xml><?xml version="1.0" encoding="utf-8"?>
<p:tagLst xmlns:p="http://schemas.openxmlformats.org/presentationml/2006/main">
  <p:tag name="KSO_WPP_MARK_KEY" val="9852d6c5-6c01-4a5b-9f34-187a591c31f6"/>
  <p:tag name="COMMONDATA" val="eyJoZGlkIjoiMDgyNDdiZTBmOTNkNjgxNjc3ZTg2NDBiOWRiZWRhY2YifQ=="/>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1171</Words>
  <Application>WPS 演示</Application>
  <PresentationFormat>宽屏</PresentationFormat>
  <Paragraphs>73</Paragraphs>
  <Slides>16</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16</vt:i4>
      </vt:variant>
    </vt:vector>
  </HeadingPairs>
  <TitlesOfParts>
    <vt:vector size="23" baseType="lpstr">
      <vt:lpstr>Arial</vt:lpstr>
      <vt:lpstr>宋体</vt:lpstr>
      <vt:lpstr>Wingdings</vt:lpstr>
      <vt:lpstr>微软雅黑</vt:lpstr>
      <vt:lpstr>Calibri</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李海滨</cp:lastModifiedBy>
  <cp:revision>28</cp:revision>
  <dcterms:created xsi:type="dcterms:W3CDTF">2020-10-23T05:41:00Z</dcterms:created>
  <dcterms:modified xsi:type="dcterms:W3CDTF">2023-06-15T13:44:30Z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2052-11.1.0.12358</vt:lpwstr>
  </property>
  <property fmtid="{D5CDD505-2E9C-101B-9397-08002B2CF9AE}" pid="3" name="ICV">
    <vt:lpwstr>5D9245E5D70F43F385A38D4C0E3B057C</vt:lpwstr>
  </property>
</Properties>
</file>